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4" r:id="rId3"/>
    <p:sldId id="307" r:id="rId4"/>
    <p:sldId id="294" r:id="rId5"/>
    <p:sldId id="295" r:id="rId6"/>
    <p:sldId id="296" r:id="rId7"/>
    <p:sldId id="297" r:id="rId8"/>
    <p:sldId id="301" r:id="rId9"/>
    <p:sldId id="302" r:id="rId10"/>
    <p:sldId id="303" r:id="rId11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685" autoAdjust="0"/>
    <p:restoredTop sz="94660"/>
  </p:normalViewPr>
  <p:slideViewPr>
    <p:cSldViewPr>
      <p:cViewPr varScale="1">
        <p:scale>
          <a:sx n="85" d="100"/>
          <a:sy n="85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203E6F-A00C-4E64-BFBE-1317CC9BBEE7}" type="datetimeFigureOut">
              <a:rPr lang="x-none" smtClean="0"/>
              <a:pPr/>
              <a:t>10/6/2019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3B1D7C-0193-4C60-A7C4-AA943FC4C6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4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692C0-D56E-43D4-95B6-AFAD839C1D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41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98C4A-74DA-4A54-8B4E-45101FD198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38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5D2C-C4F5-48BC-AF54-8176BA5B2C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2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Stack Operations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br>
              <a:rPr lang="en-US" dirty="0"/>
            </a:br>
            <a:r>
              <a:rPr lang="en-US" dirty="0"/>
              <a:t>Example Expression</a:t>
            </a:r>
          </a:p>
        </p:txBody>
      </p:sp>
      <p:sp>
        <p:nvSpPr>
          <p:cNvPr id="296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1961-7693-452D-BA6B-7EBA31AE77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/>
              <a:t>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Page-visited history in a Web browser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Undo sequence in a text editor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Chain of method calls in the Java Virtual Machine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dirty="0"/>
              <a:t>Indirect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Auxiliary data structure for algorithms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FBAE6-8839-462D-8BE0-188B1651462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800600" cy="492933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The Java Virtual Machine (JVM) keeps track of the chain of active methods with a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is called, the JVM pushes on the stack a frame containing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Local variables and return value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Program counter, keeping track of the statement being executed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ends, its frame is popped from the stack and control is passed to the method on top of the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Allows for </a:t>
            </a:r>
            <a:r>
              <a:rPr lang="en-US" sz="2400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C241E-20A6-4EAF-83BC-332D5CB1388B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</p:grp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main()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= 5;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 err="1">
                <a:latin typeface="Arial Narrow" pitchFamily="34" charset="0"/>
              </a:rPr>
              <a:t>foo</a:t>
            </a:r>
            <a:r>
              <a:rPr lang="en-US" b="1" dirty="0">
                <a:latin typeface="Arial Narrow" pitchFamily="34" charset="0"/>
              </a:rPr>
              <a:t>(</a:t>
            </a:r>
            <a:r>
              <a:rPr lang="en-US" b="1" dirty="0" err="1">
                <a:latin typeface="Arial Narrow" pitchFamily="34" charset="0"/>
              </a:rPr>
              <a:t>i</a:t>
            </a:r>
            <a:r>
              <a:rPr lang="en-US" b="1" dirty="0">
                <a:latin typeface="Arial Narrow" pitchFamily="34" charset="0"/>
              </a:rPr>
              <a:t>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foo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j)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k = j+1;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>
                <a:latin typeface="Arial Narrow" pitchFamily="34" charset="0"/>
              </a:rPr>
              <a:t>bar(k);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…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foo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x-none" dirty="0"/>
              <a:t>   </a:t>
            </a:r>
            <a:r>
              <a:rPr lang="en-US" dirty="0"/>
              <a:t>Reverse a List using Stack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D0065-7D8B-4E69-9521-2E3A29F05A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405220"/>
            <a:ext cx="813886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 rtl="0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class 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Tester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</a:p>
          <a:p>
            <a:pPr algn="l" defTabSz="228600" rtl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// … other methods here </a:t>
            </a:r>
          </a:p>
          <a:p>
            <a:pPr algn="l" defTabSz="228600" rtl="0">
              <a:spcBef>
                <a:spcPts val="0"/>
              </a:spcBef>
            </a:pP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void 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intReverse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(List&lt;Integer&gt; l)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		Stack&lt;Integer&gt; 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s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new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Stack&lt;Integer&gt;();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.findFirst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 {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s.push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.retrieve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());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l.remove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l.insert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(s.pop());</a:t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Each “(”, “{”, or “[” must be paired with a matching “)”, “}”, or “]”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 )(( 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((( )(( )))){([(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)(( )){([( )])}</a:t>
            </a: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({[ 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1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1307-EF83-4F1A-B1C0-3CD1BC1891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Parentheses Matching Algorithm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ParenMatch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X, n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Input: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tokens, each of which is either a grouping symbol, a variable, an arithmetic operator, or a number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Output: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and only if all the grouping symbols in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Let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 an empty stack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to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an opening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.push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else 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 closing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{nothing to match with}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.pop() does not match the type 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{wrong type}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true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{every symbol matched}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else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{some symbols were never matched}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BB786-1C6D-4DBA-AAEE-3FA07A7F90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&lt;body&gt;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&lt;h1&gt;</a:t>
            </a:r>
            <a:r>
              <a:rPr lang="en-US" sz="1400" dirty="0"/>
              <a:t> The Little Boat </a:t>
            </a:r>
            <a:r>
              <a:rPr lang="en-US" sz="1400" dirty="0">
                <a:solidFill>
                  <a:srgbClr val="C00000"/>
                </a:solidFill>
              </a:rPr>
              <a:t>&lt;/h1&gt;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&lt;p&gt; </a:t>
            </a:r>
            <a:r>
              <a:rPr lang="en-US" sz="1400" dirty="0"/>
              <a:t>The storm tossed the little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boat like a cheap sneaker in an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old 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such treatment, of course, but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not 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a stowaway now felt that he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had overpaid for the voyage.</a:t>
            </a:r>
            <a:r>
              <a:rPr lang="en-US" sz="1400" dirty="0">
                <a:solidFill>
                  <a:srgbClr val="C00000"/>
                </a:solidFill>
              </a:rPr>
              <a:t>&lt;/p&gt;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Will the salesman die?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What color is the boat?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And what about Naomi?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&lt;/body&gt;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1D2A0-4F70-4168-A56D-99FD882978A9}" type="slidenum">
              <a:rPr lang="en-US"/>
              <a:pPr/>
              <a:t>7</a:t>
            </a:fld>
            <a:endParaRPr lang="en-US"/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552" y="1196752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Evaluating Arithmetic Expressions</a:t>
            </a:r>
          </a:p>
        </p:txBody>
      </p:sp>
      <p:sp>
        <p:nvSpPr>
          <p:cNvPr id="2765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6786-369B-446F-ABB5-CA187731CA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 rtl="0"/>
            <a:r>
              <a:rPr lang="en-US" dirty="0"/>
              <a:t>	 * has precedence over +/–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>
                <a:solidFill>
                  <a:srgbClr val="C00000"/>
                </a:solidFill>
              </a:rPr>
              <a:t>Associativity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lang="en-US" dirty="0"/>
              <a:t>	operators of the same precedence group</a:t>
            </a:r>
          </a:p>
          <a:p>
            <a:pPr algn="l" rtl="0"/>
            <a:r>
              <a:rPr lang="en-US" dirty="0"/>
              <a:t>	evaluated from left to right</a:t>
            </a:r>
          </a:p>
          <a:p>
            <a:pPr algn="l" rtl="0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higher and </a:t>
            </a:r>
            <a:r>
              <a:rPr lang="en-US" i="1" dirty="0"/>
              <a:t>equal </a:t>
            </a:r>
            <a:r>
              <a:rPr lang="en-US" dirty="0"/>
              <a:t>precedence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Algorithm for Evaluating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440904"/>
            <a:ext cx="7848600" cy="4940424"/>
          </a:xfrm>
        </p:spPr>
        <p:txBody>
          <a:bodyPr numCol="2">
            <a:noAutofit/>
          </a:bodyPr>
          <a:lstStyle/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/>
              <a:t>Two stacks: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opStk</a:t>
            </a:r>
            <a:r>
              <a:rPr lang="en-US" sz="1200" dirty="0"/>
              <a:t> holds operators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valStk</a:t>
            </a:r>
            <a:r>
              <a:rPr lang="en-US" sz="1200" dirty="0"/>
              <a:t> holds values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Use $ as special  “end of input” token with lowest precedence</a:t>
            </a:r>
          </a:p>
          <a:p>
            <a:pPr algn="l" rtl="0">
              <a:lnSpc>
                <a:spcPct val="120000"/>
              </a:lnSpc>
              <a:defRPr/>
            </a:pPr>
            <a:endParaRPr lang="en-US" sz="1400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doOp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b="1" i="1" dirty="0"/>
              <a:t> 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err="1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1050" dirty="0">
                <a:solidFill>
                  <a:srgbClr val="000000"/>
                </a:solidFill>
              </a:rPr>
              <a:t>( y </a:t>
            </a:r>
            <a:r>
              <a:rPr lang="en-US" sz="1050" b="1" dirty="0">
                <a:solidFill>
                  <a:srgbClr val="000000"/>
                </a:solidFill>
              </a:rPr>
              <a:t>op</a:t>
            </a:r>
            <a:r>
              <a:rPr lang="en-US" sz="1050" dirty="0">
                <a:solidFill>
                  <a:srgbClr val="000000"/>
                </a:solidFill>
              </a:rPr>
              <a:t> x 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 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 ): 	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b="1" dirty="0">
                <a:solidFill>
                  <a:srgbClr val="000000"/>
                </a:solidFill>
              </a:rPr>
              <a:t>while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b="1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valStk.size</a:t>
            </a:r>
            <a:r>
              <a:rPr lang="en-US" sz="1200" dirty="0">
                <a:solidFill>
                  <a:srgbClr val="000000"/>
                </a:solidFill>
              </a:rPr>
              <a:t>() &gt; 1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        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) ≤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opStk.top</a:t>
            </a:r>
            <a:r>
              <a:rPr lang="en-US" sz="1200" dirty="0">
                <a:solidFill>
                  <a:srgbClr val="000000"/>
                </a:solidFill>
              </a:rPr>
              <a:t>()  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       </a:t>
            </a:r>
            <a:r>
              <a:rPr lang="en-US" sz="1200" dirty="0" err="1">
                <a:solidFill>
                  <a:srgbClr val="000000"/>
                </a:solidFill>
              </a:rPr>
              <a:t>doOp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EvalExp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Input:</a:t>
            </a:r>
            <a:r>
              <a:rPr lang="en-US" sz="1050" b="1" dirty="0">
                <a:solidFill>
                  <a:schemeClr val="accent1"/>
                </a:solidFill>
              </a:rPr>
              <a:t> </a:t>
            </a:r>
            <a:r>
              <a:rPr lang="en-US" sz="1050" dirty="0"/>
              <a:t>a stream of tokens representing an arithmetic expression (with numbers)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Output: </a:t>
            </a:r>
            <a:r>
              <a:rPr lang="en-US" sz="1050" dirty="0"/>
              <a:t>the value of the expression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while </a:t>
            </a:r>
            <a:r>
              <a:rPr lang="en-US" sz="1200" dirty="0">
                <a:solidFill>
                  <a:srgbClr val="000000"/>
                </a:solidFill>
              </a:rPr>
              <a:t>there’s another token z</a:t>
            </a: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if </a:t>
            </a:r>
            <a:r>
              <a:rPr lang="en-US" sz="1200" dirty="0" err="1">
                <a:solidFill>
                  <a:srgbClr val="000000"/>
                </a:solidFill>
              </a:rPr>
              <a:t>isNumber</a:t>
            </a:r>
            <a:r>
              <a:rPr lang="en-US" sz="1200" dirty="0">
                <a:solidFill>
                  <a:srgbClr val="000000"/>
                </a:solidFill>
              </a:rPr>
              <a:t>(z) </a:t>
            </a:r>
            <a:r>
              <a:rPr lang="en-US" sz="1200" b="1" dirty="0">
                <a:solidFill>
                  <a:srgbClr val="000000"/>
                </a:solidFill>
              </a:rPr>
              <a:t>then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valStk.push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		</a:t>
            </a:r>
            <a:r>
              <a:rPr lang="en-US" sz="1200" b="1" dirty="0">
                <a:solidFill>
                  <a:srgbClr val="000000"/>
                </a:solidFill>
              </a:rPr>
              <a:t>else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i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(z);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opStk.push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" pitchFamily="49" charset="0"/>
              </a:rPr>
              <a:t>$</a:t>
            </a:r>
            <a:r>
              <a:rPr lang="en-US" sz="1200" dirty="0">
                <a:solidFill>
                  <a:srgbClr val="000000"/>
                </a:solidFill>
              </a:rPr>
              <a:t>);   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return </a:t>
            </a:r>
            <a:r>
              <a:rPr lang="en-US" sz="1200" dirty="0" err="1">
                <a:solidFill>
                  <a:srgbClr val="000000"/>
                </a:solidFill>
              </a:rPr>
              <a:t>valStk.top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A843-F207-45C1-8C65-459173FE6ABC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400900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924112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3616" y="1556792"/>
            <a:ext cx="8384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963</TotalTime>
  <Words>500</Words>
  <Application>Microsoft Office PowerPoint</Application>
  <PresentationFormat>On-screen Show (4:3)</PresentationFormat>
  <Paragraphs>213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Arial Narrow</vt:lpstr>
      <vt:lpstr>Calibri</vt:lpstr>
      <vt:lpstr>Helvetica</vt:lpstr>
      <vt:lpstr>Monaco</vt:lpstr>
      <vt:lpstr>Times New Roman</vt:lpstr>
      <vt:lpstr>Wingdings</vt:lpstr>
      <vt:lpstr>Clarity</vt:lpstr>
      <vt:lpstr>Stack Operations</vt:lpstr>
      <vt:lpstr>Applications of Stacks</vt:lpstr>
      <vt:lpstr>Method Stack in the JVM</vt:lpstr>
      <vt:lpstr>   Reverse a List using Stack</vt:lpstr>
      <vt:lpstr>Parentheses Matching</vt:lpstr>
      <vt:lpstr>Parentheses Matching Algorithm</vt:lpstr>
      <vt:lpstr>HTML Tag Matching</vt:lpstr>
      <vt:lpstr>Evaluating Arithmetic Expressions</vt:lpstr>
      <vt:lpstr>Algorithm for Evaluating Expressions</vt:lpstr>
      <vt:lpstr>Algorithm on an  Example Expression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Hafida Benhidour</cp:lastModifiedBy>
  <cp:revision>92</cp:revision>
  <dcterms:created xsi:type="dcterms:W3CDTF">2009-07-22T15:04:20Z</dcterms:created>
  <dcterms:modified xsi:type="dcterms:W3CDTF">2019-10-06T04:42:21Z</dcterms:modified>
</cp:coreProperties>
</file>