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58" r:id="rId10"/>
    <p:sldId id="266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0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Helvetica Bold" panose="02000803040000020004" pitchFamily="2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Helvetica Light" panose="02000403040000020004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0997B-490E-42BA-9A64-89932869944A}" type="datetimeFigureOut">
              <a:rPr lang="de-DE" smtClean="0"/>
              <a:t>12.10.2016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83F98-5E9F-41F2-A50D-CAE827B1D0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232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0997B-490E-42BA-9A64-89932869944A}" type="datetimeFigureOut">
              <a:rPr lang="de-DE" smtClean="0"/>
              <a:t>12.10.2016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83F98-5E9F-41F2-A50D-CAE827B1D0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2446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0997B-490E-42BA-9A64-89932869944A}" type="datetimeFigureOut">
              <a:rPr lang="de-DE" smtClean="0"/>
              <a:t>12.10.2016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83F98-5E9F-41F2-A50D-CAE827B1D0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3892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0139" y="1825624"/>
            <a:ext cx="9760017" cy="4440421"/>
          </a:xfrm>
        </p:spPr>
        <p:txBody>
          <a:bodyPr/>
          <a:lstStyle>
            <a:lvl1pPr>
              <a:defRPr sz="2200">
                <a:latin typeface="Helvetica Light" panose="02000403040000020004" pitchFamily="2" charset="0"/>
              </a:defRPr>
            </a:lvl1pPr>
            <a:lvl2pPr>
              <a:defRPr sz="1800">
                <a:latin typeface="Helvetica Light" panose="02000403040000020004" pitchFamily="2" charset="0"/>
              </a:defRPr>
            </a:lvl2pPr>
            <a:lvl3pPr>
              <a:defRPr sz="1600">
                <a:latin typeface="Helvetica Light" panose="02000403040000020004" pitchFamily="2" charset="0"/>
              </a:defRPr>
            </a:lvl3pPr>
            <a:lvl4pPr>
              <a:defRPr sz="1400">
                <a:latin typeface="Helvetica Light" panose="02000403040000020004" pitchFamily="2" charset="0"/>
              </a:defRPr>
            </a:lvl4pPr>
            <a:lvl5pPr>
              <a:defRPr sz="1200">
                <a:latin typeface="Helvetica Light" panose="02000403040000020004" pitchFamily="2" charset="0"/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510139" y="410368"/>
            <a:ext cx="9760017" cy="1325563"/>
          </a:xfrm>
        </p:spPr>
        <p:txBody>
          <a:bodyPr>
            <a:normAutofit/>
          </a:bodyPr>
          <a:lstStyle>
            <a:lvl1pPr>
              <a:defRPr sz="4000">
                <a:latin typeface="Helvetica Light" panose="02000403040000020004" pitchFamily="2" charset="0"/>
              </a:defRPr>
            </a:lvl1pPr>
          </a:lstStyle>
          <a:p>
            <a:r>
              <a:rPr lang="de-DE" dirty="0" smtClean="0"/>
              <a:t>Titelmasterformat durch Klicken</a:t>
            </a:r>
            <a:endParaRPr lang="de-DE" dirty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>
          <a:xfrm>
            <a:off x="530191" y="6385225"/>
            <a:ext cx="1558491" cy="365125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 err="1" smtClean="0"/>
              <a:t>WiSe</a:t>
            </a:r>
            <a:r>
              <a:rPr lang="de-DE" dirty="0" smtClean="0"/>
              <a:t> 16/17</a:t>
            </a:r>
            <a:endParaRPr lang="de-DE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>
          <a:xfrm>
            <a:off x="2204185" y="6385225"/>
            <a:ext cx="6420051" cy="365125"/>
          </a:xfrm>
        </p:spPr>
        <p:txBody>
          <a:bodyPr/>
          <a:lstStyle/>
          <a:p>
            <a:r>
              <a:rPr lang="de-DE" dirty="0" smtClean="0"/>
              <a:t>Prof. Dr. Gero Szepannek</a:t>
            </a:r>
            <a:endParaRPr 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>
          <a:xfrm>
            <a:off x="8787864" y="6385225"/>
            <a:ext cx="1482291" cy="365125"/>
          </a:xfrm>
        </p:spPr>
        <p:txBody>
          <a:bodyPr/>
          <a:lstStyle/>
          <a:p>
            <a:fld id="{0C283F98-5E9F-41F2-A50D-CAE827B1D0AA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11" name="Textfeld 10"/>
          <p:cNvSpPr txBox="1"/>
          <p:nvPr userDrawn="1"/>
        </p:nvSpPr>
        <p:spPr>
          <a:xfrm>
            <a:off x="10532050" y="5988608"/>
            <a:ext cx="159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200" dirty="0" smtClean="0">
                <a:solidFill>
                  <a:schemeClr val="bg1"/>
                </a:solidFill>
              </a:rPr>
              <a:t>Gero Szepannek</a:t>
            </a:r>
          </a:p>
          <a:p>
            <a:pPr algn="r"/>
            <a:r>
              <a:rPr lang="de-DE" sz="1200" dirty="0" smtClean="0">
                <a:solidFill>
                  <a:schemeClr val="bg1"/>
                </a:solidFill>
              </a:rPr>
              <a:t>Stralsund</a:t>
            </a:r>
            <a:r>
              <a:rPr lang="de-DE" sz="1200" baseline="0" dirty="0" smtClean="0">
                <a:solidFill>
                  <a:schemeClr val="bg1"/>
                </a:solidFill>
              </a:rPr>
              <a:t> University </a:t>
            </a:r>
            <a:r>
              <a:rPr lang="de-DE" sz="1200" baseline="0" dirty="0" err="1" smtClean="0">
                <a:solidFill>
                  <a:schemeClr val="bg1"/>
                </a:solidFill>
              </a:rPr>
              <a:t>of</a:t>
            </a:r>
            <a:r>
              <a:rPr lang="de-DE" sz="1200" baseline="0" dirty="0" smtClean="0">
                <a:solidFill>
                  <a:schemeClr val="bg1"/>
                </a:solidFill>
              </a:rPr>
              <a:t> Applied </a:t>
            </a:r>
            <a:r>
              <a:rPr lang="de-DE" sz="1200" baseline="0" dirty="0" err="1" smtClean="0">
                <a:solidFill>
                  <a:schemeClr val="bg1"/>
                </a:solidFill>
              </a:rPr>
              <a:t>Sciences</a:t>
            </a:r>
            <a:r>
              <a:rPr lang="de-DE" sz="1200" baseline="0" dirty="0" smtClean="0">
                <a:solidFill>
                  <a:schemeClr val="bg1"/>
                </a:solidFill>
              </a:rPr>
              <a:t> </a:t>
            </a:r>
            <a:endParaRPr lang="de-DE" sz="1200" dirty="0">
              <a:solidFill>
                <a:schemeClr val="bg1"/>
              </a:solidFill>
            </a:endParaRPr>
          </a:p>
        </p:txBody>
      </p:sp>
      <p:sp>
        <p:nvSpPr>
          <p:cNvPr id="12" name="Textfeld 11"/>
          <p:cNvSpPr txBox="1"/>
          <p:nvPr userDrawn="1"/>
        </p:nvSpPr>
        <p:spPr>
          <a:xfrm>
            <a:off x="10423269" y="113834"/>
            <a:ext cx="17408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200" dirty="0" smtClean="0">
                <a:solidFill>
                  <a:schemeClr val="bg1"/>
                </a:solidFill>
              </a:rPr>
              <a:t>Clustering </a:t>
            </a:r>
          </a:p>
          <a:p>
            <a:pPr algn="r"/>
            <a:r>
              <a:rPr lang="de-DE" sz="1200" dirty="0" err="1" smtClean="0">
                <a:solidFill>
                  <a:schemeClr val="bg1"/>
                </a:solidFill>
              </a:rPr>
              <a:t>MIxed</a:t>
            </a:r>
            <a:r>
              <a:rPr lang="de-DE" sz="1200" dirty="0" smtClean="0">
                <a:solidFill>
                  <a:schemeClr val="bg1"/>
                </a:solidFill>
              </a:rPr>
              <a:t>-Type Data</a:t>
            </a:r>
          </a:p>
          <a:p>
            <a:pPr algn="r"/>
            <a:r>
              <a:rPr lang="de-DE" sz="1200" dirty="0" err="1" smtClean="0">
                <a:solidFill>
                  <a:schemeClr val="bg1"/>
                </a:solidFill>
              </a:rPr>
              <a:t>eRum</a:t>
            </a:r>
            <a:r>
              <a:rPr lang="de-DE" sz="1200" dirty="0" smtClean="0">
                <a:solidFill>
                  <a:schemeClr val="bg1"/>
                </a:solidFill>
              </a:rPr>
              <a:t> 2016,</a:t>
            </a:r>
            <a:r>
              <a:rPr lang="de-DE" sz="1200" baseline="0" dirty="0" smtClean="0">
                <a:solidFill>
                  <a:schemeClr val="bg1"/>
                </a:solidFill>
              </a:rPr>
              <a:t> </a:t>
            </a:r>
            <a:r>
              <a:rPr lang="de-DE" sz="1200" baseline="0" dirty="0" err="1" smtClean="0">
                <a:solidFill>
                  <a:schemeClr val="bg1"/>
                </a:solidFill>
              </a:rPr>
              <a:t>Poznan</a:t>
            </a:r>
            <a:endParaRPr lang="de-DE" sz="1200" dirty="0" smtClean="0">
              <a:solidFill>
                <a:schemeClr val="bg1"/>
              </a:solidFill>
            </a:endParaRPr>
          </a:p>
        </p:txBody>
      </p:sp>
      <p:pic>
        <p:nvPicPr>
          <p:cNvPr id="2" name="Grafik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39024" y="847792"/>
            <a:ext cx="942975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6198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0997B-490E-42BA-9A64-89932869944A}" type="datetimeFigureOut">
              <a:rPr lang="de-DE" smtClean="0"/>
              <a:t>12.10.2016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83F98-5E9F-41F2-A50D-CAE827B1D0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5448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0997B-490E-42BA-9A64-89932869944A}" type="datetimeFigureOut">
              <a:rPr lang="de-DE" smtClean="0"/>
              <a:t>12.10.2016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83F98-5E9F-41F2-A50D-CAE827B1D0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3021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0997B-490E-42BA-9A64-89932869944A}" type="datetimeFigureOut">
              <a:rPr lang="de-DE" smtClean="0"/>
              <a:t>12.10.2016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83F98-5E9F-41F2-A50D-CAE827B1D0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6102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0997B-490E-42BA-9A64-89932869944A}" type="datetimeFigureOut">
              <a:rPr lang="de-DE" smtClean="0"/>
              <a:t>12.10.2016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83F98-5E9F-41F2-A50D-CAE827B1D0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8617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0997B-490E-42BA-9A64-89932869944A}" type="datetimeFigureOut">
              <a:rPr lang="de-DE" smtClean="0"/>
              <a:t>12.10.2016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83F98-5E9F-41F2-A50D-CAE827B1D0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0545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0997B-490E-42BA-9A64-89932869944A}" type="datetimeFigureOut">
              <a:rPr lang="de-DE" smtClean="0"/>
              <a:t>12.10.2016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83F98-5E9F-41F2-A50D-CAE827B1D0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9557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0997B-490E-42BA-9A64-89932869944A}" type="datetimeFigureOut">
              <a:rPr lang="de-DE" smtClean="0"/>
              <a:t>12.10.2016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83F98-5E9F-41F2-A50D-CAE827B1D0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0494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0997B-490E-42BA-9A64-89932869944A}" type="datetimeFigureOut">
              <a:rPr lang="de-DE" smtClean="0"/>
              <a:t>12.10.2016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283F98-5E9F-41F2-A50D-CAE827B1D0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0918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369996" y="1831336"/>
            <a:ext cx="7725877" cy="1617046"/>
          </a:xfrm>
          <a:ln w="53975">
            <a:solidFill>
              <a:srgbClr val="008080"/>
            </a:solidFill>
          </a:ln>
        </p:spPr>
        <p:txBody>
          <a:bodyPr anchor="ctr">
            <a:normAutofit fontScale="90000"/>
          </a:bodyPr>
          <a:lstStyle/>
          <a:p>
            <a:r>
              <a:rPr lang="de-DE" sz="4400" dirty="0" smtClean="0"/>
              <a:t/>
            </a:r>
            <a:br>
              <a:rPr lang="de-DE" sz="4400" dirty="0" smtClean="0"/>
            </a:br>
            <a:r>
              <a:rPr lang="de-DE" sz="4400" dirty="0" smtClean="0"/>
              <a:t>k</a:t>
            </a:r>
            <a:r>
              <a:rPr lang="de-DE" sz="4400" dirty="0" smtClean="0">
                <a:latin typeface="Helvetica Bold" panose="02000803040000020004" pitchFamily="2" charset="0"/>
              </a:rPr>
              <a:t> </a:t>
            </a:r>
            <a:r>
              <a:rPr lang="de-DE" sz="4400" dirty="0" err="1" smtClean="0">
                <a:latin typeface="Helvetica Bold" panose="02000803040000020004" pitchFamily="2" charset="0"/>
              </a:rPr>
              <a:t>prototypes</a:t>
            </a:r>
            <a:r>
              <a:rPr lang="de-DE" sz="4400" dirty="0" smtClean="0">
                <a:latin typeface="Helvetica Bold" panose="02000803040000020004" pitchFamily="2" charset="0"/>
              </a:rPr>
              <a:t> Clustering </a:t>
            </a:r>
            <a:br>
              <a:rPr lang="de-DE" sz="4400" dirty="0" smtClean="0">
                <a:latin typeface="Helvetica Bold" panose="02000803040000020004" pitchFamily="2" charset="0"/>
              </a:rPr>
            </a:br>
            <a:r>
              <a:rPr lang="de-DE" sz="3100" dirty="0" err="1" smtClean="0">
                <a:latin typeface="Helvetica Light" panose="02000403040000020004" pitchFamily="2" charset="0"/>
              </a:rPr>
              <a:t>for</a:t>
            </a:r>
            <a:r>
              <a:rPr lang="de-DE" sz="3100" dirty="0" smtClean="0">
                <a:latin typeface="Helvetica Light" panose="02000403040000020004" pitchFamily="2" charset="0"/>
              </a:rPr>
              <a:t> Mixed-Type Data</a:t>
            </a:r>
            <a:r>
              <a:rPr lang="de-DE" sz="3600" dirty="0" smtClean="0">
                <a:latin typeface="Helvetica Light" panose="02000403040000020004" pitchFamily="2" charset="0"/>
              </a:rPr>
              <a:t/>
            </a:r>
            <a:br>
              <a:rPr lang="de-DE" sz="3600" dirty="0" smtClean="0">
                <a:latin typeface="Helvetica Light" panose="02000403040000020004" pitchFamily="2" charset="0"/>
              </a:rPr>
            </a:br>
            <a:r>
              <a:rPr lang="de-DE" sz="4400" dirty="0" smtClean="0">
                <a:latin typeface="Helvetica Bold" panose="02000803040000020004" pitchFamily="2" charset="0"/>
              </a:rPr>
              <a:t>                </a:t>
            </a:r>
            <a:r>
              <a:rPr lang="de-DE" sz="4400" dirty="0" smtClean="0"/>
              <a:t> </a:t>
            </a:r>
            <a:r>
              <a:rPr lang="de-DE" sz="4400" dirty="0" smtClean="0">
                <a:latin typeface="Helvetica Bold" panose="02000803040000020004" pitchFamily="2" charset="0"/>
              </a:rPr>
              <a:t> </a:t>
            </a:r>
            <a:endParaRPr lang="de-DE" sz="4400" dirty="0">
              <a:latin typeface="Helvetica Bold" panose="02000803040000020004" pitchFamily="2" charset="0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69994" y="3793722"/>
            <a:ext cx="7725877" cy="527200"/>
          </a:xfrm>
        </p:spPr>
        <p:txBody>
          <a:bodyPr anchor="ctr"/>
          <a:lstStyle/>
          <a:p>
            <a:r>
              <a:rPr lang="de-DE" dirty="0" smtClean="0"/>
              <a:t>Gero Szepannek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8993" y="4630684"/>
            <a:ext cx="2087880" cy="172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746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1"/>
          <p:cNvSpPr txBox="1">
            <a:spLocks/>
          </p:cNvSpPr>
          <p:nvPr/>
        </p:nvSpPr>
        <p:spPr>
          <a:xfrm>
            <a:off x="657036" y="2469821"/>
            <a:ext cx="9212093" cy="1828800"/>
          </a:xfrm>
          <a:prstGeom prst="rect">
            <a:avLst/>
          </a:prstGeom>
          <a:ln w="57150">
            <a:solidFill>
              <a:srgbClr val="3333FF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Helvetica Light" panose="02000403040000020004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 Light" panose="02000403040000020004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Helvetica Light" panose="02000403040000020004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Helvetica Light" panose="02000403040000020004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Helvetica Light" panose="02000403040000020004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e-DE" sz="8000" dirty="0" err="1" smtClean="0"/>
              <a:t>Thank</a:t>
            </a:r>
            <a:r>
              <a:rPr lang="de-DE" sz="8000" dirty="0" smtClean="0"/>
              <a:t> </a:t>
            </a:r>
            <a:r>
              <a:rPr lang="de-DE" sz="8000" dirty="0" err="1" smtClean="0"/>
              <a:t>you</a:t>
            </a:r>
            <a:r>
              <a:rPr lang="de-DE" sz="8000" dirty="0" smtClean="0"/>
              <a:t>!</a:t>
            </a:r>
            <a:endParaRPr lang="de-DE" sz="8000" dirty="0"/>
          </a:p>
        </p:txBody>
      </p:sp>
    </p:spTree>
    <p:extLst>
      <p:ext uri="{BB962C8B-B14F-4D97-AF65-F5344CB8AC3E}">
        <p14:creationId xmlns:p14="http://schemas.microsoft.com/office/powerpoint/2010/main" val="3159319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510139" y="1471592"/>
            <a:ext cx="8765836" cy="5155450"/>
          </a:xfrm>
        </p:spPr>
        <p:txBody>
          <a:bodyPr>
            <a:normAutofit fontScale="92500" lnSpcReduction="20000"/>
          </a:bodyPr>
          <a:lstStyle/>
          <a:p>
            <a:r>
              <a:rPr lang="de-DE" dirty="0" smtClean="0"/>
              <a:t>Gold </a:t>
            </a:r>
            <a:r>
              <a:rPr lang="de-DE" dirty="0" err="1" smtClean="0"/>
              <a:t>standard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clustering</a:t>
            </a:r>
            <a:r>
              <a:rPr lang="de-DE" dirty="0" smtClean="0"/>
              <a:t> in </a:t>
            </a:r>
            <a:r>
              <a:rPr lang="de-DE" dirty="0" err="1"/>
              <a:t>i</a:t>
            </a:r>
            <a:r>
              <a:rPr lang="de-DE" dirty="0" err="1" smtClean="0"/>
              <a:t>ndustry</a:t>
            </a:r>
            <a:r>
              <a:rPr lang="de-DE" dirty="0" smtClean="0"/>
              <a:t>: </a:t>
            </a:r>
          </a:p>
          <a:p>
            <a:pPr lvl="1"/>
            <a:r>
              <a:rPr lang="de-DE" dirty="0" smtClean="0"/>
              <a:t>K-</a:t>
            </a:r>
            <a:r>
              <a:rPr lang="de-DE" dirty="0" err="1" smtClean="0"/>
              <a:t>means</a:t>
            </a:r>
            <a:endParaRPr lang="de-DE" dirty="0" smtClean="0"/>
          </a:p>
          <a:p>
            <a:pPr lvl="1"/>
            <a:r>
              <a:rPr lang="de-DE" dirty="0" err="1" smtClean="0"/>
              <a:t>Hierarchical</a:t>
            </a:r>
            <a:r>
              <a:rPr lang="de-DE" dirty="0" smtClean="0"/>
              <a:t> Clustering (x-</a:t>
            </a:r>
            <a:r>
              <a:rPr lang="de-DE" dirty="0" err="1" smtClean="0"/>
              <a:t>Linkage</a:t>
            </a:r>
            <a:r>
              <a:rPr lang="de-DE" dirty="0" smtClean="0"/>
              <a:t> &amp; Ward)</a:t>
            </a:r>
          </a:p>
          <a:p>
            <a:pPr lvl="1"/>
            <a:r>
              <a:rPr lang="de-DE" dirty="0" smtClean="0"/>
              <a:t>SOMs</a:t>
            </a:r>
          </a:p>
          <a:p>
            <a:r>
              <a:rPr lang="de-DE" dirty="0" smtClean="0"/>
              <a:t>…</a:t>
            </a:r>
            <a:r>
              <a:rPr lang="de-DE" dirty="0" err="1" smtClean="0"/>
              <a:t>originally</a:t>
            </a:r>
            <a:r>
              <a:rPr lang="de-DE" dirty="0" smtClean="0"/>
              <a:t> </a:t>
            </a:r>
            <a:r>
              <a:rPr lang="de-DE" dirty="0" err="1" smtClean="0"/>
              <a:t>designed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numeric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.</a:t>
            </a:r>
          </a:p>
          <a:p>
            <a:endParaRPr lang="de-DE" dirty="0" smtClean="0"/>
          </a:p>
          <a:p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/>
              <a:t>factors</a:t>
            </a:r>
            <a:r>
              <a:rPr lang="de-DE" dirty="0"/>
              <a:t> </a:t>
            </a:r>
            <a:r>
              <a:rPr lang="de-DE" dirty="0" err="1" smtClean="0"/>
              <a:t>only</a:t>
            </a:r>
            <a:r>
              <a:rPr lang="de-DE" dirty="0" smtClean="0"/>
              <a:t>…</a:t>
            </a:r>
          </a:p>
          <a:p>
            <a:pPr lvl="1"/>
            <a:r>
              <a:rPr lang="de-DE" dirty="0" smtClean="0"/>
              <a:t>… </a:t>
            </a:r>
            <a:r>
              <a:rPr lang="de-DE" dirty="0" smtClean="0">
                <a:solidFill>
                  <a:srgbClr val="00B0F0"/>
                </a:solidFill>
              </a:rPr>
              <a:t>latent </a:t>
            </a:r>
            <a:r>
              <a:rPr lang="de-DE" dirty="0" err="1">
                <a:solidFill>
                  <a:srgbClr val="00B0F0"/>
                </a:solidFill>
              </a:rPr>
              <a:t>class</a:t>
            </a:r>
            <a:r>
              <a:rPr lang="de-DE" dirty="0">
                <a:solidFill>
                  <a:srgbClr val="00B0F0"/>
                </a:solidFill>
              </a:rPr>
              <a:t> </a:t>
            </a:r>
            <a:r>
              <a:rPr lang="de-DE" dirty="0" err="1">
                <a:solidFill>
                  <a:srgbClr val="00B0F0"/>
                </a:solidFill>
              </a:rPr>
              <a:t>analysis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 smtClean="0"/>
              <a:t>used</a:t>
            </a:r>
            <a:r>
              <a:rPr lang="de-DE" dirty="0" smtClean="0"/>
              <a:t> </a:t>
            </a:r>
            <a:r>
              <a:rPr lang="de-DE" sz="1200" dirty="0"/>
              <a:t>(e.g. </a:t>
            </a:r>
            <a:r>
              <a:rPr lang="de-DE" sz="1200" dirty="0" err="1"/>
              <a:t>using</a:t>
            </a:r>
            <a:r>
              <a:rPr lang="de-DE" sz="1200" dirty="0"/>
              <a:t> {</a:t>
            </a:r>
            <a:r>
              <a:rPr lang="de-DE" sz="1200" dirty="0" err="1"/>
              <a:t>poLCA</a:t>
            </a:r>
            <a:r>
              <a:rPr lang="de-DE" sz="1200" dirty="0"/>
              <a:t>}; Linzer </a:t>
            </a:r>
            <a:r>
              <a:rPr lang="de-DE" sz="1200" dirty="0" err="1"/>
              <a:t>and</a:t>
            </a:r>
            <a:r>
              <a:rPr lang="de-DE" sz="1200" dirty="0"/>
              <a:t> Lewis, 2014) </a:t>
            </a:r>
          </a:p>
          <a:p>
            <a:pPr lvl="1"/>
            <a:r>
              <a:rPr lang="de-DE" dirty="0" smtClean="0"/>
              <a:t>The </a:t>
            </a:r>
            <a:r>
              <a:rPr lang="de-DE" dirty="0">
                <a:solidFill>
                  <a:srgbClr val="00B0F0"/>
                </a:solidFill>
              </a:rPr>
              <a:t>k </a:t>
            </a:r>
            <a:r>
              <a:rPr lang="de-DE" dirty="0" err="1">
                <a:solidFill>
                  <a:srgbClr val="00B0F0"/>
                </a:solidFill>
              </a:rPr>
              <a:t>modes</a:t>
            </a:r>
            <a:r>
              <a:rPr lang="de-DE" dirty="0"/>
              <a:t> </a:t>
            </a:r>
            <a:r>
              <a:rPr lang="de-DE" dirty="0" err="1"/>
              <a:t>algorithm</a:t>
            </a:r>
            <a:r>
              <a:rPr lang="de-DE" dirty="0"/>
              <a:t> </a:t>
            </a:r>
            <a:r>
              <a:rPr lang="de-DE" dirty="0" err="1"/>
              <a:t>extends</a:t>
            </a:r>
            <a:r>
              <a:rPr lang="de-DE" dirty="0"/>
              <a:t> k </a:t>
            </a:r>
            <a:r>
              <a:rPr lang="de-DE" dirty="0" err="1"/>
              <a:t>means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factors</a:t>
            </a:r>
            <a:r>
              <a:rPr lang="de-DE" dirty="0"/>
              <a:t> </a:t>
            </a:r>
            <a:r>
              <a:rPr lang="de-DE" sz="1200" dirty="0"/>
              <a:t>(cf. {</a:t>
            </a:r>
            <a:r>
              <a:rPr lang="de-DE" sz="1200" dirty="0" err="1"/>
              <a:t>klaR</a:t>
            </a:r>
            <a:r>
              <a:rPr lang="de-DE" sz="1200" dirty="0"/>
              <a:t>}; </a:t>
            </a:r>
            <a:r>
              <a:rPr lang="de-DE" sz="1200" dirty="0" err="1"/>
              <a:t>Roever</a:t>
            </a:r>
            <a:r>
              <a:rPr lang="de-DE" sz="1200" dirty="0"/>
              <a:t> et al., 2014)  </a:t>
            </a:r>
          </a:p>
          <a:p>
            <a:endParaRPr lang="de-DE" dirty="0" smtClean="0"/>
          </a:p>
          <a:p>
            <a:r>
              <a:rPr lang="de-DE" dirty="0" smtClean="0"/>
              <a:t>But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most</a:t>
            </a:r>
            <a:r>
              <a:rPr lang="de-DE" dirty="0" smtClean="0"/>
              <a:t> BI </a:t>
            </a:r>
            <a:r>
              <a:rPr lang="de-DE" dirty="0" err="1" smtClean="0"/>
              <a:t>applications</a:t>
            </a:r>
            <a:r>
              <a:rPr lang="de-DE" dirty="0" smtClean="0"/>
              <a:t> </a:t>
            </a:r>
            <a:r>
              <a:rPr lang="de-DE" u="sng" dirty="0" err="1" smtClean="0"/>
              <a:t>both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interest</a:t>
            </a:r>
            <a:r>
              <a:rPr lang="de-DE" dirty="0" smtClean="0"/>
              <a:t>: </a:t>
            </a:r>
            <a:r>
              <a:rPr lang="de-DE" dirty="0" err="1" smtClean="0"/>
              <a:t>numerics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factors</a:t>
            </a:r>
            <a:r>
              <a:rPr lang="de-DE" dirty="0" smtClean="0"/>
              <a:t>.</a:t>
            </a:r>
          </a:p>
          <a:p>
            <a:r>
              <a:rPr lang="de-DE" dirty="0" smtClean="0"/>
              <a:t>Common </a:t>
            </a:r>
            <a:r>
              <a:rPr lang="de-DE" dirty="0" err="1" smtClean="0"/>
              <a:t>practice</a:t>
            </a:r>
            <a:r>
              <a:rPr lang="de-DE" dirty="0" smtClean="0"/>
              <a:t>:</a:t>
            </a:r>
          </a:p>
          <a:p>
            <a:pPr lvl="1"/>
            <a:r>
              <a:rPr lang="de-DE" dirty="0" err="1" smtClean="0"/>
              <a:t>Hierarchical</a:t>
            </a:r>
            <a:r>
              <a:rPr lang="de-DE" dirty="0" smtClean="0"/>
              <a:t> Clustering </a:t>
            </a:r>
            <a:r>
              <a:rPr lang="de-DE" dirty="0" err="1" smtClean="0"/>
              <a:t>using</a:t>
            </a:r>
            <a:r>
              <a:rPr lang="de-DE" dirty="0" smtClean="0"/>
              <a:t> </a:t>
            </a:r>
            <a:r>
              <a:rPr lang="de-DE" dirty="0" smtClean="0">
                <a:solidFill>
                  <a:srgbClr val="00B0F0"/>
                </a:solidFill>
              </a:rPr>
              <a:t>Gower </a:t>
            </a:r>
            <a:r>
              <a:rPr lang="de-DE" dirty="0" err="1">
                <a:solidFill>
                  <a:srgbClr val="00B0F0"/>
                </a:solidFill>
              </a:rPr>
              <a:t>d</a:t>
            </a:r>
            <a:r>
              <a:rPr lang="de-DE" dirty="0" err="1" smtClean="0">
                <a:solidFill>
                  <a:srgbClr val="00B0F0"/>
                </a:solidFill>
              </a:rPr>
              <a:t>istance</a:t>
            </a:r>
            <a:r>
              <a:rPr lang="de-DE" dirty="0" smtClean="0"/>
              <a:t> </a:t>
            </a:r>
            <a:r>
              <a:rPr lang="de-DE" sz="1200" dirty="0" smtClean="0"/>
              <a:t>(e.g. </a:t>
            </a:r>
            <a:r>
              <a:rPr lang="de-DE" sz="1200" dirty="0" err="1" smtClean="0"/>
              <a:t>using</a:t>
            </a:r>
            <a:r>
              <a:rPr lang="de-DE" sz="1200" dirty="0" smtClean="0"/>
              <a:t> {</a:t>
            </a:r>
            <a:r>
              <a:rPr lang="de-DE" sz="1200" dirty="0" err="1" smtClean="0"/>
              <a:t>cluster</a:t>
            </a:r>
            <a:r>
              <a:rPr lang="de-DE" sz="1200" dirty="0" smtClean="0"/>
              <a:t>}; </a:t>
            </a:r>
            <a:r>
              <a:rPr lang="de-DE" sz="1200" dirty="0" err="1" smtClean="0"/>
              <a:t>Maechler</a:t>
            </a:r>
            <a:r>
              <a:rPr lang="de-DE" sz="1200" dirty="0" smtClean="0"/>
              <a:t> et al., 2016)</a:t>
            </a:r>
            <a:r>
              <a:rPr lang="de-DE" dirty="0" smtClean="0"/>
              <a:t> </a:t>
            </a:r>
          </a:p>
          <a:p>
            <a:pPr lvl="1"/>
            <a:r>
              <a:rPr lang="de-DE" dirty="0" err="1" smtClean="0"/>
              <a:t>Pre</a:t>
            </a:r>
            <a:r>
              <a:rPr lang="de-DE" dirty="0" smtClean="0"/>
              <a:t>-Transform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factors</a:t>
            </a:r>
            <a:r>
              <a:rPr lang="de-DE" dirty="0" smtClean="0"/>
              <a:t> </a:t>
            </a:r>
            <a:r>
              <a:rPr lang="de-DE" dirty="0" err="1" smtClean="0"/>
              <a:t>into</a:t>
            </a:r>
            <a:r>
              <a:rPr lang="de-DE" dirty="0" smtClean="0"/>
              <a:t> </a:t>
            </a:r>
            <a:r>
              <a:rPr lang="de-DE" dirty="0" err="1" smtClean="0">
                <a:solidFill>
                  <a:srgbClr val="00B0F0"/>
                </a:solidFill>
              </a:rPr>
              <a:t>dummies</a:t>
            </a:r>
            <a:r>
              <a:rPr lang="de-DE" dirty="0" smtClean="0"/>
              <a:t> </a:t>
            </a:r>
            <a:r>
              <a:rPr lang="de-DE" sz="1200" dirty="0" smtClean="0"/>
              <a:t>(cf. Weihs </a:t>
            </a:r>
            <a:r>
              <a:rPr lang="de-DE" sz="1200" dirty="0" err="1" smtClean="0"/>
              <a:t>and</a:t>
            </a:r>
            <a:r>
              <a:rPr lang="de-DE" sz="1200" dirty="0" smtClean="0"/>
              <a:t> Szepannek, 2010, e.g. </a:t>
            </a:r>
            <a:r>
              <a:rPr lang="de-DE" sz="1200" dirty="0" err="1" smtClean="0"/>
              <a:t>using</a:t>
            </a:r>
            <a:r>
              <a:rPr lang="de-DE" sz="1200" dirty="0" smtClean="0"/>
              <a:t> {</a:t>
            </a:r>
            <a:r>
              <a:rPr lang="de-DE" sz="1200" dirty="0" err="1" smtClean="0"/>
              <a:t>caret</a:t>
            </a:r>
            <a:r>
              <a:rPr lang="de-DE" sz="1200" dirty="0" smtClean="0"/>
              <a:t>}; Kuhn, 2016)</a:t>
            </a:r>
          </a:p>
          <a:p>
            <a:endParaRPr lang="de-DE" dirty="0" smtClean="0"/>
          </a:p>
          <a:p>
            <a:r>
              <a:rPr lang="de-DE" dirty="0" smtClean="0"/>
              <a:t>An alternative </a:t>
            </a:r>
            <a:r>
              <a:rPr lang="de-DE" dirty="0" err="1" smtClean="0"/>
              <a:t>approach</a:t>
            </a:r>
            <a:r>
              <a:rPr lang="de-DE" dirty="0" smtClean="0"/>
              <a:t>: </a:t>
            </a:r>
            <a:r>
              <a:rPr lang="de-DE" dirty="0">
                <a:solidFill>
                  <a:srgbClr val="00B0F0"/>
                </a:solidFill>
              </a:rPr>
              <a:t>k </a:t>
            </a:r>
            <a:r>
              <a:rPr lang="de-DE" dirty="0" err="1">
                <a:solidFill>
                  <a:srgbClr val="00B0F0"/>
                </a:solidFill>
              </a:rPr>
              <a:t>prototypes</a:t>
            </a:r>
            <a:r>
              <a:rPr lang="de-DE" dirty="0"/>
              <a:t> </a:t>
            </a:r>
            <a:r>
              <a:rPr lang="de-DE" sz="1200" dirty="0"/>
              <a:t>(Huang, 1998)</a:t>
            </a:r>
            <a:r>
              <a:rPr lang="de-DE" sz="2400" dirty="0"/>
              <a:t> </a:t>
            </a:r>
            <a:r>
              <a:rPr lang="de-DE" dirty="0" err="1" smtClean="0"/>
              <a:t>generalizes</a:t>
            </a:r>
            <a:r>
              <a:rPr lang="de-DE" dirty="0" smtClean="0"/>
              <a:t> k </a:t>
            </a:r>
            <a:r>
              <a:rPr lang="de-DE" dirty="0" err="1" smtClean="0"/>
              <a:t>modes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mixed</a:t>
            </a:r>
            <a:r>
              <a:rPr lang="de-DE" dirty="0" smtClean="0"/>
              <a:t> type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sz="1200" dirty="0" smtClean="0"/>
              <a:t>({</a:t>
            </a:r>
            <a:r>
              <a:rPr lang="de-DE" sz="1200" dirty="0" err="1" smtClean="0"/>
              <a:t>clustMixType</a:t>
            </a:r>
            <a:r>
              <a:rPr lang="de-DE" sz="1200" dirty="0" smtClean="0"/>
              <a:t>}; Szepannek, 2016)</a:t>
            </a:r>
            <a:r>
              <a:rPr lang="de-DE" dirty="0" smtClean="0"/>
              <a:t>.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Scope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77714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510139" y="1825624"/>
            <a:ext cx="9760017" cy="1869683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de-DE" dirty="0" smtClean="0"/>
              <a:t> Initialize k </a:t>
            </a:r>
            <a:r>
              <a:rPr lang="de-DE" dirty="0" err="1" smtClean="0"/>
              <a:t>centers</a:t>
            </a:r>
            <a:r>
              <a:rPr lang="de-DE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 </a:t>
            </a:r>
            <a:r>
              <a:rPr lang="de-DE" dirty="0" err="1" smtClean="0">
                <a:solidFill>
                  <a:srgbClr val="00B0F0"/>
                </a:solidFill>
              </a:rPr>
              <a:t>Assignment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each</a:t>
            </a:r>
            <a:r>
              <a:rPr lang="de-DE" dirty="0" smtClean="0"/>
              <a:t> </a:t>
            </a:r>
            <a:r>
              <a:rPr lang="de-DE" dirty="0" err="1" smtClean="0"/>
              <a:t>observation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its</a:t>
            </a:r>
            <a:r>
              <a:rPr lang="de-DE" dirty="0" smtClean="0"/>
              <a:t> </a:t>
            </a:r>
            <a:r>
              <a:rPr lang="de-DE" dirty="0" err="1" smtClean="0"/>
              <a:t>closest</a:t>
            </a:r>
            <a:r>
              <a:rPr lang="de-DE" dirty="0" smtClean="0"/>
              <a:t> </a:t>
            </a:r>
            <a:r>
              <a:rPr lang="de-DE" dirty="0" err="1" smtClean="0"/>
              <a:t>center</a:t>
            </a:r>
            <a:r>
              <a:rPr lang="de-DE" dirty="0" smtClean="0"/>
              <a:t>.  </a:t>
            </a: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 </a:t>
            </a:r>
            <a:r>
              <a:rPr lang="de-DE" dirty="0" smtClean="0">
                <a:solidFill>
                  <a:srgbClr val="00B0F0"/>
                </a:solidFill>
              </a:rPr>
              <a:t>Cluster update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center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means</a:t>
            </a:r>
            <a:r>
              <a:rPr lang="de-DE" dirty="0" smtClean="0"/>
              <a:t> </a:t>
            </a:r>
            <a:r>
              <a:rPr lang="de-DE" dirty="0" err="1" smtClean="0"/>
              <a:t>according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new</a:t>
            </a:r>
            <a:r>
              <a:rPr lang="de-DE" dirty="0" smtClean="0"/>
              <a:t> </a:t>
            </a:r>
            <a:r>
              <a:rPr lang="de-DE" dirty="0" err="1" smtClean="0"/>
              <a:t>assigmnent</a:t>
            </a:r>
            <a:r>
              <a:rPr lang="de-DE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 Repeat 2. </a:t>
            </a:r>
            <a:r>
              <a:rPr lang="de-DE" dirty="0" err="1" smtClean="0"/>
              <a:t>and</a:t>
            </a:r>
            <a:r>
              <a:rPr lang="de-DE" dirty="0" smtClean="0"/>
              <a:t> 3. </a:t>
            </a:r>
            <a:r>
              <a:rPr lang="de-DE" dirty="0" err="1" smtClean="0"/>
              <a:t>until</a:t>
            </a:r>
            <a:r>
              <a:rPr lang="de-DE" dirty="0" smtClean="0"/>
              <a:t> </a:t>
            </a:r>
            <a:r>
              <a:rPr lang="de-DE" dirty="0" err="1" smtClean="0"/>
              <a:t>convergence</a:t>
            </a:r>
            <a:r>
              <a:rPr lang="de-DE" dirty="0" smtClean="0"/>
              <a:t> 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maximum</a:t>
            </a:r>
            <a:r>
              <a:rPr lang="de-DE" dirty="0" smtClean="0"/>
              <a:t> </a:t>
            </a:r>
            <a:r>
              <a:rPr lang="de-DE" dirty="0" err="1" smtClean="0"/>
              <a:t>number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iterations</a:t>
            </a:r>
            <a:r>
              <a:rPr lang="de-DE" dirty="0" smtClean="0"/>
              <a:t>.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Basic k </a:t>
            </a:r>
            <a:r>
              <a:rPr lang="de-DE" dirty="0" err="1" smtClean="0"/>
              <a:t>Means</a:t>
            </a:r>
            <a:r>
              <a:rPr lang="de-DE" dirty="0" smtClean="0"/>
              <a:t> </a:t>
            </a:r>
            <a:r>
              <a:rPr lang="de-DE" dirty="0" err="1" smtClean="0"/>
              <a:t>Algorithm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26" y="3491019"/>
            <a:ext cx="3287554" cy="3291840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6542" y="3503878"/>
            <a:ext cx="3278981" cy="3278981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4085" y="3503878"/>
            <a:ext cx="3278981" cy="328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074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510139" y="1825624"/>
            <a:ext cx="9760017" cy="2950657"/>
          </a:xfrm>
        </p:spPr>
        <p:txBody>
          <a:bodyPr>
            <a:normAutofit lnSpcReduction="10000"/>
          </a:bodyPr>
          <a:lstStyle/>
          <a:p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b="1" dirty="0" err="1"/>
              <a:t>n</a:t>
            </a:r>
            <a:r>
              <a:rPr lang="de-DE" b="1" dirty="0" err="1" smtClean="0"/>
              <a:t>umeric</a:t>
            </a:r>
            <a:r>
              <a:rPr lang="de-DE" dirty="0" smtClean="0"/>
              <a:t> variables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cluster</a:t>
            </a:r>
            <a:r>
              <a:rPr lang="de-DE" dirty="0" smtClean="0"/>
              <a:t> </a:t>
            </a:r>
            <a:r>
              <a:rPr lang="de-DE" dirty="0" err="1" smtClean="0"/>
              <a:t>mean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prototype </a:t>
            </a:r>
            <a:r>
              <a:rPr lang="de-DE" dirty="0" err="1" smtClean="0"/>
              <a:t>with</a:t>
            </a:r>
            <a:r>
              <a:rPr lang="de-DE" dirty="0" smtClean="0"/>
              <a:t> minimal </a:t>
            </a:r>
            <a:r>
              <a:rPr lang="de-DE" dirty="0" err="1" smtClean="0"/>
              <a:t>euclidean</a:t>
            </a:r>
            <a:r>
              <a:rPr lang="de-DE" dirty="0" smtClean="0"/>
              <a:t> </a:t>
            </a:r>
            <a:r>
              <a:rPr lang="de-DE" dirty="0" err="1" smtClean="0"/>
              <a:t>distance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all </a:t>
            </a:r>
            <a:r>
              <a:rPr lang="de-DE" dirty="0" err="1" smtClean="0"/>
              <a:t>objects</a:t>
            </a:r>
            <a:r>
              <a:rPr lang="de-DE" dirty="0" smtClean="0"/>
              <a:t> </a:t>
            </a:r>
            <a:r>
              <a:rPr lang="de-DE" sz="1300" dirty="0" smtClean="0"/>
              <a:t>(cf. </a:t>
            </a:r>
            <a:r>
              <a:rPr lang="de-DE" sz="1300" dirty="0"/>
              <a:t>e</a:t>
            </a:r>
            <a:r>
              <a:rPr lang="de-DE" sz="1300" dirty="0" smtClean="0"/>
              <a:t>.g. Hastie et al., 2009)</a:t>
            </a:r>
            <a:r>
              <a:rPr lang="de-DE" dirty="0" smtClean="0"/>
              <a:t>.</a:t>
            </a:r>
          </a:p>
          <a:p>
            <a:r>
              <a:rPr lang="de-DE" dirty="0" err="1" smtClean="0"/>
              <a:t>Likewise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b="1" dirty="0" err="1" smtClean="0"/>
              <a:t>factor</a:t>
            </a:r>
            <a:r>
              <a:rPr lang="de-DE" dirty="0" smtClean="0"/>
              <a:t> variables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>
                <a:solidFill>
                  <a:srgbClr val="00B0F0"/>
                </a:solidFill>
              </a:rPr>
              <a:t>mode</a:t>
            </a:r>
            <a:r>
              <a:rPr lang="de-DE" dirty="0" smtClean="0"/>
              <a:t> </a:t>
            </a:r>
            <a:r>
              <a:rPr lang="de-DE" dirty="0" err="1" smtClean="0"/>
              <a:t>minimizes</a:t>
            </a:r>
            <a:r>
              <a:rPr lang="de-DE" dirty="0" smtClean="0"/>
              <a:t> simple </a:t>
            </a:r>
            <a:r>
              <a:rPr lang="de-DE" dirty="0" err="1" smtClean="0"/>
              <a:t>matching</a:t>
            </a:r>
            <a:r>
              <a:rPr lang="de-DE" dirty="0" smtClean="0"/>
              <a:t> </a:t>
            </a:r>
            <a:r>
              <a:rPr lang="de-DE" dirty="0" err="1" smtClean="0"/>
              <a:t>distances</a:t>
            </a:r>
            <a:r>
              <a:rPr lang="de-DE" dirty="0" smtClean="0"/>
              <a:t>, </a:t>
            </a:r>
            <a:r>
              <a:rPr lang="de-DE" dirty="0" err="1" smtClean="0"/>
              <a:t>it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:</a:t>
            </a:r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   			   </a:t>
            </a:r>
            <a:r>
              <a:rPr lang="de-DE" sz="1400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de-DE" sz="1400" dirty="0" err="1" smtClean="0">
                <a:solidFill>
                  <a:schemeClr val="bg1">
                    <a:lumMod val="50000"/>
                  </a:schemeClr>
                </a:solidFill>
              </a:rPr>
              <a:t>number</a:t>
            </a:r>
            <a:r>
              <a:rPr lang="de-DE" sz="14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bg1">
                    <a:lumMod val="50000"/>
                  </a:schemeClr>
                </a:solidFill>
              </a:rPr>
              <a:t>of</a:t>
            </a:r>
            <a:r>
              <a:rPr lang="de-DE" sz="14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bg1">
                    <a:lumMod val="50000"/>
                  </a:schemeClr>
                </a:solidFill>
              </a:rPr>
              <a:t>objects</a:t>
            </a:r>
            <a:r>
              <a:rPr lang="de-DE" sz="1400" dirty="0" smtClean="0">
                <a:solidFill>
                  <a:schemeClr val="bg1">
                    <a:lumMod val="50000"/>
                  </a:schemeClr>
                </a:solidFill>
              </a:rPr>
              <a:t> different </a:t>
            </a:r>
            <a:r>
              <a:rPr lang="de-DE" sz="1400" dirty="0" err="1" smtClean="0">
                <a:solidFill>
                  <a:schemeClr val="bg1">
                    <a:lumMod val="50000"/>
                  </a:schemeClr>
                </a:solidFill>
              </a:rPr>
              <a:t>from</a:t>
            </a:r>
            <a:r>
              <a:rPr lang="de-DE" sz="14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de-DE" sz="1400" baseline="-25000" dirty="0" err="1" smtClean="0">
                <a:solidFill>
                  <a:schemeClr val="bg1">
                    <a:lumMod val="50000"/>
                  </a:schemeClr>
                </a:solidFill>
              </a:rPr>
              <a:t>mode</a:t>
            </a:r>
            <a:r>
              <a:rPr lang="de-DE" sz="1400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r>
              <a:rPr lang="de-DE" dirty="0" err="1" smtClean="0"/>
              <a:t>Both</a:t>
            </a:r>
            <a:r>
              <a:rPr lang="de-DE" dirty="0" smtClean="0"/>
              <a:t> </a:t>
            </a:r>
            <a:r>
              <a:rPr lang="de-DE" dirty="0" err="1" smtClean="0"/>
              <a:t>means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modes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calculated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each</a:t>
            </a:r>
            <a:r>
              <a:rPr lang="de-DE" dirty="0" smtClean="0"/>
              <a:t> variable </a:t>
            </a:r>
            <a:r>
              <a:rPr lang="de-DE" dirty="0" err="1" smtClean="0"/>
              <a:t>separately</a:t>
            </a:r>
            <a:r>
              <a:rPr lang="de-DE" dirty="0" smtClean="0"/>
              <a:t>!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From</a:t>
            </a:r>
            <a:r>
              <a:rPr lang="de-DE" dirty="0" smtClean="0"/>
              <a:t> k </a:t>
            </a:r>
            <a:r>
              <a:rPr lang="de-DE" dirty="0" err="1" smtClean="0"/>
              <a:t>Means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k </a:t>
            </a:r>
            <a:r>
              <a:rPr lang="de-DE" dirty="0" err="1" smtClean="0"/>
              <a:t>Prototypes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/>
              <p:cNvSpPr txBox="1"/>
              <p:nvPr/>
            </p:nvSpPr>
            <p:spPr>
              <a:xfrm>
                <a:off x="3578299" y="3208320"/>
                <a:ext cx="2794803" cy="5442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subSup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p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d>
                            <m:d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de-DE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sSub>
                                <m:sSub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𝑚𝑜𝑑𝑒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𝑚𝑖𝑛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8299" y="3208320"/>
                <a:ext cx="2794803" cy="54425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Inhaltsplatzhalter 1"/>
          <p:cNvSpPr txBox="1">
            <a:spLocks/>
          </p:cNvSpPr>
          <p:nvPr/>
        </p:nvSpPr>
        <p:spPr>
          <a:xfrm>
            <a:off x="599272" y="5345642"/>
            <a:ext cx="9212093" cy="510658"/>
          </a:xfrm>
          <a:prstGeom prst="rect">
            <a:avLst/>
          </a:prstGeom>
          <a:ln w="28575">
            <a:solidFill>
              <a:srgbClr val="3333FF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Helvetica Light" panose="02000403040000020004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 Light" panose="02000403040000020004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Helvetica Light" panose="02000403040000020004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Helvetica Light" panose="02000403040000020004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Helvetica Light" panose="02000403040000020004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e-DE" dirty="0" smtClean="0"/>
              <a:t>This </a:t>
            </a:r>
            <a:r>
              <a:rPr lang="de-DE" dirty="0" err="1" smtClean="0"/>
              <a:t>allows</a:t>
            </a:r>
            <a:r>
              <a:rPr lang="de-DE" dirty="0" smtClean="0"/>
              <a:t> do </a:t>
            </a:r>
            <a:r>
              <a:rPr lang="de-DE" dirty="0" err="1" smtClean="0"/>
              <a:t>define</a:t>
            </a:r>
            <a:r>
              <a:rPr lang="de-DE" dirty="0" smtClean="0"/>
              <a:t> a prototype update </a:t>
            </a:r>
            <a:r>
              <a:rPr lang="de-DE" dirty="0" err="1" smtClean="0"/>
              <a:t>step</a:t>
            </a:r>
            <a:r>
              <a:rPr lang="de-DE" dirty="0" smtClean="0"/>
              <a:t> in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mixed</a:t>
            </a:r>
            <a:r>
              <a:rPr lang="de-DE" dirty="0" smtClean="0"/>
              <a:t> type </a:t>
            </a:r>
            <a:r>
              <a:rPr lang="de-DE" dirty="0" err="1" smtClean="0"/>
              <a:t>setting</a:t>
            </a:r>
            <a:r>
              <a:rPr lang="de-DE" dirty="0" smtClean="0"/>
              <a:t>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9397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510139" y="1825624"/>
            <a:ext cx="9760017" cy="3826145"/>
          </a:xfrm>
        </p:spPr>
        <p:txBody>
          <a:bodyPr>
            <a:normAutofit/>
          </a:bodyPr>
          <a:lstStyle/>
          <a:p>
            <a:r>
              <a:rPr lang="de-DE" dirty="0" err="1" smtClean="0"/>
              <a:t>According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former</a:t>
            </a:r>
            <a:r>
              <a:rPr lang="de-DE" dirty="0" smtClean="0"/>
              <a:t> </a:t>
            </a:r>
            <a:r>
              <a:rPr lang="de-DE" dirty="0" err="1" smtClean="0"/>
              <a:t>considerations</a:t>
            </a:r>
            <a:r>
              <a:rPr lang="de-DE" dirty="0" smtClean="0"/>
              <a:t> a </a:t>
            </a:r>
            <a:r>
              <a:rPr lang="de-DE" dirty="0" err="1" smtClean="0"/>
              <a:t>mixed</a:t>
            </a:r>
            <a:r>
              <a:rPr lang="de-DE" dirty="0" smtClean="0"/>
              <a:t>-type </a:t>
            </a:r>
            <a:r>
              <a:rPr lang="de-DE" dirty="0" err="1" smtClean="0"/>
              <a:t>distance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defined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:</a:t>
            </a:r>
          </a:p>
          <a:p>
            <a:endParaRPr lang="de-DE" dirty="0"/>
          </a:p>
          <a:p>
            <a:endParaRPr lang="de-DE" dirty="0" smtClean="0"/>
          </a:p>
          <a:p>
            <a:r>
              <a:rPr lang="de-DE" dirty="0" smtClean="0"/>
              <a:t>…</a:t>
            </a:r>
            <a:r>
              <a:rPr lang="de-DE" dirty="0" err="1" smtClean="0"/>
              <a:t>where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upper</a:t>
            </a:r>
            <a:r>
              <a:rPr lang="de-DE" dirty="0" smtClean="0"/>
              <a:t> </a:t>
            </a:r>
            <a:r>
              <a:rPr lang="de-DE" dirty="0" err="1" smtClean="0"/>
              <a:t>index</a:t>
            </a:r>
            <a:r>
              <a:rPr lang="de-DE" dirty="0" smtClean="0"/>
              <a:t> </a:t>
            </a:r>
            <a:r>
              <a:rPr lang="de-DE" i="1" dirty="0" smtClean="0"/>
              <a:t>j</a:t>
            </a:r>
            <a:r>
              <a:rPr lang="de-DE" dirty="0" smtClean="0"/>
              <a:t> </a:t>
            </a:r>
            <a:r>
              <a:rPr lang="de-DE" dirty="0" err="1" smtClean="0"/>
              <a:t>denotes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variable </a:t>
            </a:r>
            <a:r>
              <a:rPr lang="de-DE" sz="1400" dirty="0" smtClean="0"/>
              <a:t>(</a:t>
            </a:r>
            <a:r>
              <a:rPr lang="de-DE" sz="1400" i="1" dirty="0" smtClean="0"/>
              <a:t>p</a:t>
            </a:r>
            <a:r>
              <a:rPr lang="de-DE" sz="1400" dirty="0" smtClean="0"/>
              <a:t> </a:t>
            </a:r>
            <a:r>
              <a:rPr lang="de-DE" sz="1400" dirty="0" err="1" smtClean="0"/>
              <a:t>numerics</a:t>
            </a:r>
            <a:r>
              <a:rPr lang="de-DE" sz="1400" dirty="0" smtClean="0"/>
              <a:t> </a:t>
            </a:r>
            <a:r>
              <a:rPr lang="de-DE" sz="1400" dirty="0" err="1" smtClean="0"/>
              <a:t>and</a:t>
            </a:r>
            <a:r>
              <a:rPr lang="de-DE" sz="1400" dirty="0" smtClean="0"/>
              <a:t> </a:t>
            </a:r>
            <a:r>
              <a:rPr lang="de-DE" sz="1400" i="1" dirty="0" smtClean="0"/>
              <a:t>(q-p)</a:t>
            </a:r>
            <a:r>
              <a:rPr lang="de-DE" sz="1400" dirty="0" smtClean="0"/>
              <a:t> </a:t>
            </a:r>
            <a:r>
              <a:rPr lang="de-DE" sz="1400" dirty="0" err="1" smtClean="0"/>
              <a:t>factors</a:t>
            </a:r>
            <a:r>
              <a:rPr lang="de-DE" sz="1400" dirty="0" smtClean="0"/>
              <a:t>)</a:t>
            </a:r>
            <a:r>
              <a:rPr lang="de-DE" dirty="0" smtClean="0"/>
              <a:t> </a:t>
            </a:r>
          </a:p>
          <a:p>
            <a:r>
              <a:rPr lang="de-DE" dirty="0" smtClean="0"/>
              <a:t>The </a:t>
            </a:r>
            <a:r>
              <a:rPr lang="de-DE" dirty="0" err="1"/>
              <a:t>parameter</a:t>
            </a:r>
            <a:r>
              <a:rPr lang="de-DE" dirty="0"/>
              <a:t> </a:t>
            </a:r>
            <a:r>
              <a:rPr lang="el-GR" dirty="0" smtClean="0">
                <a:latin typeface="+mn-lt"/>
              </a:rPr>
              <a:t>λ</a:t>
            </a:r>
            <a:r>
              <a:rPr lang="de-DE" dirty="0" smtClean="0"/>
              <a:t> </a:t>
            </a:r>
            <a:r>
              <a:rPr lang="de-DE" dirty="0" err="1" smtClean="0"/>
              <a:t>allows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control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trade-off </a:t>
            </a:r>
            <a:r>
              <a:rPr lang="de-DE" dirty="0" err="1" smtClean="0"/>
              <a:t>between</a:t>
            </a:r>
            <a:r>
              <a:rPr lang="de-DE" dirty="0" smtClean="0"/>
              <a:t> </a:t>
            </a:r>
            <a:r>
              <a:rPr lang="de-DE" dirty="0" err="1" smtClean="0"/>
              <a:t>numeric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factor</a:t>
            </a:r>
            <a:r>
              <a:rPr lang="de-DE" dirty="0" smtClean="0"/>
              <a:t> variables in </a:t>
            </a:r>
            <a:r>
              <a:rPr lang="de-DE" dirty="0" err="1" smtClean="0"/>
              <a:t>distance</a:t>
            </a:r>
            <a:r>
              <a:rPr lang="de-DE" dirty="0" smtClean="0"/>
              <a:t> </a:t>
            </a:r>
            <a:r>
              <a:rPr lang="de-DE" dirty="0" err="1" smtClean="0"/>
              <a:t>computation</a:t>
            </a:r>
            <a:r>
              <a:rPr lang="de-DE" dirty="0" smtClean="0"/>
              <a:t>.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Cluster </a:t>
            </a:r>
            <a:r>
              <a:rPr lang="de-DE" dirty="0" err="1" smtClean="0"/>
              <a:t>Assignment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/>
              <p:cNvSpPr txBox="1"/>
              <p:nvPr/>
            </p:nvSpPr>
            <p:spPr>
              <a:xfrm>
                <a:off x="2106038" y="2470828"/>
                <a:ext cx="5378204" cy="5755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𝑚𝑖𝑥</m:t>
                          </m:r>
                        </m:sub>
                      </m:sSub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de-DE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p>
                            <m:sSup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p>
                                  </m:sSup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brk m:alnAt="25"/>
                            </m:r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nary>
                            <m:naryPr>
                              <m:chr m:val="∑"/>
                              <m:limLoc m:val="subSup"/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p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p>
                              </m:sSup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sSup>
                                <m:sSup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p>
                              </m:sSup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6038" y="2470828"/>
                <a:ext cx="5378204" cy="57554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Inhaltsplatzhalter 1"/>
          <p:cNvSpPr txBox="1">
            <a:spLocks/>
          </p:cNvSpPr>
          <p:nvPr/>
        </p:nvSpPr>
        <p:spPr>
          <a:xfrm>
            <a:off x="638183" y="5141111"/>
            <a:ext cx="9212093" cy="510658"/>
          </a:xfrm>
          <a:prstGeom prst="rect">
            <a:avLst/>
          </a:prstGeom>
          <a:ln w="28575">
            <a:solidFill>
              <a:srgbClr val="3333FF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Helvetica Light" panose="02000403040000020004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 Light" panose="02000403040000020004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Helvetica Light" panose="02000403040000020004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Helvetica Light" panose="02000403040000020004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Helvetica Light" panose="02000403040000020004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e-DE" dirty="0" err="1"/>
              <a:t>According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d</a:t>
            </a:r>
            <a:r>
              <a:rPr lang="de-DE" baseline="-25000" dirty="0" err="1"/>
              <a:t>mix</a:t>
            </a:r>
            <a:r>
              <a:rPr lang="de-DE" dirty="0"/>
              <a:t> in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step</a:t>
            </a:r>
            <a:r>
              <a:rPr lang="de-DE" dirty="0"/>
              <a:t> </a:t>
            </a:r>
            <a:r>
              <a:rPr lang="de-DE" dirty="0" err="1"/>
              <a:t>clusters</a:t>
            </a:r>
            <a:r>
              <a:rPr lang="de-DE" dirty="0"/>
              <a:t> will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 smtClean="0"/>
              <a:t>re-assigned</a:t>
            </a:r>
            <a:r>
              <a:rPr lang="de-DE" dirty="0" smtClean="0"/>
              <a:t>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20162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510140" y="1825624"/>
            <a:ext cx="9412073" cy="4440421"/>
          </a:xfrm>
        </p:spPr>
        <p:txBody>
          <a:bodyPr>
            <a:normAutofit/>
          </a:bodyPr>
          <a:lstStyle/>
          <a:p>
            <a:r>
              <a:rPr lang="de-DE" dirty="0" smtClean="0"/>
              <a:t>The R </a:t>
            </a:r>
            <a:r>
              <a:rPr lang="de-DE" dirty="0" err="1" smtClean="0"/>
              <a:t>package</a:t>
            </a:r>
            <a:r>
              <a:rPr lang="de-DE" dirty="0" smtClean="0"/>
              <a:t> </a:t>
            </a:r>
            <a:r>
              <a:rPr lang="de-DE" dirty="0" err="1" smtClean="0"/>
              <a:t>clustMixType</a:t>
            </a:r>
            <a:r>
              <a:rPr lang="de-DE" dirty="0" smtClean="0"/>
              <a:t> </a:t>
            </a:r>
            <a:r>
              <a:rPr lang="de-DE" sz="1300" dirty="0" smtClean="0"/>
              <a:t>(Szepannek, 2016)</a:t>
            </a:r>
            <a:r>
              <a:rPr lang="de-DE" dirty="0" smtClean="0"/>
              <a:t> </a:t>
            </a:r>
            <a:r>
              <a:rPr lang="de-DE" dirty="0" err="1" smtClean="0"/>
              <a:t>offers</a:t>
            </a:r>
            <a:r>
              <a:rPr lang="de-DE" dirty="0" smtClean="0"/>
              <a:t> </a:t>
            </a:r>
            <a:r>
              <a:rPr lang="de-DE" dirty="0" err="1" smtClean="0"/>
              <a:t>access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:</a:t>
            </a:r>
          </a:p>
          <a:p>
            <a:pPr lvl="1"/>
            <a:r>
              <a:rPr lang="de-DE" dirty="0" smtClean="0"/>
              <a:t>…a </a:t>
            </a:r>
            <a:r>
              <a:rPr lang="de-DE" dirty="0" err="1" smtClean="0"/>
              <a:t>function</a:t>
            </a:r>
            <a:r>
              <a:rPr lang="de-DE" dirty="0" smtClean="0"/>
              <a:t> </a:t>
            </a:r>
            <a:r>
              <a:rPr lang="de-DE" dirty="0" err="1" smtClean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kproto</a:t>
            </a:r>
            <a:r>
              <a:rPr lang="de-DE" dirty="0" smtClean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perform</a:t>
            </a:r>
            <a:r>
              <a:rPr lang="de-DE" dirty="0" smtClean="0"/>
              <a:t> k prototype </a:t>
            </a:r>
            <a:r>
              <a:rPr lang="de-DE" dirty="0" err="1" smtClean="0"/>
              <a:t>clustering</a:t>
            </a:r>
            <a:r>
              <a:rPr lang="de-DE" dirty="0" smtClean="0"/>
              <a:t> </a:t>
            </a:r>
          </a:p>
          <a:p>
            <a:pPr lvl="1"/>
            <a:r>
              <a:rPr lang="de-DE" dirty="0" smtClean="0"/>
              <a:t>…a </a:t>
            </a:r>
            <a:r>
              <a:rPr lang="de-DE" dirty="0" err="1" smtClean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predict</a:t>
            </a:r>
            <a:r>
              <a:rPr lang="de-DE" dirty="0" smtClean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de-DE" dirty="0" smtClean="0">
                <a:solidFill>
                  <a:srgbClr val="3333FF"/>
                </a:solidFill>
              </a:rPr>
              <a:t> </a:t>
            </a:r>
            <a:r>
              <a:rPr lang="de-DE" dirty="0" err="1" smtClean="0"/>
              <a:t>method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application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new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, </a:t>
            </a:r>
          </a:p>
          <a:p>
            <a:pPr lvl="1"/>
            <a:r>
              <a:rPr lang="de-DE" dirty="0" smtClean="0"/>
              <a:t>…a </a:t>
            </a:r>
            <a:r>
              <a:rPr lang="de-DE" dirty="0" err="1" smtClean="0"/>
              <a:t>function</a:t>
            </a:r>
            <a:r>
              <a:rPr lang="de-DE" dirty="0" smtClean="0"/>
              <a:t> </a:t>
            </a:r>
            <a:r>
              <a:rPr lang="de-DE" dirty="0" err="1" smtClean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clprofiles</a:t>
            </a:r>
            <a:r>
              <a:rPr lang="de-DE" dirty="0" smtClean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visualize</a:t>
            </a:r>
            <a:r>
              <a:rPr lang="de-DE" dirty="0" smtClean="0"/>
              <a:t> </a:t>
            </a:r>
            <a:r>
              <a:rPr lang="de-DE" dirty="0" err="1" smtClean="0"/>
              <a:t>cluster</a:t>
            </a:r>
            <a:r>
              <a:rPr lang="de-DE" dirty="0" smtClean="0"/>
              <a:t> </a:t>
            </a:r>
            <a:r>
              <a:rPr lang="de-DE" dirty="0" err="1" smtClean="0"/>
              <a:t>profiles</a:t>
            </a:r>
            <a:r>
              <a:rPr lang="de-DE" dirty="0" smtClean="0"/>
              <a:t>. </a:t>
            </a:r>
          </a:p>
          <a:p>
            <a:endParaRPr lang="de-DE" dirty="0" smtClean="0"/>
          </a:p>
          <a:p>
            <a:r>
              <a:rPr lang="de-DE" dirty="0" smtClean="0"/>
              <a:t>Basic </a:t>
            </a:r>
            <a:r>
              <a:rPr lang="de-DE" dirty="0" err="1" smtClean="0"/>
              <a:t>call</a:t>
            </a:r>
            <a:r>
              <a:rPr lang="de-DE" dirty="0"/>
              <a:t>: </a:t>
            </a:r>
            <a:r>
              <a:rPr lang="de-DE" sz="1800" dirty="0" err="1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kproto</a:t>
            </a:r>
            <a:r>
              <a:rPr lang="de-DE" sz="1800" dirty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(x, k, </a:t>
            </a:r>
            <a:r>
              <a:rPr lang="de-DE" sz="1800" dirty="0" err="1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lambda</a:t>
            </a:r>
            <a:r>
              <a:rPr lang="de-DE" sz="1800" dirty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NULL, </a:t>
            </a:r>
            <a:r>
              <a:rPr lang="de-DE" sz="1800" dirty="0" err="1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iter.max</a:t>
            </a:r>
            <a:r>
              <a:rPr lang="de-DE" sz="1800" dirty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100, </a:t>
            </a:r>
            <a:r>
              <a:rPr lang="de-DE" sz="1800" dirty="0" err="1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nstart</a:t>
            </a:r>
            <a:r>
              <a:rPr lang="de-DE" sz="1800" dirty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DE" sz="1800" dirty="0" smtClean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1)</a:t>
            </a:r>
            <a:endParaRPr lang="de-DE" sz="1800" dirty="0">
              <a:solidFill>
                <a:srgbClr val="3333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800" dirty="0" smtClean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dirty="0" err="1" smtClean="0">
                <a:cs typeface="Courier New" panose="02070309020205020404" pitchFamily="49" charset="0"/>
              </a:rPr>
              <a:t>creates</a:t>
            </a:r>
            <a:r>
              <a:rPr lang="de-DE" dirty="0" smtClean="0">
                <a:cs typeface="Courier New" panose="02070309020205020404" pitchFamily="49" charset="0"/>
              </a:rPr>
              <a:t> an </a:t>
            </a:r>
            <a:r>
              <a:rPr lang="de-DE" dirty="0" err="1" smtClean="0">
                <a:cs typeface="Courier New" panose="02070309020205020404" pitchFamily="49" charset="0"/>
              </a:rPr>
              <a:t>object</a:t>
            </a:r>
            <a:r>
              <a:rPr lang="de-DE" dirty="0" smtClean="0">
                <a:cs typeface="Courier New" panose="02070309020205020404" pitchFamily="49" charset="0"/>
              </a:rPr>
              <a:t> </a:t>
            </a:r>
            <a:r>
              <a:rPr lang="de-DE" dirty="0" err="1" smtClean="0">
                <a:cs typeface="Courier New" panose="02070309020205020404" pitchFamily="49" charset="0"/>
              </a:rPr>
              <a:t>of</a:t>
            </a:r>
            <a:r>
              <a:rPr lang="de-DE" dirty="0" smtClean="0">
                <a:cs typeface="Courier New" panose="02070309020205020404" pitchFamily="49" charset="0"/>
              </a:rPr>
              <a:t> </a:t>
            </a:r>
            <a:r>
              <a:rPr lang="de-DE" dirty="0" err="1" smtClean="0">
                <a:cs typeface="Courier New" panose="02070309020205020404" pitchFamily="49" charset="0"/>
              </a:rPr>
              <a:t>class</a:t>
            </a:r>
            <a:r>
              <a:rPr lang="de-DE" dirty="0" smtClean="0">
                <a:cs typeface="Courier New" panose="02070309020205020404" pitchFamily="49" charset="0"/>
              </a:rPr>
              <a:t> </a:t>
            </a:r>
            <a:r>
              <a:rPr lang="de-DE" dirty="0" err="1" smtClean="0">
                <a:cs typeface="Courier New" panose="02070309020205020404" pitchFamily="49" charset="0"/>
              </a:rPr>
              <a:t>kproto</a:t>
            </a:r>
            <a:r>
              <a:rPr lang="de-DE" dirty="0" smtClean="0">
                <a:cs typeface="Courier New" panose="02070309020205020404" pitchFamily="49" charset="0"/>
              </a:rPr>
              <a:t> </a:t>
            </a:r>
            <a:r>
              <a:rPr lang="de-DE" dirty="0" err="1" smtClean="0">
                <a:cs typeface="Courier New" panose="02070309020205020404" pitchFamily="49" charset="0"/>
              </a:rPr>
              <a:t>where</a:t>
            </a:r>
            <a:endParaRPr lang="de-DE" dirty="0" smtClean="0">
              <a:cs typeface="Courier New" panose="02070309020205020404" pitchFamily="49" charset="0"/>
            </a:endParaRPr>
          </a:p>
          <a:p>
            <a:pPr lvl="1"/>
            <a:r>
              <a:rPr lang="de-DE" dirty="0" smtClean="0">
                <a:cs typeface="Courier New" panose="02070309020205020404" pitchFamily="49" charset="0"/>
              </a:rPr>
              <a:t> </a:t>
            </a:r>
            <a:r>
              <a:rPr lang="de-DE" dirty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de-DE" dirty="0" smtClean="0">
                <a:cs typeface="Courier New" panose="02070309020205020404" pitchFamily="49" charset="0"/>
              </a:rPr>
              <a:t> </a:t>
            </a:r>
            <a:r>
              <a:rPr lang="de-DE" dirty="0" err="1" smtClean="0">
                <a:cs typeface="Courier New" panose="02070309020205020404" pitchFamily="49" charset="0"/>
              </a:rPr>
              <a:t>is</a:t>
            </a:r>
            <a:r>
              <a:rPr lang="de-DE" dirty="0" smtClean="0">
                <a:cs typeface="Courier New" panose="02070309020205020404" pitchFamily="49" charset="0"/>
              </a:rPr>
              <a:t> a </a:t>
            </a:r>
            <a:r>
              <a:rPr lang="de-DE" dirty="0" err="1" smtClean="0">
                <a:cs typeface="Courier New" panose="02070309020205020404" pitchFamily="49" charset="0"/>
              </a:rPr>
              <a:t>data</a:t>
            </a:r>
            <a:r>
              <a:rPr lang="de-DE" dirty="0" smtClean="0">
                <a:cs typeface="Courier New" panose="02070309020205020404" pitchFamily="49" charset="0"/>
              </a:rPr>
              <a:t> </a:t>
            </a:r>
            <a:r>
              <a:rPr lang="de-DE" dirty="0" err="1" smtClean="0">
                <a:cs typeface="Courier New" panose="02070309020205020404" pitchFamily="49" charset="0"/>
              </a:rPr>
              <a:t>frame</a:t>
            </a:r>
            <a:endParaRPr lang="de-DE" dirty="0" smtClean="0">
              <a:cs typeface="Courier New" panose="02070309020205020404" pitchFamily="49" charset="0"/>
            </a:endParaRPr>
          </a:p>
          <a:p>
            <a:pPr lvl="1"/>
            <a:r>
              <a:rPr lang="de-DE" dirty="0" smtClean="0">
                <a:cs typeface="Courier New" panose="02070309020205020404" pitchFamily="49" charset="0"/>
              </a:rPr>
              <a:t> </a:t>
            </a:r>
            <a:r>
              <a:rPr lang="de-DE" dirty="0" smtClean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de-DE" dirty="0" smtClean="0">
                <a:cs typeface="Courier New" panose="02070309020205020404" pitchFamily="49" charset="0"/>
              </a:rPr>
              <a:t> </a:t>
            </a:r>
            <a:r>
              <a:rPr lang="de-DE" dirty="0" err="1" smtClean="0">
                <a:cs typeface="Courier New" panose="02070309020205020404" pitchFamily="49" charset="0"/>
              </a:rPr>
              <a:t>the</a:t>
            </a:r>
            <a:r>
              <a:rPr lang="de-DE" dirty="0" smtClean="0">
                <a:cs typeface="Courier New" panose="02070309020205020404" pitchFamily="49" charset="0"/>
              </a:rPr>
              <a:t> </a:t>
            </a:r>
            <a:r>
              <a:rPr lang="de-DE" dirty="0" err="1" smtClean="0">
                <a:cs typeface="Courier New" panose="02070309020205020404" pitchFamily="49" charset="0"/>
              </a:rPr>
              <a:t>number</a:t>
            </a:r>
            <a:r>
              <a:rPr lang="de-DE" dirty="0" smtClean="0">
                <a:cs typeface="Courier New" panose="02070309020205020404" pitchFamily="49" charset="0"/>
              </a:rPr>
              <a:t> </a:t>
            </a:r>
            <a:r>
              <a:rPr lang="de-DE" dirty="0" err="1" smtClean="0">
                <a:cs typeface="Courier New" panose="02070309020205020404" pitchFamily="49" charset="0"/>
              </a:rPr>
              <a:t>of</a:t>
            </a:r>
            <a:r>
              <a:rPr lang="de-DE" dirty="0" smtClean="0">
                <a:cs typeface="Courier New" panose="02070309020205020404" pitchFamily="49" charset="0"/>
              </a:rPr>
              <a:t> </a:t>
            </a:r>
            <a:r>
              <a:rPr lang="de-DE" dirty="0" err="1" smtClean="0">
                <a:cs typeface="Courier New" panose="02070309020205020404" pitchFamily="49" charset="0"/>
              </a:rPr>
              <a:t>clusters</a:t>
            </a:r>
            <a:r>
              <a:rPr lang="de-DE" dirty="0" smtClean="0">
                <a:cs typeface="Courier New" panose="02070309020205020404" pitchFamily="49" charset="0"/>
              </a:rPr>
              <a:t> </a:t>
            </a:r>
            <a:r>
              <a:rPr lang="de-DE" dirty="0" err="1" smtClean="0">
                <a:cs typeface="Courier New" panose="02070309020205020404" pitchFamily="49" charset="0"/>
              </a:rPr>
              <a:t>and</a:t>
            </a:r>
            <a:r>
              <a:rPr lang="de-DE" dirty="0" smtClean="0">
                <a:cs typeface="Courier New" panose="02070309020205020404" pitchFamily="49" charset="0"/>
              </a:rPr>
              <a:t> </a:t>
            </a:r>
            <a:r>
              <a:rPr lang="de-DE" sz="1300" dirty="0" smtClean="0">
                <a:cs typeface="Courier New" panose="02070309020205020404" pitchFamily="49" charset="0"/>
              </a:rPr>
              <a:t>(</a:t>
            </a:r>
            <a:r>
              <a:rPr lang="de-DE" sz="1300" dirty="0" err="1" smtClean="0">
                <a:cs typeface="Courier New" panose="02070309020205020404" pitchFamily="49" charset="0"/>
              </a:rPr>
              <a:t>note</a:t>
            </a:r>
            <a:r>
              <a:rPr lang="de-DE" sz="1300" dirty="0" smtClean="0">
                <a:cs typeface="Courier New" panose="02070309020205020404" pitchFamily="49" charset="0"/>
              </a:rPr>
              <a:t> </a:t>
            </a:r>
            <a:r>
              <a:rPr lang="de-DE" sz="1300" dirty="0" err="1" smtClean="0">
                <a:cs typeface="Courier New" panose="02070309020205020404" pitchFamily="49" charset="0"/>
              </a:rPr>
              <a:t>that</a:t>
            </a:r>
            <a:r>
              <a:rPr lang="de-DE" sz="1300" dirty="0" smtClean="0">
                <a:cs typeface="Courier New" panose="02070309020205020404" pitchFamily="49" charset="0"/>
              </a:rPr>
              <a:t> </a:t>
            </a:r>
            <a:r>
              <a:rPr lang="de-DE" sz="1300" dirty="0" err="1" smtClean="0">
                <a:cs typeface="Courier New" panose="02070309020205020404" pitchFamily="49" charset="0"/>
              </a:rPr>
              <a:t>alternatively</a:t>
            </a:r>
            <a:r>
              <a:rPr lang="de-DE" sz="1300" dirty="0" smtClean="0">
                <a:cs typeface="Courier New" panose="02070309020205020404" pitchFamily="49" charset="0"/>
              </a:rPr>
              <a:t> a </a:t>
            </a:r>
            <a:r>
              <a:rPr lang="de-DE" sz="1300" dirty="0" err="1" smtClean="0">
                <a:cs typeface="Courier New" panose="02070309020205020404" pitchFamily="49" charset="0"/>
              </a:rPr>
              <a:t>vector</a:t>
            </a:r>
            <a:r>
              <a:rPr lang="de-DE" sz="1300" dirty="0" smtClean="0">
                <a:cs typeface="Courier New" panose="02070309020205020404" pitchFamily="49" charset="0"/>
              </a:rPr>
              <a:t> </a:t>
            </a:r>
            <a:r>
              <a:rPr lang="de-DE" sz="1300" dirty="0" err="1" smtClean="0">
                <a:cs typeface="Courier New" panose="02070309020205020404" pitchFamily="49" charset="0"/>
              </a:rPr>
              <a:t>of</a:t>
            </a:r>
            <a:r>
              <a:rPr lang="de-DE" sz="1300" dirty="0" smtClean="0">
                <a:cs typeface="Courier New" panose="02070309020205020404" pitchFamily="49" charset="0"/>
              </a:rPr>
              <a:t> prototype </a:t>
            </a:r>
            <a:r>
              <a:rPr lang="de-DE" sz="1300" dirty="0" err="1" smtClean="0">
                <a:cs typeface="Courier New" panose="02070309020205020404" pitchFamily="49" charset="0"/>
              </a:rPr>
              <a:t>indices</a:t>
            </a:r>
            <a:r>
              <a:rPr lang="de-DE" sz="1300" dirty="0" smtClean="0">
                <a:cs typeface="Courier New" panose="02070309020205020404" pitchFamily="49" charset="0"/>
              </a:rPr>
              <a:t> </a:t>
            </a:r>
            <a:r>
              <a:rPr lang="de-DE" sz="1300" dirty="0" err="1" smtClean="0">
                <a:cs typeface="Courier New" panose="02070309020205020404" pitchFamily="49" charset="0"/>
              </a:rPr>
              <a:t>can</a:t>
            </a:r>
            <a:r>
              <a:rPr lang="de-DE" sz="1300" dirty="0" smtClean="0">
                <a:cs typeface="Courier New" panose="02070309020205020404" pitchFamily="49" charset="0"/>
              </a:rPr>
              <a:t> </a:t>
            </a:r>
            <a:r>
              <a:rPr lang="de-DE" sz="1300" dirty="0" err="1" smtClean="0">
                <a:cs typeface="Courier New" panose="02070309020205020404" pitchFamily="49" charset="0"/>
              </a:rPr>
              <a:t>be</a:t>
            </a:r>
            <a:r>
              <a:rPr lang="de-DE" sz="1300" dirty="0" smtClean="0">
                <a:cs typeface="Courier New" panose="02070309020205020404" pitchFamily="49" charset="0"/>
              </a:rPr>
              <a:t> </a:t>
            </a:r>
            <a:r>
              <a:rPr lang="de-DE" sz="1300" dirty="0" err="1" smtClean="0">
                <a:cs typeface="Courier New" panose="02070309020205020404" pitchFamily="49" charset="0"/>
              </a:rPr>
              <a:t>passed</a:t>
            </a:r>
            <a:r>
              <a:rPr lang="de-DE" sz="1300" dirty="0" smtClean="0">
                <a:cs typeface="Courier New" panose="02070309020205020404" pitchFamily="49" charset="0"/>
              </a:rPr>
              <a:t>)</a:t>
            </a:r>
            <a:r>
              <a:rPr lang="de-DE" dirty="0" smtClean="0">
                <a:cs typeface="Courier New" panose="02070309020205020404" pitchFamily="49" charset="0"/>
              </a:rPr>
              <a:t> </a:t>
            </a:r>
          </a:p>
          <a:p>
            <a:pPr lvl="1"/>
            <a:r>
              <a:rPr lang="de-DE" dirty="0" smtClean="0">
                <a:cs typeface="Courier New" panose="02070309020205020404" pitchFamily="49" charset="0"/>
              </a:rPr>
              <a:t> </a:t>
            </a:r>
            <a:r>
              <a:rPr lang="de-DE" dirty="0" err="1" smtClean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lambda</a:t>
            </a:r>
            <a:r>
              <a:rPr lang="de-DE" dirty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 smtClean="0">
                <a:cs typeface="Courier New" panose="02070309020205020404" pitchFamily="49" charset="0"/>
              </a:rPr>
              <a:t>the</a:t>
            </a:r>
            <a:r>
              <a:rPr lang="de-DE" dirty="0" smtClean="0">
                <a:cs typeface="Courier New" panose="02070309020205020404" pitchFamily="49" charset="0"/>
              </a:rPr>
              <a:t> </a:t>
            </a:r>
            <a:r>
              <a:rPr lang="de-DE" dirty="0" err="1" smtClean="0">
                <a:cs typeface="Courier New" panose="02070309020205020404" pitchFamily="49" charset="0"/>
              </a:rPr>
              <a:t>control</a:t>
            </a:r>
            <a:r>
              <a:rPr lang="de-DE" dirty="0" smtClean="0">
                <a:cs typeface="Courier New" panose="02070309020205020404" pitchFamily="49" charset="0"/>
              </a:rPr>
              <a:t> </a:t>
            </a:r>
            <a:r>
              <a:rPr lang="de-DE" dirty="0" err="1" smtClean="0">
                <a:cs typeface="Courier New" panose="02070309020205020404" pitchFamily="49" charset="0"/>
              </a:rPr>
              <a:t>parameter</a:t>
            </a:r>
            <a:r>
              <a:rPr lang="de-DE" dirty="0" smtClean="0">
                <a:cs typeface="Courier New" panose="02070309020205020404" pitchFamily="49" charset="0"/>
              </a:rPr>
              <a:t> </a:t>
            </a:r>
            <a:r>
              <a:rPr lang="de-DE" sz="1300" dirty="0" smtClean="0">
                <a:cs typeface="Courier New" panose="02070309020205020404" pitchFamily="49" charset="0"/>
              </a:rPr>
              <a:t>(cf. last </a:t>
            </a:r>
            <a:r>
              <a:rPr lang="de-DE" sz="1300" dirty="0" err="1" smtClean="0">
                <a:cs typeface="Courier New" panose="02070309020205020404" pitchFamily="49" charset="0"/>
              </a:rPr>
              <a:t>slide</a:t>
            </a:r>
            <a:r>
              <a:rPr lang="de-DE" sz="1300" dirty="0" smtClean="0">
                <a:cs typeface="Courier New" panose="02070309020205020404" pitchFamily="49" charset="0"/>
              </a:rPr>
              <a:t>)</a:t>
            </a:r>
            <a:endParaRPr lang="de-DE" sz="1300" dirty="0" smtClean="0">
              <a:cs typeface="Courier New" panose="02070309020205020404" pitchFamily="49" charset="0"/>
            </a:endParaRPr>
          </a:p>
          <a:p>
            <a:pPr lvl="1"/>
            <a:r>
              <a:rPr lang="de-DE" dirty="0">
                <a:cs typeface="Courier New" panose="02070309020205020404" pitchFamily="49" charset="0"/>
              </a:rPr>
              <a:t> </a:t>
            </a:r>
            <a:r>
              <a:rPr lang="de-DE" dirty="0" err="1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iter.max</a:t>
            </a:r>
            <a:r>
              <a:rPr lang="de-DE" dirty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 smtClean="0">
                <a:cs typeface="Courier New" panose="02070309020205020404" pitchFamily="49" charset="0"/>
              </a:rPr>
              <a:t>and</a:t>
            </a:r>
            <a:r>
              <a:rPr lang="de-DE" dirty="0" smtClean="0">
                <a:cs typeface="Courier New" panose="02070309020205020404" pitchFamily="49" charset="0"/>
              </a:rPr>
              <a:t>  </a:t>
            </a:r>
            <a:r>
              <a:rPr lang="de-DE" dirty="0" err="1" smtClean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nstart</a:t>
            </a:r>
            <a:r>
              <a:rPr lang="de-DE" dirty="0" smtClean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 smtClean="0">
                <a:cs typeface="Courier New" panose="02070309020205020404" pitchFamily="49" charset="0"/>
              </a:rPr>
              <a:t>control</a:t>
            </a:r>
            <a:r>
              <a:rPr lang="de-DE" dirty="0" smtClean="0">
                <a:cs typeface="Courier New" panose="02070309020205020404" pitchFamily="49" charset="0"/>
              </a:rPr>
              <a:t> </a:t>
            </a:r>
            <a:r>
              <a:rPr lang="de-DE" dirty="0" err="1" smtClean="0">
                <a:cs typeface="Courier New" panose="02070309020205020404" pitchFamily="49" charset="0"/>
              </a:rPr>
              <a:t>termination</a:t>
            </a:r>
            <a:r>
              <a:rPr lang="de-DE" dirty="0" smtClean="0">
                <a:cs typeface="Courier New" panose="02070309020205020404" pitchFamily="49" charset="0"/>
              </a:rPr>
              <a:t> </a:t>
            </a:r>
            <a:r>
              <a:rPr lang="de-DE" dirty="0" err="1" smtClean="0">
                <a:cs typeface="Courier New" panose="02070309020205020404" pitchFamily="49" charset="0"/>
              </a:rPr>
              <a:t>of</a:t>
            </a:r>
            <a:r>
              <a:rPr lang="de-DE" dirty="0" smtClean="0">
                <a:cs typeface="Courier New" panose="02070309020205020404" pitchFamily="49" charset="0"/>
              </a:rPr>
              <a:t> </a:t>
            </a:r>
            <a:r>
              <a:rPr lang="de-DE" dirty="0" err="1" smtClean="0">
                <a:cs typeface="Courier New" panose="02070309020205020404" pitchFamily="49" charset="0"/>
              </a:rPr>
              <a:t>the</a:t>
            </a:r>
            <a:r>
              <a:rPr lang="de-DE" dirty="0" smtClean="0">
                <a:cs typeface="Courier New" panose="02070309020205020404" pitchFamily="49" charset="0"/>
              </a:rPr>
              <a:t> </a:t>
            </a:r>
            <a:r>
              <a:rPr lang="de-DE" dirty="0" err="1" smtClean="0">
                <a:cs typeface="Courier New" panose="02070309020205020404" pitchFamily="49" charset="0"/>
              </a:rPr>
              <a:t>algorithm</a:t>
            </a:r>
            <a:r>
              <a:rPr lang="de-DE" dirty="0" smtClean="0">
                <a:cs typeface="Courier New" panose="02070309020205020404" pitchFamily="49" charset="0"/>
              </a:rPr>
              <a:t> </a:t>
            </a:r>
            <a:r>
              <a:rPr lang="de-DE" dirty="0" err="1" smtClean="0">
                <a:cs typeface="Courier New" panose="02070309020205020404" pitchFamily="49" charset="0"/>
              </a:rPr>
              <a:t>and</a:t>
            </a:r>
            <a:r>
              <a:rPr lang="de-DE" dirty="0" smtClean="0">
                <a:cs typeface="Courier New" panose="02070309020205020404" pitchFamily="49" charset="0"/>
              </a:rPr>
              <a:t> multiple </a:t>
            </a:r>
            <a:r>
              <a:rPr lang="de-DE" dirty="0" err="1" smtClean="0">
                <a:cs typeface="Courier New" panose="02070309020205020404" pitchFamily="49" charset="0"/>
              </a:rPr>
              <a:t>calls</a:t>
            </a:r>
            <a:r>
              <a:rPr lang="de-DE" dirty="0" smtClean="0">
                <a:cs typeface="Courier New" panose="02070309020205020404" pitchFamily="49" charset="0"/>
              </a:rPr>
              <a:t> </a:t>
            </a:r>
            <a:r>
              <a:rPr lang="de-DE" sz="1300" dirty="0" smtClean="0">
                <a:cs typeface="Courier New" panose="02070309020205020404" pitchFamily="49" charset="0"/>
              </a:rPr>
              <a:t>(</a:t>
            </a:r>
            <a:r>
              <a:rPr lang="de-DE" sz="1300" dirty="0" err="1" smtClean="0">
                <a:cs typeface="Courier New" panose="02070309020205020404" pitchFamily="49" charset="0"/>
              </a:rPr>
              <a:t>as</a:t>
            </a:r>
            <a:r>
              <a:rPr lang="de-DE" sz="1300" dirty="0" smtClean="0">
                <a:cs typeface="Courier New" panose="02070309020205020404" pitchFamily="49" charset="0"/>
              </a:rPr>
              <a:t> </a:t>
            </a:r>
            <a:r>
              <a:rPr lang="de-DE" sz="1300" dirty="0" err="1" smtClean="0">
                <a:cs typeface="Courier New" panose="02070309020205020404" pitchFamily="49" charset="0"/>
              </a:rPr>
              <a:t>the</a:t>
            </a:r>
            <a:r>
              <a:rPr lang="de-DE" sz="1300" dirty="0" smtClean="0">
                <a:cs typeface="Courier New" panose="02070309020205020404" pitchFamily="49" charset="0"/>
              </a:rPr>
              <a:t> </a:t>
            </a:r>
            <a:r>
              <a:rPr lang="de-DE" sz="1300" dirty="0" err="1" smtClean="0">
                <a:cs typeface="Courier New" panose="02070309020205020404" pitchFamily="49" charset="0"/>
              </a:rPr>
              <a:t>algorithm</a:t>
            </a:r>
            <a:r>
              <a:rPr lang="de-DE" sz="1300" dirty="0" smtClean="0">
                <a:cs typeface="Courier New" panose="02070309020205020404" pitchFamily="49" charset="0"/>
              </a:rPr>
              <a:t> </a:t>
            </a:r>
            <a:r>
              <a:rPr lang="de-DE" sz="1300" dirty="0" err="1" smtClean="0">
                <a:cs typeface="Courier New" panose="02070309020205020404" pitchFamily="49" charset="0"/>
              </a:rPr>
              <a:t>only</a:t>
            </a:r>
            <a:r>
              <a:rPr lang="de-DE" sz="1300" dirty="0" smtClean="0">
                <a:cs typeface="Courier New" panose="02070309020205020404" pitchFamily="49" charset="0"/>
              </a:rPr>
              <a:t> </a:t>
            </a:r>
            <a:r>
              <a:rPr lang="de-DE" sz="1300" dirty="0" err="1" smtClean="0">
                <a:cs typeface="Courier New" panose="02070309020205020404" pitchFamily="49" charset="0"/>
              </a:rPr>
              <a:t>locally</a:t>
            </a:r>
            <a:r>
              <a:rPr lang="de-DE" sz="1300" dirty="0" smtClean="0">
                <a:cs typeface="Courier New" panose="02070309020205020404" pitchFamily="49" charset="0"/>
              </a:rPr>
              <a:t> </a:t>
            </a:r>
            <a:r>
              <a:rPr lang="de-DE" sz="1300" dirty="0" err="1" smtClean="0">
                <a:cs typeface="Courier New" panose="02070309020205020404" pitchFamily="49" charset="0"/>
              </a:rPr>
              <a:t>converges</a:t>
            </a:r>
            <a:r>
              <a:rPr lang="de-DE" sz="1300" dirty="0" smtClean="0">
                <a:cs typeface="Courier New" panose="02070309020205020404" pitchFamily="49" charset="0"/>
              </a:rPr>
              <a:t> </a:t>
            </a:r>
            <a:r>
              <a:rPr lang="de-DE" sz="1300" dirty="0" err="1" smtClean="0">
                <a:cs typeface="Courier New" panose="02070309020205020404" pitchFamily="49" charset="0"/>
              </a:rPr>
              <a:t>it</a:t>
            </a:r>
            <a:r>
              <a:rPr lang="de-DE" sz="1300" dirty="0" smtClean="0">
                <a:cs typeface="Courier New" panose="02070309020205020404" pitchFamily="49" charset="0"/>
              </a:rPr>
              <a:t> </a:t>
            </a:r>
            <a:r>
              <a:rPr lang="de-DE" sz="1300" dirty="0" err="1" smtClean="0">
                <a:cs typeface="Courier New" panose="02070309020205020404" pitchFamily="49" charset="0"/>
              </a:rPr>
              <a:t>depends</a:t>
            </a:r>
            <a:r>
              <a:rPr lang="de-DE" sz="1300" dirty="0" smtClean="0">
                <a:cs typeface="Courier New" panose="02070309020205020404" pitchFamily="49" charset="0"/>
              </a:rPr>
              <a:t> on </a:t>
            </a:r>
            <a:r>
              <a:rPr lang="de-DE" sz="1300" dirty="0" err="1" smtClean="0">
                <a:cs typeface="Courier New" panose="02070309020205020404" pitchFamily="49" charset="0"/>
              </a:rPr>
              <a:t>initialization</a:t>
            </a:r>
            <a:r>
              <a:rPr lang="de-DE" sz="1300" dirty="0" smtClean="0">
                <a:cs typeface="Courier New" panose="02070309020205020404" pitchFamily="49" charset="0"/>
              </a:rPr>
              <a:t>. The </a:t>
            </a:r>
            <a:r>
              <a:rPr lang="de-DE" sz="1300" dirty="0" err="1" smtClean="0">
                <a:cs typeface="Courier New" panose="02070309020205020404" pitchFamily="49" charset="0"/>
              </a:rPr>
              <a:t>best</a:t>
            </a:r>
            <a:r>
              <a:rPr lang="de-DE" sz="1300" dirty="0" smtClean="0">
                <a:cs typeface="Courier New" panose="02070309020205020404" pitchFamily="49" charset="0"/>
              </a:rPr>
              <a:t> </a:t>
            </a:r>
            <a:r>
              <a:rPr lang="de-DE" sz="1300" dirty="0" err="1" smtClean="0">
                <a:cs typeface="Courier New" panose="02070309020205020404" pitchFamily="49" charset="0"/>
              </a:rPr>
              <a:t>solution</a:t>
            </a:r>
            <a:r>
              <a:rPr lang="de-DE" sz="1300" dirty="0" smtClean="0">
                <a:cs typeface="Courier New" panose="02070309020205020404" pitchFamily="49" charset="0"/>
              </a:rPr>
              <a:t> </a:t>
            </a:r>
            <a:r>
              <a:rPr lang="de-DE" sz="1300" dirty="0" err="1" smtClean="0">
                <a:cs typeface="Courier New" panose="02070309020205020404" pitchFamily="49" charset="0"/>
              </a:rPr>
              <a:t>of</a:t>
            </a:r>
            <a:r>
              <a:rPr lang="de-DE" sz="1300" dirty="0">
                <a:cs typeface="Courier New" panose="02070309020205020404" pitchFamily="49" charset="0"/>
              </a:rPr>
              <a:t> </a:t>
            </a:r>
            <a:r>
              <a:rPr lang="de-DE" sz="1300" dirty="0" err="1" smtClean="0">
                <a:cs typeface="Courier New" panose="02070309020205020404" pitchFamily="49" charset="0"/>
              </a:rPr>
              <a:t>repetitve</a:t>
            </a:r>
            <a:r>
              <a:rPr lang="de-DE" sz="1300" dirty="0" smtClean="0">
                <a:cs typeface="Courier New" panose="02070309020205020404" pitchFamily="49" charset="0"/>
              </a:rPr>
              <a:t> </a:t>
            </a:r>
            <a:r>
              <a:rPr lang="de-DE" sz="1300" dirty="0" err="1" smtClean="0">
                <a:cs typeface="Courier New" panose="02070309020205020404" pitchFamily="49" charset="0"/>
              </a:rPr>
              <a:t>calls</a:t>
            </a:r>
            <a:r>
              <a:rPr lang="de-DE" sz="1300" dirty="0" smtClean="0">
                <a:cs typeface="Courier New" panose="02070309020205020404" pitchFamily="49" charset="0"/>
              </a:rPr>
              <a:t> will </a:t>
            </a:r>
            <a:r>
              <a:rPr lang="de-DE" sz="1300" dirty="0" err="1" smtClean="0">
                <a:cs typeface="Courier New" panose="02070309020205020404" pitchFamily="49" charset="0"/>
              </a:rPr>
              <a:t>be</a:t>
            </a:r>
            <a:r>
              <a:rPr lang="de-DE" sz="1300" dirty="0" smtClean="0">
                <a:cs typeface="Courier New" panose="02070309020205020404" pitchFamily="49" charset="0"/>
              </a:rPr>
              <a:t> </a:t>
            </a:r>
            <a:r>
              <a:rPr lang="de-DE" sz="1300" dirty="0" err="1" smtClean="0">
                <a:cs typeface="Courier New" panose="02070309020205020404" pitchFamily="49" charset="0"/>
              </a:rPr>
              <a:t>returned</a:t>
            </a:r>
            <a:r>
              <a:rPr lang="de-DE" sz="1300" dirty="0" smtClean="0">
                <a:cs typeface="Courier New" panose="02070309020205020404" pitchFamily="49" charset="0"/>
              </a:rPr>
              <a:t>.)</a:t>
            </a:r>
            <a:endParaRPr lang="de-DE" sz="1300" dirty="0">
              <a:cs typeface="Courier New" panose="02070309020205020404" pitchFamily="49" charset="0"/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 The      Package 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clustMixType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2" descr="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9434" y="739565"/>
            <a:ext cx="634921" cy="492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4767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510139" y="1527710"/>
            <a:ext cx="5375095" cy="1325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000" b="1" dirty="0" smtClean="0"/>
              <a:t>Design:</a:t>
            </a:r>
          </a:p>
          <a:p>
            <a:pPr marL="230400">
              <a:spcBef>
                <a:spcPts val="0"/>
              </a:spcBef>
            </a:pPr>
            <a:r>
              <a:rPr lang="de-DE" sz="2000" dirty="0" smtClean="0"/>
              <a:t>4 </a:t>
            </a:r>
            <a:r>
              <a:rPr lang="de-DE" sz="2000" dirty="0" err="1" smtClean="0"/>
              <a:t>clusters</a:t>
            </a:r>
            <a:endParaRPr lang="de-DE" sz="2000" dirty="0"/>
          </a:p>
          <a:p>
            <a:pPr marL="230400">
              <a:spcBef>
                <a:spcPts val="0"/>
              </a:spcBef>
            </a:pPr>
            <a:r>
              <a:rPr lang="de-DE" sz="2000" dirty="0" smtClean="0"/>
              <a:t>4 variables (2 </a:t>
            </a:r>
            <a:r>
              <a:rPr lang="de-DE" sz="2000" dirty="0" err="1" smtClean="0"/>
              <a:t>numeric</a:t>
            </a:r>
            <a:r>
              <a:rPr lang="de-DE" sz="2000" dirty="0" smtClean="0"/>
              <a:t>, 2 </a:t>
            </a:r>
            <a:r>
              <a:rPr lang="de-DE" sz="2000" dirty="0" err="1" smtClean="0"/>
              <a:t>factor</a:t>
            </a:r>
            <a:r>
              <a:rPr lang="de-DE" sz="2000" dirty="0" smtClean="0"/>
              <a:t>)</a:t>
            </a:r>
          </a:p>
          <a:p>
            <a:pPr marL="230400">
              <a:spcBef>
                <a:spcPts val="0"/>
              </a:spcBef>
            </a:pPr>
            <a:r>
              <a:rPr lang="de-DE" sz="2000" dirty="0" smtClean="0"/>
              <a:t>100 </a:t>
            </a:r>
            <a:r>
              <a:rPr lang="de-DE" sz="2000" dirty="0" err="1" smtClean="0"/>
              <a:t>observations</a:t>
            </a:r>
            <a:r>
              <a:rPr lang="de-DE" sz="2000" dirty="0" smtClean="0"/>
              <a:t> | </a:t>
            </a:r>
            <a:r>
              <a:rPr lang="de-DE" sz="2000" dirty="0" err="1" smtClean="0"/>
              <a:t>cluster</a:t>
            </a:r>
            <a:endParaRPr lang="de-DE" sz="20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Example</a:t>
            </a:r>
            <a:endParaRPr lang="de-DE" dirty="0"/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1259"/>
              </p:ext>
            </p:extLst>
          </p:nvPr>
        </p:nvGraphicFramePr>
        <p:xfrm>
          <a:off x="5980385" y="1547440"/>
          <a:ext cx="3521413" cy="116949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15138"/>
                <a:gridCol w="747035"/>
                <a:gridCol w="675402"/>
                <a:gridCol w="706102"/>
                <a:gridCol w="777736"/>
              </a:tblGrid>
              <a:tr h="233898"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Cluster</a:t>
                      </a:r>
                      <a:endParaRPr lang="de-DE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 dirty="0">
                          <a:effectLst/>
                        </a:rPr>
                        <a:t>Num1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 dirty="0">
                          <a:effectLst/>
                        </a:rPr>
                        <a:t>Num2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>
                          <a:effectLst/>
                        </a:rPr>
                        <a:t>Factor1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>
                          <a:effectLst/>
                        </a:rPr>
                        <a:t>Factor2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</a:tr>
              <a:tr h="233898"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 dirty="0">
                          <a:effectLst/>
                        </a:rPr>
                        <a:t>1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+</a:t>
                      </a:r>
                      <a:endParaRPr lang="de-DE" sz="14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+</a:t>
                      </a:r>
                      <a:endParaRPr lang="de-DE" sz="14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+</a:t>
                      </a:r>
                      <a:endParaRPr lang="de-DE" sz="14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+</a:t>
                      </a:r>
                      <a:endParaRPr lang="de-DE" sz="14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</a:tr>
              <a:tr h="233898"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>
                          <a:effectLst/>
                        </a:rPr>
                        <a:t>2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-</a:t>
                      </a:r>
                      <a:endParaRPr lang="de-DE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-</a:t>
                      </a:r>
                      <a:endParaRPr lang="de-DE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+</a:t>
                      </a:r>
                      <a:endParaRPr lang="de-DE" sz="14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+</a:t>
                      </a:r>
                      <a:endParaRPr lang="de-DE" sz="14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</a:tr>
              <a:tr h="233898"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>
                          <a:effectLst/>
                        </a:rPr>
                        <a:t>3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+</a:t>
                      </a:r>
                      <a:endParaRPr lang="de-DE" sz="14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+</a:t>
                      </a:r>
                      <a:endParaRPr lang="de-DE" sz="14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-</a:t>
                      </a:r>
                      <a:endParaRPr lang="de-DE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-</a:t>
                      </a:r>
                      <a:endParaRPr lang="de-DE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</a:tr>
              <a:tr h="233898"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>
                          <a:effectLst/>
                        </a:rPr>
                        <a:t>4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-</a:t>
                      </a:r>
                      <a:endParaRPr lang="de-DE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-</a:t>
                      </a:r>
                      <a:endParaRPr lang="de-DE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-</a:t>
                      </a:r>
                      <a:endParaRPr lang="de-DE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-</a:t>
                      </a:r>
                      <a:endParaRPr lang="de-DE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</a:tr>
            </a:tbl>
          </a:graphicData>
        </a:graphic>
      </p:graphicFrame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1291" y="3970615"/>
            <a:ext cx="4419600" cy="2000250"/>
          </a:xfrm>
          <a:prstGeom prst="rect">
            <a:avLst/>
          </a:prstGeom>
        </p:spPr>
      </p:pic>
      <p:sp>
        <p:nvSpPr>
          <p:cNvPr id="6" name="Inhaltsplatzhalter 1"/>
          <p:cNvSpPr txBox="1">
            <a:spLocks/>
          </p:cNvSpPr>
          <p:nvPr/>
        </p:nvSpPr>
        <p:spPr>
          <a:xfrm>
            <a:off x="510139" y="3231381"/>
            <a:ext cx="5211989" cy="53071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Helvetica Light" panose="02000403040000020004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 Light" panose="02000403040000020004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Helvetica Light" panose="02000403040000020004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Helvetica Light" panose="02000403040000020004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Helvetica Light" panose="02000403040000020004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b="1" dirty="0" err="1" smtClean="0"/>
              <a:t>Result</a:t>
            </a:r>
            <a:r>
              <a:rPr lang="de-DE" b="1" dirty="0" smtClean="0"/>
              <a:t>: 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kmeans</a:t>
            </a:r>
            <a:r>
              <a:rPr lang="de-DE" dirty="0" smtClean="0"/>
              <a:t> like </a:t>
            </a:r>
            <a:r>
              <a:rPr lang="de-DE" dirty="0" err="1" smtClean="0"/>
              <a:t>object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class</a:t>
            </a:r>
            <a:r>
              <a:rPr lang="de-DE" dirty="0" smtClean="0"/>
              <a:t> 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kproto</a:t>
            </a:r>
            <a:endParaRPr lang="de-D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910" y="3809232"/>
            <a:ext cx="4848225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954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510139" y="1475425"/>
            <a:ext cx="9760017" cy="888393"/>
          </a:xfrm>
        </p:spPr>
        <p:txBody>
          <a:bodyPr>
            <a:normAutofit/>
          </a:bodyPr>
          <a:lstStyle/>
          <a:p>
            <a:r>
              <a:rPr lang="de-DE" dirty="0" smtClean="0"/>
              <a:t>Call: </a:t>
            </a:r>
            <a:r>
              <a:rPr lang="de-DE" dirty="0" err="1" smtClean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clprofiles</a:t>
            </a:r>
            <a:r>
              <a:rPr lang="de-DE" dirty="0" smtClean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dirty="0" err="1" smtClean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de-DE" dirty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DE" dirty="0" smtClean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 </a:t>
            </a:r>
            <a:r>
              <a:rPr lang="de-DE" dirty="0" err="1" smtClean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vars</a:t>
            </a:r>
            <a:r>
              <a:rPr lang="de-DE" dirty="0" smtClean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de-DE" dirty="0" smtClean="0"/>
              <a:t> 				´ </a:t>
            </a:r>
            <a:r>
              <a:rPr lang="de-DE" sz="1400" dirty="0" smtClean="0"/>
              <a:t>(</a:t>
            </a:r>
            <a:r>
              <a:rPr lang="de-DE" sz="1400" dirty="0" err="1" smtClean="0"/>
              <a:t>where</a:t>
            </a:r>
            <a:r>
              <a:rPr lang="de-DE" sz="1400" dirty="0" smtClean="0"/>
              <a:t> </a:t>
            </a:r>
            <a:r>
              <a:rPr lang="de-DE" sz="1400" dirty="0" err="1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de-DE" sz="1400" dirty="0" smtClean="0"/>
              <a:t> </a:t>
            </a:r>
            <a:r>
              <a:rPr lang="de-DE" sz="1400" dirty="0" err="1" smtClean="0"/>
              <a:t>is</a:t>
            </a:r>
            <a:r>
              <a:rPr lang="de-DE" sz="1400" dirty="0" smtClean="0"/>
              <a:t> </a:t>
            </a:r>
            <a:r>
              <a:rPr lang="de-DE" sz="1400" dirty="0" err="1" smtClean="0"/>
              <a:t>the</a:t>
            </a:r>
            <a:r>
              <a:rPr lang="de-DE" sz="1400" dirty="0" smtClean="0"/>
              <a:t> </a:t>
            </a:r>
            <a:r>
              <a:rPr lang="de-DE" sz="1400" dirty="0" err="1" smtClean="0"/>
              <a:t>result</a:t>
            </a:r>
            <a:r>
              <a:rPr lang="de-DE" sz="1400" dirty="0" smtClean="0"/>
              <a:t> </a:t>
            </a:r>
            <a:r>
              <a:rPr lang="de-DE" sz="1400" dirty="0" err="1" smtClean="0"/>
              <a:t>of</a:t>
            </a:r>
            <a:r>
              <a:rPr lang="de-DE" sz="1400" dirty="0" smtClean="0"/>
              <a:t> </a:t>
            </a:r>
            <a:r>
              <a:rPr lang="de-DE" sz="1400" dirty="0" err="1" smtClean="0"/>
              <a:t>kproto</a:t>
            </a:r>
            <a:r>
              <a:rPr lang="de-DE" sz="1400" dirty="0"/>
              <a:t> </a:t>
            </a:r>
            <a:r>
              <a:rPr lang="de-DE" sz="1400" dirty="0" err="1" smtClean="0"/>
              <a:t>and</a:t>
            </a:r>
            <a:r>
              <a:rPr lang="de-DE" sz="1400" dirty="0" smtClean="0"/>
              <a:t> </a:t>
            </a:r>
            <a:r>
              <a:rPr lang="de-DE" sz="1400" dirty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de-DE" sz="1400" dirty="0" smtClean="0"/>
              <a:t> </a:t>
            </a:r>
            <a:r>
              <a:rPr lang="de-DE" sz="1400" dirty="0" err="1" smtClean="0"/>
              <a:t>the</a:t>
            </a:r>
            <a:r>
              <a:rPr lang="de-DE" sz="1400" dirty="0" smtClean="0"/>
              <a:t> </a:t>
            </a:r>
            <a:r>
              <a:rPr lang="de-DE" sz="1400" dirty="0" err="1" smtClean="0"/>
              <a:t>data</a:t>
            </a:r>
            <a:r>
              <a:rPr lang="de-DE" sz="1400" dirty="0" smtClean="0"/>
              <a:t>. …</a:t>
            </a:r>
            <a:r>
              <a:rPr lang="de-DE" sz="1400" dirty="0" err="1" smtClean="0"/>
              <a:t>By</a:t>
            </a:r>
            <a:r>
              <a:rPr lang="de-DE" sz="1400" dirty="0" smtClean="0"/>
              <a:t> </a:t>
            </a:r>
            <a:r>
              <a:rPr lang="de-DE" sz="1400" dirty="0" err="1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vars</a:t>
            </a:r>
            <a:r>
              <a:rPr lang="de-DE" sz="1400" dirty="0" smtClean="0"/>
              <a:t> a </a:t>
            </a:r>
            <a:r>
              <a:rPr lang="de-DE" sz="1400" dirty="0" err="1" smtClean="0"/>
              <a:t>subset</a:t>
            </a:r>
            <a:r>
              <a:rPr lang="de-DE" sz="1400" dirty="0" smtClean="0"/>
              <a:t> </a:t>
            </a:r>
            <a:r>
              <a:rPr lang="de-DE" sz="1400" dirty="0" err="1" smtClean="0"/>
              <a:t>of</a:t>
            </a:r>
            <a:r>
              <a:rPr lang="de-DE" sz="1400" dirty="0" smtClean="0"/>
              <a:t> variables </a:t>
            </a:r>
            <a:r>
              <a:rPr lang="de-DE" sz="1400" dirty="0" err="1" smtClean="0"/>
              <a:t>can</a:t>
            </a:r>
            <a:r>
              <a:rPr lang="de-DE" sz="1400" dirty="0" smtClean="0"/>
              <a:t> </a:t>
            </a:r>
            <a:r>
              <a:rPr lang="de-DE" sz="1400" dirty="0" err="1" smtClean="0"/>
              <a:t>be</a:t>
            </a:r>
            <a:r>
              <a:rPr lang="de-DE" sz="1400" dirty="0" smtClean="0"/>
              <a:t> </a:t>
            </a:r>
            <a:r>
              <a:rPr lang="de-DE" sz="1400" dirty="0" err="1" smtClean="0"/>
              <a:t>specified</a:t>
            </a:r>
            <a:r>
              <a:rPr lang="de-DE" sz="1400" dirty="0" smtClean="0"/>
              <a:t> </a:t>
            </a:r>
            <a:r>
              <a:rPr lang="de-DE" sz="1400" dirty="0" err="1" smtClean="0"/>
              <a:t>for</a:t>
            </a:r>
            <a:r>
              <a:rPr lang="de-DE" sz="1400" dirty="0" smtClean="0"/>
              <a:t> </a:t>
            </a:r>
            <a:r>
              <a:rPr lang="de-DE" sz="1400" dirty="0" err="1" smtClean="0"/>
              <a:t>profiling</a:t>
            </a:r>
            <a:r>
              <a:rPr lang="de-DE" sz="1400" dirty="0" smtClean="0"/>
              <a:t>.)</a:t>
            </a:r>
            <a:r>
              <a:rPr lang="de-DE" dirty="0" smtClean="0"/>
              <a:t>  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0861" y="2275876"/>
            <a:ext cx="4572396" cy="4572396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465" y="2275876"/>
            <a:ext cx="4572396" cy="4572396"/>
          </a:xfrm>
          <a:prstGeom prst="rect">
            <a:avLst/>
          </a:prstGeom>
        </p:spPr>
      </p:pic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Profiling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Cluster </a:t>
            </a:r>
            <a:r>
              <a:rPr lang="de-DE" dirty="0" err="1" smtClean="0"/>
              <a:t>Result</a:t>
            </a:r>
            <a:r>
              <a:rPr lang="de-DE" dirty="0" smtClean="0"/>
              <a:t>…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1577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510139" y="2116564"/>
            <a:ext cx="9254640" cy="3310202"/>
          </a:xfrm>
        </p:spPr>
        <p:txBody>
          <a:bodyPr>
            <a:noAutofit/>
          </a:bodyPr>
          <a:lstStyle/>
          <a:p>
            <a:r>
              <a:rPr lang="en-GB" sz="1200" b="1" dirty="0" smtClean="0"/>
              <a:t>Huang, Z. </a:t>
            </a:r>
            <a:r>
              <a:rPr lang="en-GB" sz="1200" dirty="0" smtClean="0"/>
              <a:t>(1998): </a:t>
            </a:r>
            <a:r>
              <a:rPr lang="en-US" sz="1200" dirty="0" smtClean="0"/>
              <a:t>Extensions to the k-Means Algorithm for Clustering Large Data Sets with Categorical Values,</a:t>
            </a:r>
            <a:r>
              <a:rPr lang="en-GB" sz="1200" dirty="0" smtClean="0"/>
              <a:t> </a:t>
            </a:r>
            <a:r>
              <a:rPr lang="en-GB" sz="1200" i="1" dirty="0" smtClean="0"/>
              <a:t>Data Mining and KDD 2</a:t>
            </a:r>
            <a:r>
              <a:rPr lang="en-GB" sz="1200" dirty="0" smtClean="0"/>
              <a:t>, 283–304.</a:t>
            </a:r>
            <a:endParaRPr lang="de-DE" sz="1200" dirty="0" smtClean="0"/>
          </a:p>
          <a:p>
            <a:pPr>
              <a:lnSpc>
                <a:spcPct val="120000"/>
              </a:lnSpc>
              <a:spcBef>
                <a:spcPts val="200"/>
              </a:spcBef>
            </a:pPr>
            <a:r>
              <a:rPr lang="en-GB" sz="1200" b="1" dirty="0" smtClean="0"/>
              <a:t>Hastie, T., </a:t>
            </a:r>
            <a:r>
              <a:rPr lang="en-GB" sz="1200" b="1" dirty="0" err="1" smtClean="0"/>
              <a:t>Tibshirani</a:t>
            </a:r>
            <a:r>
              <a:rPr lang="en-GB" sz="1200" b="1" dirty="0" smtClean="0"/>
              <a:t>, R. and Friedman, J. </a:t>
            </a:r>
            <a:r>
              <a:rPr lang="en-GB" sz="1200" dirty="0" smtClean="0"/>
              <a:t>(2009): The Elements of Statistical Learning. Springer.</a:t>
            </a:r>
          </a:p>
          <a:p>
            <a:pPr>
              <a:lnSpc>
                <a:spcPct val="120000"/>
              </a:lnSpc>
              <a:spcBef>
                <a:spcPts val="200"/>
              </a:spcBef>
            </a:pPr>
            <a:r>
              <a:rPr lang="de-DE" sz="1200" b="1" dirty="0" smtClean="0"/>
              <a:t>Kuhn, M. </a:t>
            </a:r>
            <a:r>
              <a:rPr lang="de-DE" sz="1200" dirty="0" smtClean="0"/>
              <a:t>(2016): </a:t>
            </a:r>
            <a:r>
              <a:rPr lang="en-US" sz="1200" dirty="0" smtClean="0"/>
              <a:t>caret: Classification and Regression Training</a:t>
            </a:r>
            <a:r>
              <a:rPr lang="de-DE" sz="1200" dirty="0" smtClean="0"/>
              <a:t>, </a:t>
            </a:r>
            <a:r>
              <a:rPr lang="en-GB" sz="1200" dirty="0" smtClean="0"/>
              <a:t>R package version 6.0-71, https://CRAN.R-project.org/package=caret.</a:t>
            </a:r>
          </a:p>
          <a:p>
            <a:pPr>
              <a:lnSpc>
                <a:spcPct val="120000"/>
              </a:lnSpc>
              <a:spcBef>
                <a:spcPts val="200"/>
              </a:spcBef>
            </a:pPr>
            <a:r>
              <a:rPr lang="de-DE" sz="1200" b="1" dirty="0" smtClean="0"/>
              <a:t>Linzer, D. </a:t>
            </a:r>
            <a:r>
              <a:rPr lang="de-DE" sz="1200" b="1" dirty="0" err="1" smtClean="0"/>
              <a:t>and</a:t>
            </a:r>
            <a:r>
              <a:rPr lang="de-DE" sz="1200" b="1" dirty="0" smtClean="0"/>
              <a:t> Lewis, J.. </a:t>
            </a:r>
            <a:r>
              <a:rPr lang="de-DE" sz="1200" dirty="0" smtClean="0"/>
              <a:t>(2014): </a:t>
            </a:r>
            <a:r>
              <a:rPr lang="en-US" sz="1200" dirty="0" err="1" smtClean="0"/>
              <a:t>poLCA</a:t>
            </a:r>
            <a:r>
              <a:rPr lang="en-US" sz="1200" dirty="0" smtClean="0"/>
              <a:t>: </a:t>
            </a:r>
            <a:r>
              <a:rPr lang="en-US" sz="1200" dirty="0" err="1" smtClean="0"/>
              <a:t>Polytomous</a:t>
            </a:r>
            <a:r>
              <a:rPr lang="en-US" sz="1200" dirty="0" smtClean="0"/>
              <a:t> variable Latent Class Analysis</a:t>
            </a:r>
            <a:r>
              <a:rPr lang="de-DE" sz="1200" dirty="0" smtClean="0"/>
              <a:t>, </a:t>
            </a:r>
            <a:r>
              <a:rPr lang="en-GB" sz="1200" dirty="0" smtClean="0"/>
              <a:t>R package version 1.4-1, https://CRAN.R-project.org/package=poLCA.</a:t>
            </a:r>
          </a:p>
          <a:p>
            <a:pPr>
              <a:lnSpc>
                <a:spcPct val="120000"/>
              </a:lnSpc>
              <a:spcBef>
                <a:spcPts val="200"/>
              </a:spcBef>
            </a:pPr>
            <a:r>
              <a:rPr lang="de-DE" sz="1200" b="1" dirty="0" err="1" smtClean="0"/>
              <a:t>Maechler</a:t>
            </a:r>
            <a:r>
              <a:rPr lang="de-DE" sz="1200" b="1" dirty="0" smtClean="0"/>
              <a:t>, M., </a:t>
            </a:r>
            <a:r>
              <a:rPr lang="de-DE" sz="1200" b="1" dirty="0" err="1" smtClean="0"/>
              <a:t>Rousseeuw</a:t>
            </a:r>
            <a:r>
              <a:rPr lang="de-DE" sz="1200" b="1" dirty="0" smtClean="0"/>
              <a:t>, P., </a:t>
            </a:r>
            <a:r>
              <a:rPr lang="de-DE" sz="1200" b="1" dirty="0" err="1" smtClean="0"/>
              <a:t>Struyf</a:t>
            </a:r>
            <a:r>
              <a:rPr lang="de-DE" sz="1200" b="1" dirty="0" smtClean="0"/>
              <a:t>, A. Hubert, M. </a:t>
            </a:r>
            <a:r>
              <a:rPr lang="de-DE" sz="1200" dirty="0" smtClean="0"/>
              <a:t>(2016): </a:t>
            </a:r>
            <a:r>
              <a:rPr lang="en-US" sz="1200" dirty="0" smtClean="0"/>
              <a:t>cluster: "Finding Groups in Data": Cluster Analysis Extended </a:t>
            </a:r>
            <a:r>
              <a:rPr lang="en-US" sz="1200" dirty="0" err="1" smtClean="0"/>
              <a:t>Rousseeuw</a:t>
            </a:r>
            <a:r>
              <a:rPr lang="en-US" sz="1200" dirty="0" smtClean="0"/>
              <a:t> et al, </a:t>
            </a:r>
            <a:r>
              <a:rPr lang="en-GB" sz="1200" dirty="0" smtClean="0"/>
              <a:t>R package version 2.1-4, https://CRAN.R-project.org/package=cluster.</a:t>
            </a:r>
            <a:r>
              <a:rPr lang="en-US" sz="1200" dirty="0" smtClean="0"/>
              <a:t>  </a:t>
            </a:r>
            <a:endParaRPr lang="en-GB" sz="1200" dirty="0" smtClean="0"/>
          </a:p>
          <a:p>
            <a:pPr>
              <a:lnSpc>
                <a:spcPct val="120000"/>
              </a:lnSpc>
              <a:spcBef>
                <a:spcPts val="200"/>
              </a:spcBef>
            </a:pPr>
            <a:r>
              <a:rPr lang="de-DE" sz="1200" b="1" dirty="0" err="1" smtClean="0"/>
              <a:t>Roever</a:t>
            </a:r>
            <a:r>
              <a:rPr lang="de-DE" sz="1200" b="1" dirty="0" smtClean="0"/>
              <a:t>, C., Raabe, N., Luebke, K., </a:t>
            </a:r>
            <a:r>
              <a:rPr lang="de-DE" sz="1200" b="1" dirty="0" err="1" smtClean="0"/>
              <a:t>Ligges</a:t>
            </a:r>
            <a:r>
              <a:rPr lang="de-DE" sz="1200" b="1" dirty="0" smtClean="0"/>
              <a:t>, U., Szepannek, G. </a:t>
            </a:r>
            <a:r>
              <a:rPr lang="de-DE" sz="1200" b="1" dirty="0" err="1" smtClean="0"/>
              <a:t>and</a:t>
            </a:r>
            <a:r>
              <a:rPr lang="de-DE" sz="1200" b="1" dirty="0" smtClean="0"/>
              <a:t> Zentgraf, M. </a:t>
            </a:r>
            <a:r>
              <a:rPr lang="de-DE" sz="1200" dirty="0" smtClean="0"/>
              <a:t>(2014): </a:t>
            </a:r>
            <a:r>
              <a:rPr lang="de-DE" sz="1200" dirty="0" err="1" smtClean="0"/>
              <a:t>klaR</a:t>
            </a:r>
            <a:r>
              <a:rPr lang="de-DE" sz="1200" dirty="0" smtClean="0"/>
              <a:t>: </a:t>
            </a:r>
            <a:r>
              <a:rPr lang="de-DE" sz="1200" dirty="0" err="1" smtClean="0"/>
              <a:t>Classification</a:t>
            </a:r>
            <a:r>
              <a:rPr lang="de-DE" sz="1200" dirty="0" smtClean="0"/>
              <a:t> </a:t>
            </a:r>
            <a:r>
              <a:rPr lang="de-DE" sz="1200" dirty="0" err="1" smtClean="0"/>
              <a:t>and</a:t>
            </a:r>
            <a:r>
              <a:rPr lang="de-DE" sz="1200" dirty="0" smtClean="0"/>
              <a:t> </a:t>
            </a:r>
            <a:r>
              <a:rPr lang="de-DE" sz="1200" dirty="0" err="1" smtClean="0"/>
              <a:t>visualization</a:t>
            </a:r>
            <a:r>
              <a:rPr lang="de-DE" sz="1200" dirty="0" smtClean="0"/>
              <a:t>, </a:t>
            </a:r>
            <a:r>
              <a:rPr lang="en-GB" sz="1200" dirty="0" smtClean="0"/>
              <a:t>R package version 0.6-12, https://CRAN.R-project.org/package=klaR.</a:t>
            </a:r>
          </a:p>
          <a:p>
            <a:pPr>
              <a:lnSpc>
                <a:spcPct val="120000"/>
              </a:lnSpc>
              <a:spcBef>
                <a:spcPts val="200"/>
              </a:spcBef>
            </a:pPr>
            <a:r>
              <a:rPr lang="de-DE" sz="1200" b="1" dirty="0" smtClean="0"/>
              <a:t>Szepannek, G. </a:t>
            </a:r>
            <a:r>
              <a:rPr lang="de-DE" sz="1200" dirty="0" smtClean="0"/>
              <a:t>(2016): </a:t>
            </a:r>
            <a:r>
              <a:rPr lang="de-DE" sz="1200" dirty="0" err="1" smtClean="0"/>
              <a:t>clustMixType</a:t>
            </a:r>
            <a:r>
              <a:rPr lang="de-DE" sz="1200" dirty="0" smtClean="0"/>
              <a:t>: k-</a:t>
            </a:r>
            <a:r>
              <a:rPr lang="de-DE" sz="1200" dirty="0" err="1" smtClean="0"/>
              <a:t>Prototypes</a:t>
            </a:r>
            <a:r>
              <a:rPr lang="de-DE" sz="1200" dirty="0" smtClean="0"/>
              <a:t> Clustering </a:t>
            </a:r>
            <a:r>
              <a:rPr lang="de-DE" sz="1200" dirty="0" err="1" smtClean="0"/>
              <a:t>for</a:t>
            </a:r>
            <a:r>
              <a:rPr lang="de-DE" sz="1200" dirty="0" smtClean="0"/>
              <a:t> Mixed Variable-Type Data, </a:t>
            </a:r>
            <a:r>
              <a:rPr lang="en-GB" sz="1200" dirty="0" smtClean="0"/>
              <a:t>R package version 0.1-16, https://CRAN.R-project.org/package=</a:t>
            </a:r>
            <a:r>
              <a:rPr lang="de-DE" sz="1200" dirty="0" smtClean="0"/>
              <a:t> </a:t>
            </a:r>
            <a:r>
              <a:rPr lang="de-DE" sz="1200" dirty="0" err="1" smtClean="0"/>
              <a:t>clustMixType</a:t>
            </a:r>
            <a:r>
              <a:rPr lang="en-GB" sz="1200" dirty="0" smtClean="0"/>
              <a:t>.</a:t>
            </a:r>
          </a:p>
          <a:p>
            <a:pPr>
              <a:lnSpc>
                <a:spcPct val="120000"/>
              </a:lnSpc>
              <a:spcBef>
                <a:spcPts val="200"/>
              </a:spcBef>
            </a:pPr>
            <a:r>
              <a:rPr lang="en-GB" sz="1200" b="1" dirty="0" err="1" smtClean="0"/>
              <a:t>Weihs</a:t>
            </a:r>
            <a:r>
              <a:rPr lang="en-GB" sz="1200" b="1" dirty="0" smtClean="0"/>
              <a:t>, C. and Szepannek, G.</a:t>
            </a:r>
            <a:r>
              <a:rPr lang="en-GB" sz="1200" dirty="0" smtClean="0"/>
              <a:t> (2009); Distances in Classification, </a:t>
            </a:r>
            <a:r>
              <a:rPr lang="en-GB" sz="1200" i="1" dirty="0" smtClean="0"/>
              <a:t>Transactions in Case-Based Reasoning 2</a:t>
            </a:r>
            <a:r>
              <a:rPr lang="en-GB" sz="1200" dirty="0" smtClean="0"/>
              <a:t>, 3-14. </a:t>
            </a:r>
            <a:endParaRPr lang="en-GB" sz="12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510139" y="410368"/>
            <a:ext cx="9760017" cy="1223047"/>
          </a:xfrm>
        </p:spPr>
        <p:txBody>
          <a:bodyPr/>
          <a:lstStyle/>
          <a:p>
            <a:r>
              <a:rPr lang="de-DE" dirty="0" smtClean="0"/>
              <a:t>References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91819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780</Words>
  <Application>Microsoft Office PowerPoint</Application>
  <PresentationFormat>Breitbild</PresentationFormat>
  <Paragraphs>96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Courier New</vt:lpstr>
      <vt:lpstr>Helvetica Bold</vt:lpstr>
      <vt:lpstr>Helvetica Light</vt:lpstr>
      <vt:lpstr>Office Theme</vt:lpstr>
      <vt:lpstr> k prototypes Clustering  for Mixed-Type Data                   </vt:lpstr>
      <vt:lpstr>Scope</vt:lpstr>
      <vt:lpstr>Basic k Means Algorithm</vt:lpstr>
      <vt:lpstr>From k Means to k Prototypes</vt:lpstr>
      <vt:lpstr>Cluster Assignment</vt:lpstr>
      <vt:lpstr> The      Package clustMixType</vt:lpstr>
      <vt:lpstr>Example</vt:lpstr>
      <vt:lpstr>Profiling the Cluster Result…</vt:lpstr>
      <vt:lpstr>References</vt:lpstr>
      <vt:lpstr>PowerPoint-Präsentation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Gero Szepannek</dc:creator>
  <cp:lastModifiedBy>Gero Szepannek</cp:lastModifiedBy>
  <cp:revision>372</cp:revision>
  <cp:lastPrinted>2016-08-16T09:57:31Z</cp:lastPrinted>
  <dcterms:created xsi:type="dcterms:W3CDTF">2016-08-15T06:30:51Z</dcterms:created>
  <dcterms:modified xsi:type="dcterms:W3CDTF">2016-10-12T16:44:50Z</dcterms:modified>
</cp:coreProperties>
</file>