
<file path=[Content_Types].xml><?xml version="1.0" encoding="utf-8"?>
<Types xmlns="http://schemas.openxmlformats.org/package/2006/content-types">
  <Default Extension="ashx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83E1-5EFB-4BCA-BCA8-8A3BAF1A4B2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D1F18-5B05-4BF4-ACC2-3CBD98F9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ABEF-747D-4D74-B209-D9D01B027D12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5192-3645-470F-A724-D0EC49C8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sh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sh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sh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sh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sh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sh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 to incorporate data science into the undergraduate statistics curriculum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133600"/>
          </a:xfrm>
        </p:spPr>
        <p:txBody>
          <a:bodyPr>
            <a:normAutofit fontScale="62500" lnSpcReduction="20000"/>
          </a:bodyPr>
          <a:lstStyle/>
          <a:p>
            <a:r>
              <a:rPr lang="da-DK" sz="4600" dirty="0"/>
              <a:t>eRum Lightning </a:t>
            </a:r>
            <a:r>
              <a:rPr lang="da-DK" sz="4600" dirty="0" smtClean="0"/>
              <a:t>Talk</a:t>
            </a:r>
          </a:p>
          <a:p>
            <a:r>
              <a:rPr lang="da-DK" sz="4600" dirty="0" smtClean="0"/>
              <a:t>October </a:t>
            </a:r>
            <a:r>
              <a:rPr lang="da-DK" sz="4600" dirty="0"/>
              <a:t>14, </a:t>
            </a:r>
            <a:r>
              <a:rPr lang="da-DK" sz="4600" dirty="0" smtClean="0"/>
              <a:t>2016</a:t>
            </a:r>
          </a:p>
          <a:p>
            <a:endParaRPr lang="da-DK" dirty="0"/>
          </a:p>
          <a:p>
            <a:r>
              <a:rPr lang="en-US" dirty="0"/>
              <a:t>Paul </a:t>
            </a:r>
            <a:r>
              <a:rPr lang="en-US" dirty="0" err="1" smtClean="0"/>
              <a:t>Roback</a:t>
            </a:r>
            <a:endParaRPr lang="en-US" dirty="0" smtClean="0"/>
          </a:p>
          <a:p>
            <a:r>
              <a:rPr lang="en-US" dirty="0" smtClean="0"/>
              <a:t>St</a:t>
            </a:r>
            <a:r>
              <a:rPr lang="en-US" dirty="0"/>
              <a:t>. Olaf College</a:t>
            </a:r>
          </a:p>
          <a:p>
            <a:r>
              <a:rPr lang="en-US" dirty="0"/>
              <a:t>Northfield, Minnesota, USA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Modules in existing courses</a:t>
            </a:r>
          </a:p>
          <a:p>
            <a:r>
              <a:rPr lang="en-US" dirty="0">
                <a:solidFill>
                  <a:schemeClr val="bg2"/>
                </a:solidFill>
              </a:rPr>
              <a:t>Recently-developed electives</a:t>
            </a:r>
          </a:p>
          <a:p>
            <a:r>
              <a:rPr lang="en-US" b="1" dirty="0"/>
              <a:t>Potential new required course: Intro to Data Science</a:t>
            </a:r>
            <a:endParaRPr lang="en-US" dirty="0"/>
          </a:p>
          <a:p>
            <a:pPr lvl="2"/>
            <a:r>
              <a:rPr lang="en-US" b="1" dirty="0"/>
              <a:t>Prerequisites?</a:t>
            </a:r>
            <a:endParaRPr lang="en-US" dirty="0"/>
          </a:p>
          <a:p>
            <a:pPr lvl="2"/>
            <a:r>
              <a:rPr lang="en-US" b="1" dirty="0"/>
              <a:t>Topics?  Data </a:t>
            </a:r>
            <a:r>
              <a:rPr lang="en-US" b="1" dirty="0" err="1"/>
              <a:t>viz</a:t>
            </a:r>
            <a:r>
              <a:rPr lang="en-US" b="1" dirty="0"/>
              <a:t>; data transformation; EDA; data wrangling; programming; modeling; communication...</a:t>
            </a:r>
            <a:endParaRPr lang="en-US" dirty="0"/>
          </a:p>
          <a:p>
            <a:pPr lvl="2"/>
            <a:r>
              <a:rPr lang="en-US" b="1" dirty="0"/>
              <a:t>Textbook?  </a:t>
            </a:r>
            <a:r>
              <a:rPr lang="en-US" b="1" u="sng" dirty="0"/>
              <a:t>Use R for Data Science</a:t>
            </a:r>
            <a:r>
              <a:rPr lang="en-US" b="1" dirty="0"/>
              <a:t> by </a:t>
            </a:r>
            <a:r>
              <a:rPr lang="en-US" b="1" dirty="0" err="1"/>
              <a:t>Grolemund</a:t>
            </a:r>
            <a:r>
              <a:rPr lang="en-US" b="1" dirty="0"/>
              <a:t> and Wickham?  Other?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New concentration or major?</a:t>
            </a:r>
          </a:p>
          <a:p>
            <a:r>
              <a:rPr lang="en-US" dirty="0">
                <a:solidFill>
                  <a:schemeClr val="bg2"/>
                </a:solidFill>
              </a:rPr>
              <a:t>New faculty with new skill sets</a:t>
            </a:r>
          </a:p>
        </p:txBody>
      </p:sp>
    </p:spTree>
    <p:extLst>
      <p:ext uri="{BB962C8B-B14F-4D97-AF65-F5344CB8AC3E}">
        <p14:creationId xmlns:p14="http://schemas.microsoft.com/office/powerpoint/2010/main" val="22885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Modules in existing courses</a:t>
            </a:r>
          </a:p>
          <a:p>
            <a:r>
              <a:rPr lang="en-US" dirty="0">
                <a:solidFill>
                  <a:schemeClr val="bg2"/>
                </a:solidFill>
              </a:rPr>
              <a:t>Recently-developed electives</a:t>
            </a:r>
          </a:p>
          <a:p>
            <a:r>
              <a:rPr lang="en-US" dirty="0">
                <a:solidFill>
                  <a:schemeClr val="bg2"/>
                </a:solidFill>
              </a:rPr>
              <a:t>Potential new required course: Intro to Data Science</a:t>
            </a:r>
          </a:p>
          <a:p>
            <a:r>
              <a:rPr lang="en-US" b="1" dirty="0"/>
              <a:t>New concentration or major?</a:t>
            </a:r>
            <a:endParaRPr lang="en-US" dirty="0"/>
          </a:p>
          <a:p>
            <a:pPr lvl="2"/>
            <a:r>
              <a:rPr lang="en-US" b="1" dirty="0"/>
              <a:t>Current concentration + good advising serves wide variety of needs</a:t>
            </a:r>
            <a:endParaRPr lang="en-US" dirty="0"/>
          </a:p>
          <a:p>
            <a:pPr lvl="2"/>
            <a:r>
              <a:rPr lang="en-US" b="1" dirty="0"/>
              <a:t>Would have to be thoughtful, cohesive curriculum, not a hastily-assembled, buzzword-filled, "pick from several buckets" program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New faculty with new skill sets</a:t>
            </a:r>
          </a:p>
        </p:txBody>
      </p:sp>
    </p:spTree>
    <p:extLst>
      <p:ext uri="{BB962C8B-B14F-4D97-AF65-F5344CB8AC3E}">
        <p14:creationId xmlns:p14="http://schemas.microsoft.com/office/powerpoint/2010/main" val="5830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Modules in existing courses</a:t>
            </a:r>
          </a:p>
          <a:p>
            <a:r>
              <a:rPr lang="en-US" dirty="0">
                <a:solidFill>
                  <a:schemeClr val="bg2"/>
                </a:solidFill>
              </a:rPr>
              <a:t>Recently-developed electives</a:t>
            </a:r>
          </a:p>
          <a:p>
            <a:r>
              <a:rPr lang="en-US" dirty="0">
                <a:solidFill>
                  <a:schemeClr val="bg2"/>
                </a:solidFill>
              </a:rPr>
              <a:t>Potential new required course: Intro to Data Science</a:t>
            </a:r>
          </a:p>
          <a:p>
            <a:r>
              <a:rPr lang="en-US" dirty="0">
                <a:solidFill>
                  <a:schemeClr val="bg2"/>
                </a:solidFill>
              </a:rPr>
              <a:t>New concentration or major?</a:t>
            </a:r>
          </a:p>
          <a:p>
            <a:r>
              <a:rPr lang="en-US" b="1" dirty="0"/>
              <a:t>New faculty with new skill sets</a:t>
            </a:r>
            <a:endParaRPr lang="en-US" dirty="0"/>
          </a:p>
          <a:p>
            <a:pPr lvl="2"/>
            <a:r>
              <a:rPr lang="en-US" b="1" dirty="0"/>
              <a:t>Or... "teach old dogs new tricks"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data science: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Guiding question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8077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grounding coursework and experiences will allow our graduates continued growth over their careers in a data-filled world rather than merely a ticket to their first job or graduate school acceptance?</a:t>
            </a:r>
          </a:p>
        </p:txBody>
      </p:sp>
    </p:spTree>
    <p:extLst>
      <p:ext uri="{BB962C8B-B14F-4D97-AF65-F5344CB8AC3E}">
        <p14:creationId xmlns:p14="http://schemas.microsoft.com/office/powerpoint/2010/main" val="28998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66800"/>
            <a:ext cx="7772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would love to chat further if you have ideas or experiences to share!</a:t>
            </a:r>
            <a:br>
              <a:rPr lang="en-US" sz="2800" dirty="0"/>
            </a:br>
            <a:endParaRPr lang="en-US" sz="2800" dirty="0"/>
          </a:p>
          <a:p>
            <a:pPr algn="ctr"/>
            <a:r>
              <a:rPr lang="en-US" dirty="0"/>
              <a:t>Paul </a:t>
            </a:r>
            <a:r>
              <a:rPr lang="en-US" dirty="0" err="1"/>
              <a:t>Roback</a:t>
            </a:r>
            <a:endParaRPr lang="en-US" dirty="0"/>
          </a:p>
          <a:p>
            <a:pPr algn="ctr"/>
            <a:r>
              <a:rPr lang="en-US" dirty="0"/>
              <a:t>Professor of Statistics</a:t>
            </a:r>
          </a:p>
          <a:p>
            <a:pPr algn="ctr"/>
            <a:r>
              <a:rPr lang="en-US" dirty="0"/>
              <a:t>St. Olaf College</a:t>
            </a:r>
          </a:p>
          <a:p>
            <a:pPr algn="ctr"/>
            <a:r>
              <a:rPr lang="en-US" dirty="0"/>
              <a:t>roback@stolaf.edu</a:t>
            </a:r>
          </a:p>
        </p:txBody>
      </p:sp>
    </p:spTree>
    <p:extLst>
      <p:ext uri="{BB962C8B-B14F-4D97-AF65-F5344CB8AC3E}">
        <p14:creationId xmlns:p14="http://schemas.microsoft.com/office/powerpoint/2010/main" val="1088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90000" r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St. Olaf College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liberal arts college of 3000 undergraduates</a:t>
            </a:r>
          </a:p>
          <a:p>
            <a:r>
              <a:rPr lang="en-US" dirty="0"/>
              <a:t>intensely residential </a:t>
            </a:r>
          </a:p>
          <a:p>
            <a:r>
              <a:rPr lang="en-US" dirty="0"/>
              <a:t>global engagement</a:t>
            </a:r>
          </a:p>
          <a:p>
            <a:r>
              <a:rPr lang="en-US" dirty="0"/>
              <a:t>Norwegian Lutheran heritage</a:t>
            </a:r>
          </a:p>
          <a:p>
            <a:r>
              <a:rPr lang="en-US" dirty="0"/>
              <a:t>music, medicine, </a:t>
            </a:r>
            <a:r>
              <a:rPr lang="en-US" dirty="0" smtClean="0"/>
              <a:t>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Department of Mathematics, Statistics, and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Big Tent philosophy</a:t>
            </a:r>
          </a:p>
          <a:p>
            <a:r>
              <a:rPr lang="en-US" dirty="0"/>
              <a:t>80 math majors, 20 computer science majors, and 30 statistics concentrators per class</a:t>
            </a:r>
          </a:p>
          <a:p>
            <a:r>
              <a:rPr lang="en-US" dirty="0"/>
              <a:t>Top 10 among all US institutions for PhDs in the mathematical </a:t>
            </a:r>
            <a:r>
              <a:rPr lang="en-US" dirty="0" smtClean="0"/>
              <a:t>sciences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87" y="1841876"/>
            <a:ext cx="3965825" cy="4042611"/>
          </a:xfrm>
        </p:spPr>
      </p:pic>
    </p:spTree>
    <p:extLst>
      <p:ext uri="{BB962C8B-B14F-4D97-AF65-F5344CB8AC3E}">
        <p14:creationId xmlns:p14="http://schemas.microsoft.com/office/powerpoint/2010/main" val="2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Statistics Concentration - minimum 4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038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/>
              <a:t>Statistical Modeling (linear and logistic regression)</a:t>
            </a:r>
          </a:p>
          <a:p>
            <a:pPr lvl="1"/>
            <a:r>
              <a:rPr lang="en-US" dirty="0" smtClean="0"/>
              <a:t>Advanced </a:t>
            </a:r>
            <a:r>
              <a:rPr lang="en-US" dirty="0"/>
              <a:t>Statistical Modeling (GLMs and multilevel models)</a:t>
            </a:r>
          </a:p>
          <a:p>
            <a:r>
              <a:rPr lang="en-US" dirty="0"/>
              <a:t>Electives</a:t>
            </a:r>
          </a:p>
          <a:p>
            <a:pPr lvl="1"/>
            <a:r>
              <a:rPr lang="en-US" dirty="0"/>
              <a:t>Mathematical</a:t>
            </a:r>
          </a:p>
          <a:p>
            <a:pPr lvl="2"/>
            <a:r>
              <a:rPr lang="en-US" dirty="0" err="1"/>
              <a:t>Prob</a:t>
            </a:r>
            <a:r>
              <a:rPr lang="en-US" dirty="0"/>
              <a:t> Theory, Stat Theory</a:t>
            </a:r>
          </a:p>
          <a:p>
            <a:pPr lvl="1"/>
            <a:r>
              <a:rPr lang="en-US" dirty="0"/>
              <a:t>Computational</a:t>
            </a:r>
          </a:p>
          <a:p>
            <a:pPr lvl="2"/>
            <a:r>
              <a:rPr lang="en-US" dirty="0"/>
              <a:t>Intro to CS with R, Algorithms for Decision Making, Data </a:t>
            </a:r>
            <a:r>
              <a:rPr lang="en-US" dirty="0" err="1"/>
              <a:t>Viz</a:t>
            </a:r>
            <a:endParaRPr lang="en-US" dirty="0"/>
          </a:p>
          <a:p>
            <a:pPr lvl="1"/>
            <a:r>
              <a:rPr lang="en-US" dirty="0"/>
              <a:t>Applied</a:t>
            </a:r>
          </a:p>
          <a:p>
            <a:pPr lvl="2"/>
            <a:r>
              <a:rPr lang="en-US" dirty="0"/>
              <a:t>Econometrics, </a:t>
            </a:r>
            <a:r>
              <a:rPr lang="en-US" dirty="0" err="1"/>
              <a:t>Biostats</a:t>
            </a:r>
            <a:r>
              <a:rPr lang="en-US" dirty="0"/>
              <a:t>, Social Science Methods, Research Methods in Psych or Sociology</a:t>
            </a:r>
          </a:p>
          <a:p>
            <a:r>
              <a:rPr lang="en-US" dirty="0"/>
              <a:t>Experiential Component (recommended)</a:t>
            </a:r>
          </a:p>
          <a:p>
            <a:pPr lvl="1"/>
            <a:r>
              <a:rPr lang="en-US" dirty="0"/>
              <a:t>Center for Interdisciplinary Research (CIR), Mathematics Practicum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innovations at St. Olaf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of first liberal arts colleges in US to add statistics concentration (1977)</a:t>
            </a:r>
          </a:p>
          <a:p>
            <a:r>
              <a:rPr lang="en-US" dirty="0"/>
              <a:t>inverted curriculum</a:t>
            </a:r>
          </a:p>
          <a:p>
            <a:r>
              <a:rPr lang="en-US" dirty="0"/>
              <a:t>undergraduate research experience and training as collaborators</a:t>
            </a:r>
          </a:p>
          <a:p>
            <a:r>
              <a:rPr lang="en-US" dirty="0"/>
              <a:t>Advanced Modeling curriculum</a:t>
            </a:r>
          </a:p>
          <a:p>
            <a:r>
              <a:rPr lang="en-US" dirty="0"/>
              <a:t>modernize Math Stat with Bayes and computing</a:t>
            </a:r>
          </a:p>
          <a:p>
            <a:r>
              <a:rPr lang="en-US" dirty="0"/>
              <a:t>intro stats with R and simulation-based methods</a:t>
            </a:r>
          </a:p>
          <a:p>
            <a:r>
              <a:rPr lang="en-US" dirty="0"/>
              <a:t>"data-infused" intro to CS with R and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New challenge: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"</a:t>
            </a:r>
            <a:r>
              <a:rPr lang="en-US" sz="3600" dirty="0"/>
              <a:t>Increased importance of data science</a:t>
            </a:r>
            <a:r>
              <a:rPr lang="en-US" sz="3600" dirty="0" smtClean="0"/>
              <a:t>"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5203398" cy="403619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http://www.amstat.org/asa/files/pdfs/EDU-guidelines2014-11-15.pdf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in existing courses</a:t>
            </a:r>
          </a:p>
          <a:p>
            <a:r>
              <a:rPr lang="en-US" dirty="0"/>
              <a:t>Recently-developed electives</a:t>
            </a:r>
          </a:p>
          <a:p>
            <a:r>
              <a:rPr lang="en-US" dirty="0"/>
              <a:t>Potential new required course: Intro to Data Science</a:t>
            </a:r>
          </a:p>
          <a:p>
            <a:r>
              <a:rPr lang="en-US" dirty="0"/>
              <a:t>New concentration or major?</a:t>
            </a:r>
          </a:p>
          <a:p>
            <a:r>
              <a:rPr lang="en-US" dirty="0"/>
              <a:t>New faculty with new skill </a:t>
            </a:r>
            <a:r>
              <a:rPr lang="en-US" dirty="0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Modules in existing courses</a:t>
            </a:r>
            <a:endParaRPr lang="en-US" dirty="0"/>
          </a:p>
          <a:p>
            <a:pPr lvl="2"/>
            <a:r>
              <a:rPr lang="en-US" b="1" dirty="0"/>
              <a:t>Tidy data; </a:t>
            </a:r>
            <a:r>
              <a:rPr lang="en-US" b="1" dirty="0" err="1"/>
              <a:t>ggplot</a:t>
            </a:r>
            <a:r>
              <a:rPr lang="en-US" b="1" dirty="0"/>
              <a:t>; MCMC; R Markdown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Recently-developed electives</a:t>
            </a:r>
          </a:p>
          <a:p>
            <a:r>
              <a:rPr lang="en-US" dirty="0">
                <a:solidFill>
                  <a:schemeClr val="bg2"/>
                </a:solidFill>
              </a:rPr>
              <a:t>Potential new required course: Intro to Data Science</a:t>
            </a:r>
          </a:p>
          <a:p>
            <a:r>
              <a:rPr lang="en-US" dirty="0">
                <a:solidFill>
                  <a:schemeClr val="bg2"/>
                </a:solidFill>
              </a:rPr>
              <a:t>New concentration or major?</a:t>
            </a:r>
          </a:p>
          <a:p>
            <a:r>
              <a:rPr lang="en-US" dirty="0">
                <a:solidFill>
                  <a:schemeClr val="bg2"/>
                </a:solidFill>
              </a:rPr>
              <a:t>New faculty with new skill sets</a:t>
            </a:r>
          </a:p>
        </p:txBody>
      </p:sp>
    </p:spTree>
    <p:extLst>
      <p:ext uri="{BB962C8B-B14F-4D97-AF65-F5344CB8AC3E}">
        <p14:creationId xmlns:p14="http://schemas.microsoft.com/office/powerpoint/2010/main" val="3189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Modules in existing courses</a:t>
            </a:r>
          </a:p>
          <a:p>
            <a:r>
              <a:rPr lang="en-US" b="1" dirty="0"/>
              <a:t>Recently-developed </a:t>
            </a:r>
            <a:r>
              <a:rPr lang="en-US" b="1" dirty="0" smtClean="0"/>
              <a:t>electives</a:t>
            </a:r>
            <a:endParaRPr lang="en-US" dirty="0"/>
          </a:p>
          <a:p>
            <a:pPr lvl="2"/>
            <a:r>
              <a:rPr lang="en-US" b="1" dirty="0"/>
              <a:t>Data-infused Intro to Computer Science</a:t>
            </a:r>
            <a:endParaRPr lang="en-US" dirty="0"/>
          </a:p>
          <a:p>
            <a:pPr lvl="2"/>
            <a:r>
              <a:rPr lang="en-US" b="1" dirty="0"/>
              <a:t>Algorithms for Decision Making (ISLR)</a:t>
            </a:r>
            <a:endParaRPr lang="en-US" dirty="0"/>
          </a:p>
          <a:p>
            <a:pPr lvl="2"/>
            <a:r>
              <a:rPr lang="en-US" b="1" dirty="0"/>
              <a:t>Data Visualization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Potential new required course: Intro to Data Science</a:t>
            </a:r>
          </a:p>
          <a:p>
            <a:r>
              <a:rPr lang="en-US" dirty="0">
                <a:solidFill>
                  <a:schemeClr val="bg2"/>
                </a:solidFill>
              </a:rPr>
              <a:t>New concentration or major?</a:t>
            </a:r>
          </a:p>
          <a:p>
            <a:r>
              <a:rPr lang="en-US" dirty="0">
                <a:solidFill>
                  <a:schemeClr val="bg2"/>
                </a:solidFill>
              </a:rPr>
              <a:t>New faculty with new skill sets</a:t>
            </a:r>
          </a:p>
        </p:txBody>
      </p:sp>
    </p:spTree>
    <p:extLst>
      <p:ext uri="{BB962C8B-B14F-4D97-AF65-F5344CB8AC3E}">
        <p14:creationId xmlns:p14="http://schemas.microsoft.com/office/powerpoint/2010/main" val="30002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9702</TotalTime>
  <Words>486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Using R to incorporate data science into the undergraduate statistics curriculum</vt:lpstr>
      <vt:lpstr>St. Olaf College</vt:lpstr>
      <vt:lpstr>Department of Mathematics, Statistics, and Computer Science</vt:lpstr>
      <vt:lpstr>Statistics Concentration - minimum 4 courses</vt:lpstr>
      <vt:lpstr>Statistical innovations at St. Olaf</vt:lpstr>
      <vt:lpstr>New challenge:  "Increased importance of data science"</vt:lpstr>
      <vt:lpstr>Addressing data science</vt:lpstr>
      <vt:lpstr>Addressing data science</vt:lpstr>
      <vt:lpstr>Addressing data science</vt:lpstr>
      <vt:lpstr>Addressing data science</vt:lpstr>
      <vt:lpstr>Addressing data science</vt:lpstr>
      <vt:lpstr>Addressing data science</vt:lpstr>
      <vt:lpstr>Addressing data science:  Guiding question</vt:lpstr>
      <vt:lpstr>PowerPoint Presentation</vt:lpstr>
    </vt:vector>
  </TitlesOfParts>
  <Company>St. Olaf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to incorporate data science into the undergraduate statistics curriculum</dc:title>
  <dc:creator>stobuild</dc:creator>
  <cp:lastModifiedBy>stobuild</cp:lastModifiedBy>
  <cp:revision>6</cp:revision>
  <dcterms:created xsi:type="dcterms:W3CDTF">2016-10-07T04:12:46Z</dcterms:created>
  <dcterms:modified xsi:type="dcterms:W3CDTF">2016-10-13T21:55:05Z</dcterms:modified>
</cp:coreProperties>
</file>