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4"/>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5"/>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5"/>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Who am I....</a:t>
            </a:r>
          </a:p>
          <a:p>
            <a:pPr/>
          </a:p>
          <a:p>
            <a:pPr/>
            <a:r>
              <a:t>i don't have any big idea to present. only my small thought about state of the analysis in psychology </a:t>
            </a:r>
          </a:p>
          <a:p>
            <a:pPr/>
          </a:p>
          <a:p>
            <a:pPr/>
            <a:r>
              <a:t>Researchers in psychology like to be treated as empirical scientist (i am psychologist and this is mole job. some colleagues can stop talking to me after this)</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Researchers shows that this approach is equivalent or better than k-means.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Second example is a LC Regression Model with covariant. We can add heir one or more variables on any levels of measurement.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We have first solution on the top. We seeing affinity for Gore or for Bush depends on which party respondents supports more.</a:t>
            </a:r>
          </a:p>
          <a:p>
            <a:pPr/>
            <a:r>
              <a:t>After adding the Age to model, we see that in democratic groups Age matters.</a:t>
            </a:r>
          </a:p>
          <a:p>
            <a:pPr/>
          </a:p>
          <a:p>
            <a:pPr/>
            <a:r>
              <a:t>Results are presented as probabilities and I think that is very clear way to talk to the non statisticians.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For the end, how often this method of analysis is used in psychology?</a:t>
            </a:r>
          </a:p>
          <a:p>
            <a:pPr/>
          </a:p>
          <a:p>
            <a:pPr/>
            <a:r>
              <a:t>Theoretically with development of measurement numbers of papers increase.</a:t>
            </a:r>
          </a:p>
          <a:p>
            <a:pPr/>
          </a:p>
          <a:p>
            <a:pPr/>
            <a:r>
              <a:t>But this doesn't affect empirical studies.</a:t>
            </a:r>
          </a:p>
          <a:p>
            <a:pPr/>
          </a:p>
          <a:p>
            <a:pPr/>
            <a:r>
              <a:t>It's sad but true.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we use more often parametric statistics than non parametric and used to pretend that our data are strong as data from biology, economy, physic or other empirical science</a:t>
            </a:r>
          </a:p>
          <a:p>
            <a:pPr/>
          </a:p>
          <a:p>
            <a:pPr/>
            <a:r>
              <a:t>we feel uncomfortable (same of us) but editors and peer reviewers make pressure to use common methods present in popular statistical packages. </a:t>
            </a:r>
          </a:p>
          <a:p>
            <a:pPr/>
          </a:p>
          <a:p>
            <a:pPr/>
            <a:r>
              <a:t>if i used in paper some non parametric estimator i have to explain why i do this and report if parametric one does not give the similar results </a:t>
            </a:r>
          </a:p>
          <a:p>
            <a:pPr/>
          </a:p>
          <a:p>
            <a:pPr/>
            <a:r>
              <a:t>this is strange situation when in statistical universe exists robust methods</a:t>
            </a:r>
          </a:p>
          <a:p>
            <a:pPr/>
          </a:p>
          <a:p>
            <a:pPr/>
            <a:r>
              <a:t>now some words about one of them on my field which i found accidentally which hasn't typical assumptions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latent class analysis has simpler assumptions: </a:t>
            </a:r>
          </a:p>
          <a:p>
            <a:pPr/>
            <a:r>
              <a:t>class have to exist, locally independence, and some statements about conditional probability </a:t>
            </a:r>
          </a:p>
          <a:p>
            <a:pPr/>
          </a:p>
          <a:p>
            <a:pPr/>
            <a:r>
              <a:t>that's all!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i wrote down some advantages for latent class classifications models, regression models or factor models</a:t>
            </a:r>
          </a:p>
          <a:p>
            <a:pPr/>
          </a:p>
          <a:p>
            <a:pPr/>
            <a:r>
              <a:t>for my field of work the most important is possibility to mix variables on different level of measurement. this situations are common in psychology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let's look on the simple sample. In the top cross table we see frequencies of people's likes about two popular tv series. obviously there's correlation between the scores. LCA works in this way, that looking for hidden class for every observation that allow reduce dependency in the most. on the end we have classification which explains previously observed dependency.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how it's work?</a:t>
            </a:r>
          </a:p>
          <a:p>
            <a:pPr/>
          </a:p>
          <a:p>
            <a:pPr/>
            <a:r>
              <a:t>it's possible thanks to computers and before twentieth century was only theoretical possibility of computing </a:t>
            </a:r>
          </a:p>
          <a:p>
            <a:pPr/>
          </a:p>
          <a:p>
            <a:pPr/>
            <a:r>
              <a:t>Lazerfield 1950 - typology for dichotomies </a:t>
            </a:r>
          </a:p>
          <a:p>
            <a:pPr/>
            <a:r>
              <a:t>Goodman 1974 - MLE + polytomous variables</a:t>
            </a:r>
          </a:p>
          <a:p>
            <a:pPr/>
            <a:r>
              <a:t>Vermunt 1997 - framework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Some words about assessing model fit. In LCA model are ordered by number of classes and this one which has better parameters wins. The model with smaller number of classes and good BIC and or AIC is better.</a:t>
            </a:r>
          </a:p>
          <a:p>
            <a:pPr/>
          </a:p>
          <a:p>
            <a:pPr/>
            <a:r>
              <a:t>We can look on results of chi square and goodman test too.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There is some commercial software on the market but I don't use them and won't making advertising for them.</a:t>
            </a:r>
          </a:p>
          <a:p>
            <a:pPr/>
            <a:r>
              <a:t>After researching CRAN I found only four packages dealing with Latent Class Analysis, but no ones dealing with Latent Class Factor Analysis.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First example is about LC Cluster Model.</a:t>
            </a:r>
          </a:p>
          <a:p>
            <a:pPr/>
            <a:r>
              <a:t>We have bunch of variables and looking for clusters which reduces dependency the most.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ytuł i podtytuł">
    <p:spTree>
      <p:nvGrpSpPr>
        <p:cNvPr id="1" name=""/>
        <p:cNvGrpSpPr/>
        <p:nvPr/>
      </p:nvGrpSpPr>
      <p:grpSpPr>
        <a:xfrm>
          <a:off x="0" y="0"/>
          <a:ext cx="0" cy="0"/>
          <a:chOff x="0" y="0"/>
          <a:chExt cx="0" cy="0"/>
        </a:xfrm>
      </p:grpSpPr>
      <p:sp>
        <p:nvSpPr>
          <p:cNvPr id="13" name="Shape 13"/>
          <p:cNvSpPr/>
          <p:nvPr/>
        </p:nvSpPr>
        <p:spPr>
          <a:xfrm>
            <a:off x="508000" y="6591300"/>
            <a:ext cx="1199945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4089400"/>
            <a:ext cx="1200001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nvSpPr>
        <p:spPr>
          <a:xfrm rot="16200000">
            <a:off x="7172923" y="53476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Shape 16"/>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Title Text</a:t>
            </a:r>
          </a:p>
        </p:txBody>
      </p:sp>
      <p:sp>
        <p:nvSpPr>
          <p:cNvPr id="18" name="Shape 18"/>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9" name="UAM.png"/>
          <p:cNvPicPr>
            <a:picLocks noChangeAspect="1"/>
          </p:cNvPicPr>
          <p:nvPr/>
        </p:nvPicPr>
        <p:blipFill>
          <a:blip r:embed="rId2">
            <a:extLst/>
          </a:blip>
          <a:stretch>
            <a:fillRect/>
          </a:stretch>
        </p:blipFill>
        <p:spPr>
          <a:xfrm>
            <a:off x="269825" y="495647"/>
            <a:ext cx="2032001" cy="2032001"/>
          </a:xfrm>
          <a:prstGeom prst="rect">
            <a:avLst/>
          </a:prstGeom>
          <a:ln w="12700">
            <a:miter lim="400000"/>
          </a:ln>
        </p:spPr>
      </p:pic>
      <p:sp>
        <p:nvSpPr>
          <p:cNvPr id="20" name="Shape 20"/>
          <p:cNvSpPr/>
          <p:nvPr/>
        </p:nvSpPr>
        <p:spPr>
          <a:xfrm>
            <a:off x="4112276" y="488950"/>
            <a:ext cx="8589914"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cap="small" sz="3000">
                <a:solidFill>
                  <a:schemeClr val="accent1">
                    <a:hueOff val="369195"/>
                    <a:satOff val="13972"/>
                    <a:lumOff val="-24493"/>
                  </a:schemeClr>
                </a:solidFill>
                <a:latin typeface="Helvetica"/>
                <a:ea typeface="Helvetica"/>
                <a:cs typeface="Helvetica"/>
                <a:sym typeface="Helvetica"/>
              </a:defRPr>
            </a:pPr>
            <a:r>
              <a:t>Uniwersytet im. Adama Mickiewicza w Poznaniu</a:t>
            </a:r>
          </a:p>
          <a:p>
            <a:pPr algn="l">
              <a:defRPr sz="2200">
                <a:solidFill>
                  <a:schemeClr val="accent1">
                    <a:hueOff val="369195"/>
                    <a:satOff val="13972"/>
                    <a:lumOff val="-24493"/>
                  </a:schemeClr>
                </a:solidFill>
                <a:latin typeface="Helvetica"/>
                <a:ea typeface="Helvetica"/>
                <a:cs typeface="Helvetica"/>
                <a:sym typeface="Helvetica"/>
              </a:defRPr>
            </a:pPr>
            <a:r>
              <a:t>Wydział Nauk Społecznych</a:t>
            </a:r>
          </a:p>
          <a:p>
            <a:pPr algn="l">
              <a:defRPr sz="2200">
                <a:solidFill>
                  <a:schemeClr val="accent1">
                    <a:hueOff val="369195"/>
                    <a:satOff val="13972"/>
                    <a:lumOff val="-24493"/>
                  </a:schemeClr>
                </a:solidFill>
                <a:latin typeface="Helvetica"/>
                <a:ea typeface="Helvetica"/>
                <a:cs typeface="Helvetica"/>
                <a:sym typeface="Helvetica"/>
              </a:defRPr>
            </a:pPr>
            <a:r>
              <a:t>Instytut Psychologii</a:t>
            </a:r>
          </a:p>
        </p:txBody>
      </p:sp>
      <p:sp>
        <p:nvSpPr>
          <p:cNvPr id="21" name="Shape 21"/>
          <p:cNvSpPr/>
          <p:nvPr/>
        </p:nvSpPr>
        <p:spPr>
          <a:xfrm>
            <a:off x="4115954" y="2403475"/>
            <a:ext cx="8607858" cy="0"/>
          </a:xfrm>
          <a:prstGeom prst="line">
            <a:avLst/>
          </a:prstGeom>
          <a:ln w="127000">
            <a:solidFill>
              <a:schemeClr val="accent1">
                <a:hueOff val="369195"/>
                <a:satOff val="13972"/>
                <a:lumOff val="-24493"/>
              </a:schemeClr>
            </a:solidFill>
            <a:miter lim="400000"/>
          </a:ln>
        </p:spPr>
        <p:txBody>
          <a:bodyPr lIns="50800" tIns="50800" rIns="50800" bIns="50800" anchor="ctr"/>
          <a:lstStyle/>
          <a:p>
            <a:pPr>
              <a:defRPr sz="3200"/>
            </a:pPr>
          </a:p>
        </p:txBody>
      </p:sp>
      <p:sp>
        <p:nvSpPr>
          <p:cNvPr id="22" name="Shape 22"/>
          <p:cNvSpPr/>
          <p:nvPr/>
        </p:nvSpPr>
        <p:spPr>
          <a:xfrm>
            <a:off x="4115954" y="920750"/>
            <a:ext cx="8934462" cy="0"/>
          </a:xfrm>
          <a:prstGeom prst="line">
            <a:avLst/>
          </a:prstGeom>
          <a:ln w="38100">
            <a:solidFill>
              <a:schemeClr val="accent1">
                <a:hueOff val="369195"/>
                <a:satOff val="13972"/>
                <a:lumOff val="-24493"/>
              </a:schemeClr>
            </a:solidFill>
            <a:miter lim="400000"/>
          </a:ln>
        </p:spPr>
        <p:txBody>
          <a:bodyPr lIns="50800" tIns="50800" rIns="50800" bIns="50800" anchor="ctr"/>
          <a:lstStyle/>
          <a:p>
            <a:pPr>
              <a:defRPr sz="3200"/>
            </a:pP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ytat">
    <p:spTree>
      <p:nvGrpSpPr>
        <p:cNvPr id="1" name=""/>
        <p:cNvGrpSpPr/>
        <p:nvPr/>
      </p:nvGrpSpPr>
      <p:grpSpPr>
        <a:xfrm>
          <a:off x="0" y="0"/>
          <a:ext cx="0" cy="0"/>
          <a:chOff x="0" y="0"/>
          <a:chExt cx="0" cy="0"/>
        </a:xfrm>
      </p:grpSpPr>
      <p:sp>
        <p:nvSpPr>
          <p:cNvPr id="111" name="Shape 11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–Janek Jabłonka</a:t>
            </a:r>
          </a:p>
        </p:txBody>
      </p:sp>
      <p:sp>
        <p:nvSpPr>
          <p:cNvPr id="112" name="Shape 112"/>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„Wpisz tu cytat.” </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Zdjęcie">
    <p:spTree>
      <p:nvGrpSpPr>
        <p:cNvPr id="1" name=""/>
        <p:cNvGrpSpPr/>
        <p:nvPr/>
      </p:nvGrpSpPr>
      <p:grpSpPr>
        <a:xfrm>
          <a:off x="0" y="0"/>
          <a:ext cx="0" cy="0"/>
          <a:chOff x="0" y="0"/>
          <a:chExt cx="0" cy="0"/>
        </a:xfrm>
      </p:grpSpPr>
      <p:sp>
        <p:nvSpPr>
          <p:cNvPr id="120" name="Shape 120"/>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usty">
    <p:spTree>
      <p:nvGrpSpPr>
        <p:cNvPr id="1" name=""/>
        <p:cNvGrpSpPr/>
        <p:nvPr/>
      </p:nvGrpSpPr>
      <p:grpSpPr>
        <a:xfrm>
          <a:off x="0" y="0"/>
          <a:ext cx="0" cy="0"/>
          <a:chOff x="0" y="0"/>
          <a:chExt cx="0" cy="0"/>
        </a:xfrm>
      </p:grpSpPr>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720000"/>
        </a:solidFill>
      </p:bgPr>
    </p:bg>
    <p:spTree>
      <p:nvGrpSpPr>
        <p:cNvPr id="1" name=""/>
        <p:cNvGrpSpPr/>
        <p:nvPr/>
      </p:nvGrpSpPr>
      <p:grpSpPr>
        <a:xfrm>
          <a:off x="0" y="0"/>
          <a:ext cx="0" cy="0"/>
          <a:chOff x="0" y="0"/>
          <a:chExt cx="0" cy="0"/>
        </a:xfrm>
      </p:grpSpPr>
      <p:grpSp>
        <p:nvGrpSpPr>
          <p:cNvPr id="137" name="Group 137"/>
          <p:cNvGrpSpPr/>
          <p:nvPr/>
        </p:nvGrpSpPr>
        <p:grpSpPr>
          <a:xfrm>
            <a:off x="-1" y="-1"/>
            <a:ext cx="10299984" cy="2817708"/>
            <a:chOff x="0" y="0"/>
            <a:chExt cx="10299982" cy="2817706"/>
          </a:xfrm>
        </p:grpSpPr>
        <p:sp>
          <p:nvSpPr>
            <p:cNvPr id="135" name="Shape 135"/>
            <p:cNvSpPr/>
            <p:nvPr/>
          </p:nvSpPr>
          <p:spPr>
            <a:xfrm>
              <a:off x="0" y="1316284"/>
              <a:ext cx="10130650" cy="1501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3" y="9712"/>
                  </a:moveTo>
                  <a:lnTo>
                    <a:pt x="0" y="21600"/>
                  </a:lnTo>
                  <a:lnTo>
                    <a:pt x="0" y="0"/>
                  </a:lnTo>
                  <a:lnTo>
                    <a:pt x="21600" y="32"/>
                  </a:lnTo>
                  <a:lnTo>
                    <a:pt x="21573" y="4970"/>
                  </a:lnTo>
                  <a:lnTo>
                    <a:pt x="21573" y="9712"/>
                  </a:lnTo>
                  <a:close/>
                </a:path>
              </a:pathLst>
            </a:custGeom>
            <a:gradFill flip="none" rotWithShape="1">
              <a:gsLst>
                <a:gs pos="0">
                  <a:srgbClr val="6B0000"/>
                </a:gs>
                <a:gs pos="100000">
                  <a:srgbClr val="720000"/>
                </a:gs>
              </a:gsLst>
              <a:lin ang="0" scaled="0"/>
            </a:gradFill>
            <a:ln w="12700" cap="flat">
              <a:noFill/>
              <a:miter lim="400000"/>
            </a:ln>
            <a:effectLst/>
          </p:spPr>
          <p:txBody>
            <a:bodyPr wrap="square" lIns="65023" tIns="65023" rIns="65023" bIns="65023" numCol="1" anchor="t">
              <a:noAutofit/>
            </a:bodyPr>
            <a:lstStyle/>
            <a:p>
              <a:pPr algn="l" defTabSz="1300480">
                <a:defRPr>
                  <a:solidFill>
                    <a:srgbClr val="FFFFFF"/>
                  </a:solidFill>
                  <a:latin typeface="Arial"/>
                  <a:ea typeface="Arial"/>
                  <a:cs typeface="Arial"/>
                  <a:sym typeface="Arial"/>
                </a:defRPr>
              </a:pPr>
            </a:p>
          </p:txBody>
        </p:sp>
        <p:sp>
          <p:nvSpPr>
            <p:cNvPr id="136" name="Shape 136"/>
            <p:cNvSpPr/>
            <p:nvPr/>
          </p:nvSpPr>
          <p:spPr>
            <a:xfrm>
              <a:off x="0" y="0"/>
              <a:ext cx="10299983" cy="2707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1" y="16790"/>
                  </a:moveTo>
                  <a:lnTo>
                    <a:pt x="0" y="21600"/>
                  </a:lnTo>
                  <a:lnTo>
                    <a:pt x="0" y="0"/>
                  </a:lnTo>
                  <a:lnTo>
                    <a:pt x="21600" y="0"/>
                  </a:lnTo>
                  <a:lnTo>
                    <a:pt x="21591" y="16790"/>
                  </a:lnTo>
                  <a:close/>
                </a:path>
              </a:pathLst>
            </a:custGeom>
            <a:gradFill flip="none" rotWithShape="1">
              <a:gsLst>
                <a:gs pos="0">
                  <a:srgbClr val="8C0000"/>
                </a:gs>
                <a:gs pos="100000">
                  <a:srgbClr val="720000"/>
                </a:gs>
              </a:gsLst>
              <a:lin ang="0" scaled="0"/>
            </a:gradFill>
            <a:ln w="12700" cap="flat">
              <a:noFill/>
              <a:miter lim="400000"/>
            </a:ln>
            <a:effectLst/>
          </p:spPr>
          <p:txBody>
            <a:bodyPr wrap="square" lIns="65023" tIns="65023" rIns="65023" bIns="65023" numCol="1" anchor="t">
              <a:noAutofit/>
            </a:bodyPr>
            <a:lstStyle/>
            <a:p>
              <a:pPr algn="l" defTabSz="1300480">
                <a:defRPr>
                  <a:solidFill>
                    <a:srgbClr val="FFFFFF"/>
                  </a:solidFill>
                  <a:latin typeface="Arial"/>
                  <a:ea typeface="Arial"/>
                  <a:cs typeface="Arial"/>
                  <a:sym typeface="Arial"/>
                </a:defRPr>
              </a:pPr>
            </a:p>
          </p:txBody>
        </p:sp>
      </p:grpSp>
      <p:sp>
        <p:nvSpPr>
          <p:cNvPr id="138" name="Shape 138"/>
          <p:cNvSpPr/>
          <p:nvPr>
            <p:ph type="title"/>
          </p:nvPr>
        </p:nvSpPr>
        <p:spPr>
          <a:xfrm>
            <a:off x="650239" y="390595"/>
            <a:ext cx="11704322" cy="1625601"/>
          </a:xfrm>
          <a:prstGeom prst="rect">
            <a:avLst/>
          </a:prstGeom>
        </p:spPr>
        <p:txBody>
          <a:bodyPr lIns="65023" tIns="65023" rIns="65023" bIns="65023"/>
          <a:lstStyle>
            <a:lvl1pPr defTabSz="1300480">
              <a:lnSpc>
                <a:spcPct val="100000"/>
              </a:lnSpc>
              <a:spcBef>
                <a:spcPts val="0"/>
              </a:spcBef>
              <a:defRPr sz="6200">
                <a:solidFill>
                  <a:srgbClr val="FFFFCC"/>
                </a:solidFill>
                <a:effectLst>
                  <a:outerShdw sx="100000" sy="100000" kx="0" ky="0" algn="b" rotWithShape="0" blurRad="12700" dist="25400" dir="2700000">
                    <a:srgbClr val="000000"/>
                  </a:outerShdw>
                </a:effectLst>
                <a:latin typeface="Tahoma"/>
                <a:ea typeface="Tahoma"/>
                <a:cs typeface="Tahoma"/>
                <a:sym typeface="Tahoma"/>
              </a:defRPr>
            </a:lvl1pPr>
          </a:lstStyle>
          <a:p>
            <a:pPr/>
            <a:r>
              <a:t>Title Text</a:t>
            </a:r>
          </a:p>
        </p:txBody>
      </p:sp>
      <p:sp>
        <p:nvSpPr>
          <p:cNvPr id="139" name="Shape 139"/>
          <p:cNvSpPr/>
          <p:nvPr>
            <p:ph type="body" idx="1"/>
          </p:nvPr>
        </p:nvSpPr>
        <p:spPr>
          <a:xfrm>
            <a:off x="650239" y="2275839"/>
            <a:ext cx="11704322" cy="6394028"/>
          </a:xfrm>
          <a:prstGeom prst="rect">
            <a:avLst/>
          </a:prstGeom>
        </p:spPr>
        <p:txBody>
          <a:bodyPr lIns="65023" tIns="65023" rIns="65023" bIns="65023" anchor="t"/>
          <a:lstStyle>
            <a:lvl1pPr marL="471487" indent="-471487" defTabSz="1300480">
              <a:spcBef>
                <a:spcPts val="1000"/>
              </a:spcBef>
              <a:buClr>
                <a:srgbClr val="FFCC66"/>
              </a:buClr>
              <a:buSzPct val="8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1pPr>
            <a:lvl2pPr marL="906235" indent="-449035"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2pPr>
            <a:lvl3pPr marL="1333500" indent="-419100"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3pPr>
            <a:lvl4pPr marL="1874520" indent="-502920"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4pPr>
            <a:lvl5pPr marL="2387600" indent="-558800"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40" name="Shape 140"/>
          <p:cNvSpPr/>
          <p:nvPr>
            <p:ph type="sldNum" sz="quarter" idx="2"/>
          </p:nvPr>
        </p:nvSpPr>
        <p:spPr>
          <a:xfrm>
            <a:off x="12640198" y="9382251"/>
            <a:ext cx="364602" cy="371349"/>
          </a:xfrm>
          <a:prstGeom prst="rect">
            <a:avLst/>
          </a:prstGeom>
        </p:spPr>
        <p:txBody>
          <a:bodyPr lIns="65023" tIns="65023" rIns="65023" bIns="65023" anchor="b"/>
          <a:lstStyle>
            <a:lvl1pPr algn="r" defTabSz="1300480">
              <a:defRPr sz="1600">
                <a:solidFill>
                  <a:srgbClr val="FFFFFF"/>
                </a:solidFill>
                <a:effectLst>
                  <a:outerShdw sx="100000" sy="100000" kx="0" ky="0" algn="b" rotWithShape="0" blurRad="12700" dist="25400" dir="2700000">
                    <a:srgbClr val="000000"/>
                  </a:outerShdw>
                </a:effectLst>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720000"/>
        </a:solidFill>
      </p:bgPr>
    </p:bg>
    <p:spTree>
      <p:nvGrpSpPr>
        <p:cNvPr id="1" name=""/>
        <p:cNvGrpSpPr/>
        <p:nvPr/>
      </p:nvGrpSpPr>
      <p:grpSpPr>
        <a:xfrm>
          <a:off x="0" y="0"/>
          <a:ext cx="0" cy="0"/>
          <a:chOff x="0" y="0"/>
          <a:chExt cx="0" cy="0"/>
        </a:xfrm>
      </p:grpSpPr>
      <p:grpSp>
        <p:nvGrpSpPr>
          <p:cNvPr id="149" name="Group 149"/>
          <p:cNvGrpSpPr/>
          <p:nvPr/>
        </p:nvGrpSpPr>
        <p:grpSpPr>
          <a:xfrm>
            <a:off x="-1" y="-1"/>
            <a:ext cx="10299984" cy="2817708"/>
            <a:chOff x="0" y="0"/>
            <a:chExt cx="10299982" cy="2817706"/>
          </a:xfrm>
        </p:grpSpPr>
        <p:sp>
          <p:nvSpPr>
            <p:cNvPr id="147" name="Shape 147"/>
            <p:cNvSpPr/>
            <p:nvPr/>
          </p:nvSpPr>
          <p:spPr>
            <a:xfrm>
              <a:off x="0" y="1316284"/>
              <a:ext cx="10130650" cy="1501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3" y="9712"/>
                  </a:moveTo>
                  <a:lnTo>
                    <a:pt x="0" y="21600"/>
                  </a:lnTo>
                  <a:lnTo>
                    <a:pt x="0" y="0"/>
                  </a:lnTo>
                  <a:lnTo>
                    <a:pt x="21600" y="32"/>
                  </a:lnTo>
                  <a:lnTo>
                    <a:pt x="21573" y="4970"/>
                  </a:lnTo>
                  <a:lnTo>
                    <a:pt x="21573" y="9712"/>
                  </a:lnTo>
                  <a:close/>
                </a:path>
              </a:pathLst>
            </a:custGeom>
            <a:gradFill flip="none" rotWithShape="1">
              <a:gsLst>
                <a:gs pos="0">
                  <a:srgbClr val="6B0000"/>
                </a:gs>
                <a:gs pos="100000">
                  <a:srgbClr val="720000"/>
                </a:gs>
              </a:gsLst>
              <a:lin ang="0" scaled="0"/>
            </a:gradFill>
            <a:ln w="12700" cap="flat">
              <a:noFill/>
              <a:miter lim="400000"/>
            </a:ln>
            <a:effectLst/>
          </p:spPr>
          <p:txBody>
            <a:bodyPr wrap="square" lIns="65023" tIns="65023" rIns="65023" bIns="65023" numCol="1" anchor="t">
              <a:noAutofit/>
            </a:bodyPr>
            <a:lstStyle/>
            <a:p>
              <a:pPr algn="l" defTabSz="1300480">
                <a:defRPr>
                  <a:solidFill>
                    <a:srgbClr val="FFFFFF"/>
                  </a:solidFill>
                  <a:latin typeface="Arial"/>
                  <a:ea typeface="Arial"/>
                  <a:cs typeface="Arial"/>
                  <a:sym typeface="Arial"/>
                </a:defRPr>
              </a:pPr>
            </a:p>
          </p:txBody>
        </p:sp>
        <p:sp>
          <p:nvSpPr>
            <p:cNvPr id="148" name="Shape 148"/>
            <p:cNvSpPr/>
            <p:nvPr/>
          </p:nvSpPr>
          <p:spPr>
            <a:xfrm>
              <a:off x="0" y="0"/>
              <a:ext cx="10299983" cy="2707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1" y="16790"/>
                  </a:moveTo>
                  <a:lnTo>
                    <a:pt x="0" y="21600"/>
                  </a:lnTo>
                  <a:lnTo>
                    <a:pt x="0" y="0"/>
                  </a:lnTo>
                  <a:lnTo>
                    <a:pt x="21600" y="0"/>
                  </a:lnTo>
                  <a:lnTo>
                    <a:pt x="21591" y="16790"/>
                  </a:lnTo>
                  <a:close/>
                </a:path>
              </a:pathLst>
            </a:custGeom>
            <a:gradFill flip="none" rotWithShape="1">
              <a:gsLst>
                <a:gs pos="0">
                  <a:srgbClr val="8C0000"/>
                </a:gs>
                <a:gs pos="100000">
                  <a:srgbClr val="720000"/>
                </a:gs>
              </a:gsLst>
              <a:lin ang="0" scaled="0"/>
            </a:gradFill>
            <a:ln w="12700" cap="flat">
              <a:noFill/>
              <a:miter lim="400000"/>
            </a:ln>
            <a:effectLst/>
          </p:spPr>
          <p:txBody>
            <a:bodyPr wrap="square" lIns="65023" tIns="65023" rIns="65023" bIns="65023" numCol="1" anchor="t">
              <a:noAutofit/>
            </a:bodyPr>
            <a:lstStyle/>
            <a:p>
              <a:pPr algn="l" defTabSz="1300480">
                <a:defRPr>
                  <a:solidFill>
                    <a:srgbClr val="FFFFFF"/>
                  </a:solidFill>
                  <a:latin typeface="Arial"/>
                  <a:ea typeface="Arial"/>
                  <a:cs typeface="Arial"/>
                  <a:sym typeface="Arial"/>
                </a:defRPr>
              </a:pPr>
            </a:p>
          </p:txBody>
        </p:sp>
      </p:grpSp>
      <p:sp>
        <p:nvSpPr>
          <p:cNvPr id="150" name="Shape 150"/>
          <p:cNvSpPr/>
          <p:nvPr>
            <p:ph type="title"/>
          </p:nvPr>
        </p:nvSpPr>
        <p:spPr>
          <a:xfrm>
            <a:off x="650239" y="390595"/>
            <a:ext cx="11704322" cy="1625601"/>
          </a:xfrm>
          <a:prstGeom prst="rect">
            <a:avLst/>
          </a:prstGeom>
        </p:spPr>
        <p:txBody>
          <a:bodyPr lIns="65023" tIns="65023" rIns="65023" bIns="65023"/>
          <a:lstStyle>
            <a:lvl1pPr defTabSz="1300480">
              <a:lnSpc>
                <a:spcPct val="100000"/>
              </a:lnSpc>
              <a:spcBef>
                <a:spcPts val="0"/>
              </a:spcBef>
              <a:defRPr sz="6200">
                <a:solidFill>
                  <a:srgbClr val="FFFFCC"/>
                </a:solidFill>
                <a:effectLst>
                  <a:outerShdw sx="100000" sy="100000" kx="0" ky="0" algn="b" rotWithShape="0" blurRad="12700" dist="25400" dir="2700000">
                    <a:srgbClr val="000000"/>
                  </a:outerShdw>
                </a:effectLst>
                <a:latin typeface="Tahoma"/>
                <a:ea typeface="Tahoma"/>
                <a:cs typeface="Tahoma"/>
                <a:sym typeface="Tahoma"/>
              </a:defRPr>
            </a:lvl1pPr>
          </a:lstStyle>
          <a:p>
            <a:pPr/>
            <a:r>
              <a:t>Title Text</a:t>
            </a:r>
          </a:p>
        </p:txBody>
      </p:sp>
      <p:sp>
        <p:nvSpPr>
          <p:cNvPr id="151" name="Shape 151"/>
          <p:cNvSpPr/>
          <p:nvPr>
            <p:ph type="body" sz="half" idx="1"/>
          </p:nvPr>
        </p:nvSpPr>
        <p:spPr>
          <a:xfrm>
            <a:off x="650239" y="2275839"/>
            <a:ext cx="5743788" cy="6394028"/>
          </a:xfrm>
          <a:prstGeom prst="rect">
            <a:avLst/>
          </a:prstGeom>
        </p:spPr>
        <p:txBody>
          <a:bodyPr lIns="65023" tIns="65023" rIns="65023" bIns="65023" anchor="t"/>
          <a:lstStyle>
            <a:lvl1pPr marL="471487" indent="-471487" defTabSz="1300480">
              <a:spcBef>
                <a:spcPts val="1000"/>
              </a:spcBef>
              <a:buClr>
                <a:srgbClr val="FFCC66"/>
              </a:buClr>
              <a:buSzPct val="8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1pPr>
            <a:lvl2pPr marL="906235" indent="-449035"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2pPr>
            <a:lvl3pPr marL="1333500" indent="-419100"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3pPr>
            <a:lvl4pPr marL="1874520" indent="-502920"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4pPr>
            <a:lvl5pPr marL="2387600" indent="-558800" defTabSz="1300480">
              <a:spcBef>
                <a:spcPts val="1000"/>
              </a:spcBef>
              <a:buClr>
                <a:srgbClr val="FFCC66"/>
              </a:buClr>
              <a:buSzPct val="10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lvl5pPr>
          </a:lstStyle>
          <a:p>
            <a:pPr/>
            <a:r>
              <a:t>Body Level One</a:t>
            </a:r>
          </a:p>
          <a:p>
            <a:pPr lvl="1"/>
            <a:r>
              <a:t>Body Level Two</a:t>
            </a:r>
          </a:p>
          <a:p>
            <a:pPr lvl="2"/>
            <a:r>
              <a:t>Body Level Three</a:t>
            </a:r>
          </a:p>
          <a:p>
            <a:pPr lvl="3"/>
            <a:r>
              <a:t>Body Level Four</a:t>
            </a:r>
          </a:p>
          <a:p>
            <a:pPr lvl="4"/>
            <a:r>
              <a:t>Body Level Five</a:t>
            </a:r>
          </a:p>
        </p:txBody>
      </p:sp>
      <p:sp>
        <p:nvSpPr>
          <p:cNvPr id="152" name="Shape 152"/>
          <p:cNvSpPr/>
          <p:nvPr>
            <p:ph type="body" sz="half" idx="13"/>
          </p:nvPr>
        </p:nvSpPr>
        <p:spPr>
          <a:xfrm>
            <a:off x="6610773" y="2275839"/>
            <a:ext cx="5743787" cy="6394028"/>
          </a:xfrm>
          <a:prstGeom prst="rect">
            <a:avLst/>
          </a:prstGeom>
        </p:spPr>
        <p:txBody>
          <a:bodyPr lIns="65023" tIns="65023" rIns="65023" bIns="65023" anchor="t"/>
          <a:lstStyle/>
          <a:p>
            <a:pPr marL="471487" indent="-471487" defTabSz="1300480">
              <a:spcBef>
                <a:spcPts val="1000"/>
              </a:spcBef>
              <a:buClr>
                <a:srgbClr val="FFCC66"/>
              </a:buClr>
              <a:buSzPct val="80000"/>
              <a:buFont typeface="Wingdings-Regular"/>
              <a:buChar char="■"/>
              <a:defRPr sz="4400">
                <a:solidFill>
                  <a:srgbClr val="FFFFFF"/>
                </a:solidFill>
                <a:effectLst>
                  <a:outerShdw sx="100000" sy="100000" kx="0" ky="0" algn="b" rotWithShape="0" blurRad="12700" dist="25400" dir="2700000">
                    <a:srgbClr val="000000"/>
                  </a:outerShdw>
                </a:effectLst>
                <a:latin typeface="Tahoma"/>
                <a:ea typeface="Tahoma"/>
                <a:cs typeface="Tahoma"/>
                <a:sym typeface="Tahoma"/>
              </a:defRPr>
            </a:pPr>
          </a:p>
        </p:txBody>
      </p:sp>
      <p:sp>
        <p:nvSpPr>
          <p:cNvPr id="153" name="Shape 153"/>
          <p:cNvSpPr/>
          <p:nvPr>
            <p:ph type="sldNum" sz="quarter" idx="2"/>
          </p:nvPr>
        </p:nvSpPr>
        <p:spPr>
          <a:xfrm>
            <a:off x="12640198" y="9382251"/>
            <a:ext cx="364602" cy="371349"/>
          </a:xfrm>
          <a:prstGeom prst="rect">
            <a:avLst/>
          </a:prstGeom>
        </p:spPr>
        <p:txBody>
          <a:bodyPr lIns="65023" tIns="65023" rIns="65023" bIns="65023" anchor="b"/>
          <a:lstStyle>
            <a:lvl1pPr algn="r" defTabSz="1300480">
              <a:defRPr sz="1600">
                <a:solidFill>
                  <a:srgbClr val="FFFFFF"/>
                </a:solidFill>
                <a:effectLst>
                  <a:outerShdw sx="100000" sy="100000" kx="0" ky="0" algn="b" rotWithShape="0" blurRad="12700" dist="25400" dir="2700000">
                    <a:srgbClr val="000000"/>
                  </a:outerShdw>
                </a:effectLst>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Zdjęcie (poziomo)">
    <p:spTree>
      <p:nvGrpSpPr>
        <p:cNvPr id="1" name=""/>
        <p:cNvGrpSpPr/>
        <p:nvPr/>
      </p:nvGrpSpPr>
      <p:grpSpPr>
        <a:xfrm>
          <a:off x="0" y="0"/>
          <a:ext cx="0" cy="0"/>
          <a:chOff x="0" y="0"/>
          <a:chExt cx="0" cy="0"/>
        </a:xfrm>
      </p:grpSpPr>
      <p:sp>
        <p:nvSpPr>
          <p:cNvPr id="30" name="Shape 30"/>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1" name="Shape 31"/>
          <p:cNvSpPr/>
          <p:nvPr/>
        </p:nvSpPr>
        <p:spPr>
          <a:xfrm>
            <a:off x="508000" y="9131300"/>
            <a:ext cx="1199945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2" name="Shape 32"/>
          <p:cNvSpPr/>
          <p:nvPr/>
        </p:nvSpPr>
        <p:spPr>
          <a:xfrm>
            <a:off x="508000" y="6629400"/>
            <a:ext cx="1200001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3" name="Shape 33"/>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4" name="Shape 34"/>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5" name="Shape 35"/>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6" name="Shape 36"/>
          <p:cNvSpPr/>
          <p:nvPr>
            <p:ph type="title"/>
          </p:nvPr>
        </p:nvSpPr>
        <p:spPr>
          <a:xfrm>
            <a:off x="508000" y="6680200"/>
            <a:ext cx="7200900" cy="2413000"/>
          </a:xfrm>
          <a:prstGeom prst="rect">
            <a:avLst/>
          </a:prstGeom>
        </p:spPr>
        <p:txBody>
          <a:bodyPr/>
          <a:lstStyle>
            <a:lvl1pPr algn="l"/>
          </a:lstStyle>
          <a:p>
            <a:pPr/>
            <a:r>
              <a:t>Title Text</a:t>
            </a:r>
          </a:p>
        </p:txBody>
      </p:sp>
      <p:sp>
        <p:nvSpPr>
          <p:cNvPr id="37" name="Shape 37"/>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ytuł (na środku)">
    <p:spTree>
      <p:nvGrpSpPr>
        <p:cNvPr id="1" name=""/>
        <p:cNvGrpSpPr/>
        <p:nvPr/>
      </p:nvGrpSpPr>
      <p:grpSpPr>
        <a:xfrm>
          <a:off x="0" y="0"/>
          <a:ext cx="0" cy="0"/>
          <a:chOff x="0" y="0"/>
          <a:chExt cx="0" cy="0"/>
        </a:xfrm>
      </p:grpSpPr>
      <p:sp>
        <p:nvSpPr>
          <p:cNvPr id="45" name="Shape 45"/>
          <p:cNvSpPr/>
          <p:nvPr>
            <p:ph type="title"/>
          </p:nvPr>
        </p:nvSpPr>
        <p:spPr>
          <a:xfrm>
            <a:off x="508000" y="3670300"/>
            <a:ext cx="11988800" cy="2413000"/>
          </a:xfrm>
          <a:prstGeom prst="rect">
            <a:avLst/>
          </a:prstGeom>
        </p:spPr>
        <p:txBody>
          <a:bodyPr/>
          <a:lstStyle/>
          <a:p>
            <a:pPr/>
            <a:r>
              <a:t>Title Text</a:t>
            </a:r>
          </a:p>
        </p:txBody>
      </p:sp>
      <p:sp>
        <p:nvSpPr>
          <p:cNvPr id="46" name="Shape 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Zdjęcie (pionowo)">
    <p:spTree>
      <p:nvGrpSpPr>
        <p:cNvPr id="1" name=""/>
        <p:cNvGrpSpPr/>
        <p:nvPr/>
      </p:nvGrpSpPr>
      <p:grpSpPr>
        <a:xfrm>
          <a:off x="0" y="0"/>
          <a:ext cx="0" cy="0"/>
          <a:chOff x="0" y="0"/>
          <a:chExt cx="0" cy="0"/>
        </a:xfrm>
      </p:grpSpPr>
      <p:sp>
        <p:nvSpPr>
          <p:cNvPr id="53" name="Shape 53"/>
          <p:cNvSpPr/>
          <p:nvPr/>
        </p:nvSpPr>
        <p:spPr>
          <a:xfrm>
            <a:off x="508000" y="4876800"/>
            <a:ext cx="567637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nvSpPr>
        <p:spPr>
          <a:xfrm>
            <a:off x="508000" y="2768600"/>
            <a:ext cx="5676316"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5" name="Shape 55"/>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6" name="Shape 56"/>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7" name="Shape 57"/>
          <p:cNvSpPr/>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8" name="Shape 58"/>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ytuł (na górze)">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a:r>
              <a:t>Title Text</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ytuł i punktory">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p>
            <a:pPr/>
            <a:r>
              <a:t>Title Text</a:t>
            </a:r>
          </a:p>
        </p:txBody>
      </p:sp>
      <p:sp>
        <p:nvSpPr>
          <p:cNvPr id="75" name="Shape 75"/>
          <p:cNvSpPr/>
          <p:nvPr>
            <p:ph type="body" idx="1"/>
          </p:nvPr>
        </p:nvSpPr>
        <p:spPr>
          <a:prstGeom prst="rect">
            <a:avLst/>
          </a:prstGeom>
        </p:spPr>
        <p:txBody>
          <a:bodyPr/>
          <a:lstStyle>
            <a:lvl1pPr>
              <a:buClr>
                <a:schemeClr val="accent5">
                  <a:hueOff val="-411175"/>
                  <a:satOff val="4030"/>
                  <a:lumOff val="-29867"/>
                </a:schemeClr>
              </a:buClr>
            </a:lvl1pPr>
            <a:lvl2pPr>
              <a:buClr>
                <a:schemeClr val="accent5">
                  <a:hueOff val="-411175"/>
                  <a:satOff val="4030"/>
                  <a:lumOff val="-29867"/>
                </a:schemeClr>
              </a:buClr>
            </a:lvl2pPr>
            <a:lvl3pPr>
              <a:buClr>
                <a:schemeClr val="accent5">
                  <a:hueOff val="-411175"/>
                  <a:satOff val="4030"/>
                  <a:lumOff val="-29867"/>
                </a:schemeClr>
              </a:buClr>
            </a:lvl3pPr>
            <a:lvl4pPr>
              <a:buClr>
                <a:schemeClr val="accent5">
                  <a:hueOff val="-411175"/>
                  <a:satOff val="4030"/>
                  <a:lumOff val="-29867"/>
                </a:schemeClr>
              </a:buClr>
            </a:lvl4pPr>
            <a:lvl5pPr>
              <a:buClr>
                <a:schemeClr val="accent5">
                  <a:hueOff val="-411175"/>
                  <a:satOff val="4030"/>
                  <a:lumOff val="-29867"/>
                </a:schemeClr>
              </a:buClr>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ytuł i punktory ze zdjęciem">
    <p:spTree>
      <p:nvGrpSpPr>
        <p:cNvPr id="1" name=""/>
        <p:cNvGrpSpPr/>
        <p:nvPr/>
      </p:nvGrpSpPr>
      <p:grpSpPr>
        <a:xfrm>
          <a:off x="0" y="0"/>
          <a:ext cx="0" cy="0"/>
          <a:chOff x="0" y="0"/>
          <a:chExt cx="0" cy="0"/>
        </a:xfrm>
      </p:grpSpPr>
      <p:sp>
        <p:nvSpPr>
          <p:cNvPr id="83" name="Shape 83"/>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4" name="Shape 84"/>
          <p:cNvSpPr/>
          <p:nvPr>
            <p:ph type="title"/>
          </p:nvPr>
        </p:nvSpPr>
        <p:spPr>
          <a:prstGeom prst="rect">
            <a:avLst/>
          </a:prstGeom>
        </p:spPr>
        <p:txBody>
          <a:bodyPr/>
          <a:lstStyle/>
          <a:p>
            <a:pPr/>
            <a:r>
              <a:t>Title Text</a:t>
            </a:r>
          </a:p>
        </p:txBody>
      </p:sp>
      <p:sp>
        <p:nvSpPr>
          <p:cNvPr id="85" name="Shape 85"/>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unktory">
    <p:spTree>
      <p:nvGrpSpPr>
        <p:cNvPr id="1" name=""/>
        <p:cNvGrpSpPr/>
        <p:nvPr/>
      </p:nvGrpSpPr>
      <p:grpSpPr>
        <a:xfrm>
          <a:off x="0" y="0"/>
          <a:ext cx="0" cy="0"/>
          <a:chOff x="0" y="0"/>
          <a:chExt cx="0" cy="0"/>
        </a:xfrm>
      </p:grpSpPr>
      <p:sp>
        <p:nvSpPr>
          <p:cNvPr id="93" name="Shape 93"/>
          <p:cNvSpPr/>
          <p:nvPr>
            <p:ph type="body" idx="1"/>
          </p:nvPr>
        </p:nvSpPr>
        <p:spPr>
          <a:xfrm>
            <a:off x="508000" y="1270000"/>
            <a:ext cx="11988800" cy="7213600"/>
          </a:xfrm>
          <a:prstGeom prst="rect">
            <a:avLst/>
          </a:prstGeom>
        </p:spPr>
        <p:txBody>
          <a:bodyPr/>
          <a:lstStyle>
            <a:lvl1pPr>
              <a:buClr>
                <a:schemeClr val="accent5">
                  <a:hueOff val="-411175"/>
                  <a:satOff val="4030"/>
                  <a:lumOff val="-29867"/>
                </a:schemeClr>
              </a:buClr>
            </a:lvl1pPr>
            <a:lvl2pPr>
              <a:buClr>
                <a:schemeClr val="accent5">
                  <a:hueOff val="-411175"/>
                  <a:satOff val="4030"/>
                  <a:lumOff val="-29867"/>
                </a:schemeClr>
              </a:buClr>
            </a:lvl2pPr>
            <a:lvl3pPr>
              <a:buClr>
                <a:schemeClr val="accent5">
                  <a:hueOff val="-411175"/>
                  <a:satOff val="4030"/>
                  <a:lumOff val="-29867"/>
                </a:schemeClr>
              </a:buClr>
            </a:lvl3pPr>
            <a:lvl4pPr>
              <a:buClr>
                <a:schemeClr val="accent5">
                  <a:hueOff val="-411175"/>
                  <a:satOff val="4030"/>
                  <a:lumOff val="-29867"/>
                </a:schemeClr>
              </a:buClr>
            </a:lvl4pPr>
            <a:lvl5pPr>
              <a:buClr>
                <a:schemeClr val="accent5">
                  <a:hueOff val="-411175"/>
                  <a:satOff val="4030"/>
                  <a:lumOff val="-29867"/>
                </a:schemeClr>
              </a:buCl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Zdjęcie (3 sztuki)">
    <p:spTree>
      <p:nvGrpSpPr>
        <p:cNvPr id="1" name=""/>
        <p:cNvGrpSpPr/>
        <p:nvPr/>
      </p:nvGrpSpPr>
      <p:grpSpPr>
        <a:xfrm>
          <a:off x="0" y="0"/>
          <a:ext cx="0" cy="0"/>
          <a:chOff x="0" y="0"/>
          <a:chExt cx="0" cy="0"/>
        </a:xfrm>
      </p:grpSpPr>
      <p:sp>
        <p:nvSpPr>
          <p:cNvPr id="101" name="Shape 10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102" name="Shape 102"/>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103" name="Shape 103"/>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1pPr>
      <a:lvl2pPr marL="0" marR="0" indent="2286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2pPr>
      <a:lvl3pPr marL="0" marR="0" indent="4572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3pPr>
      <a:lvl4pPr marL="0" marR="0" indent="6858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4pPr>
      <a:lvl5pPr marL="0" marR="0" indent="9144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5pPr>
      <a:lvl6pPr marL="0" marR="0" indent="11430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6pPr>
      <a:lvl7pPr marL="0" marR="0" indent="13716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7pPr>
      <a:lvl8pPr marL="0" marR="0" indent="16002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8pPr>
      <a:lvl9pPr marL="0" marR="0" indent="1828800" algn="ctr" defTabSz="584200" latinLnBrk="0">
        <a:lnSpc>
          <a:spcPct val="90000"/>
        </a:lnSpc>
        <a:spcBef>
          <a:spcPts val="1600"/>
        </a:spcBef>
        <a:spcAft>
          <a:spcPts val="0"/>
        </a:spcAft>
        <a:buClrTx/>
        <a:buSzTx/>
        <a:buFontTx/>
        <a:buNone/>
        <a:tabLst/>
        <a:defRPr b="0" baseline="0" cap="none" i="0" spc="0" strike="noStrike" sz="7000" u="none">
          <a:ln>
            <a:noFill/>
          </a:ln>
          <a:solidFill>
            <a:schemeClr val="accent1">
              <a:hueOff val="369195"/>
              <a:satOff val="13972"/>
              <a:lumOff val="-24493"/>
            </a:schemeClr>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tif"/><Relationship Id="rId4"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body" idx="13"/>
          </p:nvPr>
        </p:nvSpPr>
        <p:spPr>
          <a:prstGeom prst="rect">
            <a:avLst/>
          </a:prstGeom>
        </p:spPr>
        <p:txBody>
          <a:bodyPr/>
          <a:lstStyle/>
          <a:p>
            <a:pPr/>
            <a:r>
              <a:t>2016 © Paweł Kleka</a:t>
            </a:r>
          </a:p>
        </p:txBody>
      </p:sp>
      <p:sp>
        <p:nvSpPr>
          <p:cNvPr id="163" name="Shape 163"/>
          <p:cNvSpPr/>
          <p:nvPr>
            <p:ph type="ctrTitle"/>
          </p:nvPr>
        </p:nvSpPr>
        <p:spPr>
          <a:prstGeom prst="rect">
            <a:avLst/>
          </a:prstGeom>
        </p:spPr>
        <p:txBody>
          <a:bodyPr/>
          <a:lstStyle/>
          <a:p>
            <a:pPr/>
            <a:r>
              <a:t>Latent Class Analysis in Psychology</a:t>
            </a:r>
          </a:p>
        </p:txBody>
      </p:sp>
      <p:sp>
        <p:nvSpPr>
          <p:cNvPr id="164" name="Shape 164"/>
          <p:cNvSpPr/>
          <p:nvPr>
            <p:ph type="subTitle" sz="quarter" idx="1"/>
          </p:nvPr>
        </p:nvSpPr>
        <p:spPr>
          <a:prstGeom prst="rect">
            <a:avLst/>
          </a:prstGeom>
        </p:spPr>
        <p:txBody>
          <a:bodyPr/>
          <a:lstStyle/>
          <a:p>
            <a:pPr/>
            <a:r>
              <a:t>Remedy for weak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nvSpPr>
        <p:spPr>
          <a:xfrm>
            <a:off x="5442" y="-13954"/>
            <a:ext cx="12993916" cy="9753601"/>
          </a:xfrm>
          <a:prstGeom prst="rect">
            <a:avLst/>
          </a:prstGeom>
          <a:solidFill>
            <a:srgbClr val="FFFFFF"/>
          </a:solidFill>
          <a:ln w="12700">
            <a:miter lim="400000"/>
          </a:ln>
        </p:spPr>
        <p:txBody>
          <a:bodyPr lIns="50800" tIns="50800" rIns="50800" bIns="50800" anchor="ctr"/>
          <a:lstStyle/>
          <a:p>
            <a:pPr>
              <a:defRPr sz="3200"/>
            </a:pPr>
          </a:p>
        </p:txBody>
      </p:sp>
      <p:pic>
        <p:nvPicPr>
          <p:cNvPr id="242" name="pasted-image.tiff"/>
          <p:cNvPicPr>
            <a:picLocks noChangeAspect="1"/>
          </p:cNvPicPr>
          <p:nvPr/>
        </p:nvPicPr>
        <p:blipFill>
          <a:blip r:embed="rId3">
            <a:extLst/>
          </a:blip>
          <a:stretch>
            <a:fillRect/>
          </a:stretch>
        </p:blipFill>
        <p:spPr>
          <a:xfrm>
            <a:off x="1857176" y="-439319"/>
            <a:ext cx="9290309" cy="6573332"/>
          </a:xfrm>
          <a:prstGeom prst="rect">
            <a:avLst/>
          </a:prstGeom>
          <a:ln w="12700">
            <a:miter lim="400000"/>
          </a:ln>
        </p:spPr>
      </p:pic>
      <p:pic>
        <p:nvPicPr>
          <p:cNvPr id="243" name="pasted-image.png"/>
          <p:cNvPicPr>
            <a:picLocks noChangeAspect="1"/>
          </p:cNvPicPr>
          <p:nvPr/>
        </p:nvPicPr>
        <p:blipFill>
          <a:blip r:embed="rId4">
            <a:extLst/>
          </a:blip>
          <a:stretch>
            <a:fillRect/>
          </a:stretch>
        </p:blipFill>
        <p:spPr>
          <a:xfrm>
            <a:off x="3829050" y="5414829"/>
            <a:ext cx="5346700" cy="2781301"/>
          </a:xfrm>
          <a:prstGeom prst="rect">
            <a:avLst/>
          </a:prstGeom>
          <a:ln w="12700">
            <a:miter lim="400000"/>
          </a:ln>
        </p:spPr>
      </p:pic>
      <p:sp>
        <p:nvSpPr>
          <p:cNvPr id="244" name="Shape 244"/>
          <p:cNvSpPr/>
          <p:nvPr/>
        </p:nvSpPr>
        <p:spPr>
          <a:xfrm>
            <a:off x="268733" y="8702809"/>
            <a:ext cx="1246733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Linzer, D.A., Lewis, J.B. (2011). poLCA: An R Package for Polytomous Variable Latent Class Analysis, Journal of Statistical Software 42(10).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LC Regression model</a:t>
            </a:r>
          </a:p>
        </p:txBody>
      </p:sp>
      <p:sp>
        <p:nvSpPr>
          <p:cNvPr id="249" name="Shape 249"/>
          <p:cNvSpPr/>
          <p:nvPr>
            <p:ph type="body" sz="half" idx="1"/>
          </p:nvPr>
        </p:nvSpPr>
        <p:spPr>
          <a:xfrm>
            <a:off x="7369386" y="2628900"/>
            <a:ext cx="5127414" cy="6096000"/>
          </a:xfrm>
          <a:prstGeom prst="rect">
            <a:avLst/>
          </a:prstGeom>
        </p:spPr>
        <p:txBody>
          <a:bodyPr/>
          <a:lstStyle/>
          <a:p>
            <a:pPr marL="485775" indent="-485775">
              <a:spcBef>
                <a:spcPts val="800"/>
              </a:spcBef>
              <a:buChar char="■"/>
              <a:defRPr sz="3400"/>
            </a:pPr>
            <a:r>
              <a:t>Observed Continuous or Categorical Items (Y)</a:t>
            </a:r>
          </a:p>
          <a:p>
            <a:pPr marL="485775" indent="-485775">
              <a:buChar char="■"/>
              <a:defRPr sz="3400"/>
            </a:pPr>
          </a:p>
          <a:p>
            <a:pPr marL="485775" indent="-485775">
              <a:spcBef>
                <a:spcPts val="800"/>
              </a:spcBef>
              <a:buChar char="■"/>
              <a:defRPr sz="3400"/>
            </a:pPr>
            <a:r>
              <a:t>Categorical Latent Class Variable (C)</a:t>
            </a:r>
          </a:p>
          <a:p>
            <a:pPr marL="485775" indent="-485775">
              <a:buChar char="■"/>
              <a:defRPr sz="3400"/>
            </a:pPr>
          </a:p>
          <a:p>
            <a:pPr marL="485775" indent="-485775">
              <a:spcBef>
                <a:spcPts val="800"/>
              </a:spcBef>
              <a:buChar char="■"/>
              <a:defRPr sz="3400"/>
            </a:pPr>
            <a:r>
              <a:t>Continuous or Categorical Covariates (X)</a:t>
            </a:r>
          </a:p>
        </p:txBody>
      </p:sp>
      <p:sp>
        <p:nvSpPr>
          <p:cNvPr id="250" name="Shape 250"/>
          <p:cNvSpPr/>
          <p:nvPr/>
        </p:nvSpPr>
        <p:spPr>
          <a:xfrm>
            <a:off x="438174" y="6737350"/>
            <a:ext cx="1300481" cy="758614"/>
          </a:xfrm>
          <a:prstGeom prst="rect">
            <a:avLst/>
          </a:prstGeom>
          <a:blipFill>
            <a:blip r:embed="rId3"/>
          </a:blip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51" name="Shape 251"/>
          <p:cNvSpPr/>
          <p:nvPr/>
        </p:nvSpPr>
        <p:spPr>
          <a:xfrm>
            <a:off x="881508" y="6784932"/>
            <a:ext cx="413814" cy="663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X</a:t>
            </a:r>
          </a:p>
        </p:txBody>
      </p:sp>
      <p:sp>
        <p:nvSpPr>
          <p:cNvPr id="252" name="Shape 252"/>
          <p:cNvSpPr/>
          <p:nvPr/>
        </p:nvSpPr>
        <p:spPr>
          <a:xfrm>
            <a:off x="3080329" y="6466416"/>
            <a:ext cx="1300481" cy="1300481"/>
          </a:xfrm>
          <a:prstGeom prst="ellipse">
            <a:avLst/>
          </a:prstGeom>
          <a:blipFill>
            <a:blip r:embed="rId4"/>
          </a:blip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53" name="Shape 253"/>
          <p:cNvSpPr/>
          <p:nvPr/>
        </p:nvSpPr>
        <p:spPr>
          <a:xfrm>
            <a:off x="3515129" y="6784932"/>
            <a:ext cx="430880" cy="663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C</a:t>
            </a:r>
          </a:p>
        </p:txBody>
      </p:sp>
      <p:sp>
        <p:nvSpPr>
          <p:cNvPr id="254" name="Shape 254"/>
          <p:cNvSpPr/>
          <p:nvPr/>
        </p:nvSpPr>
        <p:spPr>
          <a:xfrm>
            <a:off x="546548" y="3942926"/>
            <a:ext cx="1300481"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55" name="Shape 255"/>
          <p:cNvSpPr/>
          <p:nvPr/>
        </p:nvSpPr>
        <p:spPr>
          <a:xfrm>
            <a:off x="922148" y="3968792"/>
            <a:ext cx="549281"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1</a:t>
            </a:r>
          </a:p>
        </p:txBody>
      </p:sp>
      <p:sp>
        <p:nvSpPr>
          <p:cNvPr id="256" name="Shape 256"/>
          <p:cNvSpPr/>
          <p:nvPr/>
        </p:nvSpPr>
        <p:spPr>
          <a:xfrm>
            <a:off x="2063774" y="3942926"/>
            <a:ext cx="1300482"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57" name="Shape 257"/>
          <p:cNvSpPr/>
          <p:nvPr/>
        </p:nvSpPr>
        <p:spPr>
          <a:xfrm>
            <a:off x="2439374" y="3968792"/>
            <a:ext cx="549282"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2</a:t>
            </a:r>
          </a:p>
        </p:txBody>
      </p:sp>
      <p:sp>
        <p:nvSpPr>
          <p:cNvPr id="258" name="Shape 258"/>
          <p:cNvSpPr/>
          <p:nvPr/>
        </p:nvSpPr>
        <p:spPr>
          <a:xfrm>
            <a:off x="3581001" y="3942926"/>
            <a:ext cx="1300481"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59" name="Shape 259"/>
          <p:cNvSpPr/>
          <p:nvPr/>
        </p:nvSpPr>
        <p:spPr>
          <a:xfrm>
            <a:off x="3956601" y="3968792"/>
            <a:ext cx="549281"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3</a:t>
            </a:r>
          </a:p>
        </p:txBody>
      </p:sp>
      <p:sp>
        <p:nvSpPr>
          <p:cNvPr id="260" name="Shape 260"/>
          <p:cNvSpPr/>
          <p:nvPr/>
        </p:nvSpPr>
        <p:spPr>
          <a:xfrm>
            <a:off x="5531721" y="3942926"/>
            <a:ext cx="1300481"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61" name="Shape 261"/>
          <p:cNvSpPr/>
          <p:nvPr/>
        </p:nvSpPr>
        <p:spPr>
          <a:xfrm>
            <a:off x="5896209" y="3968792"/>
            <a:ext cx="571506"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n</a:t>
            </a:r>
          </a:p>
        </p:txBody>
      </p:sp>
      <p:sp>
        <p:nvSpPr>
          <p:cNvPr id="262" name="Shape 262"/>
          <p:cNvSpPr/>
          <p:nvPr/>
        </p:nvSpPr>
        <p:spPr>
          <a:xfrm>
            <a:off x="4903055" y="4265788"/>
            <a:ext cx="607093"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1300480">
              <a:defRPr b="1">
                <a:solidFill>
                  <a:srgbClr val="000000"/>
                </a:solidFill>
                <a:latin typeface="Tahoma"/>
                <a:ea typeface="Tahoma"/>
                <a:cs typeface="Tahoma"/>
                <a:sym typeface="Tahoma"/>
              </a:defRPr>
            </a:lvl1pPr>
          </a:lstStyle>
          <a:p>
            <a:pPr/>
            <a:r>
              <a:t>. . .</a:t>
            </a:r>
          </a:p>
        </p:txBody>
      </p:sp>
      <p:cxnSp>
        <p:nvCxnSpPr>
          <p:cNvPr id="263" name="Connector 263"/>
          <p:cNvCxnSpPr>
            <a:stCxn id="252" idx="0"/>
            <a:endCxn id="258" idx="0"/>
          </p:cNvCxnSpPr>
          <p:nvPr/>
        </p:nvCxnSpPr>
        <p:spPr>
          <a:xfrm flipV="1">
            <a:off x="3730569" y="4322233"/>
            <a:ext cx="500673" cy="2794424"/>
          </a:xfrm>
          <a:prstGeom prst="straightConnector1">
            <a:avLst/>
          </a:prstGeom>
          <a:ln w="50800" cap="rnd">
            <a:solidFill>
              <a:srgbClr val="89847F"/>
            </a:solidFill>
            <a:miter lim="400000"/>
            <a:tailEnd type="triangle"/>
          </a:ln>
        </p:spPr>
      </p:cxnSp>
      <p:cxnSp>
        <p:nvCxnSpPr>
          <p:cNvPr id="264" name="Connector 264"/>
          <p:cNvCxnSpPr>
            <a:stCxn id="252" idx="0"/>
            <a:endCxn id="260" idx="0"/>
          </p:cNvCxnSpPr>
          <p:nvPr/>
        </p:nvCxnSpPr>
        <p:spPr>
          <a:xfrm flipV="1">
            <a:off x="3730569" y="4322233"/>
            <a:ext cx="2451393" cy="2794424"/>
          </a:xfrm>
          <a:prstGeom prst="straightConnector1">
            <a:avLst/>
          </a:prstGeom>
          <a:ln w="50800" cap="rnd">
            <a:solidFill>
              <a:srgbClr val="89847F"/>
            </a:solidFill>
            <a:miter lim="400000"/>
            <a:tailEnd type="triangle"/>
          </a:ln>
        </p:spPr>
      </p:cxnSp>
      <p:cxnSp>
        <p:nvCxnSpPr>
          <p:cNvPr id="265" name="Connector 265"/>
          <p:cNvCxnSpPr>
            <a:stCxn id="252" idx="0"/>
            <a:endCxn id="256" idx="0"/>
          </p:cNvCxnSpPr>
          <p:nvPr/>
        </p:nvCxnSpPr>
        <p:spPr>
          <a:xfrm flipH="1" flipV="1">
            <a:off x="2714015" y="4322233"/>
            <a:ext cx="1016555" cy="2794424"/>
          </a:xfrm>
          <a:prstGeom prst="straightConnector1">
            <a:avLst/>
          </a:prstGeom>
          <a:ln w="50800" cap="rnd">
            <a:solidFill>
              <a:srgbClr val="89847F"/>
            </a:solidFill>
            <a:miter lim="400000"/>
            <a:tailEnd type="triangle"/>
          </a:ln>
        </p:spPr>
      </p:cxnSp>
      <p:cxnSp>
        <p:nvCxnSpPr>
          <p:cNvPr id="266" name="Connector 266"/>
          <p:cNvCxnSpPr>
            <a:stCxn id="252" idx="0"/>
            <a:endCxn id="254" idx="0"/>
          </p:cNvCxnSpPr>
          <p:nvPr/>
        </p:nvCxnSpPr>
        <p:spPr>
          <a:xfrm flipH="1" flipV="1">
            <a:off x="1196788" y="4322233"/>
            <a:ext cx="2533782" cy="2794424"/>
          </a:xfrm>
          <a:prstGeom prst="straightConnector1">
            <a:avLst/>
          </a:prstGeom>
          <a:ln w="50800" cap="rnd">
            <a:solidFill>
              <a:srgbClr val="89847F"/>
            </a:solidFill>
            <a:miter lim="400000"/>
            <a:tailEnd type="triangle"/>
          </a:ln>
        </p:spPr>
      </p:cxnSp>
      <p:cxnSp>
        <p:nvCxnSpPr>
          <p:cNvPr id="267" name="Connector 267"/>
          <p:cNvCxnSpPr>
            <a:stCxn id="252" idx="0"/>
            <a:endCxn id="250" idx="0"/>
          </p:cNvCxnSpPr>
          <p:nvPr/>
        </p:nvCxnSpPr>
        <p:spPr>
          <a:xfrm flipH="1">
            <a:off x="1088414" y="7116656"/>
            <a:ext cx="2642156" cy="1"/>
          </a:xfrm>
          <a:prstGeom prst="straightConnector1">
            <a:avLst/>
          </a:prstGeom>
          <a:ln w="50800" cap="rnd">
            <a:solidFill>
              <a:srgbClr val="89847F"/>
            </a:solidFill>
            <a:miter lim="400000"/>
            <a:headEnd type="triangle"/>
          </a:ln>
        </p:spPr>
      </p:cxn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p>
        </p:txBody>
      </p:sp>
      <p:sp>
        <p:nvSpPr>
          <p:cNvPr id="272" name="Shape 272"/>
          <p:cNvSpPr/>
          <p:nvPr>
            <p:ph type="body" idx="1"/>
          </p:nvPr>
        </p:nvSpPr>
        <p:spPr>
          <a:prstGeom prst="rect">
            <a:avLst/>
          </a:prstGeom>
        </p:spPr>
        <p:txBody>
          <a:bodyPr/>
          <a:lstStyle/>
          <a:p>
            <a:pPr/>
          </a:p>
        </p:txBody>
      </p:sp>
      <p:sp>
        <p:nvSpPr>
          <p:cNvPr id="273" name="Shape 273"/>
          <p:cNvSpPr/>
          <p:nvPr/>
        </p:nvSpPr>
        <p:spPr>
          <a:xfrm>
            <a:off x="5442" y="-13954"/>
            <a:ext cx="12993916" cy="9753601"/>
          </a:xfrm>
          <a:prstGeom prst="rect">
            <a:avLst/>
          </a:prstGeom>
          <a:solidFill>
            <a:srgbClr val="FFFFFF"/>
          </a:solidFill>
          <a:ln w="12700">
            <a:miter lim="400000"/>
          </a:ln>
        </p:spPr>
        <p:txBody>
          <a:bodyPr lIns="50800" tIns="50800" rIns="50800" bIns="50800" anchor="ctr"/>
          <a:lstStyle/>
          <a:p>
            <a:pPr>
              <a:defRPr sz="3200"/>
            </a:pPr>
          </a:p>
        </p:txBody>
      </p:sp>
      <p:pic>
        <p:nvPicPr>
          <p:cNvPr id="274" name="pasted-image.png"/>
          <p:cNvPicPr>
            <a:picLocks noChangeAspect="1"/>
          </p:cNvPicPr>
          <p:nvPr/>
        </p:nvPicPr>
        <p:blipFill>
          <a:blip r:embed="rId3">
            <a:extLst/>
          </a:blip>
          <a:stretch>
            <a:fillRect/>
          </a:stretch>
        </p:blipFill>
        <p:spPr>
          <a:xfrm>
            <a:off x="3600772" y="73096"/>
            <a:ext cx="5803255" cy="5456645"/>
          </a:xfrm>
          <a:prstGeom prst="rect">
            <a:avLst/>
          </a:prstGeom>
          <a:ln w="12700">
            <a:miter lim="400000"/>
          </a:ln>
        </p:spPr>
      </p:pic>
      <p:pic>
        <p:nvPicPr>
          <p:cNvPr id="275" name="pasted-image.png"/>
          <p:cNvPicPr>
            <a:picLocks noChangeAspect="1"/>
          </p:cNvPicPr>
          <p:nvPr/>
        </p:nvPicPr>
        <p:blipFill>
          <a:blip r:embed="rId4">
            <a:extLst/>
          </a:blip>
          <a:stretch>
            <a:fillRect/>
          </a:stretch>
        </p:blipFill>
        <p:spPr>
          <a:xfrm>
            <a:off x="2116183" y="5472379"/>
            <a:ext cx="8772434" cy="4264504"/>
          </a:xfrm>
          <a:prstGeom prst="rect">
            <a:avLst/>
          </a:prstGeom>
          <a:ln w="12700">
            <a:miter lim="400000"/>
          </a:ln>
        </p:spPr>
      </p:pic>
      <p:sp>
        <p:nvSpPr>
          <p:cNvPr id="276" name="Shape 276"/>
          <p:cNvSpPr/>
          <p:nvPr/>
        </p:nvSpPr>
        <p:spPr>
          <a:xfrm rot="5400000">
            <a:off x="7940937" y="4724400"/>
            <a:ext cx="9741321" cy="30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200"/>
            </a:lvl1pPr>
          </a:lstStyle>
          <a:p>
            <a:pPr/>
            <a:r>
              <a:t>Linzer, D.A., Lewis, J.B. (2011). poLCA: An R Package for Polytomous Variable Latent Class Analysis, Journal of Statistical Software 42(10).</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defTabSz="449833">
              <a:spcBef>
                <a:spcPts val="1200"/>
              </a:spcBef>
              <a:defRPr sz="5390"/>
            </a:lvl1pPr>
          </a:lstStyle>
          <a:p>
            <a:pPr/>
            <a:r>
              <a:t>Numbers of articles in psychological databases</a:t>
            </a:r>
          </a:p>
        </p:txBody>
      </p:sp>
      <p:graphicFrame>
        <p:nvGraphicFramePr>
          <p:cNvPr id="281" name="Table 281"/>
          <p:cNvGraphicFramePr/>
          <p:nvPr/>
        </p:nvGraphicFramePr>
        <p:xfrm>
          <a:off x="508000" y="2628900"/>
          <a:ext cx="11988800" cy="6096000"/>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2997200"/>
                <a:gridCol w="2997200"/>
                <a:gridCol w="2997200"/>
                <a:gridCol w="2997200"/>
              </a:tblGrid>
              <a:tr h="1016000">
                <a:tc>
                  <a:txBody>
                    <a:bodyPr/>
                    <a:lstStyle/>
                    <a:p>
                      <a:pPr defTabSz="914400">
                        <a:defRPr sz="2600"/>
                      </a:pPr>
                    </a:p>
                  </a:txBody>
                  <a:tcPr marL="50800" marR="50800" marT="50800" marB="50800" anchor="ctr" anchorCtr="0" horzOverflow="overflow">
                    <a:lnB w="12700">
                      <a:solidFill>
                        <a:srgbClr val="C9C3BA"/>
                      </a:solidFill>
                      <a:miter lim="400000"/>
                    </a:lnB>
                    <a:solidFill>
                      <a:schemeClr val="accent5">
                        <a:hueOff val="-375889"/>
                        <a:satOff val="-9195"/>
                        <a:lumOff val="-14901"/>
                      </a:schemeClr>
                    </a:solidFill>
                  </a:tcPr>
                </a:tc>
                <a:tc>
                  <a:txBody>
                    <a:bodyPr/>
                    <a:lstStyle/>
                    <a:p>
                      <a:pPr defTabSz="914400">
                        <a:defRPr>
                          <a:solidFill>
                            <a:srgbClr val="000000"/>
                          </a:solidFill>
                        </a:defRPr>
                      </a:pPr>
                      <a:r>
                        <a:rPr sz="2600">
                          <a:solidFill>
                            <a:srgbClr val="FFFFFF"/>
                          </a:solidFill>
                        </a:rPr>
                        <a:t>Theoretical</a:t>
                      </a:r>
                    </a:p>
                  </a:txBody>
                  <a:tcPr marL="50800" marR="50800" marT="50800" marB="50800" anchor="ctr" anchorCtr="0" horzOverflow="overflow">
                    <a:lnB w="12700">
                      <a:solidFill>
                        <a:srgbClr val="C9C3BA"/>
                      </a:solidFill>
                      <a:miter lim="400000"/>
                    </a:lnB>
                    <a:solidFill>
                      <a:schemeClr val="accent5">
                        <a:hueOff val="-375889"/>
                        <a:satOff val="-9195"/>
                        <a:lumOff val="-14901"/>
                      </a:schemeClr>
                    </a:solidFill>
                  </a:tcPr>
                </a:tc>
                <a:tc gridSpan="2">
                  <a:txBody>
                    <a:bodyPr/>
                    <a:lstStyle/>
                    <a:p>
                      <a:pPr defTabSz="914400">
                        <a:defRPr>
                          <a:solidFill>
                            <a:srgbClr val="000000"/>
                          </a:solidFill>
                        </a:defRPr>
                      </a:pPr>
                      <a:r>
                        <a:rPr sz="2600">
                          <a:solidFill>
                            <a:srgbClr val="FFFFFF"/>
                          </a:solidFill>
                        </a:rPr>
                        <a:t>Empirical</a:t>
                      </a:r>
                    </a:p>
                  </a:txBody>
                  <a:tcPr marL="50800" marR="50800" marT="50800" marB="50800" anchor="ctr" anchorCtr="0" horzOverflow="overflow">
                    <a:lnB w="12700">
                      <a:solidFill>
                        <a:srgbClr val="C9C3BA"/>
                      </a:solidFill>
                      <a:miter lim="400000"/>
                    </a:lnB>
                    <a:solidFill>
                      <a:schemeClr val="accent5">
                        <a:hueOff val="-375889"/>
                        <a:satOff val="-9195"/>
                        <a:lumOff val="-14901"/>
                      </a:schemeClr>
                    </a:solidFill>
                  </a:tcPr>
                </a:tc>
                <a:tc hMerge="1">
                  <a:tcPr/>
                </a:tc>
              </a:tr>
              <a:tr h="1016000">
                <a:tc>
                  <a:txBody>
                    <a:bodyPr/>
                    <a:lstStyle/>
                    <a:p>
                      <a:pPr defTabSz="914400">
                        <a:defRPr sz="2600"/>
                      </a:pPr>
                    </a:p>
                  </a:txBody>
                  <a:tcPr marL="50800" marR="50800" marT="50800" marB="50800" anchor="ctr" anchorCtr="0" horzOverflow="overflow">
                    <a:lnT w="12700">
                      <a:solidFill>
                        <a:srgbClr val="C9C3BA"/>
                      </a:solidFill>
                      <a:miter lim="400000"/>
                    </a:lnT>
                    <a:solidFill>
                      <a:schemeClr val="accent5">
                        <a:hueOff val="-375889"/>
                        <a:satOff val="-9195"/>
                        <a:lumOff val="-14901"/>
                      </a:schemeClr>
                    </a:solidFill>
                  </a:tcPr>
                </a:tc>
                <a:tc>
                  <a:txBody>
                    <a:bodyPr/>
                    <a:lstStyle/>
                    <a:p>
                      <a:pPr defTabSz="914400">
                        <a:defRPr>
                          <a:solidFill>
                            <a:srgbClr val="000000"/>
                          </a:solidFill>
                        </a:defRPr>
                      </a:pPr>
                      <a:r>
                        <a:rPr sz="2600">
                          <a:solidFill>
                            <a:srgbClr val="FFFFFF"/>
                          </a:solidFill>
                        </a:rPr>
                        <a:t>About Latent Class</a:t>
                      </a:r>
                    </a:p>
                  </a:txBody>
                  <a:tcPr marL="50800" marR="50800" marT="50800" marB="50800" anchor="ctr" anchorCtr="0" horzOverflow="overflow">
                    <a:lnT w="12700">
                      <a:solidFill>
                        <a:srgbClr val="C9C3BA"/>
                      </a:solidFill>
                      <a:miter lim="400000"/>
                    </a:lnT>
                    <a:solidFill>
                      <a:schemeClr val="accent5">
                        <a:hueOff val="-375889"/>
                        <a:satOff val="-9195"/>
                        <a:lumOff val="-14901"/>
                      </a:schemeClr>
                    </a:solidFill>
                  </a:tcPr>
                </a:tc>
                <a:tc>
                  <a:txBody>
                    <a:bodyPr/>
                    <a:lstStyle/>
                    <a:p>
                      <a:pPr defTabSz="914400">
                        <a:defRPr>
                          <a:solidFill>
                            <a:srgbClr val="000000"/>
                          </a:solidFill>
                        </a:defRPr>
                      </a:pPr>
                      <a:r>
                        <a:rPr sz="2600">
                          <a:solidFill>
                            <a:srgbClr val="FFFFFF"/>
                          </a:solidFill>
                        </a:rPr>
                        <a:t>Latent Class Cluster Analysis</a:t>
                      </a:r>
                    </a:p>
                  </a:txBody>
                  <a:tcPr marL="50800" marR="50800" marT="50800" marB="50800" anchor="ctr" anchorCtr="0" horzOverflow="overflow">
                    <a:lnT w="12700">
                      <a:solidFill>
                        <a:srgbClr val="C9C3BA"/>
                      </a:solidFill>
                      <a:miter lim="400000"/>
                    </a:lnT>
                    <a:solidFill>
                      <a:schemeClr val="accent5">
                        <a:hueOff val="-375889"/>
                        <a:satOff val="-9195"/>
                        <a:lumOff val="-14901"/>
                      </a:schemeClr>
                    </a:solidFill>
                  </a:tcPr>
                </a:tc>
                <a:tc>
                  <a:txBody>
                    <a:bodyPr/>
                    <a:lstStyle/>
                    <a:p>
                      <a:pPr defTabSz="914400">
                        <a:defRPr sz="2600">
                          <a:solidFill>
                            <a:srgbClr val="FFFFFF"/>
                          </a:solidFill>
                        </a:defRPr>
                      </a:pPr>
                      <a:r>
                        <a:t>Cluster Analysis </a:t>
                      </a:r>
                      <a:r>
                        <a:rPr sz="2300"/>
                        <a:t>[without Latent Class]</a:t>
                      </a:r>
                    </a:p>
                  </a:txBody>
                  <a:tcPr marL="50800" marR="50800" marT="50800" marB="50800" anchor="ctr" anchorCtr="0" horzOverflow="overflow">
                    <a:lnT w="12700">
                      <a:solidFill>
                        <a:srgbClr val="C9C3BA"/>
                      </a:solidFill>
                      <a:miter lim="400000"/>
                    </a:lnT>
                    <a:solidFill>
                      <a:schemeClr val="accent5">
                        <a:hueOff val="-375889"/>
                        <a:satOff val="-9195"/>
                        <a:lumOff val="-14901"/>
                      </a:schemeClr>
                    </a:solidFill>
                  </a:tcPr>
                </a:tc>
              </a:tr>
              <a:tr h="1016000">
                <a:tc>
                  <a:txBody>
                    <a:bodyPr/>
                    <a:lstStyle/>
                    <a:p>
                      <a:pPr defTabSz="914400">
                        <a:defRPr>
                          <a:solidFill>
                            <a:srgbClr val="000000"/>
                          </a:solidFill>
                        </a:defRPr>
                      </a:pPr>
                      <a:r>
                        <a:rPr sz="3600">
                          <a:solidFill>
                            <a:srgbClr val="FFFFFF"/>
                          </a:solidFill>
                        </a:rPr>
                        <a:t>2010 - 2016</a:t>
                      </a:r>
                    </a:p>
                  </a:txBody>
                  <a:tcPr marL="50800" marR="50800" marT="50800" marB="50800" anchor="ctr" anchorCtr="0" horzOverflow="overflow"/>
                </a:tc>
                <a:tc>
                  <a:txBody>
                    <a:bodyPr/>
                    <a:lstStyle/>
                    <a:p>
                      <a:pPr defTabSz="914400">
                        <a:defRPr>
                          <a:solidFill>
                            <a:srgbClr val="000000"/>
                          </a:solidFill>
                        </a:defRPr>
                      </a:pPr>
                      <a:r>
                        <a:rPr sz="4900">
                          <a:solidFill>
                            <a:srgbClr val="414141"/>
                          </a:solidFill>
                        </a:rPr>
                        <a:t>5560</a:t>
                      </a:r>
                    </a:p>
                  </a:txBody>
                  <a:tcPr marL="50800" marR="50800" marT="50800" marB="50800" anchor="ctr" anchorCtr="0" horzOverflow="overflow"/>
                </a:tc>
                <a:tc rowSpan="4">
                  <a:txBody>
                    <a:bodyPr/>
                    <a:lstStyle/>
                    <a:p>
                      <a:pPr defTabSz="914400">
                        <a:defRPr>
                          <a:solidFill>
                            <a:srgbClr val="000000"/>
                          </a:solidFill>
                        </a:defRPr>
                      </a:pPr>
                      <a:r>
                        <a:rPr sz="4900">
                          <a:solidFill>
                            <a:srgbClr val="414141"/>
                          </a:solidFill>
                        </a:rPr>
                        <a:t>435</a:t>
                      </a:r>
                    </a:p>
                  </a:txBody>
                  <a:tcPr marL="50800" marR="50800" marT="50800" marB="50800" anchor="ctr" anchorCtr="0" horzOverflow="overflow"/>
                </a:tc>
                <a:tc rowSpan="4">
                  <a:txBody>
                    <a:bodyPr/>
                    <a:lstStyle/>
                    <a:p>
                      <a:pPr defTabSz="914400">
                        <a:defRPr>
                          <a:solidFill>
                            <a:srgbClr val="000000"/>
                          </a:solidFill>
                        </a:defRPr>
                      </a:pPr>
                      <a:r>
                        <a:rPr sz="4900">
                          <a:solidFill>
                            <a:srgbClr val="414141"/>
                          </a:solidFill>
                        </a:rPr>
                        <a:t>50626</a:t>
                      </a:r>
                    </a:p>
                  </a:txBody>
                  <a:tcPr marL="50800" marR="50800" marT="50800" marB="50800" anchor="ctr" anchorCtr="0" horzOverflow="overflow">
                    <a:solidFill>
                      <a:srgbClr val="C9C3BA">
                        <a:alpha val="50000"/>
                      </a:srgbClr>
                    </a:solidFill>
                  </a:tcPr>
                </a:tc>
              </a:tr>
              <a:tr h="1016000">
                <a:tc>
                  <a:txBody>
                    <a:bodyPr/>
                    <a:lstStyle/>
                    <a:p>
                      <a:pPr defTabSz="914400">
                        <a:defRPr>
                          <a:solidFill>
                            <a:srgbClr val="000000"/>
                          </a:solidFill>
                        </a:defRPr>
                      </a:pPr>
                      <a:r>
                        <a:rPr sz="3600">
                          <a:solidFill>
                            <a:srgbClr val="FFFFFF"/>
                          </a:solidFill>
                        </a:rPr>
                        <a:t>2000 - 2010</a:t>
                      </a:r>
                    </a:p>
                  </a:txBody>
                  <a:tcPr marL="50800" marR="50800" marT="50800" marB="50800" anchor="ctr" anchorCtr="0" horzOverflow="overflow"/>
                </a:tc>
                <a:tc>
                  <a:txBody>
                    <a:bodyPr/>
                    <a:lstStyle/>
                    <a:p>
                      <a:pPr defTabSz="914400">
                        <a:defRPr>
                          <a:solidFill>
                            <a:srgbClr val="000000"/>
                          </a:solidFill>
                        </a:defRPr>
                      </a:pPr>
                      <a:r>
                        <a:rPr sz="4900">
                          <a:solidFill>
                            <a:srgbClr val="414141"/>
                          </a:solidFill>
                        </a:rPr>
                        <a:t>2267</a:t>
                      </a:r>
                    </a:p>
                  </a:txBody>
                  <a:tcPr marL="50800" marR="50800" marT="50800" marB="50800" anchor="ctr" anchorCtr="0" horzOverflow="overflow"/>
                </a:tc>
                <a:tc vMerge="1">
                  <a:tcPr/>
                </a:tc>
                <a:tc vMerge="1">
                  <a:tcPr/>
                </a:tc>
              </a:tr>
              <a:tr h="1016000">
                <a:tc>
                  <a:txBody>
                    <a:bodyPr/>
                    <a:lstStyle/>
                    <a:p>
                      <a:pPr defTabSz="914400">
                        <a:defRPr>
                          <a:solidFill>
                            <a:srgbClr val="000000"/>
                          </a:solidFill>
                        </a:defRPr>
                      </a:pPr>
                      <a:r>
                        <a:rPr sz="3600">
                          <a:solidFill>
                            <a:srgbClr val="FFFFFF"/>
                          </a:solidFill>
                        </a:rPr>
                        <a:t>1990 - 2000</a:t>
                      </a:r>
                    </a:p>
                  </a:txBody>
                  <a:tcPr marL="50800" marR="50800" marT="50800" marB="50800" anchor="ctr" anchorCtr="0" horzOverflow="overflow"/>
                </a:tc>
                <a:tc>
                  <a:txBody>
                    <a:bodyPr/>
                    <a:lstStyle/>
                    <a:p>
                      <a:pPr defTabSz="914400">
                        <a:defRPr>
                          <a:solidFill>
                            <a:srgbClr val="000000"/>
                          </a:solidFill>
                        </a:defRPr>
                      </a:pPr>
                      <a:r>
                        <a:rPr sz="4900">
                          <a:solidFill>
                            <a:srgbClr val="414141"/>
                          </a:solidFill>
                        </a:rPr>
                        <a:t>351</a:t>
                      </a:r>
                    </a:p>
                  </a:txBody>
                  <a:tcPr marL="50800" marR="50800" marT="50800" marB="50800" anchor="ctr" anchorCtr="0" horzOverflow="overflow"/>
                </a:tc>
                <a:tc vMerge="1">
                  <a:tcPr/>
                </a:tc>
                <a:tc vMerge="1">
                  <a:tcPr/>
                </a:tc>
              </a:tr>
              <a:tr h="1016000">
                <a:tc>
                  <a:txBody>
                    <a:bodyPr/>
                    <a:lstStyle/>
                    <a:p>
                      <a:pPr defTabSz="914400">
                        <a:defRPr>
                          <a:solidFill>
                            <a:srgbClr val="000000"/>
                          </a:solidFill>
                        </a:defRPr>
                      </a:pPr>
                      <a:r>
                        <a:rPr sz="3600">
                          <a:solidFill>
                            <a:srgbClr val="FFFFFF"/>
                          </a:solidFill>
                        </a:rPr>
                        <a:t>1980 - 1990</a:t>
                      </a:r>
                    </a:p>
                  </a:txBody>
                  <a:tcPr marL="50800" marR="50800" marT="50800" marB="50800" anchor="ctr" anchorCtr="0" horzOverflow="overflow"/>
                </a:tc>
                <a:tc>
                  <a:txBody>
                    <a:bodyPr/>
                    <a:lstStyle/>
                    <a:p>
                      <a:pPr defTabSz="914400">
                        <a:defRPr>
                          <a:solidFill>
                            <a:srgbClr val="000000"/>
                          </a:solidFill>
                        </a:defRPr>
                      </a:pPr>
                      <a:r>
                        <a:rPr sz="4900">
                          <a:solidFill>
                            <a:srgbClr val="414141"/>
                          </a:solidFill>
                        </a:rPr>
                        <a:t>119</a:t>
                      </a:r>
                    </a:p>
                  </a:txBody>
                  <a:tcPr marL="50800" marR="50800" marT="50800" marB="50800" anchor="ctr" anchorCtr="0" horzOverflow="overflow"/>
                </a:tc>
                <a:tc vMerge="1">
                  <a:tcPr/>
                </a:tc>
                <a:tc vMerge="1">
                  <a:tcPr/>
                </a:tc>
              </a:tr>
            </a:tbl>
          </a:graphicData>
        </a:graphic>
      </p:graphicFrame>
      <p:sp>
        <p:nvSpPr>
          <p:cNvPr id="282" name="Shape 282"/>
          <p:cNvSpPr/>
          <p:nvPr/>
        </p:nvSpPr>
        <p:spPr>
          <a:xfrm>
            <a:off x="2273300" y="9029563"/>
            <a:ext cx="84582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Databases: PsycInfo, PsycArticles, Academic Search Complete</a:t>
            </a:r>
          </a:p>
        </p:txBody>
      </p:sp>
      <p:sp>
        <p:nvSpPr>
          <p:cNvPr id="283" name="Shape 283"/>
          <p:cNvSpPr/>
          <p:nvPr/>
        </p:nvSpPr>
        <p:spPr>
          <a:xfrm>
            <a:off x="6498899" y="4667375"/>
            <a:ext cx="5981574" cy="4034739"/>
          </a:xfrm>
          <a:prstGeom prst="rect">
            <a:avLst/>
          </a:prstGeom>
          <a:solidFill>
            <a:srgbClr val="C9C3BA"/>
          </a:solidFill>
          <a:ln w="12700">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2500" fill="hold"/>
                                        <p:tgtEl>
                                          <p:spTgt spid="283"/>
                                        </p:tgtEl>
                                      </p:cBhvr>
                                    </p:animEffect>
                                    <p:set>
                                      <p:cBhvr>
                                        <p:cTn id="7" fill="hold">
                                          <p:stCondLst>
                                            <p:cond delay="2499"/>
                                          </p:stCondLst>
                                        </p:cTn>
                                        <p:tgtEl>
                                          <p:spTgt spid="2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3"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Assumptions</a:t>
            </a:r>
          </a:p>
        </p:txBody>
      </p:sp>
      <p:sp>
        <p:nvSpPr>
          <p:cNvPr id="169" name="Shape 169"/>
          <p:cNvSpPr/>
          <p:nvPr>
            <p:ph type="body" idx="1"/>
          </p:nvPr>
        </p:nvSpPr>
        <p:spPr>
          <a:prstGeom prst="rect">
            <a:avLst/>
          </a:prstGeom>
        </p:spPr>
        <p:txBody>
          <a:bodyPr/>
          <a:lstStyle/>
          <a:p>
            <a:pPr/>
            <a:r>
              <a:t>Linear relationship</a:t>
            </a:r>
          </a:p>
          <a:p>
            <a:pPr/>
            <a:r>
              <a:t>Normal distribution</a:t>
            </a:r>
          </a:p>
          <a:p>
            <a:pPr/>
            <a:r>
              <a:t>Homogenity of varaiance</a:t>
            </a:r>
          </a:p>
        </p:txBody>
      </p:sp>
      <p:grpSp>
        <p:nvGrpSpPr>
          <p:cNvPr id="172" name="Group 172"/>
          <p:cNvGrpSpPr/>
          <p:nvPr/>
        </p:nvGrpSpPr>
        <p:grpSpPr>
          <a:xfrm rot="19596000">
            <a:off x="1269999" y="4952999"/>
            <a:ext cx="3573228" cy="1447802"/>
            <a:chOff x="0" y="0"/>
            <a:chExt cx="3573226" cy="1447800"/>
          </a:xfrm>
        </p:grpSpPr>
        <p:sp>
          <p:nvSpPr>
            <p:cNvPr id="171" name="Shape 171"/>
            <p:cNvSpPr/>
            <p:nvPr/>
          </p:nvSpPr>
          <p:spPr>
            <a:xfrm>
              <a:off x="38099" y="38099"/>
              <a:ext cx="3497028" cy="1371601"/>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100">
                  <a:solidFill>
                    <a:srgbClr val="FF2600"/>
                  </a:solidFill>
                </a:defRPr>
              </a:lvl1pPr>
            </a:lstStyle>
            <a:p>
              <a:pPr/>
              <a:r>
                <a:t>!missed!</a:t>
              </a:r>
            </a:p>
          </p:txBody>
        </p:sp>
        <p:pic>
          <p:nvPicPr>
            <p:cNvPr id="170" name=""/>
            <p:cNvPicPr>
              <a:picLocks noChangeAspect="0"/>
            </p:cNvPicPr>
            <p:nvPr/>
          </p:nvPicPr>
          <p:blipFill>
            <a:blip r:embed="rId3">
              <a:extLst/>
            </a:blip>
            <a:stretch>
              <a:fillRect/>
            </a:stretch>
          </p:blipFill>
          <p:spPr>
            <a:xfrm>
              <a:off x="-1" y="-1"/>
              <a:ext cx="3573228" cy="1447802"/>
            </a:xfrm>
            <a:prstGeom prst="rect">
              <a:avLst/>
            </a:prstGeom>
            <a:effectLst/>
          </p:spPr>
        </p:pic>
      </p:grpSp>
      <p:sp>
        <p:nvSpPr>
          <p:cNvPr id="173" name="Shape 173"/>
          <p:cNvSpPr/>
          <p:nvPr/>
        </p:nvSpPr>
        <p:spPr>
          <a:xfrm>
            <a:off x="967779" y="2631309"/>
            <a:ext cx="1106924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D90000"/>
                </a:solidFill>
              </a:defRPr>
            </a:lvl1pPr>
          </a:lstStyle>
          <a:p>
            <a:pPr/>
            <a:r>
              <a:t>very often we fail to achieve on data from psychological tests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6" grpId="1" fill="hold">
                                  <p:stCondLst>
                                    <p:cond delay="0"/>
                                  </p:stCondLst>
                                  <p:iterate type="lt" backwards="0">
                                    <p:tmAbs val="0"/>
                                  </p:iterate>
                                  <p:childTnLst>
                                    <p:set>
                                      <p:cBhvr>
                                        <p:cTn id="6" fill="hold"/>
                                        <p:tgtEl>
                                          <p:spTgt spid="173"/>
                                        </p:tgtEl>
                                        <p:attrNameLst>
                                          <p:attrName>style.visibility</p:attrName>
                                        </p:attrNameLst>
                                      </p:cBhvr>
                                      <p:to>
                                        <p:strVal val="visible"/>
                                      </p:to>
                                    </p:set>
                                    <p:animEffect filter="wipe(down)" transition="in">
                                      <p:cBhvr>
                                        <p:cTn id="7" dur="580">
                                          <p:stCondLst>
                                            <p:cond delay="0"/>
                                          </p:stCondLst>
                                        </p:cTn>
                                        <p:tgtEl>
                                          <p:spTgt spid="173"/>
                                        </p:tgtEl>
                                      </p:cBhvr>
                                    </p:animEffect>
                                    <p:anim calcmode="lin" valueType="num">
                                      <p:cBhvr>
                                        <p:cTn id="8" dur="1822" fill="hold" tmFilter="0,0; 0.14,0.36; 0.43,0.73; 0.71,0.91; 1.0,1.0">
                                          <p:stCondLst>
                                            <p:cond delay="0"/>
                                          </p:stCondLst>
                                        </p:cTn>
                                        <p:tgtEl>
                                          <p:spTgt spid="173"/>
                                        </p:tgtEl>
                                        <p:attrNameLst>
                                          <p:attrName>ppt_x</p:attrName>
                                        </p:attrNameLst>
                                      </p:cBhvr>
                                      <p:tavLst>
                                        <p:tav tm="0">
                                          <p:val>
                                            <p:strVal val="#ppt_x-0.25"/>
                                          </p:val>
                                        </p:tav>
                                        <p:tav tm="100000">
                                          <p:val>
                                            <p:strVal val="#ppt_x"/>
                                          </p:val>
                                        </p:tav>
                                      </p:tavLst>
                                    </p:anim>
                                    <p:anim calcmode="lin" valueType="num">
                                      <p:cBhvr>
                                        <p:cTn id="9" dur="664" fill="hold" tmFilter="0.0,0.0; 0.25,0.07; 0.50,0.2; 0.75,0.467; 1.0,1.0">
                                          <p:stCondLst>
                                            <p:cond delay="0"/>
                                          </p:stCondLst>
                                        </p:cTn>
                                        <p:tgtEl>
                                          <p:spTgt spid="173"/>
                                        </p:tgtEl>
                                        <p:attrNameLst>
                                          <p:attrName>ppt_y</p:attrName>
                                        </p:attrNameLst>
                                      </p:cBhvr>
                                      <p:tavLst>
                                        <p:tav tm="0" fmla="#ppt_y-sin(pi*$)/3">
                                          <p:val>
                                            <p:fltVal val="0.5"/>
                                          </p:val>
                                        </p:tav>
                                        <p:tav tm="100000">
                                          <p:val>
                                            <p:fltVal val="1"/>
                                          </p:val>
                                        </p:tav>
                                      </p:tavLst>
                                    </p:anim>
                                    <p:anim calcmode="lin" valueType="num">
                                      <p:cBhvr>
                                        <p:cTn id="10" dur="664" fill="hold" tmFilter="0, 0; 0.125,0.2665; 0.25,0.4; 0.375,0.465; 0.5,0.5;  0.625,0.535; 0.75,0.6; 0.875,0.7335; 1,1">
                                          <p:stCondLst>
                                            <p:cond delay="664"/>
                                          </p:stCondLst>
                                        </p:cTn>
                                        <p:tgtEl>
                                          <p:spTgt spid="173"/>
                                        </p:tgtEl>
                                        <p:attrNameLst>
                                          <p:attrName>ppt_y</p:attrName>
                                        </p:attrNameLst>
                                      </p:cBhvr>
                                      <p:tavLst>
                                        <p:tav tm="0" fmla="#ppt_y-sin(pi*$)/9">
                                          <p:val>
                                            <p:fltVal val="0"/>
                                          </p:val>
                                        </p:tav>
                                        <p:tav tm="100000">
                                          <p:val>
                                            <p:fltVal val="1"/>
                                          </p:val>
                                        </p:tav>
                                      </p:tavLst>
                                    </p:anim>
                                    <p:anim calcmode="lin" valueType="num">
                                      <p:cBhvr>
                                        <p:cTn id="11" dur="332" fill="hold" tmFilter="0, 0; 0.125,0.2665; 0.25,0.4; 0.375,0.465; 0.5,0.5;  0.625,0.535; 0.75,0.6; 0.875,0.7335; 1,1">
                                          <p:stCondLst>
                                            <p:cond delay="1324"/>
                                          </p:stCondLst>
                                        </p:cTn>
                                        <p:tgtEl>
                                          <p:spTgt spid="173"/>
                                        </p:tgtEl>
                                        <p:attrNameLst>
                                          <p:attrName>ppt_y</p:attrName>
                                        </p:attrNameLst>
                                      </p:cBhvr>
                                      <p:tavLst>
                                        <p:tav tm="0" fmla="#ppt_y-sin(pi*$)/27">
                                          <p:val>
                                            <p:fltVal val="0"/>
                                          </p:val>
                                        </p:tav>
                                        <p:tav tm="100000">
                                          <p:val>
                                            <p:fltVal val="1"/>
                                          </p:val>
                                        </p:tav>
                                      </p:tavLst>
                                    </p:anim>
                                    <p:anim calcmode="lin" valueType="num">
                                      <p:cBhvr>
                                        <p:cTn id="12" dur="164" fill="hold" tmFilter="0, 0; 0.125,0.2665; 0.25,0.4; 0.375,0.465; 0.5,0.5;  0.625,0.535; 0.75,0.6; 0.875,0.7335; 1,1">
                                          <p:stCondLst>
                                            <p:cond delay="1656"/>
                                          </p:stCondLst>
                                        </p:cTn>
                                        <p:tgtEl>
                                          <p:spTgt spid="173"/>
                                        </p:tgtEl>
                                        <p:attrNameLst>
                                          <p:attrName>ppt_y</p:attrName>
                                        </p:attrNameLst>
                                      </p:cBhvr>
                                      <p:tavLst>
                                        <p:tav tm="0" fmla="#ppt_y-sin(pi*$)/81">
                                          <p:val>
                                            <p:fltVal val="0"/>
                                          </p:val>
                                        </p:tav>
                                        <p:tav tm="100000">
                                          <p:val>
                                            <p:fltVal val="1"/>
                                          </p:val>
                                        </p:tav>
                                      </p:tavLst>
                                    </p:anim>
                                    <p:animScale>
                                      <p:cBhvr>
                                        <p:cTn id="13" dur="26" fill="hold">
                                          <p:stCondLst>
                                            <p:cond delay="650"/>
                                          </p:stCondLst>
                                        </p:cTn>
                                        <p:tgtEl>
                                          <p:spTgt spid="173"/>
                                        </p:tgtEl>
                                      </p:cBhvr>
                                      <p:to x="100000" y="60000"/>
                                    </p:animScale>
                                    <p:animScale>
                                      <p:cBhvr>
                                        <p:cTn id="14" dur="166" decel="50000" fill="hold">
                                          <p:stCondLst>
                                            <p:cond delay="676"/>
                                          </p:stCondLst>
                                        </p:cTn>
                                        <p:tgtEl>
                                          <p:spTgt spid="173"/>
                                        </p:tgtEl>
                                      </p:cBhvr>
                                      <p:to x="100000" y="100000"/>
                                    </p:animScale>
                                    <p:animScale>
                                      <p:cBhvr>
                                        <p:cTn id="15" dur="26" decel="50000" fill="hold">
                                          <p:stCondLst>
                                            <p:cond delay="1312"/>
                                          </p:stCondLst>
                                        </p:cTn>
                                        <p:tgtEl>
                                          <p:spTgt spid="173"/>
                                        </p:tgtEl>
                                      </p:cBhvr>
                                      <p:to x="100000" y="80000"/>
                                    </p:animScale>
                                    <p:animScale>
                                      <p:cBhvr>
                                        <p:cTn id="16" dur="166" decel="50000" fill="hold">
                                          <p:stCondLst>
                                            <p:cond delay="1338"/>
                                          </p:stCondLst>
                                        </p:cTn>
                                        <p:tgtEl>
                                          <p:spTgt spid="173"/>
                                        </p:tgtEl>
                                      </p:cBhvr>
                                      <p:to x="100000" y="100000"/>
                                    </p:animScale>
                                    <p:animScale>
                                      <p:cBhvr>
                                        <p:cTn id="17" dur="26" decel="50000" fill="hold">
                                          <p:stCondLst>
                                            <p:cond delay="1642"/>
                                          </p:stCondLst>
                                        </p:cTn>
                                        <p:tgtEl>
                                          <p:spTgt spid="173"/>
                                        </p:tgtEl>
                                      </p:cBhvr>
                                      <p:to x="100000" y="90000"/>
                                    </p:animScale>
                                    <p:animScale>
                                      <p:cBhvr>
                                        <p:cTn id="18" dur="166" decel="50000" fill="hold">
                                          <p:stCondLst>
                                            <p:cond delay="1668"/>
                                          </p:stCondLst>
                                        </p:cTn>
                                        <p:tgtEl>
                                          <p:spTgt spid="173"/>
                                        </p:tgtEl>
                                      </p:cBhvr>
                                      <p:to x="100000" y="100000"/>
                                    </p:animScale>
                                    <p:animScale>
                                      <p:cBhvr>
                                        <p:cTn id="19" dur="26" decel="50000" fill="hold">
                                          <p:stCondLst>
                                            <p:cond delay="1808"/>
                                          </p:stCondLst>
                                        </p:cTn>
                                        <p:tgtEl>
                                          <p:spTgt spid="173"/>
                                        </p:tgtEl>
                                      </p:cBhvr>
                                      <p:to x="100000" y="95000"/>
                                    </p:animScale>
                                    <p:animScale>
                                      <p:cBhvr>
                                        <p:cTn id="20" dur="166" decel="50000" fill="hold">
                                          <p:stCondLst>
                                            <p:cond delay="1834"/>
                                          </p:stCondLst>
                                        </p:cTn>
                                        <p:tgtEl>
                                          <p:spTgt spid="17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2" presetID="2" grpId="2" fill="hold">
                                  <p:stCondLst>
                                    <p:cond delay="0"/>
                                  </p:stCondLst>
                                  <p:iterate type="el" backwards="0">
                                    <p:tmAbs val="0"/>
                                  </p:iterate>
                                  <p:childTnLst>
                                    <p:anim calcmode="lin" valueType="num">
                                      <p:cBhvr>
                                        <p:cTn id="24" dur="1000" fill="hold"/>
                                        <p:tgtEl>
                                          <p:spTgt spid="173"/>
                                        </p:tgtEl>
                                        <p:attrNameLst>
                                          <p:attrName>ppt_x</p:attrName>
                                        </p:attrNameLst>
                                      </p:cBhvr>
                                      <p:tavLst>
                                        <p:tav tm="0">
                                          <p:val>
                                            <p:strVal val="ppt_x"/>
                                          </p:val>
                                        </p:tav>
                                        <p:tav tm="100000">
                                          <p:val>
                                            <p:strVal val="1+ppt_w/2"/>
                                          </p:val>
                                        </p:tav>
                                      </p:tavLst>
                                    </p:anim>
                                    <p:anim calcmode="lin" valueType="num">
                                      <p:cBhvr>
                                        <p:cTn id="25" dur="1000" fill="hold"/>
                                        <p:tgtEl>
                                          <p:spTgt spid="173"/>
                                        </p:tgtEl>
                                        <p:attrNameLst>
                                          <p:attrName>ppt_y</p:attrName>
                                        </p:attrNameLst>
                                      </p:cBhvr>
                                      <p:tavLst>
                                        <p:tav tm="0">
                                          <p:val>
                                            <p:strVal val="ppt_y"/>
                                          </p:val>
                                        </p:tav>
                                        <p:tav tm="100000">
                                          <p:val>
                                            <p:strVal val="ppt_y"/>
                                          </p:val>
                                        </p:tav>
                                      </p:tavLst>
                                    </p:anim>
                                    <p:set>
                                      <p:cBhvr>
                                        <p:cTn id="26" fill="hold">
                                          <p:stCondLst>
                                            <p:cond delay="999"/>
                                          </p:stCondLst>
                                        </p:cTn>
                                        <p:tgtEl>
                                          <p:spTgt spid="173"/>
                                        </p:tgtEl>
                                        <p:attrNameLst>
                                          <p:attrName>style.visibility</p:attrName>
                                        </p:attrNameLst>
                                      </p:cBhvr>
                                      <p:to>
                                        <p:strVal val="hidden"/>
                                      </p:to>
                                    </p:set>
                                  </p:childTnLst>
                                </p:cTn>
                              </p:par>
                            </p:childTnLst>
                          </p:cTn>
                        </p:par>
                        <p:par>
                          <p:cTn id="27" fill="hold">
                            <p:stCondLst>
                              <p:cond delay="1000"/>
                            </p:stCondLst>
                            <p:childTnLst>
                              <p:par>
                                <p:cTn id="28" presetClass="entr" nodeType="afterEffect" presetSubtype="1" presetID="2" grpId="3" fill="hold">
                                  <p:stCondLst>
                                    <p:cond delay="0"/>
                                  </p:stCondLst>
                                  <p:iterate type="el" backwards="0">
                                    <p:tmAbs val="0"/>
                                  </p:iterate>
                                  <p:childTnLst>
                                    <p:set>
                                      <p:cBhvr>
                                        <p:cTn id="29" fill="hold"/>
                                        <p:tgtEl>
                                          <p:spTgt spid="172"/>
                                        </p:tgtEl>
                                        <p:attrNameLst>
                                          <p:attrName>style.visibility</p:attrName>
                                        </p:attrNameLst>
                                      </p:cBhvr>
                                      <p:to>
                                        <p:strVal val="visible"/>
                                      </p:to>
                                    </p:set>
                                    <p:anim calcmode="lin" valueType="num">
                                      <p:cBhvr>
                                        <p:cTn id="30" dur="1500" fill="hold"/>
                                        <p:tgtEl>
                                          <p:spTgt spid="172"/>
                                        </p:tgtEl>
                                        <p:attrNameLst>
                                          <p:attrName>ppt_x</p:attrName>
                                        </p:attrNameLst>
                                      </p:cBhvr>
                                      <p:tavLst>
                                        <p:tav tm="0">
                                          <p:val>
                                            <p:strVal val="#ppt_x"/>
                                          </p:val>
                                        </p:tav>
                                        <p:tav tm="100000">
                                          <p:val>
                                            <p:strVal val="#ppt_x"/>
                                          </p:val>
                                        </p:tav>
                                      </p:tavLst>
                                    </p:anim>
                                    <p:anim calcmode="lin" valueType="num">
                                      <p:cBhvr>
                                        <p:cTn id="31" dur="1500" fill="hold"/>
                                        <p:tgtEl>
                                          <p:spTgt spid="1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 grpId="1"/>
      <p:bldP build="whole" bldLvl="1" animBg="1" rev="0" advAuto="0" spid="173" grpId="2"/>
      <p:bldP build="whole" bldLvl="1" animBg="1" rev="0" advAuto="0" spid="172" grpId="3"/>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Assumption of LCA</a:t>
            </a:r>
          </a:p>
        </p:txBody>
      </p:sp>
      <p:sp>
        <p:nvSpPr>
          <p:cNvPr id="178" name="Shape 178"/>
          <p:cNvSpPr/>
          <p:nvPr>
            <p:ph type="body" idx="1"/>
          </p:nvPr>
        </p:nvSpPr>
        <p:spPr>
          <a:prstGeom prst="rect">
            <a:avLst/>
          </a:prstGeom>
        </p:spPr>
        <p:txBody>
          <a:bodyPr/>
          <a:lstStyle/>
          <a:p>
            <a:pPr/>
            <a:r>
              <a:t>Classes exists</a:t>
            </a:r>
          </a:p>
          <a:p>
            <a:pPr/>
            <a:r>
              <a:t>Inside class data are independent</a:t>
            </a:r>
          </a:p>
          <a:p>
            <a:pPr/>
            <a:r>
              <a:t>Sum of conditional probability for cases inside class = 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body" idx="1"/>
          </p:nvPr>
        </p:nvSpPr>
        <p:spPr>
          <a:prstGeom prst="rect">
            <a:avLst/>
          </a:prstGeom>
        </p:spPr>
        <p:txBody>
          <a:bodyPr/>
          <a:lstStyle/>
          <a:p>
            <a:pPr marL="446404" indent="-446404" defTabSz="554990">
              <a:spcBef>
                <a:spcPts val="2200"/>
              </a:spcBef>
              <a:defRPr sz="3420"/>
            </a:pPr>
            <a:r>
              <a:t>Classification based on probability</a:t>
            </a:r>
          </a:p>
          <a:p>
            <a:pPr marL="446404" indent="-446404" defTabSz="554990">
              <a:spcBef>
                <a:spcPts val="2200"/>
              </a:spcBef>
              <a:defRPr sz="3420"/>
            </a:pPr>
            <a:r>
              <a:t>Factors without rotating</a:t>
            </a:r>
          </a:p>
          <a:p>
            <a:pPr marL="446404" indent="-446404" defTabSz="554990">
              <a:spcBef>
                <a:spcPts val="2200"/>
              </a:spcBef>
              <a:defRPr sz="3420"/>
            </a:pPr>
            <a:r>
              <a:t>ML estimates directly from model</a:t>
            </a:r>
          </a:p>
          <a:p>
            <a:pPr marL="446404" indent="-446404" defTabSz="554990">
              <a:spcBef>
                <a:spcPts val="2200"/>
              </a:spcBef>
              <a:defRPr sz="3420"/>
            </a:pPr>
            <a:r>
              <a:t>Different models of regression for group of cases (R &gt; 1)</a:t>
            </a:r>
          </a:p>
          <a:p>
            <a:pPr marL="446404" indent="-446404" defTabSz="554990">
              <a:spcBef>
                <a:spcPts val="2200"/>
              </a:spcBef>
              <a:defRPr sz="3420"/>
            </a:pPr>
            <a:r>
              <a:t>Variables may be continuous, categorical, counts or any combinations of these</a:t>
            </a:r>
          </a:p>
          <a:p>
            <a:pPr marL="446404" indent="-446404" defTabSz="554990">
              <a:spcBef>
                <a:spcPts val="2200"/>
              </a:spcBef>
              <a:defRPr sz="3420"/>
            </a:pPr>
            <a:r>
              <a:t>Covariates can be used within modelling for better description</a:t>
            </a:r>
          </a:p>
        </p:txBody>
      </p:sp>
      <p:sp>
        <p:nvSpPr>
          <p:cNvPr id="183" name="Shape 183"/>
          <p:cNvSpPr/>
          <p:nvPr>
            <p:ph type="title"/>
          </p:nvPr>
        </p:nvSpPr>
        <p:spPr>
          <a:prstGeom prst="rect">
            <a:avLst/>
          </a:prstGeom>
        </p:spPr>
        <p:txBody>
          <a:bodyPr/>
          <a:lstStyle>
            <a:lvl1pPr defTabSz="473201">
              <a:spcBef>
                <a:spcPts val="1200"/>
              </a:spcBef>
              <a:defRPr sz="5670"/>
            </a:lvl1pPr>
          </a:lstStyle>
          <a:p>
            <a:pPr/>
            <a:r>
              <a:t>Advantages over traditional types of analysis</a:t>
            </a:r>
          </a:p>
        </p:txBody>
      </p:sp>
      <p:sp>
        <p:nvSpPr>
          <p:cNvPr id="184" name="Shape 184"/>
          <p:cNvSpPr/>
          <p:nvPr/>
        </p:nvSpPr>
        <p:spPr>
          <a:xfrm>
            <a:off x="450457" y="2509055"/>
            <a:ext cx="12103886" cy="1034245"/>
          </a:xfrm>
          <a:prstGeom prst="rect">
            <a:avLst/>
          </a:prstGeom>
          <a:gradFill>
            <a:gsLst>
              <a:gs pos="0">
                <a:srgbClr val="89847F">
                  <a:alpha val="2197"/>
                </a:srgbClr>
              </a:gs>
              <a:gs pos="100000">
                <a:srgbClr val="89847F">
                  <a:alpha val="43949"/>
                </a:srgbClr>
              </a:gs>
            </a:gsLst>
            <a:lin ang="5400000"/>
          </a:gradFill>
          <a:ln w="12700">
            <a:miter lim="400000"/>
          </a:ln>
        </p:spPr>
        <p:txBody>
          <a:bodyPr lIns="50800" tIns="50800" rIns="50800" bIns="50800" anchor="ctr"/>
          <a:lstStyle/>
          <a:p>
            <a:pPr>
              <a:defRPr sz="3200"/>
            </a:pPr>
          </a:p>
        </p:txBody>
      </p:sp>
      <p:sp>
        <p:nvSpPr>
          <p:cNvPr id="185" name="Shape 185"/>
          <p:cNvSpPr/>
          <p:nvPr/>
        </p:nvSpPr>
        <p:spPr>
          <a:xfrm>
            <a:off x="450457" y="3500934"/>
            <a:ext cx="12103886" cy="1636786"/>
          </a:xfrm>
          <a:prstGeom prst="rect">
            <a:avLst/>
          </a:prstGeom>
          <a:gradFill>
            <a:gsLst>
              <a:gs pos="0">
                <a:srgbClr val="89847F">
                  <a:alpha val="2197"/>
                </a:srgbClr>
              </a:gs>
              <a:gs pos="100000">
                <a:srgbClr val="89847F">
                  <a:alpha val="43949"/>
                </a:srgbClr>
              </a:gs>
            </a:gsLst>
            <a:lin ang="5400000"/>
          </a:gradFill>
          <a:ln w="12700">
            <a:miter lim="400000"/>
          </a:ln>
        </p:spPr>
        <p:txBody>
          <a:bodyPr lIns="50800" tIns="50800" rIns="50800" bIns="50800" anchor="ctr"/>
          <a:lstStyle/>
          <a:p>
            <a:pPr>
              <a:defRPr sz="3200"/>
            </a:pPr>
          </a:p>
        </p:txBody>
      </p:sp>
      <p:sp>
        <p:nvSpPr>
          <p:cNvPr id="186" name="Shape 186"/>
          <p:cNvSpPr/>
          <p:nvPr/>
        </p:nvSpPr>
        <p:spPr>
          <a:xfrm>
            <a:off x="450457" y="5124312"/>
            <a:ext cx="12103886" cy="914445"/>
          </a:xfrm>
          <a:prstGeom prst="rect">
            <a:avLst/>
          </a:prstGeom>
          <a:gradFill>
            <a:gsLst>
              <a:gs pos="0">
                <a:srgbClr val="89847F">
                  <a:alpha val="2197"/>
                </a:srgbClr>
              </a:gs>
              <a:gs pos="100000">
                <a:srgbClr val="89847F">
                  <a:alpha val="43949"/>
                </a:srgbClr>
              </a:gs>
            </a:gsLst>
            <a:lin ang="5400000"/>
          </a:gradFill>
          <a:ln w="12700">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Finding classes</a:t>
            </a:r>
          </a:p>
        </p:txBody>
      </p:sp>
      <p:pic>
        <p:nvPicPr>
          <p:cNvPr id="191" name="pasted-image.png"/>
          <p:cNvPicPr>
            <a:picLocks noChangeAspect="1"/>
          </p:cNvPicPr>
          <p:nvPr/>
        </p:nvPicPr>
        <p:blipFill>
          <a:blip r:embed="rId3">
            <a:extLst/>
          </a:blip>
          <a:stretch>
            <a:fillRect/>
          </a:stretch>
        </p:blipFill>
        <p:spPr>
          <a:xfrm>
            <a:off x="5016500" y="2986361"/>
            <a:ext cx="2971800" cy="1879601"/>
          </a:xfrm>
          <a:prstGeom prst="rect">
            <a:avLst/>
          </a:prstGeom>
          <a:ln w="12700">
            <a:miter lim="400000"/>
          </a:ln>
        </p:spPr>
      </p:pic>
      <p:pic>
        <p:nvPicPr>
          <p:cNvPr id="192" name="pasted-image.png"/>
          <p:cNvPicPr>
            <a:picLocks noChangeAspect="1"/>
          </p:cNvPicPr>
          <p:nvPr/>
        </p:nvPicPr>
        <p:blipFill>
          <a:blip r:embed="rId4">
            <a:extLst/>
          </a:blip>
          <a:stretch>
            <a:fillRect/>
          </a:stretch>
        </p:blipFill>
        <p:spPr>
          <a:xfrm>
            <a:off x="3003550" y="5048250"/>
            <a:ext cx="6997700" cy="419100"/>
          </a:xfrm>
          <a:prstGeom prst="rect">
            <a:avLst/>
          </a:prstGeom>
          <a:ln w="12700">
            <a:miter lim="400000"/>
          </a:ln>
        </p:spPr>
      </p:pic>
      <p:sp>
        <p:nvSpPr>
          <p:cNvPr id="193" name="Shape 193"/>
          <p:cNvSpPr/>
          <p:nvPr/>
        </p:nvSpPr>
        <p:spPr>
          <a:xfrm>
            <a:off x="5247853" y="2083730"/>
            <a:ext cx="2509094"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Games of Throne</a:t>
            </a:r>
          </a:p>
          <a:p>
            <a:pPr/>
            <a:r>
              <a:t>Like / Dislike</a:t>
            </a:r>
          </a:p>
        </p:txBody>
      </p:sp>
      <p:sp>
        <p:nvSpPr>
          <p:cNvPr id="194" name="Shape 194"/>
          <p:cNvSpPr/>
          <p:nvPr/>
        </p:nvSpPr>
        <p:spPr>
          <a:xfrm rot="16200000">
            <a:off x="3150878" y="3468961"/>
            <a:ext cx="2509095" cy="91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Breaking Bad</a:t>
            </a:r>
          </a:p>
          <a:p>
            <a:pPr/>
            <a:r>
              <a:t>Like / Dislike</a:t>
            </a:r>
          </a:p>
        </p:txBody>
      </p:sp>
      <p:pic>
        <p:nvPicPr>
          <p:cNvPr id="195" name="pasted-image.png"/>
          <p:cNvPicPr>
            <a:picLocks noChangeAspect="1"/>
          </p:cNvPicPr>
          <p:nvPr/>
        </p:nvPicPr>
        <p:blipFill>
          <a:blip r:embed="rId5">
            <a:extLst/>
          </a:blip>
          <a:stretch>
            <a:fillRect/>
          </a:stretch>
        </p:blipFill>
        <p:spPr>
          <a:xfrm>
            <a:off x="1759517" y="6705143"/>
            <a:ext cx="2717801" cy="1587501"/>
          </a:xfrm>
          <a:prstGeom prst="rect">
            <a:avLst/>
          </a:prstGeom>
          <a:ln w="12700">
            <a:miter lim="400000"/>
          </a:ln>
        </p:spPr>
      </p:pic>
      <p:pic>
        <p:nvPicPr>
          <p:cNvPr id="196" name="pasted-image.png"/>
          <p:cNvPicPr>
            <a:picLocks noChangeAspect="1"/>
          </p:cNvPicPr>
          <p:nvPr/>
        </p:nvPicPr>
        <p:blipFill>
          <a:blip r:embed="rId6">
            <a:extLst/>
          </a:blip>
          <a:stretch>
            <a:fillRect/>
          </a:stretch>
        </p:blipFill>
        <p:spPr>
          <a:xfrm>
            <a:off x="8547074" y="6711493"/>
            <a:ext cx="2692401" cy="1574801"/>
          </a:xfrm>
          <a:prstGeom prst="rect">
            <a:avLst/>
          </a:prstGeom>
          <a:ln w="12700">
            <a:miter lim="400000"/>
          </a:ln>
        </p:spPr>
      </p:pic>
      <p:pic>
        <p:nvPicPr>
          <p:cNvPr id="197" name="pasted-image.png"/>
          <p:cNvPicPr>
            <a:picLocks noChangeAspect="1"/>
          </p:cNvPicPr>
          <p:nvPr/>
        </p:nvPicPr>
        <p:blipFill>
          <a:blip r:embed="rId7">
            <a:extLst/>
          </a:blip>
          <a:stretch>
            <a:fillRect/>
          </a:stretch>
        </p:blipFill>
        <p:spPr>
          <a:xfrm>
            <a:off x="349817" y="8496300"/>
            <a:ext cx="5537201" cy="469900"/>
          </a:xfrm>
          <a:prstGeom prst="rect">
            <a:avLst/>
          </a:prstGeom>
          <a:ln w="12700">
            <a:miter lim="400000"/>
          </a:ln>
        </p:spPr>
      </p:pic>
      <p:pic>
        <p:nvPicPr>
          <p:cNvPr id="198" name="pasted-image.png"/>
          <p:cNvPicPr>
            <a:picLocks noChangeAspect="1"/>
          </p:cNvPicPr>
          <p:nvPr/>
        </p:nvPicPr>
        <p:blipFill>
          <a:blip r:embed="rId7">
            <a:extLst/>
          </a:blip>
          <a:stretch>
            <a:fillRect/>
          </a:stretch>
        </p:blipFill>
        <p:spPr>
          <a:xfrm>
            <a:off x="7124674" y="8496300"/>
            <a:ext cx="5537201" cy="469900"/>
          </a:xfrm>
          <a:prstGeom prst="rect">
            <a:avLst/>
          </a:prstGeom>
          <a:ln w="12700">
            <a:miter lim="400000"/>
          </a:ln>
        </p:spPr>
      </p:pic>
      <p:pic>
        <p:nvPicPr>
          <p:cNvPr id="199" name=""/>
          <p:cNvPicPr>
            <a:picLocks noChangeAspect="0"/>
          </p:cNvPicPr>
          <p:nvPr/>
        </p:nvPicPr>
        <p:blipFill>
          <a:blip r:embed="rId8">
            <a:extLst/>
          </a:blip>
          <a:stretch>
            <a:fillRect/>
          </a:stretch>
        </p:blipFill>
        <p:spPr>
          <a:xfrm rot="8770852">
            <a:off x="4472669" y="5983794"/>
            <a:ext cx="2184514" cy="246564"/>
          </a:xfrm>
          <a:prstGeom prst="rect">
            <a:avLst/>
          </a:prstGeom>
        </p:spPr>
      </p:pic>
      <p:pic>
        <p:nvPicPr>
          <p:cNvPr id="201" name=""/>
          <p:cNvPicPr>
            <a:picLocks noChangeAspect="0"/>
          </p:cNvPicPr>
          <p:nvPr/>
        </p:nvPicPr>
        <p:blipFill>
          <a:blip r:embed="rId9">
            <a:extLst/>
          </a:blip>
          <a:stretch>
            <a:fillRect/>
          </a:stretch>
        </p:blipFill>
        <p:spPr>
          <a:xfrm rot="1938651">
            <a:off x="6294845" y="5981902"/>
            <a:ext cx="2390952" cy="246564"/>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defTabSz="496570">
              <a:spcBef>
                <a:spcPts val="1300"/>
              </a:spcBef>
              <a:defRPr sz="5950"/>
            </a:lvl1pPr>
          </a:lstStyle>
          <a:p>
            <a:pPr/>
            <a:r>
              <a:t>How is this modelling process conducted?</a:t>
            </a:r>
          </a:p>
        </p:txBody>
      </p:sp>
      <p:sp>
        <p:nvSpPr>
          <p:cNvPr id="207" name="Shape 207"/>
          <p:cNvSpPr/>
          <p:nvPr>
            <p:ph type="body" idx="1"/>
          </p:nvPr>
        </p:nvSpPr>
        <p:spPr>
          <a:prstGeom prst="rect">
            <a:avLst/>
          </a:prstGeom>
        </p:spPr>
        <p:txBody>
          <a:bodyPr/>
          <a:lstStyle/>
          <a:p>
            <a:pPr/>
            <a:r>
              <a:t>Estimation via the EM algorithm</a:t>
            </a:r>
          </a:p>
          <a:p>
            <a:pPr lvl="1"/>
            <a:r>
              <a:t>Start with random split of cases into classes. </a:t>
            </a:r>
          </a:p>
          <a:p>
            <a:pPr lvl="1"/>
            <a:r>
              <a:t>Reclassify based on a improvement criterion</a:t>
            </a:r>
          </a:p>
          <a:p>
            <a:pPr lvl="1"/>
            <a:r>
              <a:t>Reclassify until the best classification of cases is found.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Evaluating the Model</a:t>
            </a:r>
          </a:p>
        </p:txBody>
      </p:sp>
      <p:sp>
        <p:nvSpPr>
          <p:cNvPr id="212" name="Shape 212"/>
          <p:cNvSpPr/>
          <p:nvPr>
            <p:ph type="body" idx="1"/>
          </p:nvPr>
        </p:nvSpPr>
        <p:spPr>
          <a:prstGeom prst="rect">
            <a:avLst/>
          </a:prstGeom>
        </p:spPr>
        <p:txBody>
          <a:bodyPr/>
          <a:lstStyle/>
          <a:p>
            <a:pPr/>
            <a:r>
              <a:t>Model Fit</a:t>
            </a:r>
          </a:p>
          <a:p>
            <a:pPr lvl="1"/>
            <a:r>
              <a:t>BIC and AIC</a:t>
            </a:r>
          </a:p>
          <a:p>
            <a:pPr lvl="1"/>
            <a:r>
              <a:t>X</a:t>
            </a:r>
            <a:r>
              <a:rPr baseline="31999"/>
              <a:t>2</a:t>
            </a:r>
            <a:r>
              <a:t> Statistic</a:t>
            </a:r>
          </a:p>
          <a:p>
            <a:pPr lvl="1"/>
            <a:r>
              <a:t>Goodman test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Packages with Latent Class Analysis</a:t>
            </a:r>
          </a:p>
        </p:txBody>
      </p:sp>
      <p:graphicFrame>
        <p:nvGraphicFramePr>
          <p:cNvPr id="217" name="Table 217"/>
          <p:cNvGraphicFramePr/>
          <p:nvPr/>
        </p:nvGraphicFramePr>
        <p:xfrm>
          <a:off x="508000" y="2628900"/>
          <a:ext cx="11988800" cy="60960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246783"/>
                <a:gridCol w="2745749"/>
                <a:gridCol w="3996266"/>
              </a:tblGrid>
              <a:tr h="1219200">
                <a:tc>
                  <a:txBody>
                    <a:bodyPr/>
                    <a:lstStyle/>
                    <a:p>
                      <a:pPr defTabSz="914400">
                        <a:defRPr sz="3600"/>
                      </a:pP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Classification</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Regression models</a:t>
                      </a:r>
                    </a:p>
                  </a:txBody>
                  <a:tcPr marL="50800" marR="50800" marT="50800" marB="50800" anchor="ctr" anchorCtr="0" horzOverflow="overflow"/>
                </a:tc>
              </a:tr>
              <a:tr h="1219200">
                <a:tc>
                  <a:txBody>
                    <a:bodyPr/>
                    <a:lstStyle/>
                    <a:p>
                      <a:pPr marL="600427" indent="-600427" algn="l">
                        <a:spcBef>
                          <a:spcPts val="2400"/>
                        </a:spcBef>
                        <a:buClr>
                          <a:schemeClr val="accent5">
                            <a:hueOff val="-411175"/>
                            <a:satOff val="4030"/>
                            <a:lumOff val="-29867"/>
                          </a:schemeClr>
                        </a:buClr>
                        <a:buSzPct val="60000"/>
                        <a:buFont typeface="Zapf Dingbats"/>
                        <a:buChar char="❖"/>
                        <a:defRPr sz="4600"/>
                      </a:pPr>
                      <a:r>
                        <a:t>lca {e1071}</a:t>
                      </a:r>
                    </a:p>
                  </a:txBody>
                  <a:tcPr marL="50800" marR="50800" marT="50800" marB="50800" anchor="ctr" anchorCtr="0" horzOverflow="overflow"/>
                </a:tc>
                <a:tc>
                  <a:txBody>
                    <a:bodyPr/>
                    <a:lstStyle/>
                    <a:p>
                      <a:pPr defTabSz="914400">
                        <a:defRPr>
                          <a:solidFill>
                            <a:srgbClr val="000000"/>
                          </a:solidFill>
                        </a:defRPr>
                      </a:pPr>
                      <a:r>
                        <a:rPr sz="3600">
                          <a:solidFill>
                            <a:schemeClr val="accent3">
                              <a:hueOff val="708444"/>
                              <a:satOff val="-4821"/>
                              <a:lumOff val="-14251"/>
                            </a:schemeClr>
                          </a:solidFill>
                        </a:rPr>
                        <a:t>Yes</a:t>
                      </a:r>
                    </a:p>
                  </a:txBody>
                  <a:tcPr marL="50800" marR="50800" marT="50800" marB="50800" anchor="ctr" anchorCtr="0" horzOverflow="overflow"/>
                </a:tc>
                <a:tc>
                  <a:txBody>
                    <a:bodyPr/>
                    <a:lstStyle/>
                    <a:p>
                      <a:pPr defTabSz="914400">
                        <a:defRPr>
                          <a:solidFill>
                            <a:srgbClr val="000000"/>
                          </a:solidFill>
                        </a:defRPr>
                      </a:pPr>
                      <a:r>
                        <a:rPr sz="3600">
                          <a:solidFill>
                            <a:srgbClr val="414141"/>
                          </a:solidFill>
                        </a:rPr>
                        <a:t>No</a:t>
                      </a:r>
                    </a:p>
                  </a:txBody>
                  <a:tcPr marL="50800" marR="50800" marT="50800" marB="50800" anchor="ctr" anchorCtr="0" horzOverflow="overflow"/>
                </a:tc>
              </a:tr>
              <a:tr h="1219200">
                <a:tc>
                  <a:txBody>
                    <a:bodyPr/>
                    <a:lstStyle/>
                    <a:p>
                      <a:pPr marL="600427" indent="-600427" algn="l">
                        <a:spcBef>
                          <a:spcPts val="2400"/>
                        </a:spcBef>
                        <a:buClr>
                          <a:schemeClr val="accent5">
                            <a:hueOff val="-411175"/>
                            <a:satOff val="4030"/>
                            <a:lumOff val="-29867"/>
                          </a:schemeClr>
                        </a:buClr>
                        <a:buSzPct val="60000"/>
                        <a:buFont typeface="Zapf Dingbats"/>
                        <a:buChar char="❖"/>
                        <a:defRPr sz="4600"/>
                      </a:pPr>
                      <a:r>
                        <a:t>gllm {gllm}</a:t>
                      </a:r>
                    </a:p>
                  </a:txBody>
                  <a:tcPr marL="50800" marR="50800" marT="50800" marB="50800" anchor="ctr" anchorCtr="0" horzOverflow="overflow"/>
                </a:tc>
                <a:tc>
                  <a:txBody>
                    <a:bodyPr/>
                    <a:lstStyle/>
                    <a:p>
                      <a:pPr defTabSz="914400">
                        <a:defRPr>
                          <a:solidFill>
                            <a:srgbClr val="000000"/>
                          </a:solidFill>
                        </a:defRPr>
                      </a:pPr>
                      <a:r>
                        <a:rPr sz="3600">
                          <a:solidFill>
                            <a:schemeClr val="accent3">
                              <a:hueOff val="708444"/>
                              <a:satOff val="-4821"/>
                              <a:lumOff val="-14251"/>
                            </a:schemeClr>
                          </a:solidFill>
                        </a:rPr>
                        <a:t>Yes</a:t>
                      </a:r>
                    </a:p>
                  </a:txBody>
                  <a:tcPr marL="50800" marR="50800" marT="50800" marB="50800" anchor="ctr" anchorCtr="0" horzOverflow="overflow"/>
                </a:tc>
                <a:tc>
                  <a:txBody>
                    <a:bodyPr/>
                    <a:lstStyle/>
                    <a:p>
                      <a:pPr defTabSz="914400">
                        <a:defRPr>
                          <a:solidFill>
                            <a:srgbClr val="000000"/>
                          </a:solidFill>
                        </a:defRPr>
                      </a:pPr>
                      <a:r>
                        <a:rPr sz="3600">
                          <a:solidFill>
                            <a:srgbClr val="414141"/>
                          </a:solidFill>
                        </a:rPr>
                        <a:t>No</a:t>
                      </a:r>
                    </a:p>
                  </a:txBody>
                  <a:tcPr marL="50800" marR="50800" marT="50800" marB="50800" anchor="ctr" anchorCtr="0" horzOverflow="overflow"/>
                </a:tc>
              </a:tr>
              <a:tr h="1219200">
                <a:tc>
                  <a:txBody>
                    <a:bodyPr/>
                    <a:lstStyle/>
                    <a:p>
                      <a:pPr marL="600427" indent="-600427" algn="l">
                        <a:spcBef>
                          <a:spcPts val="2400"/>
                        </a:spcBef>
                        <a:buClr>
                          <a:schemeClr val="accent5">
                            <a:hueOff val="-411175"/>
                            <a:satOff val="4030"/>
                            <a:lumOff val="-29867"/>
                          </a:schemeClr>
                        </a:buClr>
                        <a:buSzPct val="60000"/>
                        <a:buFont typeface="Zapf Dingbats"/>
                        <a:buChar char="❖"/>
                        <a:defRPr sz="4600"/>
                      </a:pPr>
                      <a:r>
                        <a:t>fast_lca {svs}</a:t>
                      </a:r>
                    </a:p>
                  </a:txBody>
                  <a:tcPr marL="50800" marR="50800" marT="50800" marB="50800" anchor="ctr" anchorCtr="0" horzOverflow="overflow"/>
                </a:tc>
                <a:tc>
                  <a:txBody>
                    <a:bodyPr/>
                    <a:lstStyle/>
                    <a:p>
                      <a:pPr defTabSz="914400">
                        <a:defRPr>
                          <a:solidFill>
                            <a:srgbClr val="000000"/>
                          </a:solidFill>
                        </a:defRPr>
                      </a:pPr>
                      <a:r>
                        <a:rPr sz="3600">
                          <a:solidFill>
                            <a:schemeClr val="accent3">
                              <a:hueOff val="708444"/>
                              <a:satOff val="-4821"/>
                              <a:lumOff val="-14251"/>
                            </a:schemeClr>
                          </a:solidFill>
                        </a:rPr>
                        <a:t>Yes</a:t>
                      </a:r>
                    </a:p>
                  </a:txBody>
                  <a:tcPr marL="50800" marR="50800" marT="50800" marB="50800" anchor="ctr" anchorCtr="0" horzOverflow="overflow"/>
                </a:tc>
                <a:tc>
                  <a:txBody>
                    <a:bodyPr/>
                    <a:lstStyle/>
                    <a:p>
                      <a:pPr defTabSz="914400">
                        <a:defRPr>
                          <a:solidFill>
                            <a:srgbClr val="000000"/>
                          </a:solidFill>
                        </a:defRPr>
                      </a:pPr>
                      <a:r>
                        <a:rPr sz="3600">
                          <a:solidFill>
                            <a:srgbClr val="414141"/>
                          </a:solidFill>
                        </a:rPr>
                        <a:t>No</a:t>
                      </a:r>
                    </a:p>
                  </a:txBody>
                  <a:tcPr marL="50800" marR="50800" marT="50800" marB="50800" anchor="ctr" anchorCtr="0" horzOverflow="overflow"/>
                </a:tc>
              </a:tr>
              <a:tr h="1219200">
                <a:tc>
                  <a:txBody>
                    <a:bodyPr/>
                    <a:lstStyle/>
                    <a:p>
                      <a:pPr marL="600427" indent="-600427" algn="l">
                        <a:spcBef>
                          <a:spcPts val="2400"/>
                        </a:spcBef>
                        <a:buClr>
                          <a:schemeClr val="accent5">
                            <a:hueOff val="-411175"/>
                            <a:satOff val="4030"/>
                            <a:lumOff val="-29867"/>
                          </a:schemeClr>
                        </a:buClr>
                        <a:buSzPct val="60000"/>
                        <a:buFont typeface="Zapf Dingbats"/>
                        <a:buChar char="❖"/>
                        <a:defRPr sz="4600"/>
                      </a:pPr>
                      <a:r>
                        <a:t>poLCA {poLCA}</a:t>
                      </a:r>
                    </a:p>
                  </a:txBody>
                  <a:tcPr marL="50800" marR="50800" marT="50800" marB="50800" anchor="ctr" anchorCtr="0" horzOverflow="overflow"/>
                </a:tc>
                <a:tc>
                  <a:txBody>
                    <a:bodyPr/>
                    <a:lstStyle/>
                    <a:p>
                      <a:pPr defTabSz="914400">
                        <a:defRPr>
                          <a:solidFill>
                            <a:srgbClr val="000000"/>
                          </a:solidFill>
                        </a:defRPr>
                      </a:pPr>
                      <a:r>
                        <a:rPr sz="3600">
                          <a:solidFill>
                            <a:schemeClr val="accent3">
                              <a:hueOff val="708444"/>
                              <a:satOff val="-4821"/>
                              <a:lumOff val="-14251"/>
                            </a:schemeClr>
                          </a:solidFill>
                        </a:rPr>
                        <a:t>Yes</a:t>
                      </a:r>
                    </a:p>
                  </a:txBody>
                  <a:tcPr marL="50800" marR="50800" marT="50800" marB="50800" anchor="ctr" anchorCtr="0" horzOverflow="overflow"/>
                </a:tc>
                <a:tc>
                  <a:txBody>
                    <a:bodyPr/>
                    <a:lstStyle/>
                    <a:p>
                      <a:pPr defTabSz="914400">
                        <a:defRPr>
                          <a:solidFill>
                            <a:srgbClr val="000000"/>
                          </a:solidFill>
                        </a:defRPr>
                      </a:pPr>
                      <a:r>
                        <a:rPr sz="3600">
                          <a:solidFill>
                            <a:schemeClr val="accent3">
                              <a:hueOff val="708444"/>
                              <a:satOff val="-4821"/>
                              <a:lumOff val="-14251"/>
                            </a:schemeClr>
                          </a:solidFill>
                        </a:rPr>
                        <a:t>Yes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LC Cluster Model</a:t>
            </a:r>
          </a:p>
        </p:txBody>
      </p:sp>
      <p:sp>
        <p:nvSpPr>
          <p:cNvPr id="222" name="Shape 222"/>
          <p:cNvSpPr/>
          <p:nvPr>
            <p:ph type="body" sz="half" idx="1"/>
          </p:nvPr>
        </p:nvSpPr>
        <p:spPr>
          <a:xfrm>
            <a:off x="7369386" y="2628900"/>
            <a:ext cx="5127414" cy="6096000"/>
          </a:xfrm>
          <a:prstGeom prst="rect">
            <a:avLst/>
          </a:prstGeom>
        </p:spPr>
        <p:txBody>
          <a:bodyPr/>
          <a:lstStyle/>
          <a:p>
            <a:pPr marL="485775" indent="-485775">
              <a:spcBef>
                <a:spcPts val="800"/>
              </a:spcBef>
              <a:buChar char="■"/>
              <a:defRPr sz="3400"/>
            </a:pPr>
            <a:r>
              <a:t>Observed Continuous or Categorical Items (Y)</a:t>
            </a:r>
          </a:p>
          <a:p>
            <a:pPr marL="485775" indent="-485775">
              <a:buChar char="■"/>
              <a:defRPr sz="3400"/>
            </a:pPr>
          </a:p>
          <a:p>
            <a:pPr marL="485775" indent="-485775">
              <a:spcBef>
                <a:spcPts val="800"/>
              </a:spcBef>
              <a:buChar char="■"/>
              <a:defRPr sz="3400"/>
            </a:pPr>
            <a:r>
              <a:t>Categorical Latent Class Variable (C)</a:t>
            </a:r>
          </a:p>
        </p:txBody>
      </p:sp>
      <p:sp>
        <p:nvSpPr>
          <p:cNvPr id="223" name="Shape 223"/>
          <p:cNvSpPr/>
          <p:nvPr/>
        </p:nvSpPr>
        <p:spPr>
          <a:xfrm>
            <a:off x="3080329" y="6466416"/>
            <a:ext cx="1300481" cy="1300481"/>
          </a:xfrm>
          <a:prstGeom prst="ellipse">
            <a:avLst/>
          </a:prstGeom>
          <a:blipFill>
            <a:blip r:embed="rId3"/>
          </a:blip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24" name="Shape 224"/>
          <p:cNvSpPr/>
          <p:nvPr/>
        </p:nvSpPr>
        <p:spPr>
          <a:xfrm>
            <a:off x="3515129" y="6784932"/>
            <a:ext cx="430880" cy="663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C</a:t>
            </a:r>
          </a:p>
        </p:txBody>
      </p:sp>
      <p:sp>
        <p:nvSpPr>
          <p:cNvPr id="225" name="Shape 225"/>
          <p:cNvSpPr/>
          <p:nvPr/>
        </p:nvSpPr>
        <p:spPr>
          <a:xfrm>
            <a:off x="546548" y="3942926"/>
            <a:ext cx="1300481"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26" name="Shape 226"/>
          <p:cNvSpPr/>
          <p:nvPr/>
        </p:nvSpPr>
        <p:spPr>
          <a:xfrm>
            <a:off x="922148" y="3968792"/>
            <a:ext cx="549281"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1</a:t>
            </a:r>
          </a:p>
        </p:txBody>
      </p:sp>
      <p:sp>
        <p:nvSpPr>
          <p:cNvPr id="227" name="Shape 227"/>
          <p:cNvSpPr/>
          <p:nvPr/>
        </p:nvSpPr>
        <p:spPr>
          <a:xfrm>
            <a:off x="2063774" y="3942926"/>
            <a:ext cx="1300482"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28" name="Shape 228"/>
          <p:cNvSpPr/>
          <p:nvPr/>
        </p:nvSpPr>
        <p:spPr>
          <a:xfrm>
            <a:off x="2439374" y="3968792"/>
            <a:ext cx="549282"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2</a:t>
            </a:r>
          </a:p>
        </p:txBody>
      </p:sp>
      <p:sp>
        <p:nvSpPr>
          <p:cNvPr id="229" name="Shape 229"/>
          <p:cNvSpPr/>
          <p:nvPr/>
        </p:nvSpPr>
        <p:spPr>
          <a:xfrm>
            <a:off x="3581001" y="3942926"/>
            <a:ext cx="1300481"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30" name="Shape 230"/>
          <p:cNvSpPr/>
          <p:nvPr/>
        </p:nvSpPr>
        <p:spPr>
          <a:xfrm>
            <a:off x="3956601" y="3968792"/>
            <a:ext cx="549281"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3</a:t>
            </a:r>
          </a:p>
        </p:txBody>
      </p:sp>
      <p:sp>
        <p:nvSpPr>
          <p:cNvPr id="231" name="Shape 231"/>
          <p:cNvSpPr/>
          <p:nvPr/>
        </p:nvSpPr>
        <p:spPr>
          <a:xfrm>
            <a:off x="5531721" y="3942926"/>
            <a:ext cx="1300481" cy="758615"/>
          </a:xfrm>
          <a:prstGeom prst="rect">
            <a:avLst/>
          </a:prstGeom>
          <a:gradFill>
            <a:gsLst>
              <a:gs pos="0">
                <a:schemeClr val="accent3">
                  <a:hueOff val="708444"/>
                  <a:satOff val="-4821"/>
                  <a:lumOff val="-14251"/>
                </a:schemeClr>
              </a:gs>
              <a:gs pos="100000">
                <a:schemeClr val="accent3">
                  <a:hueOff val="-72301"/>
                  <a:satOff val="19597"/>
                  <a:lumOff val="11238"/>
                </a:schemeClr>
              </a:gs>
            </a:gsLst>
            <a:lin ang="5400000"/>
          </a:gradFill>
          <a:ln w="12700">
            <a:miter lim="400000"/>
          </a:ln>
        </p:spPr>
        <p:txBody>
          <a:bodyPr lIns="65023" tIns="65023" rIns="65023" bIns="65023" anchor="ctr"/>
          <a:lstStyle/>
          <a:p>
            <a:pPr>
              <a:defRPr sz="3200">
                <a:solidFill>
                  <a:srgbClr val="FFFFFF"/>
                </a:solidFill>
                <a:effectLst>
                  <a:outerShdw sx="100000" sy="100000" kx="0" ky="0" algn="b" rotWithShape="0" blurRad="25400" dist="33948" dir="2700000">
                    <a:srgbClr val="3B3936"/>
                  </a:outerShdw>
                </a:effectLst>
              </a:defRPr>
            </a:pPr>
          </a:p>
        </p:txBody>
      </p:sp>
      <p:sp>
        <p:nvSpPr>
          <p:cNvPr id="232" name="Shape 232"/>
          <p:cNvSpPr/>
          <p:nvPr/>
        </p:nvSpPr>
        <p:spPr>
          <a:xfrm>
            <a:off x="5896209" y="3968792"/>
            <a:ext cx="571506" cy="70688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defRPr sz="3200">
                <a:solidFill>
                  <a:srgbClr val="FFFFFF"/>
                </a:solidFill>
                <a:effectLst>
                  <a:outerShdw sx="100000" sy="100000" kx="0" ky="0" algn="b" rotWithShape="0" blurRad="25400" dist="33948" dir="2700000">
                    <a:srgbClr val="3B3936"/>
                  </a:outerShdw>
                </a:effectLst>
              </a:defRPr>
            </a:pPr>
            <a:r>
              <a:t>Y</a:t>
            </a:r>
            <a:r>
              <a:rPr baseline="-16687"/>
              <a:t>n</a:t>
            </a:r>
          </a:p>
        </p:txBody>
      </p:sp>
      <p:sp>
        <p:nvSpPr>
          <p:cNvPr id="233" name="Shape 233"/>
          <p:cNvSpPr/>
          <p:nvPr/>
        </p:nvSpPr>
        <p:spPr>
          <a:xfrm>
            <a:off x="4903055" y="4265788"/>
            <a:ext cx="607093"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1300480">
              <a:defRPr b="1">
                <a:solidFill>
                  <a:srgbClr val="000000"/>
                </a:solidFill>
                <a:latin typeface="Tahoma"/>
                <a:ea typeface="Tahoma"/>
                <a:cs typeface="Tahoma"/>
                <a:sym typeface="Tahoma"/>
              </a:defRPr>
            </a:lvl1pPr>
          </a:lstStyle>
          <a:p>
            <a:pPr/>
            <a:r>
              <a:t>. . .</a:t>
            </a:r>
          </a:p>
        </p:txBody>
      </p:sp>
      <p:cxnSp>
        <p:nvCxnSpPr>
          <p:cNvPr id="234" name="Connector 234"/>
          <p:cNvCxnSpPr>
            <a:stCxn id="223" idx="0"/>
            <a:endCxn id="229" idx="0"/>
          </p:cNvCxnSpPr>
          <p:nvPr/>
        </p:nvCxnSpPr>
        <p:spPr>
          <a:xfrm flipV="1">
            <a:off x="3730569" y="4322233"/>
            <a:ext cx="500673" cy="2794424"/>
          </a:xfrm>
          <a:prstGeom prst="straightConnector1">
            <a:avLst/>
          </a:prstGeom>
          <a:ln w="50800" cap="rnd">
            <a:solidFill>
              <a:srgbClr val="89847F"/>
            </a:solidFill>
            <a:miter lim="400000"/>
            <a:tailEnd type="triangle"/>
          </a:ln>
        </p:spPr>
      </p:cxnSp>
      <p:cxnSp>
        <p:nvCxnSpPr>
          <p:cNvPr id="235" name="Connector 235"/>
          <p:cNvCxnSpPr>
            <a:stCxn id="223" idx="0"/>
            <a:endCxn id="231" idx="0"/>
          </p:cNvCxnSpPr>
          <p:nvPr/>
        </p:nvCxnSpPr>
        <p:spPr>
          <a:xfrm flipV="1">
            <a:off x="3730569" y="4322233"/>
            <a:ext cx="2451393" cy="2794424"/>
          </a:xfrm>
          <a:prstGeom prst="straightConnector1">
            <a:avLst/>
          </a:prstGeom>
          <a:ln w="50800" cap="rnd">
            <a:solidFill>
              <a:srgbClr val="89847F"/>
            </a:solidFill>
            <a:miter lim="400000"/>
            <a:tailEnd type="triangle"/>
          </a:ln>
        </p:spPr>
      </p:cxnSp>
      <p:cxnSp>
        <p:nvCxnSpPr>
          <p:cNvPr id="236" name="Connector 236"/>
          <p:cNvCxnSpPr>
            <a:stCxn id="223" idx="0"/>
            <a:endCxn id="227" idx="0"/>
          </p:cNvCxnSpPr>
          <p:nvPr/>
        </p:nvCxnSpPr>
        <p:spPr>
          <a:xfrm flipH="1" flipV="1">
            <a:off x="2714015" y="4322233"/>
            <a:ext cx="1016555" cy="2794424"/>
          </a:xfrm>
          <a:prstGeom prst="straightConnector1">
            <a:avLst/>
          </a:prstGeom>
          <a:ln w="50800" cap="rnd">
            <a:solidFill>
              <a:srgbClr val="89847F"/>
            </a:solidFill>
            <a:miter lim="400000"/>
            <a:tailEnd type="triangle"/>
          </a:ln>
        </p:spPr>
      </p:cxnSp>
      <p:cxnSp>
        <p:nvCxnSpPr>
          <p:cNvPr id="237" name="Connector 237"/>
          <p:cNvCxnSpPr>
            <a:stCxn id="223" idx="0"/>
            <a:endCxn id="225" idx="0"/>
          </p:cNvCxnSpPr>
          <p:nvPr/>
        </p:nvCxnSpPr>
        <p:spPr>
          <a:xfrm flipH="1" flipV="1">
            <a:off x="1196788" y="4322233"/>
            <a:ext cx="2533782" cy="2794424"/>
          </a:xfrm>
          <a:prstGeom prst="straightConnector1">
            <a:avLst/>
          </a:prstGeom>
          <a:ln w="50800" cap="rnd">
            <a:solidFill>
              <a:srgbClr val="89847F"/>
            </a:solidFill>
            <a:miter lim="400000"/>
            <a:tailEnd type="triangle"/>
          </a:ln>
        </p:spPr>
      </p:cxn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