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300" r:id="rId2"/>
    <p:sldId id="307" r:id="rId3"/>
    <p:sldId id="301" r:id="rId4"/>
    <p:sldId id="302" r:id="rId5"/>
    <p:sldId id="284" r:id="rId6"/>
    <p:sldId id="258" r:id="rId7"/>
    <p:sldId id="269" r:id="rId8"/>
    <p:sldId id="285" r:id="rId9"/>
    <p:sldId id="286" r:id="rId10"/>
    <p:sldId id="289" r:id="rId11"/>
    <p:sldId id="290" r:id="rId12"/>
    <p:sldId id="272" r:id="rId13"/>
    <p:sldId id="273" r:id="rId14"/>
    <p:sldId id="303" r:id="rId15"/>
    <p:sldId id="305" r:id="rId16"/>
    <p:sldId id="274" r:id="rId17"/>
    <p:sldId id="275" r:id="rId18"/>
    <p:sldId id="297" r:id="rId19"/>
    <p:sldId id="296" r:id="rId20"/>
    <p:sldId id="280" r:id="rId21"/>
    <p:sldId id="281" r:id="rId22"/>
    <p:sldId id="282" r:id="rId23"/>
    <p:sldId id="306" r:id="rId24"/>
    <p:sldId id="265" r:id="rId25"/>
    <p:sldId id="283" r:id="rId26"/>
  </p:sldIdLst>
  <p:sldSz cx="9144000" cy="6858000" type="screen4x3"/>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Schneider - eoda" initials="MS-e" lastIdx="3" clrIdx="0">
    <p:extLst>
      <p:ext uri="{19B8F6BF-5375-455C-9EA6-DF929625EA0E}">
        <p15:presenceInfo xmlns:p15="http://schemas.microsoft.com/office/powerpoint/2012/main" userId="Martin Schneider - eoda" providerId="None"/>
      </p:ext>
    </p:extLst>
  </p:cmAuthor>
  <p:cmAuthor id="2" name="Tobias Titze" initials="TT" lastIdx="1" clrIdx="1">
    <p:extLst>
      <p:ext uri="{19B8F6BF-5375-455C-9EA6-DF929625EA0E}">
        <p15:presenceInfo xmlns:p15="http://schemas.microsoft.com/office/powerpoint/2012/main" userId="S-1-5-21-2790172871-3699790535-1649976863-12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B31"/>
    <a:srgbClr val="000000"/>
    <a:srgbClr val="EEEEEE"/>
    <a:srgbClr val="E8E8E8"/>
    <a:srgbClr val="647F11"/>
    <a:srgbClr val="88AC32"/>
    <a:srgbClr val="1E7042"/>
    <a:srgbClr val="324758"/>
    <a:srgbClr val="243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5" autoAdjust="0"/>
    <p:restoredTop sz="71311" autoAdjust="0"/>
  </p:normalViewPr>
  <p:slideViewPr>
    <p:cSldViewPr snapToGrid="0">
      <p:cViewPr varScale="1">
        <p:scale>
          <a:sx n="81" d="100"/>
          <a:sy n="81" d="100"/>
        </p:scale>
        <p:origin x="243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2-9186-4F4D-BB68-6BE88F3E9916}"/>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0-EF0B-4CF5-AFC7-3BF3CC1A5598}"/>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0-9186-4F4D-BB68-6BE88F3E9916}"/>
              </c:ext>
            </c:extLst>
          </c:dPt>
          <c:cat>
            <c:strRef>
              <c:f>Tabelle1!$A$2:$A$4</c:f>
              <c:strCache>
                <c:ptCount val="3"/>
                <c:pt idx="0">
                  <c:v>Präsentation</c:v>
                </c:pt>
                <c:pt idx="1">
                  <c:v>Coden vor den Teilnehmern</c:v>
                </c:pt>
                <c:pt idx="2">
                  <c:v>Übungen</c:v>
                </c:pt>
              </c:strCache>
            </c:strRef>
          </c:cat>
          <c:val>
            <c:numRef>
              <c:f>Tabelle1!$B$2:$B$4</c:f>
              <c:numCache>
                <c:formatCode>General</c:formatCode>
                <c:ptCount val="3"/>
                <c:pt idx="0">
                  <c:v>0.2</c:v>
                </c:pt>
                <c:pt idx="1">
                  <c:v>0.5</c:v>
                </c:pt>
                <c:pt idx="2">
                  <c:v>0.2</c:v>
                </c:pt>
              </c:numCache>
            </c:numRef>
          </c:val>
          <c:extLst>
            <c:ext xmlns:c16="http://schemas.microsoft.com/office/drawing/2014/chart" uri="{C3380CC4-5D6E-409C-BE32-E72D297353CC}">
              <c16:uniqueId val="{00000000-71F8-4D8C-8BA1-C40AD1C4FF8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6-08-17T13:15:54.497" idx="1">
    <p:pos x="10" y="10"/>
    <p:text/>
    <p:extLst>
      <p:ext uri="{C676402C-5697-4E1C-873F-D02D1690AC5C}">
        <p15:threadingInfo xmlns:p15="http://schemas.microsoft.com/office/powerpoint/2012/main" timeZoneBias="-120"/>
      </p:ext>
    </p:extLst>
  </p:cm>
</p:cmLst>
</file>

<file path=ppt/drawings/drawing1.xml><?xml version="1.0" encoding="utf-8"?>
<c:userShapes xmlns:c="http://schemas.openxmlformats.org/drawingml/2006/chart">
  <cdr:relSizeAnchor xmlns:cdr="http://schemas.openxmlformats.org/drawingml/2006/chartDrawing">
    <cdr:from>
      <cdr:x>0</cdr:x>
      <cdr:y>0.56081</cdr:y>
    </cdr:from>
    <cdr:to>
      <cdr:x>1</cdr:x>
      <cdr:y>0.86575</cdr:y>
    </cdr:to>
    <cdr:sp macro="" textlink="">
      <cdr:nvSpPr>
        <cdr:cNvPr id="2" name="Inhaltsplatzhalter 2"/>
        <cdr:cNvSpPr txBox="1">
          <a:spLocks xmlns:a="http://schemas.openxmlformats.org/drawingml/2006/main"/>
        </cdr:cNvSpPr>
      </cdr:nvSpPr>
      <cdr:spPr>
        <a:xfrm xmlns:a="http://schemas.openxmlformats.org/drawingml/2006/main">
          <a:off x="0" y="2042323"/>
          <a:ext cx="5332923" cy="1110522"/>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indent="0" algn="ctr">
            <a:buFont typeface="Arial" panose="020B0604020202020204" pitchFamily="34" charset="0"/>
            <a:buNone/>
          </a:pPr>
          <a:r>
            <a:rPr lang="de-DE" sz="2000" dirty="0">
              <a:solidFill>
                <a:schemeClr val="bg1"/>
              </a:solidFill>
            </a:rPr>
            <a:t>Writing </a:t>
          </a:r>
          <a:r>
            <a:rPr lang="de-DE" sz="2000" dirty="0" err="1">
              <a:solidFill>
                <a:schemeClr val="bg1"/>
              </a:solidFill>
            </a:rPr>
            <a:t>code</a:t>
          </a:r>
          <a:r>
            <a:rPr lang="de-DE" sz="2000" dirty="0">
              <a:solidFill>
                <a:schemeClr val="bg1"/>
              </a:solidFill>
            </a:rPr>
            <a:t> </a:t>
          </a:r>
        </a:p>
        <a:p xmlns:a="http://schemas.openxmlformats.org/drawingml/2006/main">
          <a:pPr marL="0" indent="0" algn="ctr">
            <a:buFont typeface="Arial" panose="020B0604020202020204" pitchFamily="34" charset="0"/>
            <a:buNone/>
          </a:pPr>
          <a:r>
            <a:rPr lang="de-DE" sz="2000" dirty="0">
              <a:solidFill>
                <a:schemeClr val="bg1"/>
              </a:solidFill>
            </a:rPr>
            <a:t>in front</a:t>
          </a:r>
        </a:p>
      </cdr:txBody>
    </cdr:sp>
  </cdr:relSizeAnchor>
  <cdr:relSizeAnchor xmlns:cdr="http://schemas.openxmlformats.org/drawingml/2006/chartDrawing">
    <cdr:from>
      <cdr:x>0</cdr:x>
      <cdr:y>0.22768</cdr:y>
    </cdr:from>
    <cdr:to>
      <cdr:x>0.72224</cdr:x>
      <cdr:y>0.53263</cdr:y>
    </cdr:to>
    <cdr:sp macro="" textlink="">
      <cdr:nvSpPr>
        <cdr:cNvPr id="3" name="Inhaltsplatzhalter 2"/>
        <cdr:cNvSpPr txBox="1">
          <a:spLocks xmlns:a="http://schemas.openxmlformats.org/drawingml/2006/main"/>
        </cdr:cNvSpPr>
      </cdr:nvSpPr>
      <cdr:spPr>
        <a:xfrm xmlns:a="http://schemas.openxmlformats.org/drawingml/2006/main">
          <a:off x="0" y="829158"/>
          <a:ext cx="3851650" cy="1110522"/>
        </a:xfrm>
        <a:prstGeom xmlns:a="http://schemas.openxmlformats.org/drawingml/2006/main" prst="rect">
          <a:avLst/>
        </a:prstGeom>
      </cdr:spPr>
      <cdr:txBody>
        <a:bodyPr xmlns:a="http://schemas.openxmlformats.org/drawingml/2006/main" vert="horz" lIns="91440" tIns="45720" rIns="91440" bIns="45720" rtlCol="0">
          <a:normAutofit/>
        </a:bodyPr>
        <a:lstStyle xmlns:a="http://schemas.openxmlformats.org/drawingml/2006/main">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indent="0" algn="ctr">
            <a:buFont typeface="Arial" panose="020B0604020202020204" pitchFamily="34" charset="0"/>
            <a:buNone/>
          </a:pPr>
          <a:r>
            <a:rPr lang="de-DE" sz="2000" dirty="0" err="1">
              <a:solidFill>
                <a:schemeClr val="bg1"/>
              </a:solidFill>
            </a:rPr>
            <a:t>Excersises</a:t>
          </a:r>
          <a:endParaRPr lang="de-DE" sz="2000" dirty="0">
            <a:solidFill>
              <a:schemeClr val="bg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35B42AF-A0B7-40DE-93C1-9C9082946AEC}" type="datetimeFigureOut">
              <a:rPr lang="de-DE" smtClean="0"/>
              <a:t>11.10.2016</a:t>
            </a:fld>
            <a:endParaRPr lang="de-DE"/>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8C3AF8A-A21A-431B-8D5F-422254B55FA3}" type="slidenum">
              <a:rPr lang="de-DE" smtClean="0"/>
              <a:t>‹Nr.›</a:t>
            </a:fld>
            <a:endParaRPr lang="de-DE"/>
          </a:p>
        </p:txBody>
      </p:sp>
    </p:spTree>
    <p:extLst>
      <p:ext uri="{BB962C8B-B14F-4D97-AF65-F5344CB8AC3E}">
        <p14:creationId xmlns:p14="http://schemas.microsoft.com/office/powerpoint/2010/main" val="3571354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B30FF6C-2960-439B-970B-6552CD573B1D}" type="datetimeFigureOut">
              <a:rPr lang="de-DE" smtClean="0"/>
              <a:t>11.10.2016</a:t>
            </a:fld>
            <a:endParaRPr lang="de-DE"/>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BC96759-5EE5-4C40-93BD-9C1E8D2B9044}" type="slidenum">
              <a:rPr lang="de-DE" smtClean="0"/>
              <a:t>‹Nr.›</a:t>
            </a:fld>
            <a:endParaRPr lang="de-DE"/>
          </a:p>
        </p:txBody>
      </p:sp>
    </p:spTree>
    <p:extLst>
      <p:ext uri="{BB962C8B-B14F-4D97-AF65-F5344CB8AC3E}">
        <p14:creationId xmlns:p14="http://schemas.microsoft.com/office/powerpoint/2010/main" val="125614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Ok my talk is called Aargh I have to teach R</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chose for the start a picture of this guy because</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guess most people who teach R, have something in coming with Indiana Jones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teach R only part-time.</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do I</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work as a Data Scientist and do most of the time project Work for our clients,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from time to time I have to or get to teach R.</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a:t>
            </a:fld>
            <a:endParaRPr lang="de-DE"/>
          </a:p>
        </p:txBody>
      </p:sp>
    </p:spTree>
    <p:extLst>
      <p:ext uri="{BB962C8B-B14F-4D97-AF65-F5344CB8AC3E}">
        <p14:creationId xmlns:p14="http://schemas.microsoft.com/office/powerpoint/2010/main" val="200447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But then we have the People who have some knowledge, those can be a little difficult sometimes. Because opposite to those with a lot of knowledge those guys want to show what they know.</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My first training was Multivariate Statistics with R at a university, In the training was a dr. in statistics (dr. Mario) which made me really nervous, and a lot of his students and coworkers.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doctor showed</a:t>
            </a:r>
            <a:r>
              <a:rPr lang="en-US" sz="1200" kern="1200" baseline="0" dirty="0">
                <a:solidFill>
                  <a:schemeClr val="tx1"/>
                </a:solidFill>
                <a:effectLst/>
                <a:latin typeface="+mn-lt"/>
                <a:ea typeface="+mn-ea"/>
                <a:cs typeface="+mn-cs"/>
              </a:rPr>
              <a:t> a strong</a:t>
            </a:r>
            <a:r>
              <a:rPr lang="en-US" sz="1200" kern="1200" dirty="0">
                <a:solidFill>
                  <a:schemeClr val="tx1"/>
                </a:solidFill>
                <a:effectLst/>
                <a:latin typeface="+mn-lt"/>
                <a:ea typeface="+mn-ea"/>
                <a:cs typeface="+mn-cs"/>
              </a:rPr>
              <a:t> interest and was</a:t>
            </a:r>
            <a:r>
              <a:rPr lang="en-US" sz="1200" kern="1200" baseline="0" dirty="0">
                <a:solidFill>
                  <a:schemeClr val="tx1"/>
                </a:solidFill>
                <a:effectLst/>
                <a:latin typeface="+mn-lt"/>
                <a:ea typeface="+mn-ea"/>
                <a:cs typeface="+mn-cs"/>
              </a:rPr>
              <a:t> very </a:t>
            </a:r>
            <a:r>
              <a:rPr lang="en-US" sz="1200" kern="1200" dirty="0">
                <a:solidFill>
                  <a:schemeClr val="tx1"/>
                </a:solidFill>
                <a:effectLst/>
                <a:latin typeface="+mn-lt"/>
                <a:ea typeface="+mn-ea"/>
                <a:cs typeface="+mn-cs"/>
              </a:rPr>
              <a:t>happy with the training, but his people where constantly looking and talking to him for confirmation.</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11</a:t>
            </a:fld>
            <a:endParaRPr lang="de-DE"/>
          </a:p>
        </p:txBody>
      </p:sp>
    </p:spTree>
    <p:extLst>
      <p:ext uri="{BB962C8B-B14F-4D97-AF65-F5344CB8AC3E}">
        <p14:creationId xmlns:p14="http://schemas.microsoft.com/office/powerpoint/2010/main" val="155192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these aspects cumulate in differing Personal Goals. We know that it is usually better to follow an intrinsic motivation then extrinsic. </a:t>
            </a:r>
            <a:endParaRPr lang="de-DE" sz="1200" kern="1200" dirty="0">
              <a:solidFill>
                <a:schemeClr val="tx1"/>
              </a:solidFill>
              <a:effectLst/>
              <a:latin typeface="+mn-lt"/>
              <a:ea typeface="+mn-ea"/>
              <a:cs typeface="+mn-cs"/>
            </a:endParaRPr>
          </a:p>
          <a:p>
            <a:r>
              <a:rPr lang="de-DE" dirty="0" err="1"/>
              <a:t>One</a:t>
            </a:r>
            <a:r>
              <a:rPr lang="de-DE" dirty="0"/>
              <a:t> </a:t>
            </a:r>
            <a:r>
              <a:rPr lang="de-DE" dirty="0" err="1"/>
              <a:t>intrinsic</a:t>
            </a:r>
            <a:r>
              <a:rPr lang="de-DE" baseline="0" dirty="0"/>
              <a:t> </a:t>
            </a:r>
            <a:r>
              <a:rPr lang="de-DE" baseline="0" dirty="0" err="1"/>
              <a:t>motivation</a:t>
            </a:r>
            <a:r>
              <a:rPr lang="de-DE" baseline="0" dirty="0"/>
              <a:t> </a:t>
            </a:r>
            <a:r>
              <a:rPr lang="de-DE" baseline="0" dirty="0" err="1"/>
              <a:t>is</a:t>
            </a:r>
            <a:r>
              <a:rPr lang="de-DE" baseline="0" dirty="0"/>
              <a:t> </a:t>
            </a:r>
            <a:r>
              <a:rPr lang="de-DE" baseline="0" dirty="0" err="1"/>
              <a:t>that</a:t>
            </a:r>
            <a:r>
              <a:rPr lang="de-DE" baseline="0" dirty="0"/>
              <a:t> </a:t>
            </a:r>
            <a:r>
              <a:rPr lang="de-DE" baseline="0" dirty="0" err="1"/>
              <a:t>people</a:t>
            </a:r>
            <a:r>
              <a:rPr lang="de-DE" baseline="0" dirty="0"/>
              <a:t> </a:t>
            </a:r>
            <a:r>
              <a:rPr lang="de-DE" baseline="0" dirty="0" err="1"/>
              <a:t>are</a:t>
            </a:r>
            <a:r>
              <a:rPr lang="de-DE" baseline="0" dirty="0"/>
              <a:t> </a:t>
            </a:r>
            <a:r>
              <a:rPr lang="de-DE" baseline="0" dirty="0" err="1"/>
              <a:t>starting</a:t>
            </a:r>
            <a:r>
              <a:rPr lang="de-DE" baseline="0" dirty="0"/>
              <a:t> on blank </a:t>
            </a:r>
            <a:r>
              <a:rPr lang="de-DE" baseline="0" dirty="0" err="1"/>
              <a:t>page</a:t>
            </a:r>
            <a:r>
              <a:rPr lang="de-DE" baseline="0" dirty="0"/>
              <a:t>, </a:t>
            </a:r>
            <a:r>
              <a:rPr lang="de-DE" baseline="0" dirty="0" err="1"/>
              <a:t>and</a:t>
            </a:r>
            <a:r>
              <a:rPr lang="de-DE" baseline="0" dirty="0"/>
              <a:t> </a:t>
            </a:r>
            <a:r>
              <a:rPr lang="de-DE" baseline="0" dirty="0" err="1"/>
              <a:t>chose</a:t>
            </a:r>
            <a:r>
              <a:rPr lang="de-DE" baseline="0" dirty="0"/>
              <a:t> </a:t>
            </a:r>
            <a:r>
              <a:rPr lang="de-DE" baseline="0" dirty="0" err="1"/>
              <a:t>simply</a:t>
            </a:r>
            <a:r>
              <a:rPr lang="de-DE" baseline="0" dirty="0"/>
              <a:t> R </a:t>
            </a:r>
            <a:r>
              <a:rPr lang="de-DE" baseline="0" dirty="0" err="1"/>
              <a:t>without</a:t>
            </a:r>
            <a:r>
              <a:rPr lang="de-DE" baseline="0" dirty="0"/>
              <a:t> </a:t>
            </a:r>
            <a:r>
              <a:rPr lang="de-DE" baseline="0" dirty="0" err="1"/>
              <a:t>to</a:t>
            </a:r>
            <a:r>
              <a:rPr lang="de-DE" baseline="0" dirty="0"/>
              <a:t> </a:t>
            </a:r>
            <a:r>
              <a:rPr lang="de-DE" baseline="0" dirty="0" err="1"/>
              <a:t>much</a:t>
            </a:r>
            <a:r>
              <a:rPr lang="de-DE" baseline="0" dirty="0"/>
              <a:t> </a:t>
            </a:r>
            <a:r>
              <a:rPr lang="de-DE" baseline="0" dirty="0" err="1"/>
              <a:t>thinking</a:t>
            </a:r>
            <a:r>
              <a:rPr lang="de-DE" baseline="0" dirty="0"/>
              <a:t> </a:t>
            </a:r>
            <a:r>
              <a:rPr lang="de-DE" baseline="0" dirty="0" err="1"/>
              <a:t>about</a:t>
            </a:r>
            <a:r>
              <a:rPr lang="de-DE" baseline="0" dirty="0"/>
              <a:t> </a:t>
            </a:r>
            <a:r>
              <a:rPr lang="de-DE" baseline="0" dirty="0" err="1"/>
              <a:t>it</a:t>
            </a:r>
            <a:r>
              <a:rPr lang="de-DE" baseline="0" dirty="0"/>
              <a:t>, </a:t>
            </a:r>
            <a:r>
              <a:rPr lang="de-DE" baseline="0" dirty="0" err="1"/>
              <a:t>maybe</a:t>
            </a:r>
            <a:r>
              <a:rPr lang="de-DE" baseline="0" dirty="0"/>
              <a:t> </a:t>
            </a:r>
            <a:r>
              <a:rPr lang="de-DE" baseline="0" dirty="0" err="1"/>
              <a:t>because</a:t>
            </a:r>
            <a:r>
              <a:rPr lang="de-DE" baseline="0" dirty="0"/>
              <a:t> </a:t>
            </a:r>
            <a:r>
              <a:rPr lang="de-DE" baseline="0" dirty="0" err="1"/>
              <a:t>its</a:t>
            </a:r>
            <a:r>
              <a:rPr lang="de-DE" baseline="0" dirty="0"/>
              <a:t> open </a:t>
            </a:r>
            <a:r>
              <a:rPr lang="de-DE" baseline="0" dirty="0" err="1"/>
              <a:t>source</a:t>
            </a:r>
            <a:r>
              <a:rPr lang="de-DE" baseline="0" dirty="0"/>
              <a:t>.</a:t>
            </a:r>
          </a:p>
          <a:p>
            <a:r>
              <a:rPr lang="de-DE" baseline="0" dirty="0" err="1"/>
              <a:t>Another</a:t>
            </a:r>
            <a:r>
              <a:rPr lang="de-DE" baseline="0" dirty="0"/>
              <a:t> </a:t>
            </a:r>
            <a:r>
              <a:rPr lang="de-DE" baseline="0" dirty="0" err="1"/>
              <a:t>motivation</a:t>
            </a:r>
            <a:r>
              <a:rPr lang="de-DE" baseline="0" dirty="0"/>
              <a:t> I </a:t>
            </a:r>
            <a:r>
              <a:rPr lang="de-DE" baseline="0" dirty="0" err="1"/>
              <a:t>often</a:t>
            </a:r>
            <a:r>
              <a:rPr lang="de-DE" baseline="0" dirty="0"/>
              <a:t> </a:t>
            </a:r>
            <a:r>
              <a:rPr lang="de-DE" baseline="0" dirty="0" err="1"/>
              <a:t>come</a:t>
            </a:r>
            <a:r>
              <a:rPr lang="de-DE" baseline="0" dirty="0"/>
              <a:t> </a:t>
            </a:r>
            <a:r>
              <a:rPr lang="de-DE" baseline="0" dirty="0" err="1"/>
              <a:t>across</a:t>
            </a:r>
            <a:r>
              <a:rPr lang="de-DE" baseline="0" dirty="0"/>
              <a:t>, </a:t>
            </a:r>
            <a:r>
              <a:rPr lang="de-DE" baseline="0" dirty="0" err="1"/>
              <a:t>is</a:t>
            </a:r>
            <a:r>
              <a:rPr lang="de-DE" baseline="0" dirty="0"/>
              <a:t> </a:t>
            </a:r>
            <a:r>
              <a:rPr lang="de-DE" baseline="0" dirty="0" err="1"/>
              <a:t>that</a:t>
            </a:r>
            <a:r>
              <a:rPr lang="de-DE" baseline="0" dirty="0"/>
              <a:t> </a:t>
            </a:r>
            <a:r>
              <a:rPr lang="de-DE" baseline="0" dirty="0" err="1"/>
              <a:t>people</a:t>
            </a:r>
            <a:r>
              <a:rPr lang="de-DE" baseline="0" dirty="0"/>
              <a:t> </a:t>
            </a:r>
            <a:r>
              <a:rPr lang="de-DE" baseline="0" dirty="0" err="1"/>
              <a:t>are</a:t>
            </a:r>
            <a:r>
              <a:rPr lang="de-DE" baseline="0" dirty="0"/>
              <a:t> </a:t>
            </a:r>
            <a:r>
              <a:rPr lang="de-DE" baseline="0" dirty="0" err="1"/>
              <a:t>constantly</a:t>
            </a:r>
            <a:r>
              <a:rPr lang="de-DE" baseline="0" dirty="0"/>
              <a:t> </a:t>
            </a:r>
            <a:r>
              <a:rPr lang="de-DE" baseline="0" dirty="0" err="1"/>
              <a:t>hearing</a:t>
            </a:r>
            <a:r>
              <a:rPr lang="de-DE" baseline="0" dirty="0"/>
              <a:t> </a:t>
            </a:r>
            <a:r>
              <a:rPr lang="de-DE" baseline="0" dirty="0" err="1"/>
              <a:t>what</a:t>
            </a:r>
            <a:r>
              <a:rPr lang="de-DE" baseline="0" dirty="0"/>
              <a:t> </a:t>
            </a:r>
            <a:r>
              <a:rPr lang="de-DE" baseline="0" dirty="0" err="1"/>
              <a:t>you</a:t>
            </a:r>
            <a:r>
              <a:rPr lang="de-DE" baseline="0" dirty="0"/>
              <a:t> </a:t>
            </a:r>
            <a:r>
              <a:rPr lang="de-DE" baseline="0" dirty="0" err="1"/>
              <a:t>can</a:t>
            </a:r>
            <a:r>
              <a:rPr lang="de-DE" baseline="0" dirty="0"/>
              <a:t> do </a:t>
            </a:r>
            <a:r>
              <a:rPr lang="de-DE" baseline="0" dirty="0" err="1"/>
              <a:t>for</a:t>
            </a:r>
            <a:r>
              <a:rPr lang="de-DE" baseline="0" dirty="0"/>
              <a:t> </a:t>
            </a:r>
            <a:r>
              <a:rPr lang="de-DE" baseline="0" dirty="0" err="1"/>
              <a:t>great</a:t>
            </a:r>
            <a:r>
              <a:rPr lang="de-DE" baseline="0" dirty="0"/>
              <a:t> </a:t>
            </a:r>
            <a:r>
              <a:rPr lang="de-DE" baseline="0" dirty="0" err="1"/>
              <a:t>thinks</a:t>
            </a:r>
            <a:r>
              <a:rPr lang="de-DE" baseline="0" dirty="0"/>
              <a:t> </a:t>
            </a:r>
            <a:r>
              <a:rPr lang="de-DE" baseline="0" dirty="0" err="1"/>
              <a:t>with</a:t>
            </a:r>
            <a:r>
              <a:rPr lang="de-DE" baseline="0" dirty="0"/>
              <a:t> R </a:t>
            </a:r>
            <a:r>
              <a:rPr lang="de-DE" baseline="0" dirty="0" err="1"/>
              <a:t>and</a:t>
            </a:r>
            <a:r>
              <a:rPr lang="de-DE" baseline="0" dirty="0"/>
              <a:t> </a:t>
            </a:r>
            <a:r>
              <a:rPr lang="de-DE" baseline="0" dirty="0" err="1"/>
              <a:t>want</a:t>
            </a:r>
            <a:r>
              <a:rPr lang="de-DE" baseline="0" dirty="0"/>
              <a:t> </a:t>
            </a:r>
            <a:r>
              <a:rPr lang="de-DE" baseline="0" dirty="0" err="1"/>
              <a:t>to</a:t>
            </a:r>
            <a:r>
              <a:rPr lang="de-DE" baseline="0" dirty="0"/>
              <a:t> </a:t>
            </a:r>
            <a:r>
              <a:rPr lang="de-DE" baseline="0" dirty="0" err="1"/>
              <a:t>take</a:t>
            </a:r>
            <a:r>
              <a:rPr lang="de-DE" baseline="0" dirty="0"/>
              <a:t> a </a:t>
            </a:r>
            <a:r>
              <a:rPr lang="de-DE" baseline="0" dirty="0" err="1"/>
              <a:t>look</a:t>
            </a:r>
            <a:r>
              <a:rPr lang="de-DE" baseline="0" dirty="0"/>
              <a:t>,</a:t>
            </a:r>
          </a:p>
          <a:p>
            <a:r>
              <a:rPr lang="de-DE" baseline="0" dirty="0"/>
              <a:t>In </a:t>
            </a:r>
            <a:r>
              <a:rPr lang="de-DE" baseline="0" dirty="0" err="1"/>
              <a:t>academics</a:t>
            </a:r>
            <a:r>
              <a:rPr lang="de-DE" baseline="0" dirty="0"/>
              <a:t> </a:t>
            </a:r>
            <a:r>
              <a:rPr lang="de-DE" baseline="0" dirty="0" err="1"/>
              <a:t>people</a:t>
            </a:r>
            <a:r>
              <a:rPr lang="de-DE" baseline="0" dirty="0"/>
              <a:t> </a:t>
            </a:r>
            <a:r>
              <a:rPr lang="de-DE" baseline="0" dirty="0" err="1"/>
              <a:t>often</a:t>
            </a:r>
            <a:r>
              <a:rPr lang="de-DE" baseline="0" dirty="0"/>
              <a:t> </a:t>
            </a:r>
            <a:r>
              <a:rPr lang="de-DE" baseline="0" dirty="0" err="1"/>
              <a:t>have</a:t>
            </a:r>
            <a:r>
              <a:rPr lang="de-DE" baseline="0" dirty="0"/>
              <a:t> a </a:t>
            </a:r>
            <a:r>
              <a:rPr lang="de-DE" baseline="0" dirty="0" err="1"/>
              <a:t>Method</a:t>
            </a:r>
            <a:r>
              <a:rPr lang="de-DE" baseline="0" dirty="0"/>
              <a:t> in </a:t>
            </a:r>
            <a:r>
              <a:rPr lang="de-DE" baseline="0" dirty="0" err="1"/>
              <a:t>mind</a:t>
            </a:r>
            <a:r>
              <a:rPr lang="de-DE" baseline="0" dirty="0"/>
              <a:t> </a:t>
            </a:r>
            <a:r>
              <a:rPr lang="de-DE" baseline="0" dirty="0" err="1"/>
              <a:t>they</a:t>
            </a:r>
            <a:r>
              <a:rPr lang="de-DE" baseline="0" dirty="0"/>
              <a:t> </a:t>
            </a:r>
            <a:r>
              <a:rPr lang="de-DE" baseline="0" dirty="0" err="1"/>
              <a:t>want</a:t>
            </a:r>
            <a:r>
              <a:rPr lang="de-DE" baseline="0" dirty="0"/>
              <a:t> </a:t>
            </a:r>
            <a:r>
              <a:rPr lang="de-DE" baseline="0" dirty="0" err="1"/>
              <a:t>to</a:t>
            </a:r>
            <a:r>
              <a:rPr lang="de-DE" baseline="0" dirty="0"/>
              <a:t> </a:t>
            </a:r>
            <a:r>
              <a:rPr lang="de-DE" baseline="0" dirty="0" err="1"/>
              <a:t>use</a:t>
            </a:r>
            <a:r>
              <a:rPr lang="de-DE" baseline="0" dirty="0"/>
              <a:t>, </a:t>
            </a:r>
            <a:r>
              <a:rPr lang="de-DE" baseline="0" dirty="0" err="1"/>
              <a:t>and</a:t>
            </a:r>
            <a:r>
              <a:rPr lang="de-DE" baseline="0" dirty="0"/>
              <a:t> </a:t>
            </a:r>
            <a:r>
              <a:rPr lang="de-DE" baseline="0" dirty="0" err="1"/>
              <a:t>read</a:t>
            </a:r>
            <a:r>
              <a:rPr lang="de-DE" baseline="0" dirty="0"/>
              <a:t> </a:t>
            </a:r>
            <a:r>
              <a:rPr lang="de-DE" baseline="0" dirty="0" err="1"/>
              <a:t>papers</a:t>
            </a:r>
            <a:r>
              <a:rPr lang="de-DE" baseline="0" dirty="0"/>
              <a:t> in </a:t>
            </a:r>
            <a:r>
              <a:rPr lang="de-DE" baseline="0" dirty="0" err="1"/>
              <a:t>which</a:t>
            </a:r>
            <a:r>
              <a:rPr lang="de-DE" baseline="0" dirty="0"/>
              <a:t> R was </a:t>
            </a:r>
            <a:r>
              <a:rPr lang="de-DE" baseline="0" dirty="0" err="1"/>
              <a:t>used</a:t>
            </a:r>
            <a:r>
              <a:rPr lang="de-DE" baseline="0" dirty="0"/>
              <a:t>, </a:t>
            </a:r>
            <a:r>
              <a:rPr lang="de-DE" baseline="0" dirty="0" err="1"/>
              <a:t>and</a:t>
            </a:r>
            <a:r>
              <a:rPr lang="de-DE" baseline="0" dirty="0"/>
              <a:t> </a:t>
            </a:r>
            <a:r>
              <a:rPr lang="de-DE" baseline="0" dirty="0" err="1"/>
              <a:t>want</a:t>
            </a:r>
            <a:r>
              <a:rPr lang="de-DE" baseline="0" dirty="0"/>
              <a:t> </a:t>
            </a:r>
            <a:r>
              <a:rPr lang="de-DE" baseline="0" dirty="0" err="1"/>
              <a:t>to</a:t>
            </a:r>
            <a:r>
              <a:rPr lang="de-DE" baseline="0" dirty="0"/>
              <a:t> </a:t>
            </a:r>
            <a:r>
              <a:rPr lang="de-DE" baseline="0" dirty="0" err="1"/>
              <a:t>build</a:t>
            </a:r>
            <a:r>
              <a:rPr lang="de-DE" baseline="0" dirty="0"/>
              <a:t> on </a:t>
            </a:r>
            <a:r>
              <a:rPr lang="de-DE" baseline="0" dirty="0" err="1"/>
              <a:t>this</a:t>
            </a:r>
            <a:r>
              <a:rPr lang="de-DE" baseline="0" dirty="0"/>
              <a:t> </a:t>
            </a:r>
            <a:r>
              <a:rPr lang="de-DE" baseline="0" dirty="0" err="1"/>
              <a:t>research</a:t>
            </a:r>
            <a:endParaRPr lang="de-DE" baseline="0" dirty="0"/>
          </a:p>
        </p:txBody>
      </p:sp>
      <p:sp>
        <p:nvSpPr>
          <p:cNvPr id="4" name="Foliennummernplatzhalter 3"/>
          <p:cNvSpPr>
            <a:spLocks noGrp="1"/>
          </p:cNvSpPr>
          <p:nvPr>
            <p:ph type="sldNum" sz="quarter" idx="10"/>
          </p:nvPr>
        </p:nvSpPr>
        <p:spPr/>
        <p:txBody>
          <a:bodyPr/>
          <a:lstStyle/>
          <a:p>
            <a:fld id="{FBC96759-5EE5-4C40-93BD-9C1E8D2B9044}" type="slidenum">
              <a:rPr lang="de-DE" smtClean="0"/>
              <a:t>12</a:t>
            </a:fld>
            <a:endParaRPr lang="de-DE"/>
          </a:p>
        </p:txBody>
      </p:sp>
    </p:spTree>
    <p:extLst>
      <p:ext uri="{BB962C8B-B14F-4D97-AF65-F5344CB8AC3E}">
        <p14:creationId xmlns:p14="http://schemas.microsoft.com/office/powerpoint/2010/main" val="35958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get</a:t>
            </a:r>
            <a:r>
              <a:rPr lang="en-US" sz="1200" kern="1200" baseline="0" dirty="0">
                <a:solidFill>
                  <a:schemeClr val="tx1"/>
                </a:solidFill>
                <a:effectLst/>
                <a:latin typeface="+mn-lt"/>
                <a:ea typeface="+mn-ea"/>
                <a:cs typeface="+mn-cs"/>
              </a:rPr>
              <a:t> problems when people are missing this kind of intrinsic Motivation.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Especially in Business it can happen that we have participants who are in the training against their own free will. Like our friend here who is already using excel, and doesn’t understand why he should learn something else.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13</a:t>
            </a:fld>
            <a:endParaRPr lang="de-DE"/>
          </a:p>
        </p:txBody>
      </p:sp>
    </p:spTree>
    <p:extLst>
      <p:ext uri="{BB962C8B-B14F-4D97-AF65-F5344CB8AC3E}">
        <p14:creationId xmlns:p14="http://schemas.microsoft.com/office/powerpoint/2010/main" val="12203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now that we have a picture of those who are sitting in front of us in a training, lets take a look at the challenges we have to face when we teach R.</a:t>
            </a:r>
            <a:endParaRPr lang="de-DE" sz="1200" kern="1200" dirty="0">
              <a:solidFill>
                <a:schemeClr val="tx1"/>
              </a:solidFill>
              <a:effectLst/>
              <a:latin typeface="+mn-lt"/>
              <a:ea typeface="+mn-ea"/>
              <a:cs typeface="+mn-cs"/>
            </a:endParaRPr>
          </a:p>
          <a:p>
            <a:r>
              <a:rPr lang="de-DE" dirty="0" err="1"/>
              <a:t>Thanks</a:t>
            </a:r>
            <a:r>
              <a:rPr lang="de-DE" baseline="0" dirty="0"/>
              <a:t> </a:t>
            </a:r>
            <a:r>
              <a:rPr lang="de-DE" baseline="0" dirty="0" err="1"/>
              <a:t>to</a:t>
            </a:r>
            <a:r>
              <a:rPr lang="de-DE" baseline="0" dirty="0"/>
              <a:t> </a:t>
            </a:r>
            <a:r>
              <a:rPr lang="de-DE" baseline="0" dirty="0" err="1"/>
              <a:t>the</a:t>
            </a:r>
            <a:r>
              <a:rPr lang="de-DE" baseline="0" dirty="0"/>
              <a:t> R </a:t>
            </a:r>
            <a:r>
              <a:rPr lang="de-DE" baseline="0" dirty="0" err="1"/>
              <a:t>community</a:t>
            </a:r>
            <a:r>
              <a:rPr lang="de-DE" baseline="0" dirty="0"/>
              <a:t>, </a:t>
            </a:r>
            <a:r>
              <a:rPr lang="de-DE" baseline="0" dirty="0" err="1"/>
              <a:t>we</a:t>
            </a:r>
            <a:r>
              <a:rPr lang="de-DE" baseline="0" dirty="0"/>
              <a:t> </a:t>
            </a:r>
            <a:r>
              <a:rPr lang="de-DE" baseline="0" dirty="0" err="1"/>
              <a:t>need</a:t>
            </a:r>
            <a:r>
              <a:rPr lang="de-DE" baseline="0" dirty="0"/>
              <a:t> </a:t>
            </a:r>
            <a:r>
              <a:rPr lang="de-DE" baseline="0" dirty="0" err="1"/>
              <a:t>to</a:t>
            </a:r>
            <a:r>
              <a:rPr lang="de-DE" baseline="0" dirty="0"/>
              <a:t> </a:t>
            </a:r>
            <a:r>
              <a:rPr lang="de-DE" baseline="0" dirty="0" err="1"/>
              <a:t>constantly</a:t>
            </a:r>
            <a:r>
              <a:rPr lang="de-DE" baseline="0" dirty="0"/>
              <a:t> update </a:t>
            </a:r>
            <a:r>
              <a:rPr lang="de-DE" baseline="0" dirty="0" err="1"/>
              <a:t>our</a:t>
            </a:r>
            <a:r>
              <a:rPr lang="de-DE" baseline="0" dirty="0"/>
              <a:t> material, </a:t>
            </a:r>
          </a:p>
          <a:p>
            <a:r>
              <a:rPr lang="de-DE" baseline="0" dirty="0" err="1"/>
              <a:t>packages</a:t>
            </a:r>
            <a:r>
              <a:rPr lang="de-DE" baseline="0" dirty="0"/>
              <a:t> </a:t>
            </a:r>
            <a:r>
              <a:rPr lang="de-DE" baseline="0" dirty="0" err="1"/>
              <a:t>become</a:t>
            </a:r>
            <a:r>
              <a:rPr lang="de-DE" baseline="0" dirty="0"/>
              <a:t> so </a:t>
            </a:r>
            <a:r>
              <a:rPr lang="de-DE" baseline="0" dirty="0" err="1"/>
              <a:t>popular</a:t>
            </a:r>
            <a:r>
              <a:rPr lang="de-DE" baseline="0" dirty="0"/>
              <a:t> </a:t>
            </a:r>
            <a:r>
              <a:rPr lang="de-DE" baseline="0" dirty="0" err="1"/>
              <a:t>that</a:t>
            </a:r>
            <a:r>
              <a:rPr lang="de-DE" baseline="0" dirty="0"/>
              <a:t> </a:t>
            </a:r>
            <a:r>
              <a:rPr lang="de-DE" baseline="0" dirty="0" err="1"/>
              <a:t>they</a:t>
            </a:r>
            <a:r>
              <a:rPr lang="de-DE" baseline="0" dirty="0"/>
              <a:t> </a:t>
            </a:r>
            <a:r>
              <a:rPr lang="de-DE" baseline="0" dirty="0" err="1"/>
              <a:t>are</a:t>
            </a:r>
            <a:r>
              <a:rPr lang="de-DE" baseline="0" dirty="0"/>
              <a:t> </a:t>
            </a:r>
            <a:r>
              <a:rPr lang="de-DE" baseline="0" dirty="0" err="1"/>
              <a:t>almost</a:t>
            </a:r>
            <a:r>
              <a:rPr lang="de-DE" baseline="0" dirty="0"/>
              <a:t> essential. Like </a:t>
            </a:r>
            <a:r>
              <a:rPr lang="de-DE" baseline="0" dirty="0" err="1"/>
              <a:t>dplyr</a:t>
            </a:r>
            <a:r>
              <a:rPr lang="de-DE" baseline="0" dirty="0"/>
              <a:t> </a:t>
            </a:r>
            <a:r>
              <a:rPr lang="de-DE" baseline="0" dirty="0" err="1"/>
              <a:t>for</a:t>
            </a:r>
            <a:r>
              <a:rPr lang="de-DE" baseline="0" dirty="0"/>
              <a:t> </a:t>
            </a:r>
            <a:r>
              <a:rPr lang="de-DE" baseline="0" dirty="0" err="1"/>
              <a:t>data</a:t>
            </a:r>
            <a:r>
              <a:rPr lang="de-DE" baseline="0" dirty="0"/>
              <a:t> </a:t>
            </a:r>
            <a:r>
              <a:rPr lang="de-DE" baseline="0" dirty="0" err="1"/>
              <a:t>management</a:t>
            </a:r>
            <a:r>
              <a:rPr lang="de-DE" baseline="0" dirty="0"/>
              <a:t> </a:t>
            </a:r>
            <a:r>
              <a:rPr lang="de-DE" baseline="0" dirty="0" err="1"/>
              <a:t>or</a:t>
            </a:r>
            <a:r>
              <a:rPr lang="de-DE" baseline="0" dirty="0"/>
              <a:t> </a:t>
            </a:r>
            <a:r>
              <a:rPr lang="de-DE" baseline="0" dirty="0" err="1"/>
              <a:t>caret</a:t>
            </a:r>
            <a:r>
              <a:rPr lang="de-DE" baseline="0" dirty="0"/>
              <a:t> </a:t>
            </a:r>
            <a:r>
              <a:rPr lang="de-DE" baseline="0" dirty="0" err="1"/>
              <a:t>for</a:t>
            </a:r>
            <a:r>
              <a:rPr lang="de-DE" baseline="0" dirty="0"/>
              <a:t> </a:t>
            </a:r>
            <a:r>
              <a:rPr lang="de-DE" baseline="0" dirty="0" err="1"/>
              <a:t>data</a:t>
            </a:r>
            <a:r>
              <a:rPr lang="de-DE" baseline="0" dirty="0"/>
              <a:t> </a:t>
            </a:r>
            <a:r>
              <a:rPr lang="de-DE" baseline="0" dirty="0" err="1"/>
              <a:t>mining</a:t>
            </a:r>
            <a:r>
              <a:rPr lang="de-DE" baseline="0" dirty="0"/>
              <a:t>.</a:t>
            </a:r>
          </a:p>
          <a:p>
            <a:r>
              <a:rPr lang="de-DE" dirty="0" err="1"/>
              <a:t>Or</a:t>
            </a:r>
            <a:r>
              <a:rPr lang="de-DE" dirty="0"/>
              <a:t> </a:t>
            </a:r>
            <a:r>
              <a:rPr lang="de-DE" dirty="0" err="1"/>
              <a:t>thanks</a:t>
            </a:r>
            <a:r>
              <a:rPr lang="de-DE" dirty="0"/>
              <a:t> </a:t>
            </a:r>
            <a:r>
              <a:rPr lang="de-DE" dirty="0" err="1"/>
              <a:t>to</a:t>
            </a:r>
            <a:r>
              <a:rPr lang="de-DE" dirty="0"/>
              <a:t> </a:t>
            </a:r>
            <a:r>
              <a:rPr lang="de-DE" dirty="0" err="1"/>
              <a:t>package</a:t>
            </a:r>
            <a:r>
              <a:rPr lang="de-DE" dirty="0"/>
              <a:t> </a:t>
            </a:r>
            <a:r>
              <a:rPr lang="de-DE" dirty="0" err="1"/>
              <a:t>updates</a:t>
            </a:r>
            <a:r>
              <a:rPr lang="de-DE" dirty="0"/>
              <a:t>, </a:t>
            </a:r>
            <a:r>
              <a:rPr lang="de-DE" dirty="0" err="1"/>
              <a:t>used</a:t>
            </a:r>
            <a:r>
              <a:rPr lang="de-DE" dirty="0"/>
              <a:t> </a:t>
            </a:r>
            <a:r>
              <a:rPr lang="de-DE" dirty="0" err="1"/>
              <a:t>code</a:t>
            </a:r>
            <a:r>
              <a:rPr lang="de-DE" dirty="0"/>
              <a:t> </a:t>
            </a:r>
            <a:r>
              <a:rPr lang="de-DE" dirty="0" err="1"/>
              <a:t>is</a:t>
            </a:r>
            <a:r>
              <a:rPr lang="de-DE" dirty="0"/>
              <a:t> </a:t>
            </a:r>
            <a:r>
              <a:rPr lang="de-DE" dirty="0" err="1"/>
              <a:t>deprecated</a:t>
            </a:r>
            <a:r>
              <a:rPr lang="de-DE" dirty="0"/>
              <a:t>.</a:t>
            </a:r>
          </a:p>
        </p:txBody>
      </p:sp>
      <p:sp>
        <p:nvSpPr>
          <p:cNvPr id="4" name="Foliennummernplatzhalter 3"/>
          <p:cNvSpPr>
            <a:spLocks noGrp="1"/>
          </p:cNvSpPr>
          <p:nvPr>
            <p:ph type="sldNum" sz="quarter" idx="10"/>
          </p:nvPr>
        </p:nvSpPr>
        <p:spPr/>
        <p:txBody>
          <a:bodyPr/>
          <a:lstStyle/>
          <a:p>
            <a:fld id="{FBC96759-5EE5-4C40-93BD-9C1E8D2B9044}" type="slidenum">
              <a:rPr lang="de-DE" smtClean="0"/>
              <a:t>14</a:t>
            </a:fld>
            <a:endParaRPr lang="de-DE"/>
          </a:p>
        </p:txBody>
      </p:sp>
    </p:spTree>
    <p:extLst>
      <p:ext uri="{BB962C8B-B14F-4D97-AF65-F5344CB8AC3E}">
        <p14:creationId xmlns:p14="http://schemas.microsoft.com/office/powerpoint/2010/main" val="204924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Usually</a:t>
            </a:r>
            <a:r>
              <a:rPr lang="de-DE" baseline="0" dirty="0"/>
              <a:t> </a:t>
            </a:r>
            <a:r>
              <a:rPr lang="de-DE" baseline="0" dirty="0" err="1"/>
              <a:t>we</a:t>
            </a:r>
            <a:r>
              <a:rPr lang="de-DE" baseline="0" dirty="0"/>
              <a:t> </a:t>
            </a:r>
            <a:r>
              <a:rPr lang="de-DE" baseline="0" dirty="0" err="1"/>
              <a:t>have</a:t>
            </a:r>
            <a:r>
              <a:rPr lang="de-DE" baseline="0" dirty="0"/>
              <a:t> </a:t>
            </a:r>
            <a:r>
              <a:rPr lang="de-DE" baseline="0" dirty="0" err="1"/>
              <a:t>to</a:t>
            </a:r>
            <a:r>
              <a:rPr lang="de-DE" baseline="0" dirty="0"/>
              <a:t> deal </a:t>
            </a:r>
            <a:r>
              <a:rPr lang="de-DE" baseline="0" dirty="0" err="1"/>
              <a:t>with</a:t>
            </a:r>
            <a:r>
              <a:rPr lang="de-DE" baseline="0" dirty="0"/>
              <a:t> diverse </a:t>
            </a:r>
            <a:r>
              <a:rPr lang="de-DE" baseline="0" dirty="0" err="1"/>
              <a:t>classes</a:t>
            </a:r>
            <a:r>
              <a:rPr lang="de-DE" baseline="0" dirty="0"/>
              <a:t>, </a:t>
            </a:r>
            <a:r>
              <a:rPr lang="de-DE" baseline="0" dirty="0" err="1"/>
              <a:t>and</a:t>
            </a:r>
            <a:r>
              <a:rPr lang="de-DE" baseline="0" dirty="0"/>
              <a:t> </a:t>
            </a:r>
            <a:r>
              <a:rPr lang="de-DE" baseline="0" dirty="0" err="1"/>
              <a:t>we</a:t>
            </a:r>
            <a:r>
              <a:rPr lang="de-DE" baseline="0" dirty="0"/>
              <a:t> </a:t>
            </a:r>
            <a:r>
              <a:rPr lang="de-DE" baseline="0" dirty="0" err="1"/>
              <a:t>have</a:t>
            </a:r>
            <a:r>
              <a:rPr lang="de-DE" baseline="0" dirty="0"/>
              <a:t> at least </a:t>
            </a:r>
            <a:r>
              <a:rPr lang="de-DE" baseline="0" dirty="0" err="1"/>
              <a:t>one</a:t>
            </a:r>
            <a:r>
              <a:rPr lang="de-DE" baseline="0" dirty="0"/>
              <a:t> </a:t>
            </a:r>
            <a:r>
              <a:rPr lang="de-DE" baseline="0" dirty="0" err="1"/>
              <a:t>of</a:t>
            </a:r>
            <a:r>
              <a:rPr lang="de-DE" baseline="0" dirty="0"/>
              <a:t> </a:t>
            </a:r>
            <a:r>
              <a:rPr lang="de-DE" baseline="0" dirty="0" err="1"/>
              <a:t>these</a:t>
            </a:r>
            <a:r>
              <a:rPr lang="de-DE" baseline="0" dirty="0"/>
              <a:t> extreme </a:t>
            </a:r>
            <a:r>
              <a:rPr lang="de-DE" baseline="0" dirty="0" err="1"/>
              <a:t>characters</a:t>
            </a:r>
            <a:r>
              <a:rPr lang="de-DE" baseline="0" dirty="0"/>
              <a:t>.</a:t>
            </a:r>
            <a:endParaRPr lang="de-DE" dirty="0"/>
          </a:p>
          <a:p>
            <a:endParaRPr lang="de-DE" dirty="0"/>
          </a:p>
          <a:p>
            <a:r>
              <a:rPr lang="de-DE" dirty="0" err="1"/>
              <a:t>roadrunner</a:t>
            </a:r>
            <a:r>
              <a:rPr lang="de-DE" dirty="0"/>
              <a:t> </a:t>
            </a:r>
            <a:r>
              <a:rPr lang="de-DE" dirty="0" err="1"/>
              <a:t>stands</a:t>
            </a:r>
            <a:r>
              <a:rPr lang="de-DE" dirty="0"/>
              <a:t> </a:t>
            </a:r>
            <a:r>
              <a:rPr lang="de-DE" dirty="0" err="1"/>
              <a:t>for</a:t>
            </a:r>
            <a:r>
              <a:rPr lang="de-DE" dirty="0"/>
              <a:t> </a:t>
            </a:r>
            <a:r>
              <a:rPr lang="de-DE" dirty="0" err="1"/>
              <a:t>those</a:t>
            </a:r>
            <a:r>
              <a:rPr lang="de-DE" dirty="0"/>
              <a:t> </a:t>
            </a:r>
            <a:r>
              <a:rPr lang="de-DE" dirty="0" err="1"/>
              <a:t>kind</a:t>
            </a:r>
            <a:r>
              <a:rPr lang="de-DE" dirty="0"/>
              <a:t> </a:t>
            </a:r>
            <a:r>
              <a:rPr lang="de-DE" dirty="0" err="1"/>
              <a:t>of</a:t>
            </a:r>
            <a:r>
              <a:rPr lang="de-DE" dirty="0"/>
              <a:t> </a:t>
            </a:r>
            <a:r>
              <a:rPr lang="de-DE" dirty="0" err="1"/>
              <a:t>people</a:t>
            </a:r>
            <a:r>
              <a:rPr lang="de-DE" dirty="0"/>
              <a:t> </a:t>
            </a:r>
            <a:r>
              <a:rPr lang="de-DE" dirty="0" err="1"/>
              <a:t>who</a:t>
            </a:r>
            <a:r>
              <a:rPr lang="de-DE" baseline="0" dirty="0"/>
              <a:t> </a:t>
            </a:r>
            <a:r>
              <a:rPr lang="de-DE" baseline="0" dirty="0" err="1"/>
              <a:t>are</a:t>
            </a:r>
            <a:r>
              <a:rPr lang="de-DE" baseline="0" dirty="0"/>
              <a:t> </a:t>
            </a:r>
            <a:r>
              <a:rPr lang="de-DE" baseline="0" dirty="0" err="1"/>
              <a:t>really</a:t>
            </a:r>
            <a:r>
              <a:rPr lang="de-DE" baseline="0" dirty="0"/>
              <a:t> fast.</a:t>
            </a:r>
          </a:p>
          <a:p>
            <a:r>
              <a:rPr lang="de-DE" baseline="0" dirty="0"/>
              <a:t>Ist </a:t>
            </a:r>
            <a:r>
              <a:rPr lang="de-DE" baseline="0" dirty="0" err="1"/>
              <a:t>often</a:t>
            </a:r>
            <a:r>
              <a:rPr lang="de-DE" baseline="0" dirty="0"/>
              <a:t> </a:t>
            </a:r>
            <a:r>
              <a:rPr lang="de-DE" baseline="0" dirty="0" err="1"/>
              <a:t>temping</a:t>
            </a:r>
            <a:r>
              <a:rPr lang="de-DE" baseline="0" dirty="0"/>
              <a:t> </a:t>
            </a:r>
            <a:r>
              <a:rPr lang="de-DE" baseline="0" dirty="0" err="1"/>
              <a:t>to</a:t>
            </a:r>
            <a:r>
              <a:rPr lang="de-DE" baseline="0" dirty="0"/>
              <a:t> </a:t>
            </a:r>
            <a:r>
              <a:rPr lang="de-DE" baseline="0" dirty="0" err="1"/>
              <a:t>go</a:t>
            </a:r>
            <a:r>
              <a:rPr lang="de-DE" baseline="0" dirty="0"/>
              <a:t> </a:t>
            </a:r>
            <a:r>
              <a:rPr lang="de-DE" baseline="0" dirty="0" err="1"/>
              <a:t>with</a:t>
            </a:r>
            <a:r>
              <a:rPr lang="de-DE" baseline="0" dirty="0"/>
              <a:t> </a:t>
            </a:r>
            <a:r>
              <a:rPr lang="de-DE" baseline="0" dirty="0" err="1"/>
              <a:t>their</a:t>
            </a:r>
            <a:r>
              <a:rPr lang="de-DE" baseline="0" dirty="0"/>
              <a:t> </a:t>
            </a:r>
            <a:r>
              <a:rPr lang="de-DE" baseline="0" dirty="0" err="1"/>
              <a:t>pace</a:t>
            </a:r>
            <a:r>
              <a:rPr lang="de-DE" baseline="0" dirty="0"/>
              <a:t>, </a:t>
            </a:r>
            <a:r>
              <a:rPr lang="de-DE" baseline="0" dirty="0" err="1"/>
              <a:t>because</a:t>
            </a:r>
            <a:r>
              <a:rPr lang="de-DE" baseline="0" dirty="0"/>
              <a:t> </a:t>
            </a:r>
            <a:r>
              <a:rPr lang="de-DE" baseline="0" dirty="0" err="1"/>
              <a:t>its</a:t>
            </a:r>
            <a:r>
              <a:rPr lang="de-DE" baseline="0" dirty="0"/>
              <a:t> </a:t>
            </a:r>
            <a:r>
              <a:rPr lang="de-DE" baseline="0" dirty="0" err="1"/>
              <a:t>the</a:t>
            </a:r>
            <a:r>
              <a:rPr lang="de-DE" baseline="0" dirty="0"/>
              <a:t> </a:t>
            </a:r>
            <a:r>
              <a:rPr lang="de-DE" baseline="0" dirty="0" err="1"/>
              <a:t>most</a:t>
            </a:r>
            <a:r>
              <a:rPr lang="de-DE" baseline="0" dirty="0"/>
              <a:t> </a:t>
            </a:r>
            <a:r>
              <a:rPr lang="de-DE" baseline="0" dirty="0" err="1"/>
              <a:t>fun</a:t>
            </a:r>
            <a:r>
              <a:rPr lang="de-DE" baseline="0" dirty="0"/>
              <a:t>. </a:t>
            </a:r>
          </a:p>
          <a:p>
            <a:r>
              <a:rPr lang="de-DE" baseline="0" dirty="0"/>
              <a:t>But </a:t>
            </a:r>
            <a:r>
              <a:rPr lang="de-DE" baseline="0" dirty="0" err="1"/>
              <a:t>we</a:t>
            </a:r>
            <a:r>
              <a:rPr lang="de-DE" baseline="0" dirty="0"/>
              <a:t> </a:t>
            </a:r>
            <a:r>
              <a:rPr lang="de-DE" baseline="0" dirty="0" err="1"/>
              <a:t>should</a:t>
            </a:r>
            <a:r>
              <a:rPr lang="de-DE" baseline="0" dirty="0"/>
              <a:t> </a:t>
            </a:r>
            <a:r>
              <a:rPr lang="de-DE" baseline="0" dirty="0" err="1"/>
              <a:t>try</a:t>
            </a:r>
            <a:r>
              <a:rPr lang="de-DE" baseline="0" dirty="0"/>
              <a:t> </a:t>
            </a:r>
            <a:r>
              <a:rPr lang="de-DE" baseline="0" dirty="0" err="1"/>
              <a:t>to</a:t>
            </a:r>
            <a:r>
              <a:rPr lang="de-DE" baseline="0" dirty="0"/>
              <a:t> </a:t>
            </a:r>
            <a:r>
              <a:rPr lang="de-DE" baseline="0" dirty="0" err="1"/>
              <a:t>channel</a:t>
            </a:r>
            <a:r>
              <a:rPr lang="de-DE" baseline="0" dirty="0"/>
              <a:t> </a:t>
            </a:r>
            <a:r>
              <a:rPr lang="de-DE" baseline="0" dirty="0" err="1"/>
              <a:t>their</a:t>
            </a:r>
            <a:r>
              <a:rPr lang="de-DE" baseline="0" dirty="0"/>
              <a:t> </a:t>
            </a:r>
            <a:r>
              <a:rPr lang="de-DE" baseline="0" dirty="0" err="1"/>
              <a:t>energy</a:t>
            </a:r>
            <a:r>
              <a:rPr lang="de-DE" baseline="0" dirty="0"/>
              <a:t>, </a:t>
            </a:r>
            <a:r>
              <a:rPr lang="de-DE" baseline="0" dirty="0" err="1"/>
              <a:t>maybe</a:t>
            </a:r>
            <a:r>
              <a:rPr lang="de-DE" baseline="0" dirty="0"/>
              <a:t> </a:t>
            </a:r>
            <a:r>
              <a:rPr lang="de-DE" baseline="0" dirty="0" err="1"/>
              <a:t>they</a:t>
            </a:r>
            <a:r>
              <a:rPr lang="de-DE" baseline="0" dirty="0"/>
              <a:t> </a:t>
            </a:r>
            <a:r>
              <a:rPr lang="de-DE" baseline="0" dirty="0" err="1"/>
              <a:t>can</a:t>
            </a:r>
            <a:r>
              <a:rPr lang="de-DE" baseline="0" dirty="0"/>
              <a:t> </a:t>
            </a:r>
            <a:r>
              <a:rPr lang="de-DE" baseline="0" dirty="0" err="1"/>
              <a:t>help</a:t>
            </a:r>
            <a:r>
              <a:rPr lang="de-DE" baseline="0" dirty="0"/>
              <a:t> </a:t>
            </a:r>
            <a:r>
              <a:rPr lang="de-DE" baseline="0" dirty="0" err="1"/>
              <a:t>others</a:t>
            </a:r>
            <a:r>
              <a:rPr lang="de-DE" baseline="0" dirty="0"/>
              <a:t>, </a:t>
            </a:r>
            <a:r>
              <a:rPr lang="de-DE" baseline="0" dirty="0" err="1"/>
              <a:t>or</a:t>
            </a:r>
            <a:r>
              <a:rPr lang="de-DE" baseline="0" dirty="0"/>
              <a:t> </a:t>
            </a:r>
            <a:r>
              <a:rPr lang="de-DE" baseline="0" dirty="0" err="1"/>
              <a:t>try</a:t>
            </a:r>
            <a:r>
              <a:rPr lang="de-DE" baseline="0" dirty="0"/>
              <a:t> </a:t>
            </a:r>
            <a:r>
              <a:rPr lang="de-DE" baseline="0" dirty="0" err="1"/>
              <a:t>new</a:t>
            </a:r>
            <a:r>
              <a:rPr lang="de-DE" baseline="0" dirty="0"/>
              <a:t> </a:t>
            </a:r>
            <a:r>
              <a:rPr lang="de-DE" baseline="0" dirty="0" err="1"/>
              <a:t>things</a:t>
            </a:r>
            <a:r>
              <a:rPr lang="de-DE" baseline="0" dirty="0"/>
              <a:t> in </a:t>
            </a:r>
            <a:r>
              <a:rPr lang="de-DE" baseline="0" dirty="0" err="1"/>
              <a:t>their</a:t>
            </a:r>
            <a:r>
              <a:rPr lang="de-DE" baseline="0" dirty="0"/>
              <a:t> </a:t>
            </a:r>
            <a:r>
              <a:rPr lang="de-DE" baseline="0" dirty="0" err="1"/>
              <a:t>free</a:t>
            </a:r>
            <a:r>
              <a:rPr lang="de-DE" baseline="0" dirty="0"/>
              <a:t> time.</a:t>
            </a:r>
          </a:p>
          <a:p>
            <a:endParaRPr lang="de-DE" baseline="0" dirty="0"/>
          </a:p>
          <a:p>
            <a:r>
              <a:rPr lang="de-DE" baseline="0" dirty="0" err="1"/>
              <a:t>Droopy</a:t>
            </a:r>
            <a:r>
              <a:rPr lang="de-DE" baseline="0" dirty="0"/>
              <a:t> Dog </a:t>
            </a:r>
            <a:r>
              <a:rPr lang="de-DE" baseline="0" dirty="0" err="1"/>
              <a:t>stands</a:t>
            </a:r>
            <a:r>
              <a:rPr lang="de-DE" baseline="0" dirty="0"/>
              <a:t> </a:t>
            </a:r>
            <a:r>
              <a:rPr lang="de-DE" baseline="0" dirty="0" err="1"/>
              <a:t>for</a:t>
            </a:r>
            <a:r>
              <a:rPr lang="de-DE" baseline="0" dirty="0"/>
              <a:t> </a:t>
            </a:r>
            <a:r>
              <a:rPr lang="de-DE" baseline="0" dirty="0" err="1"/>
              <a:t>the</a:t>
            </a:r>
            <a:r>
              <a:rPr lang="de-DE" baseline="0" dirty="0"/>
              <a:t> </a:t>
            </a:r>
            <a:r>
              <a:rPr lang="de-DE" baseline="0" dirty="0" err="1"/>
              <a:t>people</a:t>
            </a:r>
            <a:r>
              <a:rPr lang="de-DE" baseline="0" dirty="0"/>
              <a:t> </a:t>
            </a:r>
            <a:r>
              <a:rPr lang="de-DE" baseline="0" dirty="0" err="1"/>
              <a:t>who</a:t>
            </a:r>
            <a:r>
              <a:rPr lang="de-DE" baseline="0" dirty="0"/>
              <a:t> </a:t>
            </a:r>
            <a:r>
              <a:rPr lang="de-DE" baseline="0" dirty="0" err="1"/>
              <a:t>are</a:t>
            </a:r>
            <a:r>
              <a:rPr lang="de-DE" baseline="0" dirty="0"/>
              <a:t> a </a:t>
            </a:r>
            <a:r>
              <a:rPr lang="de-DE" baseline="0" dirty="0" err="1"/>
              <a:t>little</a:t>
            </a:r>
            <a:r>
              <a:rPr lang="de-DE" baseline="0" dirty="0"/>
              <a:t> </a:t>
            </a:r>
            <a:r>
              <a:rPr lang="de-DE" baseline="0" dirty="0" err="1"/>
              <a:t>bit</a:t>
            </a:r>
            <a:r>
              <a:rPr lang="de-DE" baseline="0" dirty="0"/>
              <a:t> </a:t>
            </a:r>
            <a:r>
              <a:rPr lang="de-DE" baseline="0" dirty="0" err="1"/>
              <a:t>slower</a:t>
            </a:r>
            <a:r>
              <a:rPr lang="de-DE" baseline="0" dirty="0"/>
              <a:t> </a:t>
            </a:r>
            <a:r>
              <a:rPr lang="de-DE" baseline="0" dirty="0" err="1"/>
              <a:t>or</a:t>
            </a:r>
            <a:r>
              <a:rPr lang="de-DE" baseline="0" dirty="0"/>
              <a:t> </a:t>
            </a:r>
            <a:r>
              <a:rPr lang="de-DE" baseline="0" dirty="0" err="1"/>
              <a:t>easygoing</a:t>
            </a:r>
            <a:r>
              <a:rPr lang="de-DE" baseline="0" dirty="0"/>
              <a:t>,</a:t>
            </a:r>
          </a:p>
          <a:p>
            <a:r>
              <a:rPr lang="de-DE" baseline="0" dirty="0" err="1"/>
              <a:t>its</a:t>
            </a:r>
            <a:r>
              <a:rPr lang="de-DE" baseline="0" dirty="0"/>
              <a:t> also </a:t>
            </a:r>
            <a:r>
              <a:rPr lang="de-DE" baseline="0" dirty="0" err="1"/>
              <a:t>tempting</a:t>
            </a:r>
            <a:r>
              <a:rPr lang="de-DE" baseline="0" dirty="0"/>
              <a:t> </a:t>
            </a:r>
            <a:r>
              <a:rPr lang="de-DE" baseline="0" dirty="0" err="1"/>
              <a:t>to</a:t>
            </a:r>
            <a:r>
              <a:rPr lang="de-DE" baseline="0" dirty="0"/>
              <a:t> </a:t>
            </a:r>
            <a:r>
              <a:rPr lang="de-DE" baseline="0" dirty="0" err="1"/>
              <a:t>go</a:t>
            </a:r>
            <a:r>
              <a:rPr lang="de-DE" baseline="0" dirty="0"/>
              <a:t> </a:t>
            </a:r>
            <a:r>
              <a:rPr lang="de-DE" baseline="0" dirty="0" err="1"/>
              <a:t>with</a:t>
            </a:r>
            <a:r>
              <a:rPr lang="de-DE" baseline="0" dirty="0"/>
              <a:t> </a:t>
            </a:r>
            <a:r>
              <a:rPr lang="de-DE" baseline="0" dirty="0" err="1"/>
              <a:t>their</a:t>
            </a:r>
            <a:r>
              <a:rPr lang="de-DE" baseline="0" dirty="0"/>
              <a:t> </a:t>
            </a:r>
            <a:r>
              <a:rPr lang="de-DE" baseline="0" dirty="0" err="1"/>
              <a:t>pace</a:t>
            </a:r>
            <a:r>
              <a:rPr lang="de-DE" baseline="0" dirty="0"/>
              <a:t>, </a:t>
            </a:r>
            <a:r>
              <a:rPr lang="de-DE" baseline="0" dirty="0" err="1"/>
              <a:t>because</a:t>
            </a:r>
            <a:r>
              <a:rPr lang="de-DE" baseline="0" dirty="0"/>
              <a:t> </a:t>
            </a:r>
            <a:r>
              <a:rPr lang="de-DE" baseline="0" dirty="0" err="1"/>
              <a:t>we</a:t>
            </a:r>
            <a:r>
              <a:rPr lang="de-DE" baseline="0" dirty="0"/>
              <a:t> </a:t>
            </a:r>
            <a:r>
              <a:rPr lang="de-DE" baseline="0" dirty="0" err="1"/>
              <a:t>dont</a:t>
            </a:r>
            <a:r>
              <a:rPr lang="de-DE" baseline="0" dirty="0"/>
              <a:t> </a:t>
            </a:r>
            <a:r>
              <a:rPr lang="de-DE" baseline="0" dirty="0" err="1"/>
              <a:t>want</a:t>
            </a:r>
            <a:r>
              <a:rPr lang="de-DE" baseline="0" dirty="0"/>
              <a:t> </a:t>
            </a:r>
            <a:r>
              <a:rPr lang="de-DE" baseline="0" dirty="0" err="1"/>
              <a:t>to</a:t>
            </a:r>
            <a:r>
              <a:rPr lang="de-DE" baseline="0" dirty="0"/>
              <a:t> </a:t>
            </a:r>
            <a:r>
              <a:rPr lang="de-DE" baseline="0" dirty="0" err="1"/>
              <a:t>leave</a:t>
            </a:r>
            <a:r>
              <a:rPr lang="de-DE" baseline="0" dirty="0"/>
              <a:t> </a:t>
            </a:r>
            <a:r>
              <a:rPr lang="de-DE" baseline="0" dirty="0" err="1"/>
              <a:t>anyone</a:t>
            </a:r>
            <a:r>
              <a:rPr lang="de-DE" baseline="0" dirty="0"/>
              <a:t> </a:t>
            </a:r>
            <a:r>
              <a:rPr lang="de-DE" baseline="0" dirty="0" err="1"/>
              <a:t>behind</a:t>
            </a:r>
            <a:endParaRPr lang="de-DE" baseline="0" dirty="0"/>
          </a:p>
          <a:p>
            <a:r>
              <a:rPr lang="de-DE" baseline="0" dirty="0"/>
              <a:t>but </a:t>
            </a:r>
            <a:r>
              <a:rPr lang="de-DE" baseline="0" dirty="0" err="1"/>
              <a:t>if</a:t>
            </a:r>
            <a:r>
              <a:rPr lang="de-DE" baseline="0" dirty="0"/>
              <a:t> </a:t>
            </a:r>
            <a:r>
              <a:rPr lang="de-DE" baseline="0" dirty="0" err="1"/>
              <a:t>you</a:t>
            </a:r>
            <a:r>
              <a:rPr lang="de-DE" baseline="0" dirty="0"/>
              <a:t> </a:t>
            </a:r>
            <a:r>
              <a:rPr lang="de-DE" baseline="0" dirty="0" err="1"/>
              <a:t>focus</a:t>
            </a:r>
            <a:r>
              <a:rPr lang="de-DE" baseline="0" dirty="0"/>
              <a:t> </a:t>
            </a:r>
            <a:r>
              <a:rPr lang="de-DE" baseline="0" dirty="0" err="1"/>
              <a:t>too</a:t>
            </a:r>
            <a:r>
              <a:rPr lang="de-DE" baseline="0" dirty="0"/>
              <a:t> </a:t>
            </a:r>
            <a:r>
              <a:rPr lang="de-DE" baseline="0" dirty="0" err="1"/>
              <a:t>much</a:t>
            </a:r>
            <a:r>
              <a:rPr lang="de-DE" baseline="0" dirty="0"/>
              <a:t> on </a:t>
            </a:r>
            <a:r>
              <a:rPr lang="de-DE" baseline="0" dirty="0" err="1"/>
              <a:t>those</a:t>
            </a:r>
            <a:r>
              <a:rPr lang="de-DE" baseline="0" dirty="0"/>
              <a:t>, </a:t>
            </a:r>
            <a:r>
              <a:rPr lang="de-DE" baseline="0" dirty="0" err="1"/>
              <a:t>you</a:t>
            </a:r>
            <a:r>
              <a:rPr lang="de-DE" baseline="0" dirty="0"/>
              <a:t> </a:t>
            </a:r>
            <a:r>
              <a:rPr lang="de-DE" baseline="0" dirty="0" err="1"/>
              <a:t>have</a:t>
            </a:r>
            <a:r>
              <a:rPr lang="de-DE" baseline="0" dirty="0"/>
              <a:t> </a:t>
            </a:r>
            <a:r>
              <a:rPr lang="de-DE" baseline="0" dirty="0" err="1"/>
              <a:t>the</a:t>
            </a:r>
            <a:r>
              <a:rPr lang="de-DE" baseline="0" dirty="0"/>
              <a:t> </a:t>
            </a:r>
            <a:r>
              <a:rPr lang="de-DE" baseline="0" dirty="0" err="1"/>
              <a:t>danger</a:t>
            </a:r>
            <a:r>
              <a:rPr lang="de-DE" baseline="0" dirty="0"/>
              <a:t> </a:t>
            </a:r>
            <a:r>
              <a:rPr lang="de-DE" baseline="0" dirty="0" err="1"/>
              <a:t>that</a:t>
            </a:r>
            <a:r>
              <a:rPr lang="de-DE" baseline="0" dirty="0"/>
              <a:t> </a:t>
            </a:r>
            <a:r>
              <a:rPr lang="de-DE" baseline="0" dirty="0" err="1"/>
              <a:t>you</a:t>
            </a:r>
            <a:r>
              <a:rPr lang="de-DE" baseline="0" dirty="0"/>
              <a:t> will not finish </a:t>
            </a:r>
            <a:r>
              <a:rPr lang="de-DE" baseline="0" dirty="0" err="1"/>
              <a:t>everything</a:t>
            </a:r>
            <a:r>
              <a:rPr lang="de-DE" baseline="0" dirty="0"/>
              <a:t> </a:t>
            </a:r>
            <a:r>
              <a:rPr lang="de-DE" baseline="0" dirty="0" err="1"/>
              <a:t>you</a:t>
            </a:r>
            <a:r>
              <a:rPr lang="de-DE" baseline="0" dirty="0"/>
              <a:t> </a:t>
            </a:r>
            <a:r>
              <a:rPr lang="de-DE" baseline="0" dirty="0" err="1"/>
              <a:t>planned</a:t>
            </a:r>
            <a:r>
              <a:rPr lang="de-DE" baseline="0" dirty="0"/>
              <a:t> </a:t>
            </a:r>
          </a:p>
          <a:p>
            <a:r>
              <a:rPr lang="de-DE" baseline="0" dirty="0" err="1"/>
              <a:t>and</a:t>
            </a:r>
            <a:r>
              <a:rPr lang="de-DE" baseline="0" dirty="0"/>
              <a:t> </a:t>
            </a:r>
            <a:r>
              <a:rPr lang="de-DE" baseline="0" dirty="0" err="1"/>
              <a:t>duffy</a:t>
            </a:r>
            <a:r>
              <a:rPr lang="de-DE" baseline="0" dirty="0"/>
              <a:t> duck </a:t>
            </a:r>
            <a:r>
              <a:rPr lang="de-DE" baseline="0" dirty="0" err="1"/>
              <a:t>is</a:t>
            </a:r>
            <a:r>
              <a:rPr lang="de-DE" baseline="0" dirty="0"/>
              <a:t> </a:t>
            </a:r>
            <a:r>
              <a:rPr lang="de-DE" baseline="0" dirty="0" err="1"/>
              <a:t>the</a:t>
            </a:r>
            <a:r>
              <a:rPr lang="de-DE" baseline="0" dirty="0"/>
              <a:t> </a:t>
            </a:r>
            <a:r>
              <a:rPr lang="de-DE" baseline="0" dirty="0" err="1"/>
              <a:t>worst</a:t>
            </a:r>
            <a:r>
              <a:rPr lang="de-DE" baseline="0" dirty="0"/>
              <a:t>, </a:t>
            </a:r>
            <a:r>
              <a:rPr lang="de-DE" baseline="0" dirty="0" err="1"/>
              <a:t>sometimes</a:t>
            </a:r>
            <a:r>
              <a:rPr lang="de-DE" baseline="0" dirty="0"/>
              <a:t> </a:t>
            </a:r>
            <a:r>
              <a:rPr lang="de-DE" baseline="0" dirty="0" err="1"/>
              <a:t>you</a:t>
            </a:r>
            <a:r>
              <a:rPr lang="de-DE" baseline="0" dirty="0"/>
              <a:t> </a:t>
            </a:r>
            <a:r>
              <a:rPr lang="de-DE" baseline="0" dirty="0" err="1"/>
              <a:t>have</a:t>
            </a:r>
            <a:r>
              <a:rPr lang="de-DE" baseline="0" dirty="0"/>
              <a:t> </a:t>
            </a:r>
            <a:r>
              <a:rPr lang="de-DE" baseline="0" dirty="0" err="1"/>
              <a:t>people</a:t>
            </a:r>
            <a:r>
              <a:rPr lang="de-DE" baseline="0" dirty="0"/>
              <a:t> in </a:t>
            </a:r>
            <a:r>
              <a:rPr lang="de-DE" baseline="0" dirty="0" err="1"/>
              <a:t>the</a:t>
            </a:r>
            <a:r>
              <a:rPr lang="de-DE" baseline="0" dirty="0"/>
              <a:t> </a:t>
            </a:r>
            <a:r>
              <a:rPr lang="de-DE" baseline="0" dirty="0" err="1"/>
              <a:t>course</a:t>
            </a:r>
            <a:r>
              <a:rPr lang="de-DE" baseline="0" dirty="0"/>
              <a:t> </a:t>
            </a:r>
            <a:r>
              <a:rPr lang="de-DE" baseline="0" dirty="0" err="1"/>
              <a:t>with</a:t>
            </a:r>
            <a:r>
              <a:rPr lang="de-DE" baseline="0" dirty="0"/>
              <a:t> a </a:t>
            </a:r>
            <a:r>
              <a:rPr lang="de-DE" baseline="0" dirty="0" err="1"/>
              <a:t>destructive</a:t>
            </a:r>
            <a:r>
              <a:rPr lang="de-DE" baseline="0" dirty="0"/>
              <a:t> </a:t>
            </a:r>
            <a:r>
              <a:rPr lang="de-DE" baseline="0" dirty="0" err="1"/>
              <a:t>character</a:t>
            </a:r>
            <a:r>
              <a:rPr lang="de-DE" baseline="0" dirty="0"/>
              <a:t>, </a:t>
            </a:r>
            <a:r>
              <a:rPr lang="de-DE" baseline="0" dirty="0" err="1"/>
              <a:t>who</a:t>
            </a:r>
            <a:r>
              <a:rPr lang="de-DE" baseline="0" dirty="0"/>
              <a:t> </a:t>
            </a:r>
            <a:r>
              <a:rPr lang="de-DE" baseline="0" dirty="0" err="1"/>
              <a:t>are</a:t>
            </a:r>
            <a:r>
              <a:rPr lang="de-DE" baseline="0" dirty="0"/>
              <a:t> </a:t>
            </a:r>
            <a:r>
              <a:rPr lang="de-DE" baseline="0" dirty="0" err="1"/>
              <a:t>constantly</a:t>
            </a:r>
            <a:r>
              <a:rPr lang="de-DE" baseline="0" dirty="0"/>
              <a:t> </a:t>
            </a:r>
            <a:r>
              <a:rPr lang="de-DE" baseline="0" dirty="0" err="1"/>
              <a:t>bad</a:t>
            </a:r>
            <a:r>
              <a:rPr lang="de-DE" baseline="0" dirty="0"/>
              <a:t> </a:t>
            </a:r>
            <a:r>
              <a:rPr lang="de-DE" baseline="0" dirty="0" err="1"/>
              <a:t>mouthing</a:t>
            </a:r>
            <a:r>
              <a:rPr lang="de-DE" baseline="0" dirty="0"/>
              <a:t> </a:t>
            </a:r>
            <a:r>
              <a:rPr lang="de-DE" baseline="0" dirty="0" err="1"/>
              <a:t>everything</a:t>
            </a:r>
            <a:r>
              <a:rPr lang="de-DE" baseline="0" dirty="0"/>
              <a:t>, in </a:t>
            </a:r>
            <a:r>
              <a:rPr lang="de-DE" baseline="0" dirty="0" err="1"/>
              <a:t>this</a:t>
            </a:r>
            <a:r>
              <a:rPr lang="de-DE" baseline="0" dirty="0"/>
              <a:t> </a:t>
            </a:r>
            <a:r>
              <a:rPr lang="de-DE" baseline="0" dirty="0" err="1"/>
              <a:t>case</a:t>
            </a:r>
            <a:r>
              <a:rPr lang="de-DE" baseline="0" dirty="0"/>
              <a:t> </a:t>
            </a:r>
            <a:r>
              <a:rPr lang="de-DE" baseline="0" dirty="0" err="1"/>
              <a:t>the</a:t>
            </a:r>
            <a:r>
              <a:rPr lang="de-DE" baseline="0" dirty="0"/>
              <a:t> </a:t>
            </a:r>
            <a:r>
              <a:rPr lang="de-DE" baseline="0" dirty="0" err="1"/>
              <a:t>most</a:t>
            </a:r>
            <a:r>
              <a:rPr lang="de-DE" baseline="0" dirty="0"/>
              <a:t> </a:t>
            </a:r>
            <a:r>
              <a:rPr lang="de-DE" baseline="0" dirty="0" err="1"/>
              <a:t>important</a:t>
            </a:r>
            <a:r>
              <a:rPr lang="de-DE" baseline="0" dirty="0"/>
              <a:t> </a:t>
            </a:r>
            <a:r>
              <a:rPr lang="de-DE" baseline="0" dirty="0" err="1"/>
              <a:t>think</a:t>
            </a:r>
            <a:r>
              <a:rPr lang="de-DE" baseline="0" dirty="0"/>
              <a:t> </a:t>
            </a:r>
            <a:r>
              <a:rPr lang="de-DE" baseline="0" dirty="0" err="1"/>
              <a:t>is</a:t>
            </a:r>
            <a:r>
              <a:rPr lang="de-DE" baseline="0" dirty="0"/>
              <a:t> </a:t>
            </a:r>
            <a:r>
              <a:rPr lang="de-DE" baseline="0" dirty="0" err="1"/>
              <a:t>to</a:t>
            </a:r>
            <a:r>
              <a:rPr lang="de-DE" baseline="0" dirty="0"/>
              <a:t> </a:t>
            </a:r>
            <a:r>
              <a:rPr lang="de-DE" baseline="0" dirty="0" err="1"/>
              <a:t>keep</a:t>
            </a:r>
            <a:r>
              <a:rPr lang="de-DE" baseline="0" dirty="0"/>
              <a:t> </a:t>
            </a:r>
            <a:r>
              <a:rPr lang="de-DE" baseline="0" dirty="0" err="1"/>
              <a:t>calm</a:t>
            </a:r>
            <a:r>
              <a:rPr lang="de-DE" baseline="0" dirty="0"/>
              <a:t> </a:t>
            </a:r>
            <a:r>
              <a:rPr lang="de-DE" baseline="0" dirty="0" err="1"/>
              <a:t>and</a:t>
            </a:r>
            <a:r>
              <a:rPr lang="de-DE" baseline="0" dirty="0"/>
              <a:t> </a:t>
            </a:r>
            <a:r>
              <a:rPr lang="de-DE" baseline="0" dirty="0" err="1"/>
              <a:t>maybe</a:t>
            </a:r>
            <a:r>
              <a:rPr lang="de-DE" baseline="0" dirty="0"/>
              <a:t> </a:t>
            </a:r>
            <a:r>
              <a:rPr lang="de-DE" baseline="0" dirty="0" err="1"/>
              <a:t>talk</a:t>
            </a:r>
            <a:r>
              <a:rPr lang="de-DE" baseline="0" dirty="0"/>
              <a:t> </a:t>
            </a:r>
            <a:r>
              <a:rPr lang="de-DE" baseline="0" dirty="0" err="1"/>
              <a:t>to</a:t>
            </a:r>
            <a:r>
              <a:rPr lang="de-DE" baseline="0" dirty="0"/>
              <a:t> </a:t>
            </a:r>
            <a:r>
              <a:rPr lang="de-DE" baseline="0" dirty="0" err="1"/>
              <a:t>them</a:t>
            </a:r>
            <a:r>
              <a:rPr lang="de-DE" baseline="0" dirty="0"/>
              <a:t> </a:t>
            </a:r>
            <a:r>
              <a:rPr lang="de-DE" baseline="0" dirty="0" err="1"/>
              <a:t>alone</a:t>
            </a:r>
            <a:r>
              <a:rPr lang="de-DE" baseline="0" dirty="0"/>
              <a:t> </a:t>
            </a:r>
            <a:r>
              <a:rPr lang="de-DE" baseline="0" dirty="0" err="1"/>
              <a:t>during</a:t>
            </a:r>
            <a:r>
              <a:rPr lang="de-DE" baseline="0" dirty="0"/>
              <a:t> </a:t>
            </a:r>
            <a:r>
              <a:rPr lang="de-DE" baseline="0" dirty="0" err="1"/>
              <a:t>coffeebreak</a:t>
            </a:r>
            <a:endParaRPr lang="de-DE" baseline="0" dirty="0"/>
          </a:p>
          <a:p>
            <a:endParaRPr lang="de-DE" baseline="0" dirty="0"/>
          </a:p>
          <a:p>
            <a:endParaRPr lang="de-DE" baseline="0" dirty="0"/>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15</a:t>
            </a:fld>
            <a:endParaRPr lang="de-DE"/>
          </a:p>
        </p:txBody>
      </p:sp>
    </p:spTree>
    <p:extLst>
      <p:ext uri="{BB962C8B-B14F-4D97-AF65-F5344CB8AC3E}">
        <p14:creationId xmlns:p14="http://schemas.microsoft.com/office/powerpoint/2010/main" val="4217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err="1">
                <a:solidFill>
                  <a:schemeClr val="tx1"/>
                </a:solidFill>
                <a:effectLst/>
                <a:latin typeface="+mn-lt"/>
                <a:ea typeface="+mn-ea"/>
                <a:cs typeface="+mn-cs"/>
              </a:rPr>
              <a:t>Whats</a:t>
            </a:r>
            <a:r>
              <a:rPr lang="en-US" sz="1200" kern="1200" dirty="0">
                <a:solidFill>
                  <a:schemeClr val="tx1"/>
                </a:solidFill>
                <a:effectLst/>
                <a:latin typeface="+mn-lt"/>
                <a:ea typeface="+mn-ea"/>
                <a:cs typeface="+mn-cs"/>
              </a:rPr>
              <a:t> great about R is that there is usually more than one way to do something. But for people learning R this is sometimes difficult to wrap their head around.</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Like different functions which do the same things, subset and </a:t>
            </a:r>
            <a:r>
              <a:rPr lang="en-US" sz="1200" kern="1200" dirty="0" err="1">
                <a:solidFill>
                  <a:schemeClr val="tx1"/>
                </a:solidFill>
                <a:effectLst/>
                <a:latin typeface="+mn-lt"/>
                <a:ea typeface="+mn-ea"/>
                <a:cs typeface="+mn-cs"/>
              </a:rPr>
              <a:t>dplyrs</a:t>
            </a:r>
            <a:r>
              <a:rPr lang="en-US" sz="1200" kern="1200" dirty="0">
                <a:solidFill>
                  <a:schemeClr val="tx1"/>
                </a:solidFill>
                <a:effectLst/>
                <a:latin typeface="+mn-lt"/>
                <a:ea typeface="+mn-ea"/>
                <a:cs typeface="+mn-cs"/>
              </a:rPr>
              <a:t> filter for example</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FBC96759-5EE5-4C40-93BD-9C1E8D2B9044}" type="slidenum">
              <a:rPr lang="de-DE" smtClean="0"/>
              <a:t>16</a:t>
            </a:fld>
            <a:endParaRPr lang="de-DE"/>
          </a:p>
        </p:txBody>
      </p:sp>
    </p:spTree>
    <p:extLst>
      <p:ext uri="{BB962C8B-B14F-4D97-AF65-F5344CB8AC3E}">
        <p14:creationId xmlns:p14="http://schemas.microsoft.com/office/powerpoint/2010/main" val="233579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R has a really steep learning curve, so we need to take care that people stay motivated, and or learn how to handle/accept frustration.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the</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teacher</a:t>
            </a:r>
            <a:r>
              <a:rPr lang="en-US" sz="1200" kern="1200" dirty="0">
                <a:solidFill>
                  <a:schemeClr val="tx1"/>
                </a:solidFill>
                <a:effectLst/>
                <a:latin typeface="+mn-lt"/>
                <a:ea typeface="+mn-ea"/>
                <a:cs typeface="+mn-cs"/>
              </a:rPr>
              <a:t> needs to communication that its not a problem or unusual to get errors.</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17</a:t>
            </a:fld>
            <a:endParaRPr lang="de-DE"/>
          </a:p>
        </p:txBody>
      </p:sp>
    </p:spTree>
    <p:extLst>
      <p:ext uri="{BB962C8B-B14F-4D97-AF65-F5344CB8AC3E}">
        <p14:creationId xmlns:p14="http://schemas.microsoft.com/office/powerpoint/2010/main" val="416216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Technical Hurdles can always happen,</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Besides the obvious challenge everyone has to face, that they need the first half hour of a training to get the projector running. Where are some specialties we have to face when teaching R.  Like missing permissions to install software/packages. Missing Internet Connections. And it is often difficult when you use external software, you can run into problems with the installation of packages</a:t>
            </a:r>
            <a:r>
              <a:rPr lang="en-US" sz="1200" kern="1200" baseline="0" dirty="0">
                <a:solidFill>
                  <a:schemeClr val="tx1"/>
                </a:solidFill>
                <a:effectLst/>
                <a:latin typeface="+mn-lt"/>
                <a:ea typeface="+mn-ea"/>
                <a:cs typeface="+mn-cs"/>
              </a:rPr>
              <a:t> like </a:t>
            </a:r>
            <a:r>
              <a:rPr lang="en-US" sz="1200" kern="1200" dirty="0" err="1">
                <a:solidFill>
                  <a:schemeClr val="tx1"/>
                </a:solidFill>
                <a:effectLst/>
                <a:latin typeface="+mn-lt"/>
                <a:ea typeface="+mn-ea"/>
                <a:cs typeface="+mn-cs"/>
              </a:rPr>
              <a:t>rjava</a:t>
            </a:r>
            <a:r>
              <a:rPr lang="en-US" sz="1200" kern="1200" dirty="0">
                <a:solidFill>
                  <a:schemeClr val="tx1"/>
                </a:solidFill>
                <a:effectLst/>
                <a:latin typeface="+mn-lt"/>
                <a:ea typeface="+mn-ea"/>
                <a:cs typeface="+mn-cs"/>
              </a:rPr>
              <a:t>, or if you want to do fancy database stuff</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18</a:t>
            </a:fld>
            <a:endParaRPr lang="de-DE"/>
          </a:p>
        </p:txBody>
      </p:sp>
    </p:spTree>
    <p:extLst>
      <p:ext uri="{BB962C8B-B14F-4D97-AF65-F5344CB8AC3E}">
        <p14:creationId xmlns:p14="http://schemas.microsoft.com/office/powerpoint/2010/main" val="174925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So </a:t>
            </a:r>
            <a:r>
              <a:rPr lang="de-DE" baseline="0" dirty="0" err="1"/>
              <a:t>what</a:t>
            </a:r>
            <a:r>
              <a:rPr lang="de-DE" baseline="0" dirty="0"/>
              <a:t> </a:t>
            </a:r>
            <a:r>
              <a:rPr lang="de-DE" baseline="0" dirty="0" err="1"/>
              <a:t>does</a:t>
            </a:r>
            <a:r>
              <a:rPr lang="de-DE" baseline="0" dirty="0"/>
              <a:t> a </a:t>
            </a:r>
            <a:r>
              <a:rPr lang="de-DE" baseline="0" dirty="0" err="1"/>
              <a:t>typical</a:t>
            </a:r>
            <a:r>
              <a:rPr lang="de-DE" baseline="0" dirty="0"/>
              <a:t> </a:t>
            </a:r>
            <a:r>
              <a:rPr lang="de-DE" baseline="0" dirty="0" err="1"/>
              <a:t>course</a:t>
            </a:r>
            <a:r>
              <a:rPr lang="de-DE" baseline="0" dirty="0"/>
              <a:t> </a:t>
            </a:r>
            <a:r>
              <a:rPr lang="de-DE" baseline="0" dirty="0" err="1"/>
              <a:t>contain</a:t>
            </a:r>
            <a:r>
              <a:rPr lang="de-DE" baseline="0" dirty="0"/>
              <a:t>?</a:t>
            </a:r>
          </a:p>
          <a:p>
            <a:r>
              <a:rPr lang="de-DE" baseline="0" dirty="0" err="1"/>
              <a:t>We</a:t>
            </a:r>
            <a:r>
              <a:rPr lang="de-DE" baseline="0" dirty="0"/>
              <a:t> do </a:t>
            </a:r>
            <a:r>
              <a:rPr lang="de-DE" baseline="0" dirty="0" err="1"/>
              <a:t>mostly</a:t>
            </a:r>
            <a:r>
              <a:rPr lang="de-DE" baseline="0" dirty="0"/>
              <a:t> </a:t>
            </a:r>
            <a:r>
              <a:rPr lang="de-DE" baseline="0" dirty="0" err="1"/>
              <a:t>courses</a:t>
            </a:r>
            <a:r>
              <a:rPr lang="de-DE" baseline="0" dirty="0"/>
              <a:t>, </a:t>
            </a:r>
            <a:r>
              <a:rPr lang="de-DE" baseline="0" dirty="0" err="1"/>
              <a:t>which</a:t>
            </a:r>
            <a:r>
              <a:rPr lang="de-DE" baseline="0" dirty="0"/>
              <a:t> </a:t>
            </a:r>
            <a:r>
              <a:rPr lang="de-DE" baseline="0" dirty="0" err="1"/>
              <a:t>take</a:t>
            </a:r>
            <a:r>
              <a:rPr lang="de-DE" baseline="0" dirty="0"/>
              <a:t> </a:t>
            </a:r>
            <a:r>
              <a:rPr lang="de-DE" baseline="0" dirty="0" err="1"/>
              <a:t>two</a:t>
            </a:r>
            <a:r>
              <a:rPr lang="de-DE" baseline="0" dirty="0"/>
              <a:t> </a:t>
            </a:r>
            <a:r>
              <a:rPr lang="de-DE" baseline="0" dirty="0" err="1"/>
              <a:t>days</a:t>
            </a:r>
            <a:r>
              <a:rPr lang="de-DE" baseline="0" dirty="0"/>
              <a:t>, 9 </a:t>
            </a:r>
            <a:r>
              <a:rPr lang="de-DE" baseline="0" dirty="0" err="1"/>
              <a:t>to</a:t>
            </a:r>
            <a:r>
              <a:rPr lang="de-DE" baseline="0" dirty="0"/>
              <a:t> 5 in </a:t>
            </a:r>
            <a:r>
              <a:rPr lang="de-DE" baseline="0" dirty="0" err="1"/>
              <a:t>rough</a:t>
            </a:r>
            <a:r>
              <a:rPr lang="de-DE" baseline="0" dirty="0"/>
              <a:t> 90 </a:t>
            </a:r>
            <a:r>
              <a:rPr lang="de-DE" baseline="0" dirty="0" err="1"/>
              <a:t>minute</a:t>
            </a:r>
            <a:r>
              <a:rPr lang="de-DE" baseline="0" dirty="0"/>
              <a:t> </a:t>
            </a:r>
            <a:r>
              <a:rPr lang="de-DE" baseline="0" dirty="0" err="1"/>
              <a:t>chunks</a:t>
            </a:r>
            <a:r>
              <a:rPr lang="de-DE" baseline="0" dirty="0"/>
              <a:t>. </a:t>
            </a:r>
          </a:p>
          <a:p>
            <a:r>
              <a:rPr lang="en-US" sz="1200" kern="1200" dirty="0">
                <a:solidFill>
                  <a:schemeClr val="tx1"/>
                </a:solidFill>
                <a:effectLst/>
                <a:latin typeface="+mn-lt"/>
                <a:ea typeface="+mn-ea"/>
                <a:cs typeface="+mn-cs"/>
              </a:rPr>
              <a:t>Usually a course consists of a presentation part, which is most of the time the smallest part.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a:t>
            </a:r>
            <a:r>
              <a:rPr lang="en-US" sz="1200" kern="1200" baseline="0" dirty="0">
                <a:solidFill>
                  <a:schemeClr val="tx1"/>
                </a:solidFill>
                <a:effectLst/>
                <a:latin typeface="+mn-lt"/>
                <a:ea typeface="+mn-ea"/>
                <a:cs typeface="+mn-cs"/>
              </a:rPr>
              <a:t> we are </a:t>
            </a:r>
            <a:r>
              <a:rPr lang="en-US" sz="1200" kern="1200" dirty="0">
                <a:solidFill>
                  <a:schemeClr val="tx1"/>
                </a:solidFill>
                <a:effectLst/>
                <a:latin typeface="+mn-lt"/>
                <a:ea typeface="+mn-ea"/>
                <a:cs typeface="+mn-cs"/>
              </a:rPr>
              <a:t>Writing and developing code together, often I prepare my code beforehand and treat it like music notes. It’s no problem to diverge from the notes, but you always keep something to fall back to. Maybe, a little bit like jazz. </a:t>
            </a:r>
          </a:p>
          <a:p>
            <a:r>
              <a:rPr lang="en-US" sz="1200" kern="1200" dirty="0">
                <a:solidFill>
                  <a:schemeClr val="tx1"/>
                </a:solidFill>
                <a:effectLst/>
                <a:latin typeface="+mn-lt"/>
                <a:ea typeface="+mn-ea"/>
                <a:cs typeface="+mn-cs"/>
              </a:rPr>
              <a:t>And we need exercises so people can test what</a:t>
            </a:r>
            <a:r>
              <a:rPr lang="en-US" sz="1200" kern="1200" baseline="0" dirty="0">
                <a:solidFill>
                  <a:schemeClr val="tx1"/>
                </a:solidFill>
                <a:effectLst/>
                <a:latin typeface="+mn-lt"/>
                <a:ea typeface="+mn-ea"/>
                <a:cs typeface="+mn-cs"/>
              </a:rPr>
              <a:t> they learn, and maybe try a thing or two for themselves.</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19</a:t>
            </a:fld>
            <a:endParaRPr lang="de-DE"/>
          </a:p>
        </p:txBody>
      </p:sp>
    </p:spTree>
    <p:extLst>
      <p:ext uri="{BB962C8B-B14F-4D97-AF65-F5344CB8AC3E}">
        <p14:creationId xmlns:p14="http://schemas.microsoft.com/office/powerpoint/2010/main" val="125412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en-US" sz="1200" kern="1200" dirty="0">
                <a:solidFill>
                  <a:schemeClr val="tx1"/>
                </a:solidFill>
                <a:effectLst/>
                <a:latin typeface="+mn-lt"/>
                <a:ea typeface="+mn-ea"/>
                <a:cs typeface="+mn-cs"/>
              </a:rPr>
              <a:t>When writing code together with the class, its important to keep the pace in mind. Often you need yourself to slow down and don’t write in your usual speed.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you need to be beware of bottlenecks, which cause participants to fall behind.</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Typical bottlenecks are: Package installations, using functions from loaded packages, complex code of course, external software. And also a trainer can make errors, if you do so be sure to explain what went wrong and that everybody corrected the error.  </a:t>
            </a:r>
            <a:endParaRPr lang="de-DE" sz="1200" kern="1200" dirty="0">
              <a:solidFill>
                <a:schemeClr val="tx1"/>
              </a:solidFill>
              <a:effectLst/>
              <a:latin typeface="+mn-lt"/>
              <a:ea typeface="+mn-ea"/>
              <a:cs typeface="+mn-cs"/>
            </a:endParaRPr>
          </a:p>
          <a:p>
            <a:endParaRPr lang="de-DE" dirty="0"/>
          </a:p>
          <a:p>
            <a:endParaRPr lang="de-DE" dirty="0"/>
          </a:p>
          <a:p>
            <a:endParaRPr lang="de-DE" dirty="0"/>
          </a:p>
          <a:p>
            <a:endParaRPr lang="de-DE" dirty="0"/>
          </a:p>
          <a:p>
            <a:r>
              <a:rPr lang="de-DE" dirty="0"/>
              <a:t>Fehler die man beim</a:t>
            </a:r>
            <a:r>
              <a:rPr lang="de-DE" baseline="0" dirty="0"/>
              <a:t> schreiben macht korrigieren und erklären, auf Flaschenhälse achten (Paket installieren o.Ä.), Code der die Problemstellen aufzeigt (</a:t>
            </a:r>
            <a:r>
              <a:rPr lang="de-DE" baseline="0" dirty="0" err="1"/>
              <a:t>Highlighten</a:t>
            </a:r>
            <a:r>
              <a:rPr lang="de-DE" baseline="0" dirty="0"/>
              <a:t> und daran erklären), allgemeines Problem: Kurse die zusätzliche Software einbeziehen (</a:t>
            </a:r>
            <a:r>
              <a:rPr lang="de-DE" baseline="0" dirty="0" err="1"/>
              <a:t>Hadoop</a:t>
            </a:r>
            <a:r>
              <a:rPr lang="de-DE" baseline="0" dirty="0"/>
              <a:t> =&gt; Big Data Schulung) oder unterschiedliche Hardware Voraussetzungen (Mac User)</a:t>
            </a:r>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20</a:t>
            </a:fld>
            <a:endParaRPr lang="de-DE"/>
          </a:p>
        </p:txBody>
      </p:sp>
    </p:spTree>
    <p:extLst>
      <p:ext uri="{BB962C8B-B14F-4D97-AF65-F5344CB8AC3E}">
        <p14:creationId xmlns:p14="http://schemas.microsoft.com/office/powerpoint/2010/main" val="17508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I am teaching R for about 4 years now, I do around 5-7 courses a year. So I held around 25 courses in total.</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Considering an average number of participants from 5, I taught around 125 Participants.</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3</a:t>
            </a:fld>
            <a:endParaRPr lang="de-DE"/>
          </a:p>
        </p:txBody>
      </p:sp>
    </p:spTree>
    <p:extLst>
      <p:ext uri="{BB962C8B-B14F-4D97-AF65-F5344CB8AC3E}">
        <p14:creationId xmlns:p14="http://schemas.microsoft.com/office/powerpoint/2010/main" val="1366322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en-US" sz="1200" kern="1200" dirty="0">
                <a:solidFill>
                  <a:schemeClr val="tx1"/>
                </a:solidFill>
                <a:effectLst/>
                <a:latin typeface="+mn-lt"/>
                <a:ea typeface="+mn-ea"/>
                <a:cs typeface="+mn-cs"/>
              </a:rPr>
              <a:t>When doing exercises, don’t make it to difficult. </a:t>
            </a:r>
            <a:r>
              <a:rPr lang="en-US" sz="1200" kern="1200" dirty="0" err="1">
                <a:solidFill>
                  <a:schemeClr val="tx1"/>
                </a:solidFill>
                <a:effectLst/>
                <a:latin typeface="+mn-lt"/>
                <a:ea typeface="+mn-ea"/>
                <a:cs typeface="+mn-cs"/>
              </a:rPr>
              <a:t>Learnig</a:t>
            </a:r>
            <a:r>
              <a:rPr lang="en-US" sz="1200" kern="1200" dirty="0">
                <a:solidFill>
                  <a:schemeClr val="tx1"/>
                </a:solidFill>
                <a:effectLst/>
                <a:latin typeface="+mn-lt"/>
                <a:ea typeface="+mn-ea"/>
                <a:cs typeface="+mn-cs"/>
              </a:rPr>
              <a:t> R is already hard enough, don’t frustrate your students</a:t>
            </a:r>
            <a:endParaRPr lang="de-DE"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de-DE" sz="1200" b="1"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21</a:t>
            </a:fld>
            <a:endParaRPr lang="de-DE"/>
          </a:p>
        </p:txBody>
      </p:sp>
    </p:spTree>
    <p:extLst>
      <p:ext uri="{BB962C8B-B14F-4D97-AF65-F5344CB8AC3E}">
        <p14:creationId xmlns:p14="http://schemas.microsoft.com/office/powerpoint/2010/main" val="312406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But don’t make it to easy either.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Don`t do simple transition tasks.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 course in a diverse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setting, its possible to have people who are bored of an exercise and others who are challenged by it.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What works is to have something in your backhand for those who are quicker,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you’re  already finished you can try to find out why </a:t>
            </a:r>
            <a:r>
              <a:rPr lang="en-US" sz="1200" kern="1200" dirty="0" err="1">
                <a:solidFill>
                  <a:schemeClr val="tx1"/>
                </a:solidFill>
                <a:effectLst/>
                <a:latin typeface="+mn-lt"/>
                <a:ea typeface="+mn-ea"/>
                <a:cs typeface="+mn-cs"/>
              </a:rPr>
              <a:t>xy</a:t>
            </a:r>
            <a:r>
              <a:rPr lang="en-US" sz="1200" kern="1200" dirty="0">
                <a:solidFill>
                  <a:schemeClr val="tx1"/>
                </a:solidFill>
                <a:effectLst/>
                <a:latin typeface="+mn-lt"/>
                <a:ea typeface="+mn-ea"/>
                <a:cs typeface="+mn-cs"/>
              </a:rPr>
              <a:t> is working like that.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22</a:t>
            </a:fld>
            <a:endParaRPr lang="de-DE"/>
          </a:p>
        </p:txBody>
      </p:sp>
    </p:spTree>
    <p:extLst>
      <p:ext uri="{BB962C8B-B14F-4D97-AF65-F5344CB8AC3E}">
        <p14:creationId xmlns:p14="http://schemas.microsoft.com/office/powerpoint/2010/main" val="1041067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When</a:t>
            </a:r>
            <a:r>
              <a:rPr lang="de-DE" dirty="0"/>
              <a:t> </a:t>
            </a:r>
            <a:r>
              <a:rPr lang="de-DE" dirty="0" err="1"/>
              <a:t>choosing</a:t>
            </a:r>
            <a:r>
              <a:rPr lang="de-DE" baseline="0" dirty="0"/>
              <a:t> </a:t>
            </a:r>
            <a:r>
              <a:rPr lang="de-DE" baseline="0" dirty="0" err="1"/>
              <a:t>example</a:t>
            </a:r>
            <a:r>
              <a:rPr lang="de-DE" baseline="0" dirty="0"/>
              <a:t> </a:t>
            </a:r>
            <a:r>
              <a:rPr lang="de-DE" baseline="0" dirty="0" err="1"/>
              <a:t>data</a:t>
            </a:r>
            <a:r>
              <a:rPr lang="de-DE" baseline="0" dirty="0"/>
              <a:t>,  </a:t>
            </a:r>
            <a:r>
              <a:rPr lang="de-DE" baseline="0" dirty="0" err="1"/>
              <a:t>t</a:t>
            </a:r>
            <a:r>
              <a:rPr lang="de-DE" dirty="0" err="1"/>
              <a:t>ry</a:t>
            </a:r>
            <a:r>
              <a:rPr lang="de-DE" dirty="0"/>
              <a:t> </a:t>
            </a:r>
            <a:r>
              <a:rPr lang="de-DE" dirty="0" err="1"/>
              <a:t>to</a:t>
            </a:r>
            <a:r>
              <a:rPr lang="de-DE" dirty="0"/>
              <a:t> </a:t>
            </a:r>
            <a:r>
              <a:rPr lang="de-DE" dirty="0" err="1"/>
              <a:t>use</a:t>
            </a:r>
            <a:r>
              <a:rPr lang="de-DE" dirty="0"/>
              <a:t> </a:t>
            </a:r>
            <a:r>
              <a:rPr lang="de-DE" dirty="0" err="1"/>
              <a:t>data</a:t>
            </a:r>
            <a:r>
              <a:rPr lang="de-DE" baseline="0" dirty="0"/>
              <a:t> </a:t>
            </a:r>
            <a:r>
              <a:rPr lang="de-DE" baseline="0" dirty="0" err="1"/>
              <a:t>from</a:t>
            </a:r>
            <a:r>
              <a:rPr lang="de-DE" baseline="0" dirty="0"/>
              <a:t> </a:t>
            </a:r>
            <a:r>
              <a:rPr lang="de-DE" baseline="0" dirty="0" err="1"/>
              <a:t>fields</a:t>
            </a:r>
            <a:r>
              <a:rPr lang="de-DE" baseline="0" dirty="0"/>
              <a:t> </a:t>
            </a:r>
            <a:r>
              <a:rPr lang="de-DE" baseline="0" dirty="0" err="1"/>
              <a:t>there</a:t>
            </a:r>
            <a:r>
              <a:rPr lang="de-DE" baseline="0" dirty="0"/>
              <a:t> </a:t>
            </a:r>
            <a:r>
              <a:rPr lang="de-DE" baseline="0" dirty="0" err="1"/>
              <a:t>where</a:t>
            </a:r>
            <a:r>
              <a:rPr lang="de-DE" baseline="0" dirty="0"/>
              <a:t> </a:t>
            </a:r>
            <a:r>
              <a:rPr lang="de-DE" baseline="0" dirty="0" err="1"/>
              <a:t>youre</a:t>
            </a:r>
            <a:r>
              <a:rPr lang="de-DE" baseline="0" dirty="0"/>
              <a:t> </a:t>
            </a:r>
            <a:r>
              <a:rPr lang="de-DE" baseline="0" dirty="0" err="1"/>
              <a:t>participants</a:t>
            </a:r>
            <a:r>
              <a:rPr lang="de-DE" baseline="0" dirty="0"/>
              <a:t> </a:t>
            </a:r>
            <a:r>
              <a:rPr lang="de-DE" baseline="0" dirty="0" err="1"/>
              <a:t>are</a:t>
            </a:r>
            <a:r>
              <a:rPr lang="de-DE" baseline="0" dirty="0"/>
              <a:t> not </a:t>
            </a:r>
            <a:r>
              <a:rPr lang="de-DE" baseline="0" dirty="0" err="1"/>
              <a:t>experts</a:t>
            </a:r>
            <a:r>
              <a:rPr lang="de-DE" baseline="0" dirty="0"/>
              <a:t> in, </a:t>
            </a:r>
            <a:r>
              <a:rPr lang="de-DE" baseline="0" dirty="0" err="1"/>
              <a:t>otherwise</a:t>
            </a:r>
            <a:r>
              <a:rPr lang="de-DE" baseline="0" dirty="0"/>
              <a:t> </a:t>
            </a:r>
            <a:r>
              <a:rPr lang="de-DE" baseline="0" dirty="0" err="1"/>
              <a:t>they</a:t>
            </a:r>
            <a:r>
              <a:rPr lang="de-DE" baseline="0" dirty="0"/>
              <a:t> will </a:t>
            </a:r>
            <a:r>
              <a:rPr lang="de-DE" baseline="0" dirty="0" err="1"/>
              <a:t>start</a:t>
            </a:r>
            <a:r>
              <a:rPr lang="de-DE" baseline="0" dirty="0"/>
              <a:t> </a:t>
            </a:r>
            <a:r>
              <a:rPr lang="de-DE" baseline="0" dirty="0" err="1"/>
              <a:t>discussing</a:t>
            </a:r>
            <a:r>
              <a:rPr lang="de-DE" baseline="0" dirty="0"/>
              <a:t> </a:t>
            </a:r>
            <a:r>
              <a:rPr lang="de-DE" baseline="0" dirty="0" err="1"/>
              <a:t>plausibility</a:t>
            </a:r>
            <a:r>
              <a:rPr lang="de-DE" baseline="0" dirty="0"/>
              <a:t> </a:t>
            </a:r>
            <a:r>
              <a:rPr lang="de-DE" baseline="0" dirty="0" err="1"/>
              <a:t>and</a:t>
            </a:r>
            <a:r>
              <a:rPr lang="de-DE" baseline="0" dirty="0"/>
              <a:t> </a:t>
            </a:r>
            <a:r>
              <a:rPr lang="de-DE" baseline="0" dirty="0" err="1"/>
              <a:t>get</a:t>
            </a:r>
            <a:r>
              <a:rPr lang="de-DE" baseline="0" dirty="0"/>
              <a:t> lost in </a:t>
            </a:r>
            <a:r>
              <a:rPr lang="de-DE" baseline="0" dirty="0" err="1"/>
              <a:t>details</a:t>
            </a:r>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23</a:t>
            </a:fld>
            <a:endParaRPr lang="de-DE"/>
          </a:p>
        </p:txBody>
      </p:sp>
    </p:spTree>
    <p:extLst>
      <p:ext uri="{BB962C8B-B14F-4D97-AF65-F5344CB8AC3E}">
        <p14:creationId xmlns:p14="http://schemas.microsoft.com/office/powerpoint/2010/main" val="425977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a half </a:t>
            </a:r>
            <a:r>
              <a:rPr lang="de-DE" sz="1200" dirty="0" err="1"/>
              <a:t>or</a:t>
            </a:r>
            <a:r>
              <a:rPr lang="de-DE" sz="1200" dirty="0"/>
              <a:t> </a:t>
            </a:r>
            <a:r>
              <a:rPr lang="de-DE" sz="1200" dirty="0" err="1"/>
              <a:t>one</a:t>
            </a:r>
            <a:r>
              <a:rPr lang="de-DE" sz="1200" dirty="0"/>
              <a:t> </a:t>
            </a:r>
            <a:r>
              <a:rPr lang="de-DE" sz="1200" dirty="0" err="1"/>
              <a:t>day</a:t>
            </a:r>
            <a:r>
              <a:rPr lang="de-DE" sz="1200" dirty="0"/>
              <a:t> extra </a:t>
            </a:r>
            <a:r>
              <a:rPr lang="de-DE" sz="1200" dirty="0" err="1"/>
              <a:t>for</a:t>
            </a:r>
            <a:r>
              <a:rPr lang="de-DE" sz="1200" dirty="0"/>
              <a:t> a </a:t>
            </a:r>
            <a:r>
              <a:rPr lang="de-DE" sz="1200" dirty="0" err="1"/>
              <a:t>workshop</a:t>
            </a:r>
            <a:r>
              <a:rPr lang="de-DE" sz="1200" dirty="0"/>
              <a:t> </a:t>
            </a:r>
            <a:r>
              <a:rPr lang="de-DE" sz="1200" dirty="0" err="1"/>
              <a:t>element</a:t>
            </a:r>
            <a:r>
              <a:rPr lang="de-DE" sz="1200" dirty="0"/>
              <a:t>, </a:t>
            </a:r>
            <a:r>
              <a:rPr lang="de-DE" sz="1200" dirty="0" err="1"/>
              <a:t>where</a:t>
            </a:r>
            <a:r>
              <a:rPr lang="de-DE" sz="1200" dirty="0"/>
              <a:t> </a:t>
            </a:r>
            <a:r>
              <a:rPr lang="de-DE" sz="1200" dirty="0" err="1"/>
              <a:t>you</a:t>
            </a:r>
            <a:r>
              <a:rPr lang="de-DE" sz="1200" dirty="0"/>
              <a:t> </a:t>
            </a:r>
            <a:r>
              <a:rPr lang="de-DE" sz="1200" dirty="0" err="1"/>
              <a:t>can</a:t>
            </a:r>
            <a:r>
              <a:rPr lang="de-DE" sz="1200" dirty="0"/>
              <a:t> </a:t>
            </a:r>
            <a:r>
              <a:rPr lang="de-DE" sz="1200" dirty="0" err="1"/>
              <a:t>consult</a:t>
            </a:r>
            <a:r>
              <a:rPr lang="de-DE" sz="1200" dirty="0"/>
              <a:t> </a:t>
            </a:r>
            <a:r>
              <a:rPr lang="de-DE" sz="1200" dirty="0" err="1"/>
              <a:t>participants</a:t>
            </a:r>
            <a:r>
              <a:rPr lang="de-DE" sz="1200" dirty="0"/>
              <a:t> </a:t>
            </a:r>
            <a:r>
              <a:rPr lang="de-DE" sz="1200" dirty="0" err="1"/>
              <a:t>while</a:t>
            </a:r>
            <a:r>
              <a:rPr lang="de-DE" sz="1200" dirty="0"/>
              <a:t> </a:t>
            </a:r>
            <a:r>
              <a:rPr lang="de-DE" sz="1200" dirty="0" err="1"/>
              <a:t>they</a:t>
            </a:r>
            <a:r>
              <a:rPr lang="de-DE" sz="1200" dirty="0"/>
              <a:t> </a:t>
            </a:r>
            <a:r>
              <a:rPr lang="de-DE" sz="1200" dirty="0" err="1"/>
              <a:t>are</a:t>
            </a:r>
            <a:r>
              <a:rPr lang="de-DE" sz="1200" dirty="0"/>
              <a:t> </a:t>
            </a:r>
            <a:r>
              <a:rPr lang="de-DE" sz="1200" dirty="0" err="1"/>
              <a:t>solving</a:t>
            </a:r>
            <a:r>
              <a:rPr lang="de-DE" sz="1200" dirty="0"/>
              <a:t> real </a:t>
            </a:r>
            <a:r>
              <a:rPr lang="de-DE" sz="1200" dirty="0" err="1"/>
              <a:t>use</a:t>
            </a:r>
            <a:r>
              <a:rPr lang="de-DE" sz="1200" dirty="0"/>
              <a:t> </a:t>
            </a:r>
            <a:r>
              <a:rPr lang="de-DE" sz="1200" dirty="0" err="1"/>
              <a:t>cases</a:t>
            </a:r>
            <a:r>
              <a:rPr lang="de-DE" sz="1200" dirty="0"/>
              <a:t>/</a:t>
            </a:r>
            <a:r>
              <a:rPr lang="de-DE" sz="1200" dirty="0" err="1"/>
              <a:t>work</a:t>
            </a:r>
            <a:r>
              <a:rPr lang="de-DE" sz="1200" dirty="0"/>
              <a:t> </a:t>
            </a:r>
            <a:r>
              <a:rPr lang="de-DE" sz="1200" dirty="0" err="1"/>
              <a:t>problems</a:t>
            </a:r>
            <a:endParaRPr lang="de-DE" sz="1200" dirty="0"/>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err="1"/>
              <a:t>and</a:t>
            </a:r>
            <a:r>
              <a:rPr lang="de-DE" sz="1200" dirty="0"/>
              <a:t> </a:t>
            </a:r>
            <a:r>
              <a:rPr lang="de-DE" sz="1200" dirty="0" err="1"/>
              <a:t>smaller</a:t>
            </a:r>
            <a:r>
              <a:rPr lang="de-DE" sz="1200" baseline="0" dirty="0"/>
              <a:t> </a:t>
            </a:r>
            <a:r>
              <a:rPr lang="de-DE" sz="1200" baseline="0" dirty="0" err="1"/>
              <a:t>chunks</a:t>
            </a:r>
            <a:r>
              <a:rPr lang="de-DE" sz="1200" baseline="0" dirty="0"/>
              <a:t> </a:t>
            </a:r>
            <a:r>
              <a:rPr lang="de-DE" sz="1200" baseline="0" dirty="0" err="1"/>
              <a:t>of</a:t>
            </a:r>
            <a:r>
              <a:rPr lang="de-DE" sz="1200" baseline="0" dirty="0"/>
              <a:t> </a:t>
            </a:r>
            <a:r>
              <a:rPr lang="de-DE" sz="1200" baseline="0" dirty="0" err="1"/>
              <a:t>training</a:t>
            </a:r>
            <a:r>
              <a:rPr lang="de-DE" sz="1200" baseline="0" dirty="0"/>
              <a:t> </a:t>
            </a:r>
            <a:r>
              <a:rPr lang="de-DE" sz="1200" baseline="0" dirty="0" err="1"/>
              <a:t>sessions</a:t>
            </a:r>
            <a:r>
              <a:rPr lang="de-DE" sz="1200" baseline="0" dirty="0"/>
              <a:t>, </a:t>
            </a:r>
            <a:r>
              <a:rPr lang="de-DE" sz="1200" baseline="0" dirty="0" err="1"/>
              <a:t>maybe</a:t>
            </a:r>
            <a:r>
              <a:rPr lang="de-DE" sz="1200" baseline="0" dirty="0"/>
              <a:t> </a:t>
            </a:r>
            <a:r>
              <a:rPr lang="de-DE" sz="1200" baseline="0" dirty="0" err="1"/>
              <a:t>only</a:t>
            </a:r>
            <a:r>
              <a:rPr lang="de-DE" sz="1200" baseline="0" dirty="0"/>
              <a:t> half a </a:t>
            </a:r>
            <a:r>
              <a:rPr lang="de-DE" sz="1200" baseline="0" dirty="0" err="1"/>
              <a:t>day</a:t>
            </a:r>
            <a:r>
              <a:rPr lang="de-DE" sz="1200" baseline="0" dirty="0"/>
              <a:t> </a:t>
            </a:r>
            <a:r>
              <a:rPr lang="de-DE" sz="1200" baseline="0" dirty="0" err="1"/>
              <a:t>of</a:t>
            </a:r>
            <a:r>
              <a:rPr lang="de-DE" sz="1200" baseline="0" dirty="0"/>
              <a:t> </a:t>
            </a:r>
            <a:r>
              <a:rPr lang="de-DE" sz="1200" baseline="0" dirty="0" err="1"/>
              <a:t>class</a:t>
            </a:r>
            <a:r>
              <a:rPr lang="de-DE" sz="1200" baseline="0" dirty="0"/>
              <a:t> </a:t>
            </a:r>
            <a:r>
              <a:rPr lang="de-DE" sz="1200" baseline="0" dirty="0" err="1"/>
              <a:t>with</a:t>
            </a:r>
            <a:r>
              <a:rPr lang="de-DE" sz="1200" baseline="0" dirty="0"/>
              <a:t> </a:t>
            </a:r>
            <a:r>
              <a:rPr lang="de-DE" sz="1200" baseline="0" dirty="0" err="1"/>
              <a:t>homework</a:t>
            </a:r>
            <a:r>
              <a:rPr lang="de-DE" sz="1200" baseline="0" dirty="0"/>
              <a:t> </a:t>
            </a:r>
            <a:r>
              <a:rPr lang="de-DE" sz="1200" baseline="0" dirty="0" err="1"/>
              <a:t>tasks</a:t>
            </a:r>
            <a:endParaRPr lang="de-DE" sz="1200" dirty="0"/>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a:t>
            </a: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24</a:t>
            </a:fld>
            <a:endParaRPr lang="de-DE"/>
          </a:p>
        </p:txBody>
      </p:sp>
    </p:spTree>
    <p:extLst>
      <p:ext uri="{BB962C8B-B14F-4D97-AF65-F5344CB8AC3E}">
        <p14:creationId xmlns:p14="http://schemas.microsoft.com/office/powerpoint/2010/main" val="481234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BC96759-5EE5-4C40-93BD-9C1E8D2B9044}" type="slidenum">
              <a:rPr lang="de-DE" smtClean="0"/>
              <a:t>25</a:t>
            </a:fld>
            <a:endParaRPr lang="de-DE"/>
          </a:p>
        </p:txBody>
      </p:sp>
    </p:spTree>
    <p:extLst>
      <p:ext uri="{BB962C8B-B14F-4D97-AF65-F5344CB8AC3E}">
        <p14:creationId xmlns:p14="http://schemas.microsoft.com/office/powerpoint/2010/main" val="67268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But I am happy enough to work in a company with other data scientists.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eoda as a company is teaching R since 2010,</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2010 was the release of R.2.11.0,</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held around 150 courses for around 1000 participants, not considering those who visited more than one course</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4</a:t>
            </a:fld>
            <a:endParaRPr lang="de-DE"/>
          </a:p>
        </p:txBody>
      </p:sp>
    </p:spTree>
    <p:extLst>
      <p:ext uri="{BB962C8B-B14F-4D97-AF65-F5344CB8AC3E}">
        <p14:creationId xmlns:p14="http://schemas.microsoft.com/office/powerpoint/2010/main" val="35316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Who are these people in the courses, although they have wide differing backgrounds, we can put them in to two rough categories, Academics and Business.</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when of course we can get more and more granular,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Academics are coming from a variety of fields</a:t>
            </a:r>
            <a:r>
              <a:rPr lang="de-DE" sz="1200" kern="1200" dirty="0">
                <a:solidFill>
                  <a:schemeClr val="tx1"/>
                </a:solidFill>
                <a:effectLst/>
                <a:latin typeface="+mn-lt"/>
                <a:ea typeface="+mn-ea"/>
                <a:cs typeface="+mn-cs"/>
              </a:rPr>
              <a:t>,</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economics</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sociology</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biology</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mathematics</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computer</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science</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geography</a:t>
            </a:r>
            <a:r>
              <a:rPr lang="de-DE" sz="1200" kern="1200" baseline="0" dirty="0">
                <a:solidFill>
                  <a:schemeClr val="tx1"/>
                </a:solidFill>
                <a:effectLst/>
                <a:latin typeface="+mn-lt"/>
                <a:ea typeface="+mn-ea"/>
                <a:cs typeface="+mn-cs"/>
              </a:rPr>
              <a:t>, </a:t>
            </a:r>
            <a:r>
              <a:rPr lang="de-DE" sz="1200" kern="1200" baseline="0" dirty="0" err="1">
                <a:solidFill>
                  <a:schemeClr val="tx1"/>
                </a:solidFill>
                <a:effectLst/>
                <a:latin typeface="+mn-lt"/>
                <a:ea typeface="+mn-ea"/>
                <a:cs typeface="+mn-cs"/>
              </a:rPr>
              <a:t>engineering</a:t>
            </a:r>
            <a:endParaRPr lang="de-DE"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regarding business participants there is at least the same variety, maybe even more so</a:t>
            </a:r>
            <a:endParaRPr lang="de-DE" sz="120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5</a:t>
            </a:fld>
            <a:endParaRPr lang="de-DE"/>
          </a:p>
        </p:txBody>
      </p:sp>
    </p:spTree>
    <p:extLst>
      <p:ext uri="{BB962C8B-B14F-4D97-AF65-F5344CB8AC3E}">
        <p14:creationId xmlns:p14="http://schemas.microsoft.com/office/powerpoint/2010/main" val="67465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As they have differing backgrounds, they also have of course differing priorities. </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is a typical sentiment often coming from academics:</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want to do everything perfect, every prerequisite has to be met.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Academics are often more focused on methodical aspects.</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FBC96759-5EE5-4C40-93BD-9C1E8D2B9044}" type="slidenum">
              <a:rPr lang="de-DE" smtClean="0"/>
              <a:t>6</a:t>
            </a:fld>
            <a:endParaRPr lang="de-DE"/>
          </a:p>
        </p:txBody>
      </p:sp>
    </p:spTree>
    <p:extLst>
      <p:ext uri="{BB962C8B-B14F-4D97-AF65-F5344CB8AC3E}">
        <p14:creationId xmlns:p14="http://schemas.microsoft.com/office/powerpoint/2010/main" val="174337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On the other Hand, Business People are often much more result-oriented</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business Participants are often working under a higher time pressure.</a:t>
            </a:r>
            <a:endParaRPr lang="de-DE" sz="1200" kern="1200" dirty="0">
              <a:solidFill>
                <a:schemeClr val="tx1"/>
              </a:solidFill>
              <a:effectLst/>
              <a:latin typeface="+mn-lt"/>
              <a:ea typeface="+mn-ea"/>
              <a:cs typeface="+mn-cs"/>
            </a:endParaRPr>
          </a:p>
          <a:p>
            <a:endParaRPr lang="de-DE" dirty="0"/>
          </a:p>
          <a:p>
            <a:r>
              <a:rPr lang="de-DE" baseline="0" dirty="0" err="1"/>
              <a:t>Furthermore</a:t>
            </a:r>
            <a:r>
              <a:rPr lang="de-DE" baseline="0" dirty="0"/>
              <a:t> </a:t>
            </a:r>
            <a:r>
              <a:rPr lang="de-DE" baseline="0" dirty="0" err="1"/>
              <a:t>academics</a:t>
            </a:r>
            <a:r>
              <a:rPr lang="de-DE" baseline="0" dirty="0"/>
              <a:t> </a:t>
            </a:r>
            <a:r>
              <a:rPr lang="de-DE" baseline="0" dirty="0" err="1"/>
              <a:t>make</a:t>
            </a:r>
            <a:r>
              <a:rPr lang="de-DE" baseline="0" dirty="0"/>
              <a:t> a </a:t>
            </a:r>
            <a:r>
              <a:rPr lang="de-DE" baseline="0" dirty="0" err="1"/>
              <a:t>point</a:t>
            </a:r>
            <a:r>
              <a:rPr lang="de-DE" baseline="0" dirty="0"/>
              <a:t> </a:t>
            </a:r>
            <a:r>
              <a:rPr lang="de-DE" baseline="0" dirty="0" err="1"/>
              <a:t>of</a:t>
            </a:r>
            <a:r>
              <a:rPr lang="de-DE" baseline="0" dirty="0"/>
              <a:t> </a:t>
            </a:r>
            <a:r>
              <a:rPr lang="de-DE" baseline="0" dirty="0" err="1"/>
              <a:t>correctness</a:t>
            </a:r>
            <a:r>
              <a:rPr lang="de-DE" baseline="0" dirty="0"/>
              <a:t> </a:t>
            </a:r>
            <a:r>
              <a:rPr lang="de-DE" baseline="0" dirty="0" err="1"/>
              <a:t>and</a:t>
            </a:r>
            <a:r>
              <a:rPr lang="de-DE" baseline="0" dirty="0"/>
              <a:t> </a:t>
            </a:r>
            <a:r>
              <a:rPr lang="de-DE" baseline="0" dirty="0" err="1"/>
              <a:t>reproducibility</a:t>
            </a:r>
            <a:r>
              <a:rPr lang="de-DE" baseline="0" dirty="0"/>
              <a:t>. </a:t>
            </a:r>
          </a:p>
          <a:p>
            <a:r>
              <a:rPr lang="de-DE" baseline="0" dirty="0"/>
              <a:t>In </a:t>
            </a:r>
            <a:r>
              <a:rPr lang="de-DE" baseline="0" dirty="0" err="1"/>
              <a:t>business</a:t>
            </a:r>
            <a:r>
              <a:rPr lang="de-DE" baseline="0" dirty="0"/>
              <a:t>, </a:t>
            </a:r>
            <a:r>
              <a:rPr lang="de-DE" baseline="0" dirty="0" err="1"/>
              <a:t>people</a:t>
            </a:r>
            <a:r>
              <a:rPr lang="de-DE" baseline="0" dirty="0"/>
              <a:t> also </a:t>
            </a:r>
            <a:r>
              <a:rPr lang="de-DE" baseline="0" dirty="0" err="1"/>
              <a:t>want</a:t>
            </a:r>
            <a:r>
              <a:rPr lang="de-DE" baseline="0" dirty="0"/>
              <a:t> </a:t>
            </a:r>
            <a:r>
              <a:rPr lang="de-DE" baseline="0" dirty="0" err="1"/>
              <a:t>to</a:t>
            </a:r>
            <a:r>
              <a:rPr lang="de-DE" baseline="0" dirty="0"/>
              <a:t> </a:t>
            </a:r>
            <a:r>
              <a:rPr lang="de-DE" baseline="0" dirty="0" err="1"/>
              <a:t>use</a:t>
            </a:r>
            <a:r>
              <a:rPr lang="de-DE" baseline="0" dirty="0"/>
              <a:t> R not </a:t>
            </a:r>
            <a:r>
              <a:rPr lang="de-DE" baseline="0" dirty="0" err="1"/>
              <a:t>only</a:t>
            </a:r>
            <a:r>
              <a:rPr lang="de-DE" baseline="0" dirty="0"/>
              <a:t> </a:t>
            </a:r>
            <a:r>
              <a:rPr lang="de-DE" baseline="0" dirty="0" err="1"/>
              <a:t>for</a:t>
            </a:r>
            <a:r>
              <a:rPr lang="de-DE" baseline="0" dirty="0"/>
              <a:t> </a:t>
            </a:r>
            <a:r>
              <a:rPr lang="de-DE" baseline="0" dirty="0" err="1"/>
              <a:t>adhoc</a:t>
            </a:r>
            <a:r>
              <a:rPr lang="de-DE" baseline="0" dirty="0"/>
              <a:t> </a:t>
            </a:r>
            <a:r>
              <a:rPr lang="de-DE" baseline="0" dirty="0" err="1"/>
              <a:t>analysis</a:t>
            </a:r>
            <a:r>
              <a:rPr lang="de-DE" baseline="0" dirty="0"/>
              <a:t> but also </a:t>
            </a:r>
            <a:r>
              <a:rPr lang="de-DE" baseline="0" dirty="0" err="1"/>
              <a:t>want</a:t>
            </a:r>
            <a:r>
              <a:rPr lang="de-DE" baseline="0" dirty="0"/>
              <a:t> </a:t>
            </a:r>
            <a:r>
              <a:rPr lang="de-DE" baseline="0" dirty="0" err="1"/>
              <a:t>it</a:t>
            </a:r>
            <a:r>
              <a:rPr lang="de-DE" baseline="0" dirty="0"/>
              <a:t> </a:t>
            </a:r>
            <a:r>
              <a:rPr lang="de-DE" baseline="0" dirty="0" err="1"/>
              <a:t>to</a:t>
            </a:r>
            <a:r>
              <a:rPr lang="de-DE" baseline="0" dirty="0"/>
              <a:t> </a:t>
            </a:r>
            <a:r>
              <a:rPr lang="de-DE" baseline="0" dirty="0" err="1"/>
              <a:t>use</a:t>
            </a:r>
            <a:r>
              <a:rPr lang="de-DE" baseline="0" dirty="0"/>
              <a:t> in </a:t>
            </a:r>
            <a:r>
              <a:rPr lang="de-DE" baseline="0" dirty="0" err="1"/>
              <a:t>production</a:t>
            </a:r>
            <a:r>
              <a:rPr lang="de-DE" baseline="0" dirty="0"/>
              <a:t> so </a:t>
            </a:r>
            <a:r>
              <a:rPr lang="de-DE" baseline="0" dirty="0" err="1"/>
              <a:t>they</a:t>
            </a:r>
            <a:r>
              <a:rPr lang="de-DE" baseline="0" dirty="0"/>
              <a:t> </a:t>
            </a:r>
            <a:r>
              <a:rPr lang="de-DE" baseline="0" dirty="0" err="1"/>
              <a:t>focus</a:t>
            </a:r>
            <a:r>
              <a:rPr lang="de-DE" baseline="0" dirty="0"/>
              <a:t> also on a </a:t>
            </a:r>
            <a:r>
              <a:rPr lang="de-DE" baseline="0" dirty="0" err="1"/>
              <a:t>stable</a:t>
            </a:r>
            <a:r>
              <a:rPr lang="de-DE" baseline="0" dirty="0"/>
              <a:t> </a:t>
            </a:r>
            <a:r>
              <a:rPr lang="de-DE" baseline="0" dirty="0" err="1"/>
              <a:t>runtime</a:t>
            </a:r>
            <a:r>
              <a:rPr lang="de-DE" baseline="0" dirty="0"/>
              <a:t>.  </a:t>
            </a:r>
            <a:endParaRPr lang="de-DE" dirty="0"/>
          </a:p>
        </p:txBody>
      </p:sp>
      <p:sp>
        <p:nvSpPr>
          <p:cNvPr id="4" name="Foliennummernplatzhalter 3"/>
          <p:cNvSpPr>
            <a:spLocks noGrp="1"/>
          </p:cNvSpPr>
          <p:nvPr>
            <p:ph type="sldNum" sz="quarter" idx="10"/>
          </p:nvPr>
        </p:nvSpPr>
        <p:spPr/>
        <p:txBody>
          <a:bodyPr/>
          <a:lstStyle/>
          <a:p>
            <a:fld id="{FBC96759-5EE5-4C40-93BD-9C1E8D2B9044}" type="slidenum">
              <a:rPr lang="de-DE" smtClean="0"/>
              <a:t>7</a:t>
            </a:fld>
            <a:endParaRPr lang="de-DE"/>
          </a:p>
        </p:txBody>
      </p:sp>
    </p:spTree>
    <p:extLst>
      <p:ext uri="{BB962C8B-B14F-4D97-AF65-F5344CB8AC3E}">
        <p14:creationId xmlns:p14="http://schemas.microsoft.com/office/powerpoint/2010/main" val="17737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Especially for Beginner courses it makes a difference what tools the participants are already using.</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Are they already familiar with programming languages like Java or </a:t>
            </a:r>
            <a:r>
              <a:rPr lang="en-US" sz="1200" kern="1200" dirty="0" err="1">
                <a:solidFill>
                  <a:schemeClr val="tx1"/>
                </a:solidFill>
                <a:effectLst/>
                <a:latin typeface="+mn-lt"/>
                <a:ea typeface="+mn-ea"/>
                <a:cs typeface="+mn-cs"/>
              </a:rPr>
              <a:t>c++</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Maybe they are already doing data science thinks in python</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are they using point and click software like </a:t>
            </a:r>
            <a:r>
              <a:rPr lang="en-US" sz="1200" kern="1200" dirty="0" err="1">
                <a:solidFill>
                  <a:schemeClr val="tx1"/>
                </a:solidFill>
                <a:effectLst/>
                <a:latin typeface="+mn-lt"/>
                <a:ea typeface="+mn-ea"/>
                <a:cs typeface="+mn-cs"/>
              </a:rPr>
              <a:t>spss</a:t>
            </a:r>
            <a:r>
              <a:rPr lang="en-US" sz="1200" kern="1200" dirty="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Maybe they are doing really complicated thinks with excel,</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they start as a complete blank page.</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people with no programming experience the greatest</a:t>
            </a:r>
            <a:r>
              <a:rPr lang="en-US" sz="1200" kern="1200" baseline="0" dirty="0">
                <a:solidFill>
                  <a:schemeClr val="tx1"/>
                </a:solidFill>
                <a:effectLst/>
                <a:latin typeface="+mn-lt"/>
                <a:ea typeface="+mn-ea"/>
                <a:cs typeface="+mn-cs"/>
              </a:rPr>
              <a:t> hurdle is usually</a:t>
            </a:r>
            <a:r>
              <a:rPr lang="en-US" sz="1200" kern="1200" dirty="0">
                <a:solidFill>
                  <a:schemeClr val="tx1"/>
                </a:solidFill>
                <a:effectLst/>
                <a:latin typeface="+mn-lt"/>
                <a:ea typeface="+mn-ea"/>
                <a:cs typeface="+mn-cs"/>
              </a:rPr>
              <a:t> to write the scripts / to start coding.</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People with programming abilities often get lost, in exploring how R differs from the languages they know of</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FBC96759-5EE5-4C40-93BD-9C1E8D2B9044}" type="slidenum">
              <a:rPr lang="de-DE" smtClean="0"/>
              <a:t>8</a:t>
            </a:fld>
            <a:endParaRPr lang="de-DE"/>
          </a:p>
        </p:txBody>
      </p:sp>
    </p:spTree>
    <p:extLst>
      <p:ext uri="{BB962C8B-B14F-4D97-AF65-F5344CB8AC3E}">
        <p14:creationId xmlns:p14="http://schemas.microsoft.com/office/powerpoint/2010/main" val="1739999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When we teach R, we are most of the time not only teaching R but also statistics or data science concepts.</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Although we could also do a separation in topics here, I want to separate here along the skill level.</a:t>
            </a:r>
            <a:endParaRPr lang="de-DE"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have people with no background, that’s totally cool, because I am there to teach people something,</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FBC96759-5EE5-4C40-93BD-9C1E8D2B9044}" type="slidenum">
              <a:rPr lang="de-DE" smtClean="0"/>
              <a:t>9</a:t>
            </a:fld>
            <a:endParaRPr lang="de-DE"/>
          </a:p>
        </p:txBody>
      </p:sp>
    </p:spTree>
    <p:extLst>
      <p:ext uri="{BB962C8B-B14F-4D97-AF65-F5344CB8AC3E}">
        <p14:creationId xmlns:p14="http://schemas.microsoft.com/office/powerpoint/2010/main" val="3688135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When we have the people who have a deep statistical knowledge that’s cool as well, so we focus more on R itself</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FBC96759-5EE5-4C40-93BD-9C1E8D2B9044}" type="slidenum">
              <a:rPr lang="de-DE" smtClean="0"/>
              <a:t>10</a:t>
            </a:fld>
            <a:endParaRPr lang="de-DE"/>
          </a:p>
        </p:txBody>
      </p:sp>
    </p:spTree>
    <p:extLst>
      <p:ext uri="{BB962C8B-B14F-4D97-AF65-F5344CB8AC3E}">
        <p14:creationId xmlns:p14="http://schemas.microsoft.com/office/powerpoint/2010/main" val="41772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eoda.de/" TargetMode="External"/><Relationship Id="rId7" Type="http://schemas.openxmlformats.org/officeDocument/2006/relationships/hyperlink" Target="http://www.youtube.com/user/eodaAnalytics"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twitter.com/datennutzen" TargetMode="External"/><Relationship Id="rId5" Type="http://schemas.openxmlformats.org/officeDocument/2006/relationships/hyperlink" Target="https://service.eoda.de/" TargetMode="External"/><Relationship Id="rId4" Type="http://schemas.openxmlformats.org/officeDocument/2006/relationships/hyperlink" Target="http://blog.eoda.de/"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pic>
        <p:nvPicPr>
          <p:cNvPr id="7" name="Grafik 6" descr="Logo.JPG"/>
          <p:cNvPicPr>
            <a:picLocks noChangeAspect="1"/>
          </p:cNvPicPr>
          <p:nvPr/>
        </p:nvPicPr>
        <p:blipFill>
          <a:blip r:embed="rId2" cstate="print"/>
          <a:stretch>
            <a:fillRect/>
          </a:stretch>
        </p:blipFill>
        <p:spPr>
          <a:xfrm>
            <a:off x="2694119" y="2821197"/>
            <a:ext cx="3608709" cy="1042306"/>
          </a:xfrm>
          <a:prstGeom prst="rect">
            <a:avLst/>
          </a:prstGeom>
          <a:ln>
            <a:noFill/>
          </a:ln>
          <a:effectLst/>
        </p:spPr>
      </p:pic>
      <p:sp>
        <p:nvSpPr>
          <p:cNvPr id="2" name="Rechteck 1"/>
          <p:cNvSpPr/>
          <p:nvPr/>
        </p:nvSpPr>
        <p:spPr>
          <a:xfrm>
            <a:off x="0" y="89807"/>
            <a:ext cx="1624693" cy="595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p:nvSpPr>
        <p:spPr>
          <a:xfrm>
            <a:off x="-1049" y="4204522"/>
            <a:ext cx="9145049" cy="1408078"/>
          </a:xfrm>
          <a:prstGeom prst="rect">
            <a:avLst/>
          </a:prstGeom>
        </p:spPr>
        <p:txBody>
          <a:bodyPr wrap="square">
            <a:spAutoFit/>
          </a:bodyPr>
          <a:lstStyle/>
          <a:p>
            <a:pPr algn="r"/>
            <a:r>
              <a:rPr lang="de-DE" sz="1350" dirty="0">
                <a:solidFill>
                  <a:schemeClr val="bg1">
                    <a:lumMod val="85000"/>
                  </a:schemeClr>
                </a:solidFill>
                <a:latin typeface="Arial" pitchFamily="34" charset="0"/>
                <a:cs typeface="Arial" pitchFamily="34" charset="0"/>
              </a:rPr>
              <a:t>							Web Mining </a:t>
            </a:r>
            <a:r>
              <a:rPr lang="de-DE" sz="1125" dirty="0">
                <a:solidFill>
                  <a:schemeClr val="bg1">
                    <a:lumMod val="85000"/>
                  </a:schemeClr>
                </a:solidFill>
                <a:latin typeface="Arial" pitchFamily="34" charset="0"/>
                <a:cs typeface="Arial" pitchFamily="34" charset="0"/>
              </a:rPr>
              <a:t>Statistik</a:t>
            </a:r>
            <a:r>
              <a:rPr lang="de-DE" sz="1350" dirty="0">
                <a:solidFill>
                  <a:schemeClr val="bg1">
                    <a:lumMod val="85000"/>
                  </a:schemeClr>
                </a:solidFill>
                <a:latin typeface="Arial" pitchFamily="34" charset="0"/>
                <a:cs typeface="Arial" pitchFamily="34" charset="0"/>
              </a:rPr>
              <a:t> </a:t>
            </a:r>
          </a:p>
          <a:p>
            <a:pPr algn="just"/>
            <a:r>
              <a:rPr lang="de-DE" sz="1350" dirty="0">
                <a:solidFill>
                  <a:schemeClr val="bg1">
                    <a:lumMod val="85000"/>
                  </a:schemeClr>
                </a:solidFill>
                <a:latin typeface="Arial" pitchFamily="34" charset="0"/>
                <a:cs typeface="Arial" pitchFamily="34" charset="0"/>
              </a:rPr>
              <a:t>Klassifikationsverfahren </a:t>
            </a:r>
            <a:r>
              <a:rPr lang="de-DE" sz="1600" dirty="0">
                <a:solidFill>
                  <a:schemeClr val="bg1">
                    <a:lumMod val="85000"/>
                  </a:schemeClr>
                </a:solidFill>
                <a:latin typeface="Arial" pitchFamily="34" charset="0"/>
                <a:cs typeface="Arial" pitchFamily="34" charset="0"/>
              </a:rPr>
              <a:t>Hypothesen</a:t>
            </a:r>
            <a:r>
              <a:rPr lang="de-DE" sz="1350" dirty="0">
                <a:solidFill>
                  <a:schemeClr val="bg1">
                    <a:lumMod val="85000"/>
                  </a:schemeClr>
                </a:solidFill>
                <a:latin typeface="Arial" pitchFamily="34" charset="0"/>
                <a:cs typeface="Arial" pitchFamily="34" charset="0"/>
              </a:rPr>
              <a:t> Predictive Analytics </a:t>
            </a:r>
            <a:r>
              <a:rPr lang="de-DE" sz="1200" dirty="0">
                <a:solidFill>
                  <a:schemeClr val="bg1">
                    <a:lumMod val="85000"/>
                  </a:schemeClr>
                </a:solidFill>
                <a:latin typeface="Arial" pitchFamily="34" charset="0"/>
                <a:cs typeface="Arial" pitchFamily="34" charset="0"/>
              </a:rPr>
              <a:t>Diskriminanzanalyse </a:t>
            </a:r>
            <a:r>
              <a:rPr lang="de-DE" sz="1350" dirty="0">
                <a:solidFill>
                  <a:schemeClr val="bg1">
                    <a:lumMod val="85000"/>
                  </a:schemeClr>
                </a:solidFill>
                <a:latin typeface="Arial" pitchFamily="34" charset="0"/>
                <a:cs typeface="Arial" pitchFamily="34" charset="0"/>
              </a:rPr>
              <a:t>Planung </a:t>
            </a:r>
            <a:r>
              <a:rPr lang="de-DE" sz="1050" dirty="0" err="1">
                <a:solidFill>
                  <a:schemeClr val="bg1">
                    <a:lumMod val="85000"/>
                  </a:schemeClr>
                </a:solidFill>
                <a:latin typeface="Arial" pitchFamily="34" charset="0"/>
                <a:cs typeface="Arial" pitchFamily="34" charset="0"/>
              </a:rPr>
              <a:t>Attributsgewichtung</a:t>
            </a:r>
            <a:r>
              <a:rPr lang="de-DE" sz="1050" dirty="0">
                <a:solidFill>
                  <a:schemeClr val="bg1">
                    <a:lumMod val="85000"/>
                  </a:schemeClr>
                </a:solidFill>
                <a:latin typeface="Arial" pitchFamily="34" charset="0"/>
                <a:cs typeface="Arial" pitchFamily="34" charset="0"/>
              </a:rPr>
              <a:t> </a:t>
            </a:r>
            <a:r>
              <a:rPr lang="de-DE" sz="1350" dirty="0">
                <a:solidFill>
                  <a:schemeClr val="bg1">
                    <a:lumMod val="85000"/>
                  </a:schemeClr>
                </a:solidFill>
                <a:latin typeface="Arial" pitchFamily="34" charset="0"/>
                <a:cs typeface="Arial" pitchFamily="34" charset="0"/>
              </a:rPr>
              <a:t>Six Sigma </a:t>
            </a:r>
            <a:r>
              <a:rPr lang="de-DE" sz="2100" dirty="0">
                <a:solidFill>
                  <a:schemeClr val="bg1">
                    <a:lumMod val="85000"/>
                  </a:schemeClr>
                </a:solidFill>
                <a:latin typeface="Arial" pitchFamily="34" charset="0"/>
                <a:cs typeface="Arial" pitchFamily="34" charset="0"/>
              </a:rPr>
              <a:t>Analyse </a:t>
            </a:r>
            <a:r>
              <a:rPr lang="de-DE" sz="1350" dirty="0">
                <a:solidFill>
                  <a:schemeClr val="bg1">
                    <a:lumMod val="85000"/>
                  </a:schemeClr>
                </a:solidFill>
                <a:latin typeface="Arial" pitchFamily="34" charset="0"/>
                <a:cs typeface="Arial" pitchFamily="34" charset="0"/>
              </a:rPr>
              <a:t>Sensitivitätsanalyse </a:t>
            </a:r>
            <a:r>
              <a:rPr lang="de-DE" sz="1400" dirty="0">
                <a:solidFill>
                  <a:schemeClr val="bg1">
                    <a:lumMod val="85000"/>
                  </a:schemeClr>
                </a:solidFill>
                <a:latin typeface="Arial" pitchFamily="34" charset="0"/>
                <a:cs typeface="Arial" pitchFamily="34" charset="0"/>
              </a:rPr>
              <a:t>Regressionsanalyse</a:t>
            </a:r>
            <a:r>
              <a:rPr lang="de-DE" dirty="0">
                <a:solidFill>
                  <a:schemeClr val="bg1">
                    <a:lumMod val="85000"/>
                  </a:schemeClr>
                </a:solidFill>
                <a:latin typeface="Arial" pitchFamily="34" charset="0"/>
                <a:cs typeface="Arial" pitchFamily="34" charset="0"/>
              </a:rPr>
              <a:t> </a:t>
            </a:r>
            <a:r>
              <a:rPr lang="de-DE" sz="1050" dirty="0">
                <a:solidFill>
                  <a:schemeClr val="bg1">
                    <a:lumMod val="85000"/>
                  </a:schemeClr>
                </a:solidFill>
                <a:latin typeface="Arial" pitchFamily="34" charset="0"/>
                <a:cs typeface="Arial" pitchFamily="34" charset="0"/>
              </a:rPr>
              <a:t>Support-Vector-Maschine </a:t>
            </a:r>
            <a:r>
              <a:rPr lang="de-DE" sz="1350" dirty="0">
                <a:solidFill>
                  <a:schemeClr val="bg1">
                    <a:lumMod val="85000"/>
                  </a:schemeClr>
                </a:solidFill>
                <a:latin typeface="Arial" pitchFamily="34" charset="0"/>
                <a:cs typeface="Arial" pitchFamily="34" charset="0"/>
              </a:rPr>
              <a:t>CRM </a:t>
            </a:r>
            <a:r>
              <a:rPr lang="de-DE" sz="1050" dirty="0">
                <a:solidFill>
                  <a:schemeClr val="bg1">
                    <a:lumMod val="85000"/>
                  </a:schemeClr>
                </a:solidFill>
                <a:latin typeface="Arial" pitchFamily="34" charset="0"/>
                <a:cs typeface="Arial" pitchFamily="34" charset="0"/>
              </a:rPr>
              <a:t>Neuronale Netze </a:t>
            </a:r>
            <a:r>
              <a:rPr lang="de-DE" sz="1600" dirty="0">
                <a:solidFill>
                  <a:schemeClr val="bg1">
                    <a:lumMod val="85000"/>
                  </a:schemeClr>
                </a:solidFill>
                <a:latin typeface="Arial" pitchFamily="34" charset="0"/>
                <a:cs typeface="Arial" pitchFamily="34" charset="0"/>
              </a:rPr>
              <a:t>Kundensegmentierung </a:t>
            </a:r>
            <a:r>
              <a:rPr lang="de-DE" sz="1350" dirty="0">
                <a:solidFill>
                  <a:schemeClr val="bg1">
                    <a:lumMod val="85000"/>
                  </a:schemeClr>
                </a:solidFill>
                <a:latin typeface="Arial" pitchFamily="34" charset="0"/>
                <a:cs typeface="Arial" pitchFamily="34" charset="0"/>
              </a:rPr>
              <a:t>Warenkorbanalyse Kundenbeziehungen </a:t>
            </a:r>
            <a:r>
              <a:rPr lang="de-DE" sz="1200" dirty="0">
                <a:solidFill>
                  <a:schemeClr val="bg1">
                    <a:lumMod val="85000"/>
                  </a:schemeClr>
                </a:solidFill>
                <a:latin typeface="Arial" pitchFamily="34" charset="0"/>
                <a:cs typeface="Arial" pitchFamily="34" charset="0"/>
              </a:rPr>
              <a:t>Empirie </a:t>
            </a:r>
            <a:r>
              <a:rPr lang="de-DE" sz="1350" dirty="0">
                <a:solidFill>
                  <a:schemeClr val="bg1">
                    <a:lumMod val="85000"/>
                  </a:schemeClr>
                </a:solidFill>
                <a:latin typeface="Arial" pitchFamily="34" charset="0"/>
                <a:cs typeface="Arial" pitchFamily="34" charset="0"/>
              </a:rPr>
              <a:t>Plausibilitätsprüfung </a:t>
            </a:r>
            <a:r>
              <a:rPr lang="de-DE" sz="1000" dirty="0">
                <a:solidFill>
                  <a:schemeClr val="bg1">
                    <a:lumMod val="85000"/>
                  </a:schemeClr>
                </a:solidFill>
                <a:latin typeface="Arial" pitchFamily="34" charset="0"/>
                <a:cs typeface="Arial" pitchFamily="34" charset="0"/>
              </a:rPr>
              <a:t>Kampagnenmanagement</a:t>
            </a:r>
            <a:r>
              <a:rPr lang="de-DE" sz="1350" dirty="0">
                <a:solidFill>
                  <a:schemeClr val="bg1">
                    <a:lumMod val="85000"/>
                  </a:schemeClr>
                </a:solidFill>
                <a:latin typeface="Arial" pitchFamily="34" charset="0"/>
                <a:cs typeface="Arial" pitchFamily="34" charset="0"/>
              </a:rPr>
              <a:t> </a:t>
            </a:r>
            <a:r>
              <a:rPr lang="de-DE" sz="1000" dirty="0">
                <a:solidFill>
                  <a:schemeClr val="bg1">
                    <a:lumMod val="85000"/>
                  </a:schemeClr>
                </a:solidFill>
                <a:latin typeface="Arial" pitchFamily="34" charset="0"/>
                <a:cs typeface="Arial" pitchFamily="34" charset="0"/>
              </a:rPr>
              <a:t>Marktmodellierung</a:t>
            </a:r>
            <a:r>
              <a:rPr lang="de-DE" sz="1500" dirty="0">
                <a:solidFill>
                  <a:schemeClr val="bg1">
                    <a:lumMod val="85000"/>
                  </a:schemeClr>
                </a:solidFill>
                <a:latin typeface="Arial" pitchFamily="34" charset="0"/>
                <a:cs typeface="Arial" pitchFamily="34" charset="0"/>
              </a:rPr>
              <a:t> </a:t>
            </a:r>
            <a:r>
              <a:rPr lang="de-DE" sz="1900" dirty="0" err="1">
                <a:solidFill>
                  <a:schemeClr val="bg1">
                    <a:lumMod val="85000"/>
                  </a:schemeClr>
                </a:solidFill>
                <a:latin typeface="Arial" pitchFamily="34" charset="0"/>
                <a:cs typeface="Arial" pitchFamily="34" charset="0"/>
              </a:rPr>
              <a:t>Predictive</a:t>
            </a:r>
            <a:r>
              <a:rPr lang="de-DE" sz="1900" dirty="0">
                <a:solidFill>
                  <a:schemeClr val="bg1">
                    <a:lumMod val="85000"/>
                  </a:schemeClr>
                </a:solidFill>
                <a:latin typeface="Arial" pitchFamily="34" charset="0"/>
                <a:cs typeface="Arial" pitchFamily="34" charset="0"/>
              </a:rPr>
              <a:t> Maintenance</a:t>
            </a:r>
          </a:p>
        </p:txBody>
      </p:sp>
      <p:sp>
        <p:nvSpPr>
          <p:cNvPr id="5" name="Rechteck 4"/>
          <p:cNvSpPr/>
          <p:nvPr/>
        </p:nvSpPr>
        <p:spPr>
          <a:xfrm>
            <a:off x="-1049" y="1209017"/>
            <a:ext cx="9145049" cy="1154162"/>
          </a:xfrm>
          <a:prstGeom prst="rect">
            <a:avLst/>
          </a:prstGeom>
        </p:spPr>
        <p:txBody>
          <a:bodyPr wrap="square">
            <a:spAutoFit/>
          </a:bodyPr>
          <a:lstStyle/>
          <a:p>
            <a:pPr algn="just"/>
            <a:r>
              <a:rPr lang="de-DE" sz="900" dirty="0">
                <a:solidFill>
                  <a:schemeClr val="bg1">
                    <a:lumMod val="85000"/>
                  </a:schemeClr>
                </a:solidFill>
                <a:latin typeface="Arial" pitchFamily="34" charset="0"/>
                <a:cs typeface="Arial" pitchFamily="34" charset="0"/>
              </a:rPr>
              <a:t>Datenanalyse </a:t>
            </a:r>
            <a:r>
              <a:rPr lang="de-DE" sz="1350" dirty="0">
                <a:solidFill>
                  <a:schemeClr val="bg1">
                    <a:lumMod val="85000"/>
                  </a:schemeClr>
                </a:solidFill>
                <a:latin typeface="Arial" pitchFamily="34" charset="0"/>
                <a:cs typeface="Arial" pitchFamily="34" charset="0"/>
              </a:rPr>
              <a:t>Cross </a:t>
            </a:r>
            <a:r>
              <a:rPr lang="de-DE" sz="1350" dirty="0" err="1">
                <a:solidFill>
                  <a:schemeClr val="bg1">
                    <a:lumMod val="85000"/>
                  </a:schemeClr>
                </a:solidFill>
                <a:latin typeface="Arial" pitchFamily="34" charset="0"/>
                <a:cs typeface="Arial" pitchFamily="34" charset="0"/>
              </a:rPr>
              <a:t>Selling</a:t>
            </a:r>
            <a:r>
              <a:rPr lang="de-DE" sz="1350" dirty="0">
                <a:solidFill>
                  <a:schemeClr val="bg1">
                    <a:lumMod val="85000"/>
                  </a:schemeClr>
                </a:solidFill>
                <a:latin typeface="Arial" pitchFamily="34" charset="0"/>
                <a:cs typeface="Arial" pitchFamily="34" charset="0"/>
              </a:rPr>
              <a:t> </a:t>
            </a:r>
            <a:r>
              <a:rPr lang="de-DE" sz="1500" dirty="0">
                <a:solidFill>
                  <a:schemeClr val="bg1">
                    <a:lumMod val="85000"/>
                  </a:schemeClr>
                </a:solidFill>
                <a:latin typeface="Arial" pitchFamily="34" charset="0"/>
                <a:cs typeface="Arial" pitchFamily="34" charset="0"/>
              </a:rPr>
              <a:t>Analytisches CRM </a:t>
            </a:r>
            <a:r>
              <a:rPr lang="de-DE" sz="900" dirty="0">
                <a:solidFill>
                  <a:schemeClr val="bg1">
                    <a:lumMod val="85000"/>
                  </a:schemeClr>
                </a:solidFill>
                <a:latin typeface="Arial" pitchFamily="34" charset="0"/>
                <a:cs typeface="Arial" pitchFamily="34" charset="0"/>
              </a:rPr>
              <a:t>Marketing Mix </a:t>
            </a:r>
            <a:r>
              <a:rPr lang="de-DE" sz="1050" dirty="0">
                <a:solidFill>
                  <a:schemeClr val="bg1">
                    <a:lumMod val="85000"/>
                  </a:schemeClr>
                </a:solidFill>
                <a:latin typeface="Arial" pitchFamily="34" charset="0"/>
                <a:cs typeface="Arial" pitchFamily="34" charset="0"/>
              </a:rPr>
              <a:t>Preisoptimierung </a:t>
            </a:r>
            <a:r>
              <a:rPr lang="de-DE" sz="1500" dirty="0">
                <a:solidFill>
                  <a:schemeClr val="bg1">
                    <a:lumMod val="85000"/>
                  </a:schemeClr>
                </a:solidFill>
                <a:latin typeface="Arial" pitchFamily="34" charset="0"/>
                <a:cs typeface="Arial" pitchFamily="34" charset="0"/>
              </a:rPr>
              <a:t>Kundenzufriedenheit </a:t>
            </a:r>
            <a:r>
              <a:rPr lang="de-DE" sz="900" dirty="0">
                <a:solidFill>
                  <a:schemeClr val="bg1">
                    <a:lumMod val="85000"/>
                  </a:schemeClr>
                </a:solidFill>
                <a:latin typeface="Arial" pitchFamily="34" charset="0"/>
                <a:cs typeface="Arial" pitchFamily="34" charset="0"/>
              </a:rPr>
              <a:t>Marktpotenzial Gap-Analyse </a:t>
            </a:r>
            <a:r>
              <a:rPr lang="de-DE" sz="1200" dirty="0">
                <a:solidFill>
                  <a:schemeClr val="bg1">
                    <a:lumMod val="85000"/>
                  </a:schemeClr>
                </a:solidFill>
                <a:latin typeface="Arial" pitchFamily="34" charset="0"/>
                <a:cs typeface="Arial" pitchFamily="34" charset="0"/>
              </a:rPr>
              <a:t>Mulitvariate</a:t>
            </a:r>
            <a:r>
              <a:rPr lang="de-DE" sz="100" dirty="0">
                <a:solidFill>
                  <a:schemeClr val="bg1">
                    <a:lumMod val="85000"/>
                  </a:schemeClr>
                </a:solidFill>
                <a:latin typeface="Arial" pitchFamily="34" charset="0"/>
                <a:cs typeface="Arial" pitchFamily="34" charset="0"/>
              </a:rPr>
              <a:t> </a:t>
            </a:r>
            <a:r>
              <a:rPr lang="de-DE" sz="1200" dirty="0">
                <a:solidFill>
                  <a:schemeClr val="bg1">
                    <a:lumMod val="85000"/>
                  </a:schemeClr>
                </a:solidFill>
                <a:latin typeface="Arial" pitchFamily="34" charset="0"/>
                <a:cs typeface="Arial" pitchFamily="34" charset="0"/>
              </a:rPr>
              <a:t>Analysen </a:t>
            </a:r>
            <a:r>
              <a:rPr lang="de-DE" sz="1350" dirty="0">
                <a:solidFill>
                  <a:schemeClr val="bg1">
                    <a:lumMod val="85000"/>
                  </a:schemeClr>
                </a:solidFill>
                <a:latin typeface="Arial" pitchFamily="34" charset="0"/>
                <a:cs typeface="Arial" pitchFamily="34" charset="0"/>
              </a:rPr>
              <a:t>Deskriptive</a:t>
            </a:r>
            <a:r>
              <a:rPr lang="de-DE" sz="600" dirty="0">
                <a:solidFill>
                  <a:schemeClr val="bg1">
                    <a:lumMod val="85000"/>
                  </a:schemeClr>
                </a:solidFill>
                <a:latin typeface="Arial" pitchFamily="34" charset="0"/>
                <a:cs typeface="Arial" pitchFamily="34" charset="0"/>
              </a:rPr>
              <a:t> </a:t>
            </a:r>
            <a:r>
              <a:rPr lang="de-DE" sz="1350" dirty="0">
                <a:solidFill>
                  <a:schemeClr val="bg1">
                    <a:lumMod val="85000"/>
                  </a:schemeClr>
                </a:solidFill>
                <a:latin typeface="Arial" pitchFamily="34" charset="0"/>
                <a:cs typeface="Arial" pitchFamily="34" charset="0"/>
              </a:rPr>
              <a:t>Statistik </a:t>
            </a:r>
            <a:r>
              <a:rPr lang="de-DE" sz="2100" dirty="0">
                <a:solidFill>
                  <a:schemeClr val="bg1">
                    <a:lumMod val="85000"/>
                  </a:schemeClr>
                </a:solidFill>
                <a:latin typeface="Arial" pitchFamily="34" charset="0"/>
                <a:cs typeface="Arial" pitchFamily="34" charset="0"/>
              </a:rPr>
              <a:t>Data</a:t>
            </a:r>
            <a:r>
              <a:rPr lang="de-DE" sz="450" dirty="0">
                <a:solidFill>
                  <a:schemeClr val="bg1">
                    <a:lumMod val="85000"/>
                  </a:schemeClr>
                </a:solidFill>
                <a:latin typeface="Arial" pitchFamily="34" charset="0"/>
                <a:cs typeface="Arial" pitchFamily="34" charset="0"/>
              </a:rPr>
              <a:t> </a:t>
            </a:r>
            <a:r>
              <a:rPr lang="de-DE" sz="2100" dirty="0">
                <a:solidFill>
                  <a:schemeClr val="bg1">
                    <a:lumMod val="85000"/>
                  </a:schemeClr>
                </a:solidFill>
                <a:latin typeface="Arial" pitchFamily="34" charset="0"/>
                <a:cs typeface="Arial" pitchFamily="34" charset="0"/>
              </a:rPr>
              <a:t>Mining </a:t>
            </a:r>
            <a:r>
              <a:rPr lang="de-DE" sz="900" dirty="0">
                <a:solidFill>
                  <a:schemeClr val="bg1">
                    <a:lumMod val="85000"/>
                  </a:schemeClr>
                </a:solidFill>
                <a:latin typeface="Arial" pitchFamily="34" charset="0"/>
                <a:cs typeface="Arial" pitchFamily="34" charset="0"/>
              </a:rPr>
              <a:t>Transformation </a:t>
            </a:r>
            <a:r>
              <a:rPr lang="de-DE" sz="1200" dirty="0" err="1">
                <a:solidFill>
                  <a:schemeClr val="bg1">
                    <a:lumMod val="85000"/>
                  </a:schemeClr>
                </a:solidFill>
                <a:latin typeface="Arial" pitchFamily="34" charset="0"/>
                <a:cs typeface="Arial" pitchFamily="34" charset="0"/>
              </a:rPr>
              <a:t>Operations</a:t>
            </a:r>
            <a:r>
              <a:rPr lang="de-DE" sz="1200" dirty="0">
                <a:solidFill>
                  <a:schemeClr val="bg1">
                    <a:lumMod val="85000"/>
                  </a:schemeClr>
                </a:solidFill>
                <a:latin typeface="Arial" pitchFamily="34" charset="0"/>
                <a:cs typeface="Arial" pitchFamily="34" charset="0"/>
              </a:rPr>
              <a:t> Research </a:t>
            </a:r>
            <a:r>
              <a:rPr lang="de-DE" sz="1500" dirty="0">
                <a:solidFill>
                  <a:schemeClr val="bg1">
                    <a:lumMod val="85000"/>
                  </a:schemeClr>
                </a:solidFill>
                <a:latin typeface="Arial" pitchFamily="34" charset="0"/>
                <a:cs typeface="Arial" pitchFamily="34" charset="0"/>
              </a:rPr>
              <a:t>Prognosen</a:t>
            </a:r>
            <a:r>
              <a:rPr lang="de-DE" sz="900" dirty="0">
                <a:solidFill>
                  <a:schemeClr val="bg1">
                    <a:lumMod val="85000"/>
                  </a:schemeClr>
                </a:solidFill>
                <a:latin typeface="Arial" pitchFamily="34" charset="0"/>
                <a:cs typeface="Arial" pitchFamily="34" charset="0"/>
              </a:rPr>
              <a:t> Datenbereinigung </a:t>
            </a:r>
            <a:r>
              <a:rPr lang="de-DE" sz="1350" dirty="0">
                <a:solidFill>
                  <a:schemeClr val="bg1">
                    <a:lumMod val="85000"/>
                  </a:schemeClr>
                </a:solidFill>
                <a:latin typeface="Arial" pitchFamily="34" charset="0"/>
                <a:cs typeface="Arial" pitchFamily="34" charset="0"/>
              </a:rPr>
              <a:t>Datenqualität </a:t>
            </a:r>
            <a:r>
              <a:rPr lang="de-DE" sz="900" dirty="0">
                <a:solidFill>
                  <a:schemeClr val="bg1">
                    <a:lumMod val="85000"/>
                  </a:schemeClr>
                </a:solidFill>
                <a:latin typeface="Arial" pitchFamily="34" charset="0"/>
                <a:cs typeface="Arial" pitchFamily="34" charset="0"/>
              </a:rPr>
              <a:t>Fehlwerte </a:t>
            </a:r>
            <a:r>
              <a:rPr lang="de-DE" sz="1050" dirty="0" err="1">
                <a:solidFill>
                  <a:schemeClr val="bg1">
                    <a:lumMod val="85000"/>
                  </a:schemeClr>
                </a:solidFill>
                <a:latin typeface="Arial" pitchFamily="34" charset="0"/>
                <a:cs typeface="Arial" pitchFamily="34" charset="0"/>
              </a:rPr>
              <a:t>Missing</a:t>
            </a:r>
            <a:r>
              <a:rPr lang="de-DE" sz="1050" dirty="0">
                <a:solidFill>
                  <a:schemeClr val="bg1">
                    <a:lumMod val="85000"/>
                  </a:schemeClr>
                </a:solidFill>
                <a:latin typeface="Arial" pitchFamily="34" charset="0"/>
                <a:cs typeface="Arial" pitchFamily="34" charset="0"/>
              </a:rPr>
              <a:t> Value </a:t>
            </a:r>
            <a:r>
              <a:rPr lang="de-DE" sz="900" dirty="0">
                <a:solidFill>
                  <a:schemeClr val="bg1">
                    <a:lumMod val="85000"/>
                  </a:schemeClr>
                </a:solidFill>
                <a:latin typeface="Arial" pitchFamily="34" charset="0"/>
                <a:cs typeface="Arial" pitchFamily="34" charset="0"/>
              </a:rPr>
              <a:t>Ausreißer </a:t>
            </a:r>
            <a:r>
              <a:rPr lang="de-DE" sz="1300" dirty="0">
                <a:solidFill>
                  <a:schemeClr val="bg1">
                    <a:lumMod val="85000"/>
                  </a:schemeClr>
                </a:solidFill>
                <a:latin typeface="Arial" pitchFamily="34" charset="0"/>
                <a:cs typeface="Arial" pitchFamily="34" charset="0"/>
              </a:rPr>
              <a:t>Signifikant</a:t>
            </a:r>
            <a:r>
              <a:rPr lang="de-DE" sz="1500" dirty="0">
                <a:solidFill>
                  <a:schemeClr val="bg1">
                    <a:lumMod val="85000"/>
                  </a:schemeClr>
                </a:solidFill>
                <a:latin typeface="Arial" pitchFamily="34" charset="0"/>
                <a:cs typeface="Arial" pitchFamily="34" charset="0"/>
              </a:rPr>
              <a:t> </a:t>
            </a:r>
            <a:r>
              <a:rPr lang="de-DE" sz="900" dirty="0">
                <a:solidFill>
                  <a:schemeClr val="bg1">
                    <a:lumMod val="85000"/>
                  </a:schemeClr>
                </a:solidFill>
                <a:latin typeface="Arial" pitchFamily="34" charset="0"/>
                <a:cs typeface="Arial" pitchFamily="34" charset="0"/>
              </a:rPr>
              <a:t>Evidenz </a:t>
            </a:r>
            <a:r>
              <a:rPr lang="de-DE" sz="1200" dirty="0">
                <a:solidFill>
                  <a:schemeClr val="bg1">
                    <a:lumMod val="85000"/>
                  </a:schemeClr>
                </a:solidFill>
                <a:latin typeface="Arial" pitchFamily="34" charset="0"/>
                <a:cs typeface="Arial" pitchFamily="34" charset="0"/>
              </a:rPr>
              <a:t>Mustererkennung Entscheidungsbäume </a:t>
            </a:r>
            <a:r>
              <a:rPr lang="de-DE" dirty="0">
                <a:solidFill>
                  <a:schemeClr val="bg1">
                    <a:lumMod val="85000"/>
                  </a:schemeClr>
                </a:solidFill>
                <a:latin typeface="Arial" pitchFamily="34" charset="0"/>
                <a:cs typeface="Arial" pitchFamily="34" charset="0"/>
              </a:rPr>
              <a:t>Cluster-Analyse </a:t>
            </a:r>
            <a:r>
              <a:rPr lang="de-DE" sz="1500" dirty="0">
                <a:solidFill>
                  <a:schemeClr val="bg1">
                    <a:lumMod val="85000"/>
                  </a:schemeClr>
                </a:solidFill>
                <a:latin typeface="Arial" pitchFamily="34" charset="0"/>
                <a:cs typeface="Arial" pitchFamily="34" charset="0"/>
              </a:rPr>
              <a:t>Implizites Wissen </a:t>
            </a:r>
            <a:r>
              <a:rPr lang="de-DE" sz="900" dirty="0">
                <a:solidFill>
                  <a:schemeClr val="bg1">
                    <a:lumMod val="85000"/>
                  </a:schemeClr>
                </a:solidFill>
                <a:latin typeface="Arial" pitchFamily="34" charset="0"/>
                <a:cs typeface="Arial" pitchFamily="34" charset="0"/>
              </a:rPr>
              <a:t>Hauptkomponentenanalyse </a:t>
            </a:r>
            <a:r>
              <a:rPr lang="de-DE" sz="1350" dirty="0">
                <a:solidFill>
                  <a:schemeClr val="bg1">
                    <a:lumMod val="85000"/>
                  </a:schemeClr>
                </a:solidFill>
                <a:latin typeface="Arial" pitchFamily="34" charset="0"/>
                <a:cs typeface="Arial" pitchFamily="34" charset="0"/>
              </a:rPr>
              <a:t>Faktorenanalyse </a:t>
            </a:r>
            <a:r>
              <a:rPr lang="de-DE" sz="1200" dirty="0">
                <a:solidFill>
                  <a:schemeClr val="bg1">
                    <a:lumMod val="85000"/>
                  </a:schemeClr>
                </a:solidFill>
                <a:latin typeface="Arial" pitchFamily="34" charset="0"/>
                <a:cs typeface="Arial" pitchFamily="34" charset="0"/>
              </a:rPr>
              <a:t>Assoziationsanalyse</a:t>
            </a:r>
          </a:p>
        </p:txBody>
      </p:sp>
    </p:spTree>
    <p:extLst>
      <p:ext uri="{BB962C8B-B14F-4D97-AF65-F5344CB8AC3E}">
        <p14:creationId xmlns:p14="http://schemas.microsoft.com/office/powerpoint/2010/main" val="112370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Rechteck 1"/>
          <p:cNvSpPr/>
          <p:nvPr userDrawn="1"/>
        </p:nvSpPr>
        <p:spPr>
          <a:xfrm>
            <a:off x="0" y="89807"/>
            <a:ext cx="1624693" cy="595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a:off x="1094014" y="0"/>
            <a:ext cx="8049986"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Logo.JPG"/>
          <p:cNvPicPr>
            <a:picLocks noChangeAspect="1"/>
          </p:cNvPicPr>
          <p:nvPr/>
        </p:nvPicPr>
        <p:blipFill>
          <a:blip r:embed="rId2" cstate="print"/>
          <a:stretch>
            <a:fillRect/>
          </a:stretch>
        </p:blipFill>
        <p:spPr>
          <a:xfrm>
            <a:off x="2946455" y="1072091"/>
            <a:ext cx="2839206" cy="793462"/>
          </a:xfrm>
          <a:prstGeom prst="rect">
            <a:avLst/>
          </a:prstGeom>
          <a:ln>
            <a:noFill/>
          </a:ln>
          <a:effectLst/>
        </p:spPr>
      </p:pic>
    </p:spTree>
    <p:extLst>
      <p:ext uri="{BB962C8B-B14F-4D97-AF65-F5344CB8AC3E}">
        <p14:creationId xmlns:p14="http://schemas.microsoft.com/office/powerpoint/2010/main" val="306093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elfolie">
    <p:spTree>
      <p:nvGrpSpPr>
        <p:cNvPr id="1" name=""/>
        <p:cNvGrpSpPr/>
        <p:nvPr/>
      </p:nvGrpSpPr>
      <p:grpSpPr>
        <a:xfrm>
          <a:off x="0" y="0"/>
          <a:ext cx="0" cy="0"/>
          <a:chOff x="0" y="0"/>
          <a:chExt cx="0" cy="0"/>
        </a:xfrm>
      </p:grpSpPr>
      <p:sp>
        <p:nvSpPr>
          <p:cNvPr id="2" name="Rechteck 1"/>
          <p:cNvSpPr/>
          <p:nvPr/>
        </p:nvSpPr>
        <p:spPr>
          <a:xfrm>
            <a:off x="0" y="89807"/>
            <a:ext cx="1624693" cy="595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a:off x="1094014" y="0"/>
            <a:ext cx="8049986"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651" y="2847245"/>
            <a:ext cx="5979808" cy="4010755"/>
          </a:xfrm>
          <a:prstGeom prst="rect">
            <a:avLst/>
          </a:prstGeom>
        </p:spPr>
      </p:pic>
      <p:sp>
        <p:nvSpPr>
          <p:cNvPr id="9" name="Textfeld 8"/>
          <p:cNvSpPr txBox="1"/>
          <p:nvPr/>
        </p:nvSpPr>
        <p:spPr>
          <a:xfrm>
            <a:off x="0" y="2439019"/>
            <a:ext cx="9143999" cy="500137"/>
          </a:xfrm>
          <a:prstGeom prst="rect">
            <a:avLst/>
          </a:prstGeom>
          <a:solidFill>
            <a:srgbClr val="FCFCFC"/>
          </a:solidFill>
        </p:spPr>
        <p:txBody>
          <a:bodyPr wrap="square" rtlCol="0">
            <a:spAutoFit/>
          </a:bodyPr>
          <a:lstStyle/>
          <a:p>
            <a:pPr algn="ctr"/>
            <a:r>
              <a:rPr lang="de-DE" sz="2650" i="1" dirty="0">
                <a:solidFill>
                  <a:srgbClr val="645649"/>
                </a:solidFill>
              </a:rPr>
              <a:t>  </a:t>
            </a:r>
            <a:r>
              <a:rPr lang="de-DE" sz="2300" i="1" dirty="0">
                <a:solidFill>
                  <a:srgbClr val="645649"/>
                </a:solidFill>
              </a:rPr>
              <a:t>Die Data Science Spezialisten.</a:t>
            </a:r>
          </a:p>
        </p:txBody>
      </p:sp>
      <p:pic>
        <p:nvPicPr>
          <p:cNvPr id="10" name="Grafik 9" descr="Logo.JPG"/>
          <p:cNvPicPr>
            <a:picLocks noChangeAspect="1"/>
          </p:cNvPicPr>
          <p:nvPr/>
        </p:nvPicPr>
        <p:blipFill>
          <a:blip r:embed="rId3" cstate="print"/>
          <a:stretch>
            <a:fillRect/>
          </a:stretch>
        </p:blipFill>
        <p:spPr>
          <a:xfrm>
            <a:off x="2738634" y="1123488"/>
            <a:ext cx="3470017" cy="969752"/>
          </a:xfrm>
          <a:prstGeom prst="rect">
            <a:avLst/>
          </a:prstGeom>
          <a:ln>
            <a:noFill/>
          </a:ln>
          <a:effectLst/>
        </p:spPr>
      </p:pic>
      <p:sp>
        <p:nvSpPr>
          <p:cNvPr id="6" name="Rechteck 5"/>
          <p:cNvSpPr/>
          <p:nvPr/>
        </p:nvSpPr>
        <p:spPr>
          <a:xfrm>
            <a:off x="0" y="2939156"/>
            <a:ext cx="1777651" cy="3918844"/>
          </a:xfrm>
          <a:prstGeom prst="rect">
            <a:avLst/>
          </a:prstGeom>
          <a:gradFill flip="none" rotWithShape="1">
            <a:gsLst>
              <a:gs pos="100000">
                <a:srgbClr val="FCFCFC"/>
              </a:gs>
              <a:gs pos="0">
                <a:srgbClr val="E6E6E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7486650" y="2939156"/>
            <a:ext cx="1657349" cy="3918844"/>
          </a:xfrm>
          <a:prstGeom prst="rect">
            <a:avLst/>
          </a:prstGeom>
          <a:gradFill flip="none" rotWithShape="1">
            <a:gsLst>
              <a:gs pos="100000">
                <a:srgbClr val="FCFCFC"/>
              </a:gs>
              <a:gs pos="0">
                <a:srgbClr val="E6E6E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0" y="2193315"/>
            <a:ext cx="9143999" cy="253868"/>
          </a:xfrm>
          <a:prstGeom prst="rect">
            <a:avLst/>
          </a:prstGeom>
          <a:gradFill>
            <a:gsLst>
              <a:gs pos="0">
                <a:srgbClr val="FCFCFC"/>
              </a:gs>
              <a:gs pos="10000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990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600" kern="1200" dirty="0">
                <a:solidFill>
                  <a:srgbClr val="5E4F42"/>
                </a:solidFill>
                <a:latin typeface="+mn-lt"/>
                <a:ea typeface="+mj-ea"/>
                <a:cs typeface="+mj-cs"/>
              </a:defRPr>
            </a:lvl1pPr>
          </a:lstStyle>
          <a:p>
            <a:r>
              <a:rPr lang="de-DE"/>
              <a:t>Titelmasterformat durch Klicken bearbeiten</a:t>
            </a:r>
            <a:endParaRPr lang="en-US" dirty="0"/>
          </a:p>
        </p:txBody>
      </p:sp>
      <p:sp>
        <p:nvSpPr>
          <p:cNvPr id="3" name="Content Placeholder 2"/>
          <p:cNvSpPr>
            <a:spLocks noGrp="1"/>
          </p:cNvSpPr>
          <p:nvPr>
            <p:ph idx="1"/>
          </p:nvPr>
        </p:nvSpPr>
        <p:spPr/>
        <p:txBody>
          <a:bodyPr>
            <a:normAutofit/>
          </a:bodyPr>
          <a:lstStyle>
            <a:lvl1pPr marL="342900" indent="-342900">
              <a:buFont typeface="Arial" panose="020B0604020202020204" pitchFamily="34" charset="0"/>
              <a:buChar char="•"/>
              <a:defRPr sz="2400" b="0">
                <a:latin typeface="+mn-lt"/>
                <a:cs typeface="Arial" panose="020B0604020202020204" pitchFamily="34" charset="0"/>
              </a:defRPr>
            </a:lvl1pPr>
            <a:lvl2pPr marL="800100" indent="-342900">
              <a:buFont typeface="Arial" panose="020B0604020202020204" pitchFamily="34" charset="0"/>
              <a:buChar char="•"/>
              <a:defRPr sz="2000" baseline="0">
                <a:latin typeface="+mn-lt"/>
                <a:cs typeface="Arial" panose="020B0604020202020204" pitchFamily="34" charset="0"/>
              </a:defRPr>
            </a:lvl2pPr>
            <a:lvl3pPr>
              <a:defRPr sz="1800">
                <a:latin typeface="+mn-lt"/>
                <a:cs typeface="Arial" panose="020B0604020202020204" pitchFamily="34" charset="0"/>
              </a:defRPr>
            </a:lvl3pPr>
            <a:lvl4pPr>
              <a:defRPr sz="1400">
                <a:latin typeface="+mn-lt"/>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grpSp>
        <p:nvGrpSpPr>
          <p:cNvPr id="17" name="Gruppieren 16"/>
          <p:cNvGrpSpPr/>
          <p:nvPr/>
        </p:nvGrpSpPr>
        <p:grpSpPr>
          <a:xfrm>
            <a:off x="6020" y="116810"/>
            <a:ext cx="9167972" cy="503878"/>
            <a:chOff x="6020" y="116810"/>
            <a:chExt cx="9167972" cy="503878"/>
          </a:xfrm>
        </p:grpSpPr>
        <p:sp>
          <p:nvSpPr>
            <p:cNvPr id="14" name="Rechteck 13"/>
            <p:cNvSpPr/>
            <p:nvPr/>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p:nvSpPr>
        <p:spPr>
          <a:xfrm>
            <a:off x="6020" y="6516465"/>
            <a:ext cx="9137980" cy="230832"/>
          </a:xfrm>
          <a:prstGeom prst="rect">
            <a:avLst/>
          </a:prstGeom>
          <a:noFill/>
        </p:spPr>
        <p:txBody>
          <a:bodyPr wrap="square" rtlCol="0">
            <a:spAutoFit/>
          </a:bodyPr>
          <a:lstStyle/>
          <a:p>
            <a:pPr algn="ctr"/>
            <a:r>
              <a:rPr lang="de-DE" sz="900" dirty="0">
                <a:solidFill>
                  <a:srgbClr val="5F5043"/>
                </a:solidFill>
                <a:latin typeface="Arial" pitchFamily="34" charset="0"/>
                <a:cs typeface="Arial" pitchFamily="34" charset="0"/>
              </a:rPr>
              <a:t>www.eoda.de</a:t>
            </a:r>
            <a:endParaRPr lang="de-DE" sz="900" b="0" dirty="0">
              <a:solidFill>
                <a:srgbClr val="5F5043"/>
              </a:solidFill>
              <a:latin typeface="Arial" pitchFamily="34" charset="0"/>
              <a:cs typeface="Arial" pitchFamily="34" charset="0"/>
            </a:endParaRPr>
          </a:p>
        </p:txBody>
      </p:sp>
    </p:spTree>
    <p:extLst>
      <p:ext uri="{BB962C8B-B14F-4D97-AF65-F5344CB8AC3E}">
        <p14:creationId xmlns:p14="http://schemas.microsoft.com/office/powerpoint/2010/main" val="185181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el und Inhalt">
    <p:spTree>
      <p:nvGrpSpPr>
        <p:cNvPr id="1" name=""/>
        <p:cNvGrpSpPr/>
        <p:nvPr/>
      </p:nvGrpSpPr>
      <p:grpSpPr>
        <a:xfrm>
          <a:off x="0" y="0"/>
          <a:ext cx="0" cy="0"/>
          <a:chOff x="0" y="0"/>
          <a:chExt cx="0" cy="0"/>
        </a:xfrm>
      </p:grpSpPr>
      <p:grpSp>
        <p:nvGrpSpPr>
          <p:cNvPr id="17" name="Gruppieren 16"/>
          <p:cNvGrpSpPr/>
          <p:nvPr/>
        </p:nvGrpSpPr>
        <p:grpSpPr>
          <a:xfrm>
            <a:off x="6020" y="116810"/>
            <a:ext cx="9167972" cy="503878"/>
            <a:chOff x="6020" y="116810"/>
            <a:chExt cx="9167972" cy="503878"/>
          </a:xfrm>
        </p:grpSpPr>
        <p:sp>
          <p:nvSpPr>
            <p:cNvPr id="14" name="Rechteck 13"/>
            <p:cNvSpPr/>
            <p:nvPr/>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p:nvPicPr>
          <p:blipFill>
            <a:blip r:embed="rId2" cstate="print"/>
            <a:stretch>
              <a:fillRect/>
            </a:stretch>
          </p:blipFill>
          <p:spPr>
            <a:xfrm>
              <a:off x="6020" y="144016"/>
              <a:ext cx="1650352" cy="476672"/>
            </a:xfrm>
            <a:prstGeom prst="rect">
              <a:avLst/>
            </a:prstGeom>
            <a:ln>
              <a:noFill/>
            </a:ln>
            <a:effectLst/>
          </p:spPr>
        </p:pic>
      </p:grpSp>
      <p:sp>
        <p:nvSpPr>
          <p:cNvPr id="4" name="Rechteck 3"/>
          <p:cNvSpPr/>
          <p:nvPr/>
        </p:nvSpPr>
        <p:spPr>
          <a:xfrm>
            <a:off x="6020" y="144016"/>
            <a:ext cx="1650352"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964397" y="3580561"/>
            <a:ext cx="7500990" cy="2708434"/>
          </a:xfrm>
          <a:prstGeom prst="rect">
            <a:avLst/>
          </a:prstGeom>
        </p:spPr>
        <p:txBody>
          <a:bodyPr wrap="square">
            <a:spAutoFit/>
          </a:bodyPr>
          <a:lstStyle/>
          <a:p>
            <a:pPr algn="ctr"/>
            <a:r>
              <a:rPr lang="de-DE" sz="1700" dirty="0">
                <a:solidFill>
                  <a:srgbClr val="5E4F42"/>
                </a:solidFill>
                <a:latin typeface="Arial" pitchFamily="34" charset="0"/>
                <a:cs typeface="Arial" pitchFamily="34" charset="0"/>
              </a:rPr>
              <a:t>Universitätsplatz 12</a:t>
            </a:r>
          </a:p>
          <a:p>
            <a:pPr algn="ctr"/>
            <a:r>
              <a:rPr lang="it-IT" sz="1700" dirty="0">
                <a:solidFill>
                  <a:srgbClr val="5E4F42"/>
                </a:solidFill>
                <a:latin typeface="Arial" pitchFamily="34" charset="0"/>
                <a:cs typeface="Arial" pitchFamily="34" charset="0"/>
              </a:rPr>
              <a:t>34127 Kassel</a:t>
            </a:r>
            <a:endParaRPr lang="de-DE" sz="1700" dirty="0">
              <a:solidFill>
                <a:srgbClr val="5E4F42"/>
              </a:solidFill>
              <a:latin typeface="Arial" pitchFamily="34" charset="0"/>
              <a:cs typeface="Arial" pitchFamily="34" charset="0"/>
            </a:endParaRPr>
          </a:p>
          <a:p>
            <a:pPr algn="ctr"/>
            <a:r>
              <a:rPr lang="it-IT" sz="1200" dirty="0">
                <a:solidFill>
                  <a:srgbClr val="5E4F42"/>
                </a:solidFill>
                <a:latin typeface="Arial" pitchFamily="34" charset="0"/>
                <a:cs typeface="Arial" pitchFamily="34" charset="0"/>
              </a:rPr>
              <a:t> </a:t>
            </a:r>
            <a:endParaRPr lang="de-DE" sz="1200" dirty="0">
              <a:solidFill>
                <a:srgbClr val="5E4F42"/>
              </a:solidFill>
              <a:latin typeface="Arial" pitchFamily="34" charset="0"/>
              <a:cs typeface="Arial" pitchFamily="34" charset="0"/>
            </a:endParaRPr>
          </a:p>
          <a:p>
            <a:pPr algn="ctr"/>
            <a:r>
              <a:rPr lang="it-IT" sz="1400" dirty="0">
                <a:solidFill>
                  <a:srgbClr val="5E4F42"/>
                </a:solidFill>
                <a:latin typeface="Arial" pitchFamily="34" charset="0"/>
                <a:cs typeface="Arial" pitchFamily="34" charset="0"/>
              </a:rPr>
              <a:t>info@eoda.de</a:t>
            </a:r>
            <a:endParaRPr lang="de-DE" sz="1400" dirty="0">
              <a:solidFill>
                <a:srgbClr val="5E4F42"/>
              </a:solidFill>
              <a:latin typeface="Arial" pitchFamily="34" charset="0"/>
              <a:cs typeface="Arial" pitchFamily="34" charset="0"/>
            </a:endParaRPr>
          </a:p>
          <a:p>
            <a:pPr algn="ctr"/>
            <a:r>
              <a:rPr lang="de-DE" sz="1400" dirty="0">
                <a:solidFill>
                  <a:srgbClr val="5E4F42"/>
                </a:solidFill>
                <a:latin typeface="Arial" pitchFamily="34" charset="0"/>
                <a:cs typeface="Arial" pitchFamily="34" charset="0"/>
              </a:rPr>
              <a:t>+49</a:t>
            </a:r>
            <a:r>
              <a:rPr lang="de-DE" sz="1400" baseline="0" dirty="0">
                <a:solidFill>
                  <a:srgbClr val="5E4F42"/>
                </a:solidFill>
                <a:latin typeface="Arial" pitchFamily="34" charset="0"/>
                <a:cs typeface="Arial" pitchFamily="34" charset="0"/>
              </a:rPr>
              <a:t> </a:t>
            </a:r>
            <a:r>
              <a:rPr lang="de-DE" sz="1400" dirty="0">
                <a:solidFill>
                  <a:srgbClr val="5E4F42"/>
                </a:solidFill>
                <a:latin typeface="Arial" pitchFamily="34" charset="0"/>
                <a:cs typeface="Arial" pitchFamily="34" charset="0"/>
              </a:rPr>
              <a:t>561</a:t>
            </a:r>
            <a:r>
              <a:rPr lang="de-DE" sz="1400" baseline="0" dirty="0">
                <a:solidFill>
                  <a:srgbClr val="5E4F42"/>
                </a:solidFill>
                <a:latin typeface="Arial" pitchFamily="34" charset="0"/>
                <a:cs typeface="Arial" pitchFamily="34" charset="0"/>
              </a:rPr>
              <a:t> </a:t>
            </a:r>
            <a:r>
              <a:rPr lang="de-DE" sz="1400" dirty="0">
                <a:solidFill>
                  <a:srgbClr val="5E4F42"/>
                </a:solidFill>
                <a:latin typeface="Arial" pitchFamily="34" charset="0"/>
                <a:cs typeface="Arial" pitchFamily="34" charset="0"/>
              </a:rPr>
              <a:t>202724-40</a:t>
            </a:r>
          </a:p>
          <a:p>
            <a:pPr algn="ctr"/>
            <a:endParaRPr lang="it-IT" sz="1200" dirty="0">
              <a:latin typeface="Arial" pitchFamily="34" charset="0"/>
              <a:cs typeface="Arial" pitchFamily="34" charset="0"/>
            </a:endParaRPr>
          </a:p>
          <a:p>
            <a:pPr algn="ctr"/>
            <a:r>
              <a:rPr lang="it-IT" sz="1200" dirty="0">
                <a:latin typeface="Arial" pitchFamily="34" charset="0"/>
                <a:cs typeface="Arial" pitchFamily="34" charset="0"/>
                <a:hlinkClick r:id="rId3"/>
              </a:rPr>
              <a:t>http://www.eoda.de</a:t>
            </a:r>
            <a:endParaRPr lang="it-IT" sz="1200" dirty="0">
              <a:latin typeface="Arial" pitchFamily="34" charset="0"/>
              <a:cs typeface="Arial" pitchFamily="34" charset="0"/>
            </a:endParaRPr>
          </a:p>
          <a:p>
            <a:pPr algn="ctr"/>
            <a:r>
              <a:rPr lang="it-IT" sz="1200" dirty="0">
                <a:latin typeface="Arial" pitchFamily="34" charset="0"/>
                <a:cs typeface="Arial" pitchFamily="34" charset="0"/>
                <a:hlinkClick r:id="rId4"/>
              </a:rPr>
              <a:t>http://blog.eoda.de</a:t>
            </a:r>
            <a:endParaRPr lang="it-IT" sz="1200" dirty="0">
              <a:latin typeface="Arial" pitchFamily="34" charset="0"/>
              <a:cs typeface="Arial" pitchFamily="34" charset="0"/>
            </a:endParaRPr>
          </a:p>
          <a:p>
            <a:pPr algn="ctr"/>
            <a:r>
              <a:rPr lang="it-IT" sz="1200" dirty="0">
                <a:latin typeface="Arial" pitchFamily="34" charset="0"/>
                <a:cs typeface="Arial" pitchFamily="34" charset="0"/>
                <a:hlinkClick r:id="rId5"/>
              </a:rPr>
              <a:t>https://service.eoda.de</a:t>
            </a:r>
            <a:r>
              <a:rPr lang="it-IT" sz="1200" dirty="0">
                <a:latin typeface="Arial" pitchFamily="34" charset="0"/>
                <a:cs typeface="Arial" pitchFamily="34" charset="0"/>
              </a:rPr>
              <a:t> </a:t>
            </a:r>
          </a:p>
          <a:p>
            <a:pPr algn="ctr"/>
            <a:r>
              <a:rPr lang="it-IT" sz="1200" dirty="0">
                <a:latin typeface="Arial" pitchFamily="34" charset="0"/>
                <a:cs typeface="Arial" pitchFamily="34" charset="0"/>
                <a:hlinkClick r:id="rId6"/>
              </a:rPr>
              <a:t>http://twitter.com/datennutzen</a:t>
            </a:r>
            <a:endParaRPr lang="it-IT" sz="1200" dirty="0">
              <a:latin typeface="Arial" pitchFamily="34" charset="0"/>
              <a:cs typeface="Arial" pitchFamily="34" charset="0"/>
            </a:endParaRPr>
          </a:p>
          <a:p>
            <a:pPr algn="ctr"/>
            <a:r>
              <a:rPr lang="it-IT" sz="1200" dirty="0">
                <a:latin typeface="Arial" pitchFamily="34" charset="0"/>
                <a:cs typeface="Arial" pitchFamily="34" charset="0"/>
                <a:hlinkClick r:id="rId7"/>
              </a:rPr>
              <a:t>http://www.youtube.com/user/eodaAnalytics</a:t>
            </a:r>
            <a:endParaRPr lang="it-IT" sz="1200" dirty="0">
              <a:latin typeface="Arial" pitchFamily="34" charset="0"/>
              <a:cs typeface="Arial" pitchFamily="34" charset="0"/>
            </a:endParaRPr>
          </a:p>
          <a:p>
            <a:pPr algn="ctr"/>
            <a:r>
              <a:rPr lang="it-IT" sz="1200" dirty="0">
                <a:latin typeface="Arial" pitchFamily="34" charset="0"/>
                <a:cs typeface="Arial" pitchFamily="34" charset="0"/>
              </a:rPr>
              <a:t> </a:t>
            </a:r>
          </a:p>
          <a:p>
            <a:pPr algn="ctr"/>
            <a:endParaRPr lang="de-DE" sz="1200" dirty="0">
              <a:latin typeface="Arial" pitchFamily="34" charset="0"/>
              <a:cs typeface="Arial" pitchFamily="34" charset="0"/>
            </a:endParaRPr>
          </a:p>
        </p:txBody>
      </p:sp>
      <p:pic>
        <p:nvPicPr>
          <p:cNvPr id="11" name="Grafik 10" descr="Logo.JPG"/>
          <p:cNvPicPr>
            <a:picLocks noChangeAspect="1"/>
          </p:cNvPicPr>
          <p:nvPr/>
        </p:nvPicPr>
        <p:blipFill>
          <a:blip r:embed="rId2" cstate="print"/>
          <a:stretch>
            <a:fillRect/>
          </a:stretch>
        </p:blipFill>
        <p:spPr>
          <a:xfrm>
            <a:off x="3203848" y="2520280"/>
            <a:ext cx="2736305" cy="764704"/>
          </a:xfrm>
          <a:prstGeom prst="rect">
            <a:avLst/>
          </a:prstGeom>
          <a:ln>
            <a:noFill/>
          </a:ln>
          <a:effectLst/>
        </p:spPr>
      </p:pic>
    </p:spTree>
    <p:extLst>
      <p:ext uri="{BB962C8B-B14F-4D97-AF65-F5344CB8AC3E}">
        <p14:creationId xmlns:p14="http://schemas.microsoft.com/office/powerpoint/2010/main" val="147511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Formatvorlagen des Textmasters bearbeiten</a:t>
            </a:r>
          </a:p>
        </p:txBody>
      </p:sp>
      <p:grpSp>
        <p:nvGrpSpPr>
          <p:cNvPr id="17" name="Gruppieren 16"/>
          <p:cNvGrpSpPr/>
          <p:nvPr/>
        </p:nvGrpSpPr>
        <p:grpSpPr>
          <a:xfrm>
            <a:off x="6020" y="116810"/>
            <a:ext cx="9167972" cy="503878"/>
            <a:chOff x="6020" y="116810"/>
            <a:chExt cx="9167972" cy="503878"/>
          </a:xfrm>
        </p:grpSpPr>
        <p:sp>
          <p:nvSpPr>
            <p:cNvPr id="14" name="Rechteck 13"/>
            <p:cNvSpPr/>
            <p:nvPr/>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p:nvSpPr>
        <p:spPr>
          <a:xfrm>
            <a:off x="3851920" y="179348"/>
            <a:ext cx="6120680" cy="369332"/>
          </a:xfrm>
          <a:prstGeom prst="rect">
            <a:avLst/>
          </a:prstGeom>
          <a:noFill/>
        </p:spPr>
        <p:txBody>
          <a:bodyPr wrap="square" rtlCol="0">
            <a:spAutoFit/>
          </a:bodyPr>
          <a:lstStyle/>
          <a:p>
            <a:r>
              <a:rPr lang="de-DE" dirty="0">
                <a:solidFill>
                  <a:schemeClr val="bg1"/>
                </a:solidFill>
              </a:rPr>
              <a:t>Inhalt 1 |</a:t>
            </a:r>
            <a:r>
              <a:rPr lang="de-DE" baseline="0" dirty="0">
                <a:solidFill>
                  <a:schemeClr val="bg1"/>
                </a:solidFill>
              </a:rPr>
              <a:t> Inhalt 2 | Inhalt 3 | Inhalt 4</a:t>
            </a:r>
            <a:endParaRPr lang="de-DE" dirty="0">
              <a:solidFill>
                <a:schemeClr val="bg1"/>
              </a:solidFill>
            </a:endParaRPr>
          </a:p>
        </p:txBody>
      </p:sp>
    </p:spTree>
    <p:extLst>
      <p:ext uri="{BB962C8B-B14F-4D97-AF65-F5344CB8AC3E}">
        <p14:creationId xmlns:p14="http://schemas.microsoft.com/office/powerpoint/2010/main" val="349541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a:t>Formatvorlagen des Textmasters bearbeiten</a:t>
            </a:r>
          </a:p>
        </p:txBody>
      </p:sp>
      <p:grpSp>
        <p:nvGrpSpPr>
          <p:cNvPr id="17" name="Gruppieren 16"/>
          <p:cNvGrpSpPr/>
          <p:nvPr/>
        </p:nvGrpSpPr>
        <p:grpSpPr>
          <a:xfrm>
            <a:off x="6020" y="116810"/>
            <a:ext cx="9167972" cy="503878"/>
            <a:chOff x="6020" y="116810"/>
            <a:chExt cx="9167972" cy="503878"/>
          </a:xfrm>
        </p:grpSpPr>
        <p:sp>
          <p:nvSpPr>
            <p:cNvPr id="14" name="Rechteck 13"/>
            <p:cNvSpPr/>
            <p:nvPr/>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p:nvSpPr>
        <p:spPr>
          <a:xfrm>
            <a:off x="3851920" y="179348"/>
            <a:ext cx="6120680" cy="369332"/>
          </a:xfrm>
          <a:prstGeom prst="rect">
            <a:avLst/>
          </a:prstGeom>
          <a:noFill/>
        </p:spPr>
        <p:txBody>
          <a:bodyPr wrap="square" rtlCol="0">
            <a:spAutoFit/>
          </a:bodyPr>
          <a:lstStyle/>
          <a:p>
            <a:r>
              <a:rPr lang="de-DE" dirty="0">
                <a:solidFill>
                  <a:schemeClr val="bg1"/>
                </a:solidFill>
              </a:rPr>
              <a:t>Inhalt 1 </a:t>
            </a:r>
            <a:r>
              <a:rPr lang="de-DE" dirty="0">
                <a:solidFill>
                  <a:srgbClr val="4D601B"/>
                </a:solidFill>
              </a:rPr>
              <a:t>|</a:t>
            </a:r>
            <a:r>
              <a:rPr lang="de-DE" baseline="0" dirty="0">
                <a:solidFill>
                  <a:srgbClr val="4D601B"/>
                </a:solidFill>
              </a:rPr>
              <a:t> Inhalt 2 | Inhalt 3 | Inhalt 4</a:t>
            </a:r>
            <a:endParaRPr lang="de-DE" dirty="0">
              <a:solidFill>
                <a:srgbClr val="4D601B"/>
              </a:solidFill>
            </a:endParaRPr>
          </a:p>
        </p:txBody>
      </p:sp>
    </p:spTree>
    <p:extLst>
      <p:ext uri="{BB962C8B-B14F-4D97-AF65-F5344CB8AC3E}">
        <p14:creationId xmlns:p14="http://schemas.microsoft.com/office/powerpoint/2010/main" val="306499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3_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87C00F-E9D8-439D-A0D7-ECF473A0A719}" type="datetimeFigureOut">
              <a:rPr lang="de-DE" smtClean="0"/>
              <a:t>11.10.2016</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B71EADE-4D79-4C84-B241-A6F79C26E2E7}" type="slidenum">
              <a:rPr lang="de-DE" smtClean="0"/>
              <a:t>‹Nr.›</a:t>
            </a:fld>
            <a:endParaRPr lang="de-DE"/>
          </a:p>
        </p:txBody>
      </p:sp>
    </p:spTree>
    <p:extLst>
      <p:ext uri="{BB962C8B-B14F-4D97-AF65-F5344CB8AC3E}">
        <p14:creationId xmlns:p14="http://schemas.microsoft.com/office/powerpoint/2010/main" val="236514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grpSp>
        <p:nvGrpSpPr>
          <p:cNvPr id="7" name="Gruppieren 6"/>
          <p:cNvGrpSpPr/>
          <p:nvPr/>
        </p:nvGrpSpPr>
        <p:grpSpPr>
          <a:xfrm>
            <a:off x="6020" y="116810"/>
            <a:ext cx="9137980" cy="503878"/>
            <a:chOff x="6020" y="116810"/>
            <a:chExt cx="9137980" cy="503878"/>
          </a:xfrm>
        </p:grpSpPr>
        <p:sp>
          <p:nvSpPr>
            <p:cNvPr id="8" name="Rechteck 7"/>
            <p:cNvSpPr/>
            <p:nvPr/>
          </p:nvSpPr>
          <p:spPr>
            <a:xfrm>
              <a:off x="29992" y="164108"/>
              <a:ext cx="9114008"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9" name="Flussdiagramm: Dokument 1"/>
            <p:cNvSpPr/>
            <p:nvPr/>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Logo.JPG"/>
            <p:cNvPicPr>
              <a:picLocks noChangeAspect="1"/>
            </p:cNvPicPr>
            <p:nvPr/>
          </p:nvPicPr>
          <p:blipFill>
            <a:blip r:embed="rId10" cstate="print"/>
            <a:stretch>
              <a:fillRect/>
            </a:stretch>
          </p:blipFill>
          <p:spPr>
            <a:xfrm>
              <a:off x="6020" y="144016"/>
              <a:ext cx="1650352" cy="476672"/>
            </a:xfrm>
            <a:prstGeom prst="rect">
              <a:avLst/>
            </a:prstGeom>
            <a:ln>
              <a:noFill/>
            </a:ln>
            <a:effectLst/>
          </p:spPr>
        </p:pic>
      </p:grpSp>
      <p:sp>
        <p:nvSpPr>
          <p:cNvPr id="11" name="Textfeld 10"/>
          <p:cNvSpPr txBox="1"/>
          <p:nvPr/>
        </p:nvSpPr>
        <p:spPr>
          <a:xfrm>
            <a:off x="1259632" y="6506159"/>
            <a:ext cx="7643866" cy="215444"/>
          </a:xfrm>
          <a:prstGeom prst="rect">
            <a:avLst/>
          </a:prstGeom>
          <a:noFill/>
        </p:spPr>
        <p:txBody>
          <a:bodyPr wrap="square" rtlCol="0">
            <a:spAutoFit/>
          </a:bodyPr>
          <a:lstStyle/>
          <a:p>
            <a:pPr algn="r"/>
            <a:r>
              <a:rPr lang="de-DE" sz="600" dirty="0">
                <a:solidFill>
                  <a:srgbClr val="5F5043"/>
                </a:solidFill>
                <a:latin typeface="Arial" pitchFamily="34" charset="0"/>
                <a:cs typeface="Arial" pitchFamily="34" charset="0"/>
              </a:rPr>
              <a:t>© </a:t>
            </a:r>
            <a:r>
              <a:rPr lang="de-DE" sz="800" b="0" dirty="0">
                <a:solidFill>
                  <a:srgbClr val="5F5043"/>
                </a:solidFill>
                <a:latin typeface="Arial" pitchFamily="34" charset="0"/>
                <a:cs typeface="Arial" pitchFamily="34" charset="0"/>
              </a:rPr>
              <a:t>2010 </a:t>
            </a:r>
            <a:r>
              <a:rPr lang="de-DE" sz="800" b="0">
                <a:solidFill>
                  <a:srgbClr val="5F5043"/>
                </a:solidFill>
                <a:latin typeface="Arial" pitchFamily="34" charset="0"/>
                <a:cs typeface="Arial" pitchFamily="34" charset="0"/>
              </a:rPr>
              <a:t>– 2016 </a:t>
            </a:r>
            <a:r>
              <a:rPr lang="de-DE" sz="800" b="0" dirty="0">
                <a:solidFill>
                  <a:srgbClr val="5F5043"/>
                </a:solidFill>
                <a:latin typeface="Arial" pitchFamily="34" charset="0"/>
                <a:cs typeface="Arial" pitchFamily="34" charset="0"/>
              </a:rPr>
              <a:t>eoda GmbH</a:t>
            </a:r>
          </a:p>
        </p:txBody>
      </p:sp>
      <p:sp>
        <p:nvSpPr>
          <p:cNvPr id="12" name="Textfeld 11"/>
          <p:cNvSpPr txBox="1"/>
          <p:nvPr userDrawn="1"/>
        </p:nvSpPr>
        <p:spPr>
          <a:xfrm>
            <a:off x="72514" y="6413826"/>
            <a:ext cx="2390862" cy="400110"/>
          </a:xfrm>
          <a:prstGeom prst="rect">
            <a:avLst/>
          </a:prstGeom>
          <a:noFill/>
        </p:spPr>
        <p:txBody>
          <a:bodyPr wrap="square" rtlCol="0">
            <a:spAutoFit/>
          </a:bodyPr>
          <a:lstStyle/>
          <a:p>
            <a:r>
              <a:rPr lang="de-DE" sz="2000" b="0" dirty="0"/>
              <a:t>Martin Schneider</a:t>
            </a:r>
          </a:p>
        </p:txBody>
      </p:sp>
    </p:spTree>
    <p:extLst>
      <p:ext uri="{BB962C8B-B14F-4D97-AF65-F5344CB8AC3E}">
        <p14:creationId xmlns:p14="http://schemas.microsoft.com/office/powerpoint/2010/main" val="2760271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3.gif"/><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2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6.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1.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1.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1.jpg"/><Relationship Id="rId5" Type="http://schemas.openxmlformats.org/officeDocument/2006/relationships/image" Target="../media/image1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7.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5.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1.png"/><Relationship Id="rId12"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6.png"/><Relationship Id="rId5" Type="http://schemas.openxmlformats.org/officeDocument/2006/relationships/image" Target="../media/image18.png"/><Relationship Id="rId10" Type="http://schemas.openxmlformats.org/officeDocument/2006/relationships/image" Target="../media/image25.jpg"/><Relationship Id="rId4" Type="http://schemas.openxmlformats.org/officeDocument/2006/relationships/image" Target="../media/image22.png"/><Relationship Id="rId9" Type="http://schemas.openxmlformats.org/officeDocument/2006/relationships/image" Target="../media/image20.png"/><Relationship Id="rId14" Type="http://schemas.openxmlformats.org/officeDocument/2006/relationships/image" Target="../media/image29.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0" y="2004969"/>
            <a:ext cx="9144000" cy="938719"/>
          </a:xfrm>
          <a:prstGeom prst="rect">
            <a:avLst/>
          </a:prstGeom>
          <a:noFill/>
        </p:spPr>
        <p:txBody>
          <a:bodyPr wrap="square" rtlCol="0">
            <a:spAutoFit/>
          </a:bodyPr>
          <a:lstStyle/>
          <a:p>
            <a:pPr algn="ctr"/>
            <a:r>
              <a:rPr lang="de-DE" sz="3200" b="1" dirty="0"/>
              <a:t>I </a:t>
            </a:r>
            <a:r>
              <a:rPr lang="de-DE" sz="3200" b="1" dirty="0" err="1"/>
              <a:t>have</a:t>
            </a:r>
            <a:r>
              <a:rPr lang="de-DE" sz="3200" b="1" dirty="0"/>
              <a:t> </a:t>
            </a:r>
            <a:r>
              <a:rPr lang="de-DE" sz="3200" b="1" dirty="0" err="1"/>
              <a:t>to</a:t>
            </a:r>
            <a:r>
              <a:rPr lang="de-DE" sz="3200" b="1" dirty="0"/>
              <a:t> </a:t>
            </a:r>
            <a:r>
              <a:rPr lang="de-DE" sz="3200" b="1" dirty="0" err="1"/>
              <a:t>teach</a:t>
            </a:r>
            <a:r>
              <a:rPr lang="de-DE" sz="3200" b="1" dirty="0"/>
              <a:t> R</a:t>
            </a:r>
          </a:p>
          <a:p>
            <a:pPr algn="ctr"/>
            <a:endParaRPr lang="de-DE" sz="300" dirty="0"/>
          </a:p>
          <a:p>
            <a:pPr algn="ctr"/>
            <a:r>
              <a:rPr lang="de-DE" sz="2000" dirty="0" err="1"/>
              <a:t>Experiences</a:t>
            </a:r>
            <a:r>
              <a:rPr lang="de-DE" sz="2000" dirty="0"/>
              <a:t> in </a:t>
            </a:r>
            <a:r>
              <a:rPr lang="de-DE" sz="2000" dirty="0" err="1"/>
              <a:t>the</a:t>
            </a:r>
            <a:r>
              <a:rPr lang="de-DE" sz="2000" dirty="0"/>
              <a:t> </a:t>
            </a:r>
            <a:r>
              <a:rPr lang="de-DE" sz="2000" dirty="0" err="1"/>
              <a:t>teaching</a:t>
            </a:r>
            <a:r>
              <a:rPr lang="de-DE" sz="2000" dirty="0"/>
              <a:t> </a:t>
            </a:r>
            <a:r>
              <a:rPr lang="de-DE" sz="2000" dirty="0" err="1"/>
              <a:t>of</a:t>
            </a:r>
            <a:r>
              <a:rPr lang="de-DE" sz="2000" dirty="0"/>
              <a:t> R</a:t>
            </a:r>
          </a:p>
        </p:txBody>
      </p:sp>
      <p:sp>
        <p:nvSpPr>
          <p:cNvPr id="5" name="Textfeld 4"/>
          <p:cNvSpPr txBox="1"/>
          <p:nvPr/>
        </p:nvSpPr>
        <p:spPr>
          <a:xfrm>
            <a:off x="7443993" y="6278889"/>
            <a:ext cx="1702965" cy="523220"/>
          </a:xfrm>
          <a:prstGeom prst="rect">
            <a:avLst/>
          </a:prstGeom>
          <a:solidFill>
            <a:schemeClr val="bg1"/>
          </a:solidFill>
        </p:spPr>
        <p:txBody>
          <a:bodyPr wrap="square" rtlCol="0">
            <a:spAutoFit/>
          </a:bodyPr>
          <a:lstStyle/>
          <a:p>
            <a:pPr algn="ctr"/>
            <a:r>
              <a:rPr lang="de-DE" sz="2800" dirty="0" err="1">
                <a:latin typeface="Agency FB" panose="020B0503020202020204" pitchFamily="34" charset="0"/>
              </a:rPr>
              <a:t>eRum</a:t>
            </a:r>
            <a:r>
              <a:rPr lang="de-DE" sz="2800" dirty="0">
                <a:latin typeface="Agency FB" panose="020B0503020202020204" pitchFamily="34" charset="0"/>
              </a:rPr>
              <a:t> 2016</a:t>
            </a:r>
          </a:p>
        </p:txBody>
      </p:sp>
      <p:grpSp>
        <p:nvGrpSpPr>
          <p:cNvPr id="10" name="Gruppieren 9"/>
          <p:cNvGrpSpPr/>
          <p:nvPr/>
        </p:nvGrpSpPr>
        <p:grpSpPr>
          <a:xfrm>
            <a:off x="258380" y="646277"/>
            <a:ext cx="2247438" cy="2197455"/>
            <a:chOff x="185953" y="637223"/>
            <a:chExt cx="2247438" cy="2197455"/>
          </a:xfrm>
        </p:grpSpPr>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53" y="637223"/>
              <a:ext cx="2247438" cy="2197455"/>
            </a:xfrm>
            <a:prstGeom prst="rect">
              <a:avLst/>
            </a:prstGeom>
          </p:spPr>
        </p:pic>
        <p:sp>
          <p:nvSpPr>
            <p:cNvPr id="8" name="Rechteck 7"/>
            <p:cNvSpPr/>
            <p:nvPr/>
          </p:nvSpPr>
          <p:spPr>
            <a:xfrm rot="20328334">
              <a:off x="796944" y="1431731"/>
              <a:ext cx="1265667" cy="523220"/>
            </a:xfrm>
            <a:prstGeom prst="rect">
              <a:avLst/>
            </a:prstGeom>
          </p:spPr>
          <p:txBody>
            <a:bodyPr wrap="none">
              <a:spAutoFit/>
            </a:bodyPr>
            <a:lstStyle/>
            <a:p>
              <a:r>
                <a:rPr lang="de-DE" sz="2800" b="1" dirty="0">
                  <a:solidFill>
                    <a:srgbClr val="324758"/>
                  </a:solidFill>
                </a:rPr>
                <a:t>Aargh! </a:t>
              </a:r>
              <a:endParaRPr lang="de-DE" sz="2800" dirty="0">
                <a:solidFill>
                  <a:srgbClr val="324758"/>
                </a:solidFill>
              </a:endParaRPr>
            </a:p>
          </p:txBody>
        </p:sp>
      </p:grpSp>
      <p:sp>
        <p:nvSpPr>
          <p:cNvPr id="2" name="Rechteck 1"/>
          <p:cNvSpPr/>
          <p:nvPr/>
        </p:nvSpPr>
        <p:spPr>
          <a:xfrm>
            <a:off x="159391" y="6451134"/>
            <a:ext cx="1798940" cy="35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83890" y="6098573"/>
            <a:ext cx="2390862" cy="677108"/>
          </a:xfrm>
          <a:prstGeom prst="rect">
            <a:avLst/>
          </a:prstGeom>
          <a:noFill/>
        </p:spPr>
        <p:txBody>
          <a:bodyPr wrap="square" rtlCol="0">
            <a:spAutoFit/>
          </a:bodyPr>
          <a:lstStyle/>
          <a:p>
            <a:r>
              <a:rPr lang="de-DE" sz="2000" b="1" dirty="0"/>
              <a:t>Martin Schneider</a:t>
            </a:r>
          </a:p>
          <a:p>
            <a:r>
              <a:rPr lang="de-DE" dirty="0"/>
              <a:t>Data Scientist</a:t>
            </a:r>
          </a:p>
        </p:txBody>
      </p:sp>
      <p:pic>
        <p:nvPicPr>
          <p:cNvPr id="1026" name="Picture 2" descr="http://vignette2.wikia.nocookie.net/indianajones/images/0/0e/Indy_lecturer.jpg/revision/latest?cb=20100625232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91" y="3232799"/>
            <a:ext cx="5614532" cy="2387654"/>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9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Statistical Background</a:t>
            </a: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p:cNvPicPr>
            <a:picLocks noChangeAspect="1"/>
          </p:cNvPicPr>
          <p:nvPr/>
        </p:nvPicPr>
        <p:blipFill rotWithShape="1">
          <a:blip r:embed="rId8"/>
          <a:srcRect l="15535"/>
          <a:stretch/>
        </p:blipFill>
        <p:spPr>
          <a:xfrm>
            <a:off x="6877449" y="1557007"/>
            <a:ext cx="989579" cy="3067050"/>
          </a:xfrm>
          <a:prstGeom prst="rect">
            <a:avLst/>
          </a:prstGeom>
        </p:spPr>
      </p:pic>
      <p:sp>
        <p:nvSpPr>
          <p:cNvPr id="22" name="Denkblase: wolkenförmig 21"/>
          <p:cNvSpPr/>
          <p:nvPr/>
        </p:nvSpPr>
        <p:spPr>
          <a:xfrm>
            <a:off x="4428794" y="2172043"/>
            <a:ext cx="1450267" cy="735456"/>
          </a:xfrm>
          <a:prstGeom prst="cloudCallout">
            <a:avLst>
              <a:gd name="adj1" fmla="val 31716"/>
              <a:gd name="adj2" fmla="val 1096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A LOT </a:t>
            </a:r>
          </a:p>
        </p:txBody>
      </p:sp>
      <p:sp>
        <p:nvSpPr>
          <p:cNvPr id="30" name="Denkblase: wolkenförmig 29"/>
          <p:cNvSpPr/>
          <p:nvPr/>
        </p:nvSpPr>
        <p:spPr>
          <a:xfrm>
            <a:off x="215945" y="1895369"/>
            <a:ext cx="1607688" cy="796480"/>
          </a:xfrm>
          <a:prstGeom prst="cloudCallout">
            <a:avLst>
              <a:gd name="adj1" fmla="val -58694"/>
              <a:gd name="adj2" fmla="val 82806"/>
            </a:avLst>
          </a:prstGeom>
          <a:solidFill>
            <a:srgbClr val="88A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4" name="Rechteck 3"/>
          <p:cNvSpPr/>
          <p:nvPr/>
        </p:nvSpPr>
        <p:spPr>
          <a:xfrm>
            <a:off x="-1330636" y="2086732"/>
            <a:ext cx="4572000" cy="400110"/>
          </a:xfrm>
          <a:prstGeom prst="rect">
            <a:avLst/>
          </a:prstGeom>
        </p:spPr>
        <p:txBody>
          <a:bodyPr>
            <a:spAutoFit/>
          </a:bodyPr>
          <a:lstStyle/>
          <a:p>
            <a:pPr algn="ctr"/>
            <a:r>
              <a:rPr lang="de-DE" sz="2000" dirty="0">
                <a:solidFill>
                  <a:schemeClr val="bg1"/>
                </a:solidFill>
              </a:rPr>
              <a:t>COOL</a:t>
            </a:r>
          </a:p>
        </p:txBody>
      </p:sp>
      <p:sp>
        <p:nvSpPr>
          <p:cNvPr id="23" name="Denkblase: wolkenförmig 22"/>
          <p:cNvSpPr/>
          <p:nvPr/>
        </p:nvSpPr>
        <p:spPr>
          <a:xfrm>
            <a:off x="1464750" y="2515157"/>
            <a:ext cx="1450267" cy="735456"/>
          </a:xfrm>
          <a:prstGeom prst="cloudCallout">
            <a:avLst>
              <a:gd name="adj1" fmla="val -65614"/>
              <a:gd name="adj2" fmla="val 854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A LOT</a:t>
            </a:r>
          </a:p>
        </p:txBody>
      </p:sp>
    </p:spTree>
    <p:extLst>
      <p:ext uri="{BB962C8B-B14F-4D97-AF65-F5344CB8AC3E}">
        <p14:creationId xmlns:p14="http://schemas.microsoft.com/office/powerpoint/2010/main" val="286261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Statistical Background</a:t>
            </a: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p:cNvPicPr>
            <a:picLocks noChangeAspect="1"/>
          </p:cNvPicPr>
          <p:nvPr/>
        </p:nvPicPr>
        <p:blipFill rotWithShape="1">
          <a:blip r:embed="rId8"/>
          <a:srcRect l="15535"/>
          <a:stretch/>
        </p:blipFill>
        <p:spPr>
          <a:xfrm>
            <a:off x="6877449" y="1557007"/>
            <a:ext cx="989579" cy="3067050"/>
          </a:xfrm>
          <a:prstGeom prst="rect">
            <a:avLst/>
          </a:prstGeom>
        </p:spPr>
      </p:pic>
      <p:sp>
        <p:nvSpPr>
          <p:cNvPr id="22" name="Denkblase: wolkenförmig 21"/>
          <p:cNvSpPr/>
          <p:nvPr/>
        </p:nvSpPr>
        <p:spPr>
          <a:xfrm>
            <a:off x="7452130" y="910671"/>
            <a:ext cx="1450267" cy="735456"/>
          </a:xfrm>
          <a:prstGeom prst="cloudCallout">
            <a:avLst>
              <a:gd name="adj1" fmla="val -44802"/>
              <a:gd name="adj2" fmla="val 890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SOME</a:t>
            </a:r>
          </a:p>
        </p:txBody>
      </p:sp>
      <p:sp>
        <p:nvSpPr>
          <p:cNvPr id="30" name="Denkblase: wolkenförmig 29"/>
          <p:cNvSpPr/>
          <p:nvPr/>
        </p:nvSpPr>
        <p:spPr>
          <a:xfrm>
            <a:off x="215945" y="1646127"/>
            <a:ext cx="1824152" cy="1045722"/>
          </a:xfrm>
          <a:prstGeom prst="cloudCallout">
            <a:avLst>
              <a:gd name="adj1" fmla="val -58694"/>
              <a:gd name="adj2" fmla="val 8280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4" name="Rechteck 3"/>
          <p:cNvSpPr/>
          <p:nvPr/>
        </p:nvSpPr>
        <p:spPr>
          <a:xfrm>
            <a:off x="-1189433" y="1817127"/>
            <a:ext cx="4572000" cy="584775"/>
          </a:xfrm>
          <a:prstGeom prst="rect">
            <a:avLst/>
          </a:prstGeom>
        </p:spPr>
        <p:txBody>
          <a:bodyPr>
            <a:spAutoFit/>
          </a:bodyPr>
          <a:lstStyle/>
          <a:p>
            <a:pPr algn="ctr"/>
            <a:r>
              <a:rPr lang="de-DE" sz="1600" dirty="0" err="1">
                <a:solidFill>
                  <a:schemeClr val="bg1"/>
                </a:solidFill>
              </a:rPr>
              <a:t>Dangerous</a:t>
            </a:r>
            <a:r>
              <a:rPr lang="de-DE" sz="1600" dirty="0">
                <a:solidFill>
                  <a:schemeClr val="bg1"/>
                </a:solidFill>
              </a:rPr>
              <a:t> </a:t>
            </a:r>
          </a:p>
          <a:p>
            <a:pPr algn="ctr"/>
            <a:r>
              <a:rPr lang="de-DE" sz="1600" dirty="0">
                <a:solidFill>
                  <a:schemeClr val="bg1"/>
                </a:solidFill>
              </a:rPr>
              <a:t>half </a:t>
            </a:r>
            <a:r>
              <a:rPr lang="de-DE" sz="1600" dirty="0" err="1">
                <a:solidFill>
                  <a:schemeClr val="bg1"/>
                </a:solidFill>
              </a:rPr>
              <a:t>knowledge</a:t>
            </a:r>
            <a:endParaRPr lang="de-DE" sz="1600" dirty="0">
              <a:solidFill>
                <a:schemeClr val="bg1"/>
              </a:solidFill>
            </a:endParaRPr>
          </a:p>
        </p:txBody>
      </p:sp>
      <p:sp>
        <p:nvSpPr>
          <p:cNvPr id="23" name="Denkblase: wolkenförmig 22"/>
          <p:cNvSpPr/>
          <p:nvPr/>
        </p:nvSpPr>
        <p:spPr>
          <a:xfrm>
            <a:off x="2899839" y="2035865"/>
            <a:ext cx="1450267" cy="735456"/>
          </a:xfrm>
          <a:prstGeom prst="cloudCallout">
            <a:avLst>
              <a:gd name="adj1" fmla="val 13964"/>
              <a:gd name="adj2" fmla="val 1253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SOME</a:t>
            </a:r>
          </a:p>
        </p:txBody>
      </p:sp>
    </p:spTree>
    <p:extLst>
      <p:ext uri="{BB962C8B-B14F-4D97-AF65-F5344CB8AC3E}">
        <p14:creationId xmlns:p14="http://schemas.microsoft.com/office/powerpoint/2010/main" val="100240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Personal Goals </a:t>
            </a:r>
          </a:p>
        </p:txBody>
      </p:sp>
      <p:sp>
        <p:nvSpPr>
          <p:cNvPr id="20" name="Denkblase: wolkenförmig 19"/>
          <p:cNvSpPr/>
          <p:nvPr/>
        </p:nvSpPr>
        <p:spPr>
          <a:xfrm>
            <a:off x="58723" y="796954"/>
            <a:ext cx="2575420" cy="1283199"/>
          </a:xfrm>
          <a:prstGeom prst="cloudCallout">
            <a:avLst>
              <a:gd name="adj1" fmla="val 32160"/>
              <a:gd name="adj2" fmla="val 670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Denkblase: wolkenförmig 16"/>
          <p:cNvSpPr/>
          <p:nvPr/>
        </p:nvSpPr>
        <p:spPr>
          <a:xfrm>
            <a:off x="2820030" y="2035865"/>
            <a:ext cx="3085820" cy="1134012"/>
          </a:xfrm>
          <a:prstGeom prst="cloudCallout">
            <a:avLst>
              <a:gd name="adj1" fmla="val 42627"/>
              <a:gd name="adj2" fmla="val 749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pic>
        <p:nvPicPr>
          <p:cNvPr id="25" name="Grafik 24"/>
          <p:cNvPicPr>
            <a:picLocks noChangeAspect="1"/>
          </p:cNvPicPr>
          <p:nvPr/>
        </p:nvPicPr>
        <p:blipFill rotWithShape="1">
          <a:blip r:embed="rId8"/>
          <a:srcRect l="15535"/>
          <a:stretch/>
        </p:blipFill>
        <p:spPr>
          <a:xfrm>
            <a:off x="6877449" y="1557007"/>
            <a:ext cx="989579" cy="3067050"/>
          </a:xfrm>
          <a:prstGeom prst="rect">
            <a:avLst/>
          </a:prstGeom>
        </p:spPr>
      </p:pic>
      <p:sp>
        <p:nvSpPr>
          <p:cNvPr id="4" name="Rechteck 3"/>
          <p:cNvSpPr/>
          <p:nvPr/>
        </p:nvSpPr>
        <p:spPr>
          <a:xfrm rot="20259067">
            <a:off x="1969747" y="1429805"/>
            <a:ext cx="438042" cy="284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p:cNvSpPr/>
          <p:nvPr/>
        </p:nvSpPr>
        <p:spPr>
          <a:xfrm>
            <a:off x="117446" y="1014894"/>
            <a:ext cx="2575420" cy="707886"/>
          </a:xfrm>
          <a:prstGeom prst="rect">
            <a:avLst/>
          </a:prstGeom>
        </p:spPr>
        <p:txBody>
          <a:bodyPr wrap="square">
            <a:spAutoFit/>
          </a:bodyPr>
          <a:lstStyle/>
          <a:p>
            <a:pPr algn="ctr"/>
            <a:r>
              <a:rPr lang="de-DE" sz="2000" dirty="0">
                <a:solidFill>
                  <a:srgbClr val="88AC32"/>
                </a:solidFill>
              </a:rPr>
              <a:t>I </a:t>
            </a:r>
            <a:r>
              <a:rPr lang="de-DE" sz="2000" dirty="0" err="1">
                <a:solidFill>
                  <a:srgbClr val="88AC32"/>
                </a:solidFill>
              </a:rPr>
              <a:t>want</a:t>
            </a:r>
            <a:r>
              <a:rPr lang="de-DE" sz="2000" dirty="0">
                <a:solidFill>
                  <a:srgbClr val="88AC32"/>
                </a:solidFill>
              </a:rPr>
              <a:t> </a:t>
            </a:r>
            <a:r>
              <a:rPr lang="de-DE" sz="2000" dirty="0" err="1">
                <a:solidFill>
                  <a:srgbClr val="88AC32"/>
                </a:solidFill>
              </a:rPr>
              <a:t>to</a:t>
            </a:r>
            <a:r>
              <a:rPr lang="de-DE" sz="2000" dirty="0">
                <a:solidFill>
                  <a:srgbClr val="88AC32"/>
                </a:solidFill>
              </a:rPr>
              <a:t> </a:t>
            </a:r>
            <a:r>
              <a:rPr lang="de-DE" sz="2000" b="1" dirty="0" err="1">
                <a:solidFill>
                  <a:srgbClr val="88AC32"/>
                </a:solidFill>
              </a:rPr>
              <a:t>start</a:t>
            </a:r>
            <a:r>
              <a:rPr lang="de-DE" sz="2000" dirty="0">
                <a:solidFill>
                  <a:srgbClr val="88AC32"/>
                </a:solidFill>
              </a:rPr>
              <a:t> </a:t>
            </a:r>
            <a:r>
              <a:rPr lang="de-DE" sz="2000" dirty="0" err="1">
                <a:solidFill>
                  <a:srgbClr val="88AC32"/>
                </a:solidFill>
              </a:rPr>
              <a:t>with</a:t>
            </a:r>
            <a:r>
              <a:rPr lang="de-DE" sz="2000" dirty="0">
                <a:solidFill>
                  <a:srgbClr val="88AC32"/>
                </a:solidFill>
              </a:rPr>
              <a:t> </a:t>
            </a:r>
          </a:p>
          <a:p>
            <a:pPr algn="ctr"/>
            <a:r>
              <a:rPr lang="de-DE" sz="2000" dirty="0" err="1">
                <a:solidFill>
                  <a:srgbClr val="88AC32"/>
                </a:solidFill>
              </a:rPr>
              <a:t>statistical</a:t>
            </a:r>
            <a:r>
              <a:rPr lang="de-DE" sz="2000" dirty="0">
                <a:solidFill>
                  <a:srgbClr val="88AC32"/>
                </a:solidFill>
              </a:rPr>
              <a:t> </a:t>
            </a:r>
            <a:r>
              <a:rPr lang="de-DE" sz="2000" dirty="0" err="1">
                <a:solidFill>
                  <a:srgbClr val="88AC32"/>
                </a:solidFill>
              </a:rPr>
              <a:t>analysis</a:t>
            </a:r>
            <a:endParaRPr lang="de-DE" sz="2000" dirty="0"/>
          </a:p>
        </p:txBody>
      </p:sp>
      <p:sp>
        <p:nvSpPr>
          <p:cNvPr id="27" name="Rechteck 26"/>
          <p:cNvSpPr/>
          <p:nvPr/>
        </p:nvSpPr>
        <p:spPr>
          <a:xfrm rot="20259067">
            <a:off x="5141694" y="2581916"/>
            <a:ext cx="438042" cy="284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3086238" y="2132678"/>
            <a:ext cx="2585752" cy="923330"/>
          </a:xfrm>
          <a:prstGeom prst="rect">
            <a:avLst/>
          </a:prstGeom>
        </p:spPr>
        <p:txBody>
          <a:bodyPr wrap="square">
            <a:spAutoFit/>
          </a:bodyPr>
          <a:lstStyle/>
          <a:p>
            <a:pPr algn="ctr"/>
            <a:r>
              <a:rPr lang="de-DE" dirty="0">
                <a:solidFill>
                  <a:srgbClr val="88AC32"/>
                </a:solidFill>
              </a:rPr>
              <a:t>I‘m </a:t>
            </a:r>
            <a:r>
              <a:rPr lang="de-DE" dirty="0" err="1">
                <a:solidFill>
                  <a:srgbClr val="88AC32"/>
                </a:solidFill>
              </a:rPr>
              <a:t>already</a:t>
            </a:r>
            <a:r>
              <a:rPr lang="de-DE" dirty="0">
                <a:solidFill>
                  <a:srgbClr val="88AC32"/>
                </a:solidFill>
              </a:rPr>
              <a:t> </a:t>
            </a:r>
            <a:r>
              <a:rPr lang="de-DE" dirty="0" err="1">
                <a:solidFill>
                  <a:srgbClr val="88AC32"/>
                </a:solidFill>
              </a:rPr>
              <a:t>using</a:t>
            </a:r>
            <a:r>
              <a:rPr lang="de-DE" dirty="0">
                <a:solidFill>
                  <a:srgbClr val="88AC32"/>
                </a:solidFill>
              </a:rPr>
              <a:t> SPSS but I </a:t>
            </a:r>
            <a:r>
              <a:rPr lang="de-DE" b="1" dirty="0" err="1">
                <a:solidFill>
                  <a:srgbClr val="88AC32"/>
                </a:solidFill>
              </a:rPr>
              <a:t>heard</a:t>
            </a:r>
            <a:r>
              <a:rPr lang="de-DE" b="1" dirty="0">
                <a:solidFill>
                  <a:srgbClr val="88AC32"/>
                </a:solidFill>
              </a:rPr>
              <a:t> a </a:t>
            </a:r>
            <a:r>
              <a:rPr lang="de-DE" b="1" dirty="0" err="1">
                <a:solidFill>
                  <a:srgbClr val="88AC32"/>
                </a:solidFill>
              </a:rPr>
              <a:t>lot</a:t>
            </a:r>
            <a:r>
              <a:rPr lang="de-DE" b="1" dirty="0">
                <a:solidFill>
                  <a:srgbClr val="88AC32"/>
                </a:solidFill>
              </a:rPr>
              <a:t> </a:t>
            </a:r>
            <a:r>
              <a:rPr lang="de-DE" dirty="0" err="1">
                <a:solidFill>
                  <a:srgbClr val="88AC32"/>
                </a:solidFill>
              </a:rPr>
              <a:t>of</a:t>
            </a:r>
            <a:r>
              <a:rPr lang="de-DE" dirty="0">
                <a:solidFill>
                  <a:srgbClr val="88AC32"/>
                </a:solidFill>
              </a:rPr>
              <a:t> R so I </a:t>
            </a:r>
            <a:r>
              <a:rPr lang="de-DE" dirty="0" err="1">
                <a:solidFill>
                  <a:srgbClr val="88AC32"/>
                </a:solidFill>
              </a:rPr>
              <a:t>wanted</a:t>
            </a:r>
            <a:r>
              <a:rPr lang="de-DE" dirty="0">
                <a:solidFill>
                  <a:srgbClr val="88AC32"/>
                </a:solidFill>
              </a:rPr>
              <a:t> </a:t>
            </a:r>
            <a:r>
              <a:rPr lang="de-DE" dirty="0" err="1">
                <a:solidFill>
                  <a:srgbClr val="88AC32"/>
                </a:solidFill>
              </a:rPr>
              <a:t>to</a:t>
            </a:r>
            <a:r>
              <a:rPr lang="de-DE" dirty="0">
                <a:solidFill>
                  <a:srgbClr val="88AC32"/>
                </a:solidFill>
              </a:rPr>
              <a:t> </a:t>
            </a:r>
            <a:r>
              <a:rPr lang="de-DE" dirty="0" err="1">
                <a:solidFill>
                  <a:srgbClr val="88AC32"/>
                </a:solidFill>
              </a:rPr>
              <a:t>take</a:t>
            </a:r>
            <a:r>
              <a:rPr lang="de-DE" dirty="0">
                <a:solidFill>
                  <a:srgbClr val="88AC32"/>
                </a:solidFill>
              </a:rPr>
              <a:t> a </a:t>
            </a:r>
            <a:r>
              <a:rPr lang="de-DE" dirty="0" err="1">
                <a:solidFill>
                  <a:srgbClr val="88AC32"/>
                </a:solidFill>
              </a:rPr>
              <a:t>look</a:t>
            </a:r>
            <a:endParaRPr lang="de-DE" dirty="0">
              <a:solidFill>
                <a:srgbClr val="88AC32"/>
              </a:solidFill>
            </a:endParaRPr>
          </a:p>
        </p:txBody>
      </p:sp>
      <p:sp>
        <p:nvSpPr>
          <p:cNvPr id="28" name="Rechteck 27"/>
          <p:cNvSpPr/>
          <p:nvPr/>
        </p:nvSpPr>
        <p:spPr>
          <a:xfrm>
            <a:off x="260552" y="3110674"/>
            <a:ext cx="1092130" cy="2938681"/>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p:cNvSpPr/>
          <p:nvPr/>
        </p:nvSpPr>
        <p:spPr>
          <a:xfrm>
            <a:off x="1346433" y="5270388"/>
            <a:ext cx="1092130" cy="918949"/>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p:nvSpPr>
        <p:spPr>
          <a:xfrm>
            <a:off x="6838110" y="1403803"/>
            <a:ext cx="1092130" cy="309264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p:cNvSpPr/>
          <p:nvPr/>
        </p:nvSpPr>
        <p:spPr>
          <a:xfrm>
            <a:off x="3426542" y="3214712"/>
            <a:ext cx="1225085" cy="309264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8713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3" name="Rechteck 12"/>
          <p:cNvSpPr/>
          <p:nvPr/>
        </p:nvSpPr>
        <p:spPr>
          <a:xfrm>
            <a:off x="6330940" y="4624057"/>
            <a:ext cx="1747594" cy="646331"/>
          </a:xfrm>
          <a:prstGeom prst="rect">
            <a:avLst/>
          </a:prstGeom>
        </p:spPr>
        <p:txBody>
          <a:bodyPr wrap="none">
            <a:spAutoFit/>
          </a:bodyPr>
          <a:lstStyle/>
          <a:p>
            <a:r>
              <a:rPr lang="de-DE" sz="3600" b="1" dirty="0">
                <a:latin typeface="Andalus" panose="02020603050405020304" pitchFamily="18" charset="-78"/>
                <a:cs typeface="Andalus" panose="02020603050405020304" pitchFamily="18" charset="-78"/>
              </a:rPr>
              <a:t>Business</a:t>
            </a:r>
          </a:p>
        </p:txBody>
      </p:sp>
      <p:sp>
        <p:nvSpPr>
          <p:cNvPr id="3" name="Inhaltsplatzhalter 2"/>
          <p:cNvSpPr>
            <a:spLocks noGrp="1"/>
          </p:cNvSpPr>
          <p:nvPr>
            <p:ph idx="1"/>
          </p:nvPr>
        </p:nvSpPr>
        <p:spPr>
          <a:xfrm>
            <a:off x="1352682" y="4489384"/>
            <a:ext cx="2338474" cy="4351338"/>
          </a:xfrm>
        </p:spPr>
        <p:txBody>
          <a:bodyPr>
            <a:normAutofit/>
          </a:bodyPr>
          <a:lstStyle/>
          <a:p>
            <a:pPr marL="0" indent="0">
              <a:buNone/>
            </a:pPr>
            <a:r>
              <a:rPr lang="de-DE" sz="3200" dirty="0" err="1">
                <a:latin typeface="Berlin Sans FB Demi" panose="020E0802020502020306" pitchFamily="34" charset="0"/>
              </a:rPr>
              <a:t>Academics</a:t>
            </a:r>
            <a:endParaRPr lang="de-DE" sz="3200" dirty="0">
              <a:latin typeface="Berlin Sans FB Demi" panose="020E0802020502020306" pitchFamily="34" charset="0"/>
            </a:endParaRPr>
          </a:p>
        </p:txBody>
      </p:sp>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Personal Goals? </a:t>
            </a:r>
          </a:p>
        </p:txBody>
      </p:sp>
      <p:sp>
        <p:nvSpPr>
          <p:cNvPr id="20" name="Denkblase: wolkenförmig 19"/>
          <p:cNvSpPr/>
          <p:nvPr/>
        </p:nvSpPr>
        <p:spPr>
          <a:xfrm>
            <a:off x="58723" y="796954"/>
            <a:ext cx="2575420" cy="1283199"/>
          </a:xfrm>
          <a:prstGeom prst="cloudCallout">
            <a:avLst>
              <a:gd name="adj1" fmla="val 32160"/>
              <a:gd name="adj2" fmla="val 670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Denkblase: wolkenförmig 16"/>
          <p:cNvSpPr/>
          <p:nvPr/>
        </p:nvSpPr>
        <p:spPr>
          <a:xfrm>
            <a:off x="2820030" y="2035865"/>
            <a:ext cx="3085820" cy="1134012"/>
          </a:xfrm>
          <a:prstGeom prst="cloudCallout">
            <a:avLst>
              <a:gd name="adj1" fmla="val 42627"/>
              <a:gd name="adj2" fmla="val 749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pic>
        <p:nvPicPr>
          <p:cNvPr id="25" name="Grafik 24"/>
          <p:cNvPicPr>
            <a:picLocks noChangeAspect="1"/>
          </p:cNvPicPr>
          <p:nvPr/>
        </p:nvPicPr>
        <p:blipFill rotWithShape="1">
          <a:blip r:embed="rId8"/>
          <a:srcRect l="15535"/>
          <a:stretch/>
        </p:blipFill>
        <p:spPr>
          <a:xfrm>
            <a:off x="6877449" y="1557007"/>
            <a:ext cx="989579" cy="3067050"/>
          </a:xfrm>
          <a:prstGeom prst="rect">
            <a:avLst/>
          </a:prstGeom>
        </p:spPr>
      </p:pic>
      <p:sp>
        <p:nvSpPr>
          <p:cNvPr id="4" name="Rechteck 3"/>
          <p:cNvSpPr/>
          <p:nvPr/>
        </p:nvSpPr>
        <p:spPr>
          <a:xfrm rot="20259067">
            <a:off x="1969747" y="1429805"/>
            <a:ext cx="438042" cy="284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p:cNvSpPr/>
          <p:nvPr/>
        </p:nvSpPr>
        <p:spPr>
          <a:xfrm>
            <a:off x="117446" y="1014894"/>
            <a:ext cx="2575420" cy="707886"/>
          </a:xfrm>
          <a:prstGeom prst="rect">
            <a:avLst/>
          </a:prstGeom>
        </p:spPr>
        <p:txBody>
          <a:bodyPr wrap="square">
            <a:spAutoFit/>
          </a:bodyPr>
          <a:lstStyle/>
          <a:p>
            <a:pPr algn="ctr"/>
            <a:r>
              <a:rPr lang="de-DE" sz="2000" dirty="0">
                <a:solidFill>
                  <a:srgbClr val="88AC32"/>
                </a:solidFill>
              </a:rPr>
              <a:t>I </a:t>
            </a:r>
            <a:r>
              <a:rPr lang="de-DE" sz="2000" dirty="0" err="1">
                <a:solidFill>
                  <a:srgbClr val="88AC32"/>
                </a:solidFill>
              </a:rPr>
              <a:t>want</a:t>
            </a:r>
            <a:r>
              <a:rPr lang="de-DE" sz="2000" dirty="0">
                <a:solidFill>
                  <a:srgbClr val="88AC32"/>
                </a:solidFill>
              </a:rPr>
              <a:t> </a:t>
            </a:r>
            <a:r>
              <a:rPr lang="de-DE" sz="2000" dirty="0" err="1">
                <a:solidFill>
                  <a:srgbClr val="88AC32"/>
                </a:solidFill>
              </a:rPr>
              <a:t>to</a:t>
            </a:r>
            <a:r>
              <a:rPr lang="de-DE" sz="2000" dirty="0">
                <a:solidFill>
                  <a:srgbClr val="88AC32"/>
                </a:solidFill>
              </a:rPr>
              <a:t> </a:t>
            </a:r>
            <a:r>
              <a:rPr lang="de-DE" sz="2000" b="1" dirty="0" err="1">
                <a:solidFill>
                  <a:srgbClr val="88AC32"/>
                </a:solidFill>
              </a:rPr>
              <a:t>start</a:t>
            </a:r>
            <a:r>
              <a:rPr lang="de-DE" sz="2000" dirty="0">
                <a:solidFill>
                  <a:srgbClr val="88AC32"/>
                </a:solidFill>
              </a:rPr>
              <a:t> </a:t>
            </a:r>
            <a:r>
              <a:rPr lang="de-DE" sz="2000" dirty="0" err="1">
                <a:solidFill>
                  <a:srgbClr val="88AC32"/>
                </a:solidFill>
              </a:rPr>
              <a:t>with</a:t>
            </a:r>
            <a:r>
              <a:rPr lang="de-DE" sz="2000" dirty="0">
                <a:solidFill>
                  <a:srgbClr val="88AC32"/>
                </a:solidFill>
              </a:rPr>
              <a:t> </a:t>
            </a:r>
          </a:p>
          <a:p>
            <a:pPr algn="ctr"/>
            <a:r>
              <a:rPr lang="de-DE" sz="2000" dirty="0" err="1">
                <a:solidFill>
                  <a:srgbClr val="88AC32"/>
                </a:solidFill>
              </a:rPr>
              <a:t>statistical</a:t>
            </a:r>
            <a:r>
              <a:rPr lang="de-DE" sz="2000" dirty="0">
                <a:solidFill>
                  <a:srgbClr val="88AC32"/>
                </a:solidFill>
              </a:rPr>
              <a:t> </a:t>
            </a:r>
            <a:r>
              <a:rPr lang="de-DE" sz="2000" dirty="0" err="1">
                <a:solidFill>
                  <a:srgbClr val="88AC32"/>
                </a:solidFill>
              </a:rPr>
              <a:t>analysis</a:t>
            </a:r>
            <a:endParaRPr lang="de-DE" sz="2000" dirty="0"/>
          </a:p>
        </p:txBody>
      </p:sp>
      <p:sp>
        <p:nvSpPr>
          <p:cNvPr id="27" name="Rechteck 26"/>
          <p:cNvSpPr/>
          <p:nvPr/>
        </p:nvSpPr>
        <p:spPr>
          <a:xfrm rot="20259067">
            <a:off x="5141694" y="2581916"/>
            <a:ext cx="438042" cy="284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3086238" y="2132678"/>
            <a:ext cx="2585752" cy="923330"/>
          </a:xfrm>
          <a:prstGeom prst="rect">
            <a:avLst/>
          </a:prstGeom>
        </p:spPr>
        <p:txBody>
          <a:bodyPr wrap="square">
            <a:spAutoFit/>
          </a:bodyPr>
          <a:lstStyle/>
          <a:p>
            <a:pPr algn="ctr"/>
            <a:r>
              <a:rPr lang="de-DE" dirty="0">
                <a:solidFill>
                  <a:srgbClr val="88AC32"/>
                </a:solidFill>
              </a:rPr>
              <a:t>I‘m </a:t>
            </a:r>
            <a:r>
              <a:rPr lang="de-DE" dirty="0" err="1">
                <a:solidFill>
                  <a:srgbClr val="88AC32"/>
                </a:solidFill>
              </a:rPr>
              <a:t>already</a:t>
            </a:r>
            <a:r>
              <a:rPr lang="de-DE" dirty="0">
                <a:solidFill>
                  <a:srgbClr val="88AC32"/>
                </a:solidFill>
              </a:rPr>
              <a:t> </a:t>
            </a:r>
            <a:r>
              <a:rPr lang="de-DE" dirty="0" err="1">
                <a:solidFill>
                  <a:srgbClr val="88AC32"/>
                </a:solidFill>
              </a:rPr>
              <a:t>using</a:t>
            </a:r>
            <a:r>
              <a:rPr lang="de-DE" dirty="0">
                <a:solidFill>
                  <a:srgbClr val="88AC32"/>
                </a:solidFill>
              </a:rPr>
              <a:t> SPSS but I </a:t>
            </a:r>
            <a:r>
              <a:rPr lang="de-DE" b="1" dirty="0" err="1">
                <a:solidFill>
                  <a:srgbClr val="88AC32"/>
                </a:solidFill>
              </a:rPr>
              <a:t>heard</a:t>
            </a:r>
            <a:r>
              <a:rPr lang="de-DE" b="1" dirty="0">
                <a:solidFill>
                  <a:srgbClr val="88AC32"/>
                </a:solidFill>
              </a:rPr>
              <a:t> a </a:t>
            </a:r>
            <a:r>
              <a:rPr lang="de-DE" b="1" dirty="0" err="1">
                <a:solidFill>
                  <a:srgbClr val="88AC32"/>
                </a:solidFill>
              </a:rPr>
              <a:t>lot</a:t>
            </a:r>
            <a:r>
              <a:rPr lang="de-DE" b="1" dirty="0">
                <a:solidFill>
                  <a:srgbClr val="88AC32"/>
                </a:solidFill>
              </a:rPr>
              <a:t> </a:t>
            </a:r>
            <a:r>
              <a:rPr lang="de-DE" dirty="0" err="1">
                <a:solidFill>
                  <a:srgbClr val="88AC32"/>
                </a:solidFill>
              </a:rPr>
              <a:t>of</a:t>
            </a:r>
            <a:r>
              <a:rPr lang="de-DE" dirty="0">
                <a:solidFill>
                  <a:srgbClr val="88AC32"/>
                </a:solidFill>
              </a:rPr>
              <a:t> R so I </a:t>
            </a:r>
            <a:r>
              <a:rPr lang="de-DE" dirty="0" err="1">
                <a:solidFill>
                  <a:srgbClr val="88AC32"/>
                </a:solidFill>
              </a:rPr>
              <a:t>wanted</a:t>
            </a:r>
            <a:r>
              <a:rPr lang="de-DE" dirty="0">
                <a:solidFill>
                  <a:srgbClr val="88AC32"/>
                </a:solidFill>
              </a:rPr>
              <a:t> </a:t>
            </a:r>
            <a:r>
              <a:rPr lang="de-DE" dirty="0" err="1">
                <a:solidFill>
                  <a:srgbClr val="88AC32"/>
                </a:solidFill>
              </a:rPr>
              <a:t>to</a:t>
            </a:r>
            <a:r>
              <a:rPr lang="de-DE" dirty="0">
                <a:solidFill>
                  <a:srgbClr val="88AC32"/>
                </a:solidFill>
              </a:rPr>
              <a:t> </a:t>
            </a:r>
            <a:r>
              <a:rPr lang="de-DE" dirty="0" err="1">
                <a:solidFill>
                  <a:srgbClr val="88AC32"/>
                </a:solidFill>
              </a:rPr>
              <a:t>take</a:t>
            </a:r>
            <a:r>
              <a:rPr lang="de-DE" dirty="0">
                <a:solidFill>
                  <a:srgbClr val="88AC32"/>
                </a:solidFill>
              </a:rPr>
              <a:t> a </a:t>
            </a:r>
            <a:r>
              <a:rPr lang="de-DE" dirty="0" err="1">
                <a:solidFill>
                  <a:srgbClr val="88AC32"/>
                </a:solidFill>
              </a:rPr>
              <a:t>look</a:t>
            </a:r>
            <a:endParaRPr lang="de-DE" dirty="0">
              <a:solidFill>
                <a:srgbClr val="88AC32"/>
              </a:solidFill>
            </a:endParaRPr>
          </a:p>
        </p:txBody>
      </p:sp>
      <p:sp>
        <p:nvSpPr>
          <p:cNvPr id="23" name="Rechteck 22"/>
          <p:cNvSpPr/>
          <p:nvPr/>
        </p:nvSpPr>
        <p:spPr>
          <a:xfrm>
            <a:off x="0" y="704884"/>
            <a:ext cx="2677201" cy="5247723"/>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2673071" y="1952845"/>
            <a:ext cx="3649480" cy="4411753"/>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p:cNvSpPr/>
          <p:nvPr/>
        </p:nvSpPr>
        <p:spPr>
          <a:xfrm>
            <a:off x="7216664" y="1002188"/>
            <a:ext cx="786710" cy="42682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p:cNvSpPr/>
          <p:nvPr/>
        </p:nvSpPr>
        <p:spPr>
          <a:xfrm>
            <a:off x="5371979" y="2602871"/>
            <a:ext cx="1853074" cy="3873993"/>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p:nvSpPr>
        <p:spPr>
          <a:xfrm>
            <a:off x="6503133" y="1143305"/>
            <a:ext cx="712742" cy="145956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Denkblase: wolkenförmig 21"/>
          <p:cNvSpPr/>
          <p:nvPr/>
        </p:nvSpPr>
        <p:spPr>
          <a:xfrm>
            <a:off x="3076583" y="2257695"/>
            <a:ext cx="3891292" cy="1479187"/>
          </a:xfrm>
          <a:prstGeom prst="cloudCallout">
            <a:avLst>
              <a:gd name="adj1" fmla="val 76818"/>
              <a:gd name="adj2" fmla="val 34608"/>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1E7042"/>
              </a:solidFill>
            </a:endParaRPr>
          </a:p>
        </p:txBody>
      </p:sp>
      <p:sp>
        <p:nvSpPr>
          <p:cNvPr id="10" name="Rechteck 9"/>
          <p:cNvSpPr/>
          <p:nvPr/>
        </p:nvSpPr>
        <p:spPr>
          <a:xfrm rot="20913124">
            <a:off x="6080300" y="2918547"/>
            <a:ext cx="503812" cy="36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3354333" y="2474383"/>
            <a:ext cx="3513480" cy="1015663"/>
          </a:xfrm>
          <a:prstGeom prst="rect">
            <a:avLst/>
          </a:prstGeom>
        </p:spPr>
        <p:txBody>
          <a:bodyPr wrap="square">
            <a:spAutoFit/>
          </a:bodyPr>
          <a:lstStyle/>
          <a:p>
            <a:pPr algn="ctr"/>
            <a:r>
              <a:rPr lang="de-DE" sz="2000" dirty="0">
                <a:solidFill>
                  <a:srgbClr val="C00000"/>
                </a:solidFill>
              </a:rPr>
              <a:t>I‘m </a:t>
            </a:r>
            <a:r>
              <a:rPr lang="de-DE" sz="2000" dirty="0" err="1">
                <a:solidFill>
                  <a:srgbClr val="C00000"/>
                </a:solidFill>
              </a:rPr>
              <a:t>already</a:t>
            </a:r>
            <a:r>
              <a:rPr lang="de-DE" sz="2000" dirty="0">
                <a:solidFill>
                  <a:srgbClr val="C00000"/>
                </a:solidFill>
              </a:rPr>
              <a:t> </a:t>
            </a:r>
            <a:r>
              <a:rPr lang="de-DE" sz="2000" dirty="0" err="1">
                <a:solidFill>
                  <a:srgbClr val="C00000"/>
                </a:solidFill>
              </a:rPr>
              <a:t>using</a:t>
            </a:r>
            <a:r>
              <a:rPr lang="de-DE" sz="2000" dirty="0">
                <a:solidFill>
                  <a:srgbClr val="C00000"/>
                </a:solidFill>
              </a:rPr>
              <a:t> Excel </a:t>
            </a:r>
            <a:r>
              <a:rPr lang="de-DE" sz="2000" dirty="0" err="1">
                <a:solidFill>
                  <a:srgbClr val="C00000"/>
                </a:solidFill>
              </a:rPr>
              <a:t>and</a:t>
            </a:r>
            <a:r>
              <a:rPr lang="de-DE" sz="2000" dirty="0">
                <a:solidFill>
                  <a:srgbClr val="C00000"/>
                </a:solidFill>
              </a:rPr>
              <a:t> </a:t>
            </a:r>
            <a:r>
              <a:rPr lang="de-DE" sz="2000" dirty="0" err="1">
                <a:solidFill>
                  <a:srgbClr val="C00000"/>
                </a:solidFill>
              </a:rPr>
              <a:t>everything</a:t>
            </a:r>
            <a:r>
              <a:rPr lang="de-DE" sz="2000" dirty="0">
                <a:solidFill>
                  <a:srgbClr val="C00000"/>
                </a:solidFill>
              </a:rPr>
              <a:t> </a:t>
            </a:r>
            <a:r>
              <a:rPr lang="de-DE" sz="2000" dirty="0" err="1">
                <a:solidFill>
                  <a:srgbClr val="C00000"/>
                </a:solidFill>
              </a:rPr>
              <a:t>is</a:t>
            </a:r>
            <a:r>
              <a:rPr lang="de-DE" sz="2000" dirty="0">
                <a:solidFill>
                  <a:srgbClr val="C00000"/>
                </a:solidFill>
              </a:rPr>
              <a:t> </a:t>
            </a:r>
            <a:r>
              <a:rPr lang="de-DE" sz="2000" dirty="0" err="1">
                <a:solidFill>
                  <a:srgbClr val="C00000"/>
                </a:solidFill>
              </a:rPr>
              <a:t>working</a:t>
            </a:r>
            <a:r>
              <a:rPr lang="de-DE" sz="2000" dirty="0">
                <a:solidFill>
                  <a:srgbClr val="C00000"/>
                </a:solidFill>
              </a:rPr>
              <a:t> </a:t>
            </a:r>
            <a:r>
              <a:rPr lang="de-DE" sz="2000" dirty="0" err="1">
                <a:solidFill>
                  <a:srgbClr val="C00000"/>
                </a:solidFill>
              </a:rPr>
              <a:t>fine</a:t>
            </a:r>
            <a:r>
              <a:rPr lang="de-DE" sz="2000" dirty="0">
                <a:solidFill>
                  <a:srgbClr val="C00000"/>
                </a:solidFill>
              </a:rPr>
              <a:t> </a:t>
            </a:r>
          </a:p>
          <a:p>
            <a:pPr algn="ctr"/>
            <a:r>
              <a:rPr lang="de-DE" sz="2000" b="1" dirty="0">
                <a:solidFill>
                  <a:srgbClr val="C00000"/>
                </a:solidFill>
              </a:rPr>
              <a:t>but </a:t>
            </a:r>
            <a:r>
              <a:rPr lang="de-DE" sz="2000" b="1" dirty="0" err="1">
                <a:solidFill>
                  <a:srgbClr val="C00000"/>
                </a:solidFill>
              </a:rPr>
              <a:t>my</a:t>
            </a:r>
            <a:r>
              <a:rPr lang="de-DE" sz="2000" b="1" dirty="0">
                <a:solidFill>
                  <a:srgbClr val="C00000"/>
                </a:solidFill>
              </a:rPr>
              <a:t> </a:t>
            </a:r>
            <a:r>
              <a:rPr lang="de-DE" sz="2000" b="1" dirty="0" err="1">
                <a:solidFill>
                  <a:srgbClr val="C00000"/>
                </a:solidFill>
              </a:rPr>
              <a:t>boss</a:t>
            </a:r>
            <a:r>
              <a:rPr lang="de-DE" sz="2000" b="1" dirty="0">
                <a:solidFill>
                  <a:srgbClr val="C00000"/>
                </a:solidFill>
              </a:rPr>
              <a:t> </a:t>
            </a:r>
            <a:r>
              <a:rPr lang="de-DE" sz="2000" b="1" dirty="0" err="1">
                <a:solidFill>
                  <a:srgbClr val="C00000"/>
                </a:solidFill>
              </a:rPr>
              <a:t>said</a:t>
            </a:r>
            <a:r>
              <a:rPr lang="de-DE" sz="2000" b="1" dirty="0">
                <a:solidFill>
                  <a:srgbClr val="C00000"/>
                </a:solidFill>
              </a:rPr>
              <a:t>…</a:t>
            </a:r>
          </a:p>
        </p:txBody>
      </p:sp>
    </p:spTree>
    <p:extLst>
      <p:ext uri="{BB962C8B-B14F-4D97-AF65-F5344CB8AC3E}">
        <p14:creationId xmlns:p14="http://schemas.microsoft.com/office/powerpoint/2010/main" val="378440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88211" y="1508306"/>
            <a:ext cx="7886700" cy="989207"/>
          </a:xfrm>
        </p:spPr>
        <p:txBody>
          <a:bodyPr/>
          <a:lstStyle/>
          <a:p>
            <a:r>
              <a:rPr lang="de-DE" sz="2400" dirty="0"/>
              <a:t>Package </a:t>
            </a:r>
            <a:r>
              <a:rPr lang="de-DE" sz="2400" dirty="0" err="1"/>
              <a:t>updates</a:t>
            </a:r>
            <a:endParaRPr lang="de-DE" sz="2400" dirty="0"/>
          </a:p>
        </p:txBody>
      </p:sp>
      <p:pic>
        <p:nvPicPr>
          <p:cNvPr id="1026" name="Picture 2" descr="gift, present, wrapped, parcel, package, christ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16" y="2447103"/>
            <a:ext cx="3211569" cy="300081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1"/>
          <p:cNvSpPr txBox="1">
            <a:spLocks/>
          </p:cNvSpPr>
          <p:nvPr/>
        </p:nvSpPr>
        <p:spPr>
          <a:xfrm>
            <a:off x="772886" y="853882"/>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600" kern="1200" dirty="0">
                <a:solidFill>
                  <a:srgbClr val="5E4F42"/>
                </a:solidFill>
                <a:latin typeface="+mn-lt"/>
                <a:ea typeface="+mj-ea"/>
                <a:cs typeface="+mj-cs"/>
              </a:defRPr>
            </a:lvl1pPr>
          </a:lstStyle>
          <a:p>
            <a:r>
              <a:rPr lang="de-DE" dirty="0" err="1"/>
              <a:t>Recurring</a:t>
            </a:r>
            <a:r>
              <a:rPr lang="de-DE" dirty="0"/>
              <a:t> Problems</a:t>
            </a:r>
          </a:p>
        </p:txBody>
      </p:sp>
    </p:spTree>
    <p:extLst>
      <p:ext uri="{BB962C8B-B14F-4D97-AF65-F5344CB8AC3E}">
        <p14:creationId xmlns:p14="http://schemas.microsoft.com/office/powerpoint/2010/main" val="373089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oadrunner looney tu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370" y="2520931"/>
            <a:ext cx="2589067" cy="1997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roopy do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81" y="2382819"/>
            <a:ext cx="1127713" cy="22644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ffy Duck 006 Top Images New Images Daffy Duck 0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837" y="3458584"/>
            <a:ext cx="2309355" cy="2361304"/>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txBox="1">
            <a:spLocks/>
          </p:cNvSpPr>
          <p:nvPr/>
        </p:nvSpPr>
        <p:spPr>
          <a:xfrm>
            <a:off x="719098" y="595699"/>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600" kern="1200" dirty="0">
                <a:solidFill>
                  <a:srgbClr val="5E4F42"/>
                </a:solidFill>
                <a:latin typeface="+mn-lt"/>
                <a:ea typeface="+mj-ea"/>
                <a:cs typeface="+mj-cs"/>
              </a:defRPr>
            </a:lvl1pPr>
          </a:lstStyle>
          <a:p>
            <a:r>
              <a:rPr lang="de-DE" dirty="0" err="1"/>
              <a:t>Recurring</a:t>
            </a:r>
            <a:r>
              <a:rPr lang="de-DE" dirty="0"/>
              <a:t> Problems</a:t>
            </a:r>
          </a:p>
        </p:txBody>
      </p:sp>
      <p:sp>
        <p:nvSpPr>
          <p:cNvPr id="4" name="Textfeld 3"/>
          <p:cNvSpPr txBox="1"/>
          <p:nvPr/>
        </p:nvSpPr>
        <p:spPr>
          <a:xfrm>
            <a:off x="3711389" y="1495313"/>
            <a:ext cx="2015039" cy="461665"/>
          </a:xfrm>
          <a:prstGeom prst="rect">
            <a:avLst/>
          </a:prstGeom>
          <a:noFill/>
        </p:spPr>
        <p:txBody>
          <a:bodyPr wrap="none" rtlCol="0">
            <a:spAutoFit/>
          </a:bodyPr>
          <a:lstStyle/>
          <a:p>
            <a:r>
              <a:rPr lang="de-DE" sz="2400" dirty="0"/>
              <a:t>diverse </a:t>
            </a:r>
            <a:r>
              <a:rPr lang="de-DE" sz="2400" dirty="0" err="1"/>
              <a:t>classes</a:t>
            </a:r>
            <a:endParaRPr lang="de-DE" sz="2400" dirty="0"/>
          </a:p>
        </p:txBody>
      </p:sp>
    </p:spTree>
    <p:extLst>
      <p:ext uri="{BB962C8B-B14F-4D97-AF65-F5344CB8AC3E}">
        <p14:creationId xmlns:p14="http://schemas.microsoft.com/office/powerpoint/2010/main" val="422076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Recurring</a:t>
            </a:r>
            <a:r>
              <a:rPr lang="de-DE" dirty="0"/>
              <a:t> Problems</a:t>
            </a:r>
          </a:p>
        </p:txBody>
      </p:sp>
      <p:sp>
        <p:nvSpPr>
          <p:cNvPr id="3" name="Inhaltsplatzhalter 2"/>
          <p:cNvSpPr>
            <a:spLocks noGrp="1"/>
          </p:cNvSpPr>
          <p:nvPr>
            <p:ph idx="1"/>
          </p:nvPr>
        </p:nvSpPr>
        <p:spPr>
          <a:xfrm>
            <a:off x="0" y="1811346"/>
            <a:ext cx="9143999" cy="1110522"/>
          </a:xfrm>
        </p:spPr>
        <p:txBody>
          <a:bodyPr>
            <a:normAutofit/>
          </a:bodyPr>
          <a:lstStyle/>
          <a:p>
            <a:pPr marL="0" indent="0" algn="ctr">
              <a:buNone/>
            </a:pPr>
            <a:r>
              <a:rPr lang="de-DE" dirty="0"/>
              <a:t>In R </a:t>
            </a:r>
            <a:r>
              <a:rPr lang="de-DE" dirty="0" err="1"/>
              <a:t>there</a:t>
            </a:r>
            <a:r>
              <a:rPr lang="de-DE" dirty="0"/>
              <a:t> </a:t>
            </a:r>
            <a:r>
              <a:rPr lang="de-DE" dirty="0" err="1"/>
              <a:t>are</a:t>
            </a:r>
            <a:r>
              <a:rPr lang="de-DE" dirty="0"/>
              <a:t> </a:t>
            </a:r>
            <a:r>
              <a:rPr lang="de-DE" dirty="0" err="1"/>
              <a:t>usually</a:t>
            </a:r>
            <a:r>
              <a:rPr lang="de-DE" dirty="0"/>
              <a:t> </a:t>
            </a:r>
            <a:r>
              <a:rPr lang="de-DE" b="1" dirty="0"/>
              <a:t>lots </a:t>
            </a:r>
            <a:r>
              <a:rPr lang="de-DE" b="1" dirty="0" err="1"/>
              <a:t>of</a:t>
            </a:r>
            <a:r>
              <a:rPr lang="de-DE" b="1" dirty="0"/>
              <a:t> different </a:t>
            </a:r>
            <a:r>
              <a:rPr lang="de-DE" b="1" dirty="0" err="1"/>
              <a:t>ways</a:t>
            </a:r>
            <a:r>
              <a:rPr lang="de-DE" b="1" dirty="0"/>
              <a:t> </a:t>
            </a:r>
          </a:p>
          <a:p>
            <a:pPr marL="0" indent="0" algn="ctr">
              <a:buNone/>
            </a:pPr>
            <a:r>
              <a:rPr lang="de-DE" dirty="0" err="1"/>
              <a:t>to</a:t>
            </a:r>
            <a:r>
              <a:rPr lang="de-DE" dirty="0"/>
              <a:t> </a:t>
            </a:r>
            <a:r>
              <a:rPr lang="de-DE" dirty="0" err="1"/>
              <a:t>solve</a:t>
            </a:r>
            <a:r>
              <a:rPr lang="de-DE" dirty="0"/>
              <a:t> a </a:t>
            </a:r>
            <a:r>
              <a:rPr lang="de-DE" dirty="0" err="1"/>
              <a:t>problem</a:t>
            </a:r>
            <a:endParaRPr lang="de-DE" dirty="0"/>
          </a:p>
        </p:txBody>
      </p:sp>
      <p:grpSp>
        <p:nvGrpSpPr>
          <p:cNvPr id="7" name="Gruppieren 6"/>
          <p:cNvGrpSpPr/>
          <p:nvPr/>
        </p:nvGrpSpPr>
        <p:grpSpPr>
          <a:xfrm>
            <a:off x="334904" y="1446060"/>
            <a:ext cx="1485507" cy="2589045"/>
            <a:chOff x="964079" y="1196085"/>
            <a:chExt cx="1485507" cy="2589045"/>
          </a:xfrm>
        </p:grpSpPr>
        <p:pic>
          <p:nvPicPr>
            <p:cNvPr id="5" name="Grafik 4"/>
            <p:cNvPicPr>
              <a:picLocks noChangeAspect="1"/>
            </p:cNvPicPr>
            <p:nvPr/>
          </p:nvPicPr>
          <p:blipFill rotWithShape="1">
            <a:blip r:embed="rId3"/>
            <a:srcRect l="1" r="4239"/>
            <a:stretch/>
          </p:blipFill>
          <p:spPr>
            <a:xfrm>
              <a:off x="964079" y="1196085"/>
              <a:ext cx="1418395" cy="2521678"/>
            </a:xfrm>
            <a:prstGeom prst="rect">
              <a:avLst/>
            </a:prstGeom>
          </p:spPr>
        </p:pic>
        <p:sp>
          <p:nvSpPr>
            <p:cNvPr id="6" name="Rechteck 5"/>
            <p:cNvSpPr/>
            <p:nvPr/>
          </p:nvSpPr>
          <p:spPr>
            <a:xfrm>
              <a:off x="2004970" y="2390862"/>
              <a:ext cx="444616" cy="1394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8" name="Grafik 7"/>
          <p:cNvPicPr>
            <a:picLocks noChangeAspect="1"/>
          </p:cNvPicPr>
          <p:nvPr/>
        </p:nvPicPr>
        <p:blipFill>
          <a:blip r:embed="rId4"/>
          <a:stretch>
            <a:fillRect/>
          </a:stretch>
        </p:blipFill>
        <p:spPr>
          <a:xfrm flipH="1">
            <a:off x="7510106" y="3363985"/>
            <a:ext cx="1189637" cy="2866238"/>
          </a:xfrm>
          <a:prstGeom prst="rect">
            <a:avLst/>
          </a:prstGeom>
        </p:spPr>
      </p:pic>
      <p:sp>
        <p:nvSpPr>
          <p:cNvPr id="9" name="Denkblase: wolkenförmig 8"/>
          <p:cNvSpPr/>
          <p:nvPr/>
        </p:nvSpPr>
        <p:spPr>
          <a:xfrm>
            <a:off x="2325894" y="2751906"/>
            <a:ext cx="4563611" cy="1283199"/>
          </a:xfrm>
          <a:prstGeom prst="cloudCallout">
            <a:avLst>
              <a:gd name="adj1" fmla="val 71252"/>
              <a:gd name="adj2" fmla="val 277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4" name="Rechteck 3"/>
          <p:cNvSpPr/>
          <p:nvPr/>
        </p:nvSpPr>
        <p:spPr>
          <a:xfrm rot="21176794">
            <a:off x="5603846" y="3228254"/>
            <a:ext cx="914400" cy="433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2766392" y="2984028"/>
            <a:ext cx="3869300" cy="707886"/>
          </a:xfrm>
          <a:prstGeom prst="rect">
            <a:avLst/>
          </a:prstGeom>
        </p:spPr>
        <p:txBody>
          <a:bodyPr wrap="square">
            <a:spAutoFit/>
          </a:bodyPr>
          <a:lstStyle/>
          <a:p>
            <a:pPr algn="ctr"/>
            <a:r>
              <a:rPr lang="de-DE" sz="2000" dirty="0">
                <a:solidFill>
                  <a:srgbClr val="88AC32"/>
                </a:solidFill>
              </a:rPr>
              <a:t>We </a:t>
            </a:r>
            <a:r>
              <a:rPr lang="de-DE" sz="2000" dirty="0" err="1">
                <a:solidFill>
                  <a:srgbClr val="88AC32"/>
                </a:solidFill>
              </a:rPr>
              <a:t>did</a:t>
            </a:r>
            <a:r>
              <a:rPr lang="de-DE" sz="2000" dirty="0">
                <a:solidFill>
                  <a:srgbClr val="88AC32"/>
                </a:solidFill>
              </a:rPr>
              <a:t> </a:t>
            </a:r>
            <a:r>
              <a:rPr lang="de-DE" sz="2000" dirty="0" err="1">
                <a:solidFill>
                  <a:srgbClr val="88AC32"/>
                </a:solidFill>
              </a:rPr>
              <a:t>this</a:t>
            </a:r>
            <a:r>
              <a:rPr lang="de-DE" sz="2000" dirty="0">
                <a:solidFill>
                  <a:srgbClr val="88AC32"/>
                </a:solidFill>
              </a:rPr>
              <a:t> </a:t>
            </a:r>
            <a:r>
              <a:rPr lang="de-DE" sz="2000" b="1" dirty="0" err="1">
                <a:solidFill>
                  <a:srgbClr val="88AC32"/>
                </a:solidFill>
              </a:rPr>
              <a:t>already</a:t>
            </a:r>
            <a:r>
              <a:rPr lang="de-DE" sz="2000" b="1" dirty="0">
                <a:solidFill>
                  <a:srgbClr val="88AC32"/>
                </a:solidFill>
              </a:rPr>
              <a:t> </a:t>
            </a:r>
            <a:r>
              <a:rPr lang="de-DE" sz="2000" dirty="0" err="1">
                <a:solidFill>
                  <a:srgbClr val="88AC32"/>
                </a:solidFill>
              </a:rPr>
              <a:t>this</a:t>
            </a:r>
            <a:r>
              <a:rPr lang="de-DE" sz="2000" dirty="0">
                <a:solidFill>
                  <a:srgbClr val="88AC32"/>
                </a:solidFill>
              </a:rPr>
              <a:t> </a:t>
            </a:r>
            <a:r>
              <a:rPr lang="de-DE" sz="2000" dirty="0" err="1">
                <a:solidFill>
                  <a:srgbClr val="88AC32"/>
                </a:solidFill>
              </a:rPr>
              <a:t>way</a:t>
            </a:r>
            <a:r>
              <a:rPr lang="de-DE" sz="2000" dirty="0">
                <a:solidFill>
                  <a:srgbClr val="88AC32"/>
                </a:solidFill>
              </a:rPr>
              <a:t>, </a:t>
            </a:r>
            <a:r>
              <a:rPr lang="de-DE" sz="2000" dirty="0" err="1">
                <a:solidFill>
                  <a:srgbClr val="88AC32"/>
                </a:solidFill>
              </a:rPr>
              <a:t>why</a:t>
            </a:r>
            <a:r>
              <a:rPr lang="de-DE" sz="2000" dirty="0">
                <a:solidFill>
                  <a:srgbClr val="88AC32"/>
                </a:solidFill>
              </a:rPr>
              <a:t> </a:t>
            </a:r>
            <a:r>
              <a:rPr lang="de-DE" sz="2000" dirty="0" err="1">
                <a:solidFill>
                  <a:srgbClr val="88AC32"/>
                </a:solidFill>
              </a:rPr>
              <a:t>are</a:t>
            </a:r>
            <a:r>
              <a:rPr lang="de-DE" sz="2000" dirty="0">
                <a:solidFill>
                  <a:srgbClr val="88AC32"/>
                </a:solidFill>
              </a:rPr>
              <a:t> we </a:t>
            </a:r>
            <a:r>
              <a:rPr lang="de-DE" sz="2000" dirty="0" err="1">
                <a:solidFill>
                  <a:srgbClr val="88AC32"/>
                </a:solidFill>
              </a:rPr>
              <a:t>doing</a:t>
            </a:r>
            <a:r>
              <a:rPr lang="de-DE" sz="2000" dirty="0">
                <a:solidFill>
                  <a:srgbClr val="88AC32"/>
                </a:solidFill>
              </a:rPr>
              <a:t> </a:t>
            </a:r>
            <a:r>
              <a:rPr lang="de-DE" sz="2000" dirty="0" err="1">
                <a:solidFill>
                  <a:srgbClr val="88AC32"/>
                </a:solidFill>
              </a:rPr>
              <a:t>it</a:t>
            </a:r>
            <a:r>
              <a:rPr lang="de-DE" sz="2000" dirty="0">
                <a:solidFill>
                  <a:srgbClr val="88AC32"/>
                </a:solidFill>
              </a:rPr>
              <a:t> </a:t>
            </a:r>
            <a:r>
              <a:rPr lang="de-DE" sz="2000" dirty="0" err="1">
                <a:solidFill>
                  <a:srgbClr val="88AC32"/>
                </a:solidFill>
              </a:rPr>
              <a:t>another</a:t>
            </a:r>
            <a:r>
              <a:rPr lang="de-DE" sz="2000" dirty="0">
                <a:solidFill>
                  <a:srgbClr val="88AC32"/>
                </a:solidFill>
              </a:rPr>
              <a:t> </a:t>
            </a:r>
            <a:r>
              <a:rPr lang="de-DE" sz="2000" dirty="0" err="1">
                <a:solidFill>
                  <a:srgbClr val="88AC32"/>
                </a:solidFill>
              </a:rPr>
              <a:t>way</a:t>
            </a:r>
            <a:r>
              <a:rPr lang="de-DE" sz="2000" dirty="0">
                <a:solidFill>
                  <a:srgbClr val="88AC32"/>
                </a:solidFill>
              </a:rPr>
              <a:t>?</a:t>
            </a:r>
          </a:p>
        </p:txBody>
      </p:sp>
    </p:spTree>
    <p:extLst>
      <p:ext uri="{BB962C8B-B14F-4D97-AF65-F5344CB8AC3E}">
        <p14:creationId xmlns:p14="http://schemas.microsoft.com/office/powerpoint/2010/main" val="203434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Recurring</a:t>
            </a:r>
            <a:r>
              <a:rPr lang="de-DE" dirty="0"/>
              <a:t> Problems</a:t>
            </a:r>
          </a:p>
        </p:txBody>
      </p:sp>
      <p:sp>
        <p:nvSpPr>
          <p:cNvPr id="3" name="Inhaltsplatzhalter 2"/>
          <p:cNvSpPr>
            <a:spLocks noGrp="1"/>
          </p:cNvSpPr>
          <p:nvPr>
            <p:ph idx="1"/>
          </p:nvPr>
        </p:nvSpPr>
        <p:spPr>
          <a:xfrm>
            <a:off x="0" y="1811346"/>
            <a:ext cx="9144000" cy="1110522"/>
          </a:xfrm>
        </p:spPr>
        <p:txBody>
          <a:bodyPr>
            <a:normAutofit/>
          </a:bodyPr>
          <a:lstStyle/>
          <a:p>
            <a:pPr marL="0" indent="0" algn="ctr">
              <a:buNone/>
            </a:pPr>
            <a:r>
              <a:rPr lang="de-DE" dirty="0" err="1"/>
              <a:t>Steep</a:t>
            </a:r>
            <a:r>
              <a:rPr lang="de-DE" dirty="0"/>
              <a:t> </a:t>
            </a:r>
            <a:r>
              <a:rPr lang="de-DE" b="1" dirty="0" err="1"/>
              <a:t>learning</a:t>
            </a:r>
            <a:r>
              <a:rPr lang="de-DE" b="1" dirty="0"/>
              <a:t> </a:t>
            </a:r>
            <a:r>
              <a:rPr lang="de-DE" b="1" dirty="0" err="1"/>
              <a:t>curve</a:t>
            </a:r>
            <a:endParaRPr lang="de-DE" b="1" dirty="0"/>
          </a:p>
        </p:txBody>
      </p:sp>
      <p:sp>
        <p:nvSpPr>
          <p:cNvPr id="9" name="Denkblase: wolkenförmig 8"/>
          <p:cNvSpPr/>
          <p:nvPr/>
        </p:nvSpPr>
        <p:spPr>
          <a:xfrm>
            <a:off x="2325894" y="2810629"/>
            <a:ext cx="4563611" cy="1283199"/>
          </a:xfrm>
          <a:prstGeom prst="cloudCallout">
            <a:avLst>
              <a:gd name="adj1" fmla="val 71252"/>
              <a:gd name="adj2" fmla="val 277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4" name="Rechteck 3"/>
          <p:cNvSpPr/>
          <p:nvPr/>
        </p:nvSpPr>
        <p:spPr>
          <a:xfrm rot="21176794">
            <a:off x="5603846" y="3228254"/>
            <a:ext cx="914400" cy="433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2727281" y="2930879"/>
            <a:ext cx="3775001" cy="1015663"/>
          </a:xfrm>
          <a:prstGeom prst="rect">
            <a:avLst/>
          </a:prstGeom>
        </p:spPr>
        <p:txBody>
          <a:bodyPr wrap="square">
            <a:spAutoFit/>
          </a:bodyPr>
          <a:lstStyle/>
          <a:p>
            <a:pPr algn="ctr"/>
            <a:r>
              <a:rPr lang="de-DE" sz="2000" dirty="0" err="1">
                <a:solidFill>
                  <a:srgbClr val="88AC32"/>
                </a:solidFill>
              </a:rPr>
              <a:t>What</a:t>
            </a:r>
            <a:r>
              <a:rPr lang="de-DE" sz="2000" dirty="0">
                <a:solidFill>
                  <a:srgbClr val="88AC32"/>
                </a:solidFill>
              </a:rPr>
              <a:t> </a:t>
            </a:r>
            <a:r>
              <a:rPr lang="de-DE" sz="2000" dirty="0" err="1">
                <a:solidFill>
                  <a:srgbClr val="88AC32"/>
                </a:solidFill>
              </a:rPr>
              <a:t>does</a:t>
            </a:r>
            <a:r>
              <a:rPr lang="de-DE" sz="2000" dirty="0">
                <a:solidFill>
                  <a:srgbClr val="88AC32"/>
                </a:solidFill>
              </a:rPr>
              <a:t> </a:t>
            </a:r>
            <a:r>
              <a:rPr lang="de-DE" sz="2000" dirty="0" err="1">
                <a:solidFill>
                  <a:srgbClr val="88AC32"/>
                </a:solidFill>
              </a:rPr>
              <a:t>this</a:t>
            </a:r>
            <a:r>
              <a:rPr lang="de-DE" sz="2000" dirty="0">
                <a:solidFill>
                  <a:srgbClr val="88AC32"/>
                </a:solidFill>
              </a:rPr>
              <a:t> Error Message </a:t>
            </a:r>
            <a:r>
              <a:rPr lang="de-DE" sz="2000" dirty="0" err="1">
                <a:solidFill>
                  <a:srgbClr val="88AC32"/>
                </a:solidFill>
              </a:rPr>
              <a:t>mean</a:t>
            </a:r>
            <a:r>
              <a:rPr lang="de-DE" sz="2000" dirty="0">
                <a:solidFill>
                  <a:srgbClr val="88AC32"/>
                </a:solidFill>
              </a:rPr>
              <a:t>? </a:t>
            </a:r>
            <a:r>
              <a:rPr lang="de-DE" sz="2000" b="1" dirty="0" err="1">
                <a:solidFill>
                  <a:srgbClr val="88AC32"/>
                </a:solidFill>
              </a:rPr>
              <a:t>I‘m</a:t>
            </a:r>
            <a:r>
              <a:rPr lang="de-DE" sz="2000" b="1" dirty="0">
                <a:solidFill>
                  <a:srgbClr val="88AC32"/>
                </a:solidFill>
              </a:rPr>
              <a:t> </a:t>
            </a:r>
            <a:r>
              <a:rPr lang="de-DE" sz="2000" b="1" dirty="0" err="1">
                <a:solidFill>
                  <a:srgbClr val="88AC32"/>
                </a:solidFill>
              </a:rPr>
              <a:t>having</a:t>
            </a:r>
            <a:r>
              <a:rPr lang="de-DE" sz="2000" b="1" dirty="0">
                <a:solidFill>
                  <a:srgbClr val="88AC32"/>
                </a:solidFill>
              </a:rPr>
              <a:t> </a:t>
            </a:r>
            <a:r>
              <a:rPr lang="de-DE" sz="2000" b="1" dirty="0" err="1">
                <a:solidFill>
                  <a:srgbClr val="88AC32"/>
                </a:solidFill>
              </a:rPr>
              <a:t>problems</a:t>
            </a:r>
            <a:r>
              <a:rPr lang="de-DE" sz="2000" b="1" dirty="0">
                <a:solidFill>
                  <a:srgbClr val="88AC32"/>
                </a:solidFill>
              </a:rPr>
              <a:t> </a:t>
            </a:r>
            <a:r>
              <a:rPr lang="de-DE" sz="2000" dirty="0" err="1">
                <a:solidFill>
                  <a:srgbClr val="88AC32"/>
                </a:solidFill>
              </a:rPr>
              <a:t>solving</a:t>
            </a:r>
            <a:r>
              <a:rPr lang="de-DE" sz="2000" dirty="0">
                <a:solidFill>
                  <a:srgbClr val="88AC32"/>
                </a:solidFill>
              </a:rPr>
              <a:t> </a:t>
            </a:r>
            <a:r>
              <a:rPr lang="de-DE" sz="2000" dirty="0" err="1">
                <a:solidFill>
                  <a:srgbClr val="88AC32"/>
                </a:solidFill>
              </a:rPr>
              <a:t>this</a:t>
            </a:r>
            <a:r>
              <a:rPr lang="de-DE" sz="2000" dirty="0">
                <a:solidFill>
                  <a:srgbClr val="88AC32"/>
                </a:solidFill>
              </a:rPr>
              <a:t> </a:t>
            </a:r>
            <a:r>
              <a:rPr lang="de-DE" sz="2000" dirty="0" err="1">
                <a:solidFill>
                  <a:srgbClr val="88AC32"/>
                </a:solidFill>
              </a:rPr>
              <a:t>exercise</a:t>
            </a:r>
            <a:r>
              <a:rPr lang="de-DE" sz="2000" dirty="0">
                <a:solidFill>
                  <a:srgbClr val="88AC32"/>
                </a:solidFill>
              </a:rPr>
              <a:t>. </a:t>
            </a:r>
          </a:p>
        </p:txBody>
      </p:sp>
      <p:pic>
        <p:nvPicPr>
          <p:cNvPr id="13" name="Grafik 12"/>
          <p:cNvPicPr>
            <a:picLocks noChangeAspect="1"/>
          </p:cNvPicPr>
          <p:nvPr/>
        </p:nvPicPr>
        <p:blipFill>
          <a:blip r:embed="rId3"/>
          <a:stretch>
            <a:fillRect/>
          </a:stretch>
        </p:blipFill>
        <p:spPr>
          <a:xfrm>
            <a:off x="1068117" y="3578989"/>
            <a:ext cx="861351" cy="2854607"/>
          </a:xfrm>
          <a:prstGeom prst="rect">
            <a:avLst/>
          </a:prstGeom>
        </p:spPr>
      </p:pic>
      <p:sp>
        <p:nvSpPr>
          <p:cNvPr id="14" name="Denkblase: wolkenförmig 13"/>
          <p:cNvSpPr/>
          <p:nvPr/>
        </p:nvSpPr>
        <p:spPr>
          <a:xfrm>
            <a:off x="2418280" y="4437518"/>
            <a:ext cx="3090548" cy="1124384"/>
          </a:xfrm>
          <a:prstGeom prst="cloudCallout">
            <a:avLst>
              <a:gd name="adj1" fmla="val -61652"/>
              <a:gd name="adj2" fmla="val -63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176794">
            <a:off x="4378357" y="4816040"/>
            <a:ext cx="836467" cy="433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2076053" y="4792082"/>
            <a:ext cx="3775001" cy="400110"/>
          </a:xfrm>
          <a:prstGeom prst="rect">
            <a:avLst/>
          </a:prstGeom>
        </p:spPr>
        <p:txBody>
          <a:bodyPr wrap="square">
            <a:spAutoFit/>
          </a:bodyPr>
          <a:lstStyle/>
          <a:p>
            <a:pPr algn="ctr"/>
            <a:r>
              <a:rPr lang="de-DE" sz="2000" dirty="0">
                <a:solidFill>
                  <a:srgbClr val="88AC32"/>
                </a:solidFill>
              </a:rPr>
              <a:t>This </a:t>
            </a:r>
            <a:r>
              <a:rPr lang="de-DE" sz="2000" dirty="0" err="1">
                <a:solidFill>
                  <a:srgbClr val="88AC32"/>
                </a:solidFill>
              </a:rPr>
              <a:t>is</a:t>
            </a:r>
            <a:r>
              <a:rPr lang="de-DE" sz="2000" dirty="0">
                <a:solidFill>
                  <a:srgbClr val="88AC32"/>
                </a:solidFill>
              </a:rPr>
              <a:t> in SPSS </a:t>
            </a:r>
            <a:r>
              <a:rPr lang="de-DE" sz="2000" b="1" dirty="0" err="1">
                <a:solidFill>
                  <a:srgbClr val="88AC32"/>
                </a:solidFill>
              </a:rPr>
              <a:t>much</a:t>
            </a:r>
            <a:r>
              <a:rPr lang="de-DE" sz="2000" b="1" dirty="0">
                <a:solidFill>
                  <a:srgbClr val="88AC32"/>
                </a:solidFill>
              </a:rPr>
              <a:t> </a:t>
            </a:r>
            <a:r>
              <a:rPr lang="de-DE" sz="2000" b="1" dirty="0" err="1">
                <a:solidFill>
                  <a:srgbClr val="88AC32"/>
                </a:solidFill>
              </a:rPr>
              <a:t>easier</a:t>
            </a:r>
            <a:endParaRPr lang="de-DE" sz="2000" b="1" dirty="0">
              <a:solidFill>
                <a:srgbClr val="88AC32"/>
              </a:solidFill>
            </a:endParaRPr>
          </a:p>
        </p:txBody>
      </p:sp>
      <p:sp>
        <p:nvSpPr>
          <p:cNvPr id="17" name="Denkblase: wolkenförmig 16"/>
          <p:cNvSpPr/>
          <p:nvPr/>
        </p:nvSpPr>
        <p:spPr>
          <a:xfrm>
            <a:off x="5679347" y="4069283"/>
            <a:ext cx="2108342" cy="1284991"/>
          </a:xfrm>
          <a:prstGeom prst="cloudCallout">
            <a:avLst>
              <a:gd name="adj1" fmla="val -13266"/>
              <a:gd name="adj2" fmla="val 100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88AC32"/>
                </a:solidFill>
              </a:rPr>
              <a:t>I will </a:t>
            </a:r>
            <a:r>
              <a:rPr lang="de-DE" sz="2000" b="1" dirty="0" err="1">
                <a:solidFill>
                  <a:srgbClr val="88AC32"/>
                </a:solidFill>
              </a:rPr>
              <a:t>never</a:t>
            </a:r>
            <a:r>
              <a:rPr lang="de-DE" sz="2000" b="1" dirty="0">
                <a:solidFill>
                  <a:srgbClr val="88AC32"/>
                </a:solidFill>
              </a:rPr>
              <a:t> </a:t>
            </a:r>
            <a:r>
              <a:rPr lang="de-DE" sz="2000" b="1" dirty="0" err="1">
                <a:solidFill>
                  <a:srgbClr val="88AC32"/>
                </a:solidFill>
              </a:rPr>
              <a:t>under</a:t>
            </a:r>
            <a:r>
              <a:rPr lang="de-DE" sz="2000" b="1" dirty="0">
                <a:solidFill>
                  <a:srgbClr val="88AC32"/>
                </a:solidFill>
              </a:rPr>
              <a:t>-stand</a:t>
            </a:r>
            <a:r>
              <a:rPr lang="de-DE" sz="2000" dirty="0">
                <a:solidFill>
                  <a:srgbClr val="88AC32"/>
                </a:solidFill>
              </a:rPr>
              <a:t> R</a:t>
            </a:r>
          </a:p>
        </p:txBody>
      </p:sp>
      <p:pic>
        <p:nvPicPr>
          <p:cNvPr id="18" name="Grafik 17"/>
          <p:cNvPicPr>
            <a:picLocks noChangeAspect="1"/>
          </p:cNvPicPr>
          <p:nvPr/>
        </p:nvPicPr>
        <p:blipFill>
          <a:blip r:embed="rId4"/>
          <a:stretch>
            <a:fillRect/>
          </a:stretch>
        </p:blipFill>
        <p:spPr>
          <a:xfrm>
            <a:off x="8019961" y="3491731"/>
            <a:ext cx="876281" cy="2549181"/>
          </a:xfrm>
          <a:prstGeom prst="rect">
            <a:avLst/>
          </a:prstGeom>
        </p:spPr>
      </p:pic>
      <p:pic>
        <p:nvPicPr>
          <p:cNvPr id="19" name="Grafik 18"/>
          <p:cNvPicPr>
            <a:picLocks noChangeAspect="1"/>
          </p:cNvPicPr>
          <p:nvPr/>
        </p:nvPicPr>
        <p:blipFill>
          <a:blip r:embed="rId5"/>
          <a:stretch>
            <a:fillRect/>
          </a:stretch>
        </p:blipFill>
        <p:spPr>
          <a:xfrm>
            <a:off x="5851054" y="6040912"/>
            <a:ext cx="1152525" cy="3095625"/>
          </a:xfrm>
          <a:prstGeom prst="rect">
            <a:avLst/>
          </a:prstGeom>
        </p:spPr>
      </p:pic>
      <p:pic>
        <p:nvPicPr>
          <p:cNvPr id="20" name="Grafik 19"/>
          <p:cNvPicPr>
            <a:picLocks noChangeAspect="1"/>
          </p:cNvPicPr>
          <p:nvPr/>
        </p:nvPicPr>
        <p:blipFill rotWithShape="1">
          <a:blip r:embed="rId6" cstate="print">
            <a:extLst>
              <a:ext uri="{28A0092B-C50C-407E-A947-70E740481C1C}">
                <a14:useLocalDpi xmlns:a14="http://schemas.microsoft.com/office/drawing/2010/main" val="0"/>
              </a:ext>
            </a:extLst>
          </a:blip>
          <a:srcRect t="16763" r="12108"/>
          <a:stretch/>
        </p:blipFill>
        <p:spPr>
          <a:xfrm>
            <a:off x="-218544" y="1811346"/>
            <a:ext cx="2445378" cy="1500124"/>
          </a:xfrm>
          <a:prstGeom prst="rect">
            <a:avLst/>
          </a:prstGeom>
        </p:spPr>
      </p:pic>
    </p:spTree>
    <p:extLst>
      <p:ext uri="{BB962C8B-B14F-4D97-AF65-F5344CB8AC3E}">
        <p14:creationId xmlns:p14="http://schemas.microsoft.com/office/powerpoint/2010/main" val="212331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p:cNvPicPr>
            <a:picLocks noChangeAspect="1"/>
          </p:cNvPicPr>
          <p:nvPr/>
        </p:nvPicPr>
        <p:blipFill rotWithShape="1">
          <a:blip r:embed="rId3"/>
          <a:srcRect l="15535"/>
          <a:stretch/>
        </p:blipFill>
        <p:spPr>
          <a:xfrm>
            <a:off x="1309512" y="3643576"/>
            <a:ext cx="890363" cy="2759546"/>
          </a:xfrm>
          <a:prstGeom prst="rect">
            <a:avLst/>
          </a:prstGeom>
        </p:spPr>
      </p:pic>
      <p:sp>
        <p:nvSpPr>
          <p:cNvPr id="2" name="Titel 1"/>
          <p:cNvSpPr>
            <a:spLocks noGrp="1"/>
          </p:cNvSpPr>
          <p:nvPr>
            <p:ph type="title"/>
          </p:nvPr>
        </p:nvSpPr>
        <p:spPr/>
        <p:txBody>
          <a:bodyPr/>
          <a:lstStyle/>
          <a:p>
            <a:r>
              <a:rPr lang="de-DE" dirty="0" err="1"/>
              <a:t>Recurring</a:t>
            </a:r>
            <a:r>
              <a:rPr lang="de-DE" dirty="0"/>
              <a:t> Problems</a:t>
            </a:r>
          </a:p>
        </p:txBody>
      </p:sp>
      <p:sp>
        <p:nvSpPr>
          <p:cNvPr id="3" name="Inhaltsplatzhalter 2"/>
          <p:cNvSpPr>
            <a:spLocks noGrp="1"/>
          </p:cNvSpPr>
          <p:nvPr>
            <p:ph idx="1"/>
          </p:nvPr>
        </p:nvSpPr>
        <p:spPr>
          <a:xfrm>
            <a:off x="0" y="1811346"/>
            <a:ext cx="9144000" cy="1110522"/>
          </a:xfrm>
        </p:spPr>
        <p:txBody>
          <a:bodyPr>
            <a:normAutofit/>
          </a:bodyPr>
          <a:lstStyle/>
          <a:p>
            <a:pPr marL="0" indent="0" algn="ctr">
              <a:buNone/>
            </a:pPr>
            <a:r>
              <a:rPr lang="de-DE" dirty="0"/>
              <a:t>Technical </a:t>
            </a:r>
            <a:r>
              <a:rPr lang="de-DE" b="1" dirty="0" err="1"/>
              <a:t>hurdles</a:t>
            </a:r>
            <a:endParaRPr lang="de-DE" b="1" dirty="0"/>
          </a:p>
        </p:txBody>
      </p:sp>
      <p:sp>
        <p:nvSpPr>
          <p:cNvPr id="9" name="Denkblase: wolkenförmig 8"/>
          <p:cNvSpPr/>
          <p:nvPr/>
        </p:nvSpPr>
        <p:spPr>
          <a:xfrm>
            <a:off x="2325894" y="2810629"/>
            <a:ext cx="4563611" cy="1283199"/>
          </a:xfrm>
          <a:prstGeom prst="cloudCallout">
            <a:avLst>
              <a:gd name="adj1" fmla="val 71252"/>
              <a:gd name="adj2" fmla="val 277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000" dirty="0" err="1">
                <a:solidFill>
                  <a:srgbClr val="88AC32"/>
                </a:solidFill>
              </a:rPr>
              <a:t>I´m</a:t>
            </a:r>
            <a:r>
              <a:rPr lang="de-DE" sz="2000" dirty="0">
                <a:solidFill>
                  <a:srgbClr val="88AC32"/>
                </a:solidFill>
              </a:rPr>
              <a:t> </a:t>
            </a:r>
            <a:r>
              <a:rPr lang="de-DE" sz="2000" dirty="0" err="1">
                <a:solidFill>
                  <a:srgbClr val="88AC32"/>
                </a:solidFill>
              </a:rPr>
              <a:t>missing</a:t>
            </a:r>
            <a:r>
              <a:rPr lang="de-DE" sz="2000" dirty="0">
                <a:solidFill>
                  <a:srgbClr val="88AC32"/>
                </a:solidFill>
              </a:rPr>
              <a:t> </a:t>
            </a:r>
            <a:r>
              <a:rPr lang="de-DE" sz="2000" dirty="0" err="1">
                <a:solidFill>
                  <a:srgbClr val="88AC32"/>
                </a:solidFill>
              </a:rPr>
              <a:t>the</a:t>
            </a:r>
            <a:r>
              <a:rPr lang="de-DE" sz="2000" dirty="0">
                <a:solidFill>
                  <a:srgbClr val="88AC32"/>
                </a:solidFill>
              </a:rPr>
              <a:t> </a:t>
            </a:r>
            <a:r>
              <a:rPr lang="de-DE" sz="2000" dirty="0" err="1">
                <a:solidFill>
                  <a:srgbClr val="88AC32"/>
                </a:solidFill>
              </a:rPr>
              <a:t>permission</a:t>
            </a:r>
            <a:r>
              <a:rPr lang="de-DE" sz="2000" dirty="0">
                <a:solidFill>
                  <a:srgbClr val="88AC32"/>
                </a:solidFill>
              </a:rPr>
              <a:t> </a:t>
            </a:r>
            <a:r>
              <a:rPr lang="de-DE" sz="2000" dirty="0" err="1">
                <a:solidFill>
                  <a:srgbClr val="88AC32"/>
                </a:solidFill>
              </a:rPr>
              <a:t>to</a:t>
            </a:r>
            <a:r>
              <a:rPr lang="de-DE" sz="2000" dirty="0">
                <a:solidFill>
                  <a:srgbClr val="88AC32"/>
                </a:solidFill>
              </a:rPr>
              <a:t> </a:t>
            </a:r>
            <a:r>
              <a:rPr lang="de-DE" sz="2000" dirty="0" err="1">
                <a:solidFill>
                  <a:srgbClr val="88AC32"/>
                </a:solidFill>
              </a:rPr>
              <a:t>install</a:t>
            </a:r>
            <a:r>
              <a:rPr lang="de-DE" sz="2000" dirty="0">
                <a:solidFill>
                  <a:srgbClr val="88AC32"/>
                </a:solidFill>
              </a:rPr>
              <a:t> </a:t>
            </a:r>
            <a:r>
              <a:rPr lang="de-DE" sz="2000" dirty="0" err="1">
                <a:solidFill>
                  <a:srgbClr val="88AC32"/>
                </a:solidFill>
              </a:rPr>
              <a:t>packages</a:t>
            </a:r>
            <a:endParaRPr lang="de-DE" sz="2000" dirty="0">
              <a:solidFill>
                <a:srgbClr val="88AC32"/>
              </a:solidFill>
            </a:endParaRPr>
          </a:p>
        </p:txBody>
      </p:sp>
      <p:sp>
        <p:nvSpPr>
          <p:cNvPr id="14" name="Denkblase: wolkenförmig 13"/>
          <p:cNvSpPr/>
          <p:nvPr/>
        </p:nvSpPr>
        <p:spPr>
          <a:xfrm>
            <a:off x="2418280" y="4437518"/>
            <a:ext cx="3090548" cy="1124384"/>
          </a:xfrm>
          <a:prstGeom prst="cloudCallout">
            <a:avLst>
              <a:gd name="adj1" fmla="val -61652"/>
              <a:gd name="adj2" fmla="val -637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176794">
            <a:off x="4378357" y="4816040"/>
            <a:ext cx="836467" cy="433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2076053" y="4637102"/>
            <a:ext cx="3775001" cy="707886"/>
          </a:xfrm>
          <a:prstGeom prst="rect">
            <a:avLst/>
          </a:prstGeom>
        </p:spPr>
        <p:txBody>
          <a:bodyPr wrap="square">
            <a:spAutoFit/>
          </a:bodyPr>
          <a:lstStyle/>
          <a:p>
            <a:pPr algn="ctr"/>
            <a:r>
              <a:rPr lang="de-DE" sz="2000" dirty="0">
                <a:solidFill>
                  <a:srgbClr val="88AC32"/>
                </a:solidFill>
              </a:rPr>
              <a:t>I </a:t>
            </a:r>
            <a:r>
              <a:rPr lang="de-DE" sz="2000" dirty="0" err="1">
                <a:solidFill>
                  <a:srgbClr val="88AC32"/>
                </a:solidFill>
              </a:rPr>
              <a:t>have</a:t>
            </a:r>
            <a:r>
              <a:rPr lang="de-DE" sz="2000" dirty="0">
                <a:solidFill>
                  <a:srgbClr val="88AC32"/>
                </a:solidFill>
              </a:rPr>
              <a:t> </a:t>
            </a:r>
            <a:r>
              <a:rPr lang="de-DE" sz="2000" dirty="0" err="1">
                <a:solidFill>
                  <a:srgbClr val="88AC32"/>
                </a:solidFill>
              </a:rPr>
              <a:t>to</a:t>
            </a:r>
            <a:r>
              <a:rPr lang="de-DE" sz="2000" dirty="0">
                <a:solidFill>
                  <a:srgbClr val="88AC32"/>
                </a:solidFill>
              </a:rPr>
              <a:t> </a:t>
            </a:r>
            <a:r>
              <a:rPr lang="de-DE" sz="2000" dirty="0" err="1">
                <a:solidFill>
                  <a:srgbClr val="88AC32"/>
                </a:solidFill>
              </a:rPr>
              <a:t>use</a:t>
            </a:r>
            <a:r>
              <a:rPr lang="de-DE" sz="2000" dirty="0">
                <a:solidFill>
                  <a:srgbClr val="88AC32"/>
                </a:solidFill>
              </a:rPr>
              <a:t> </a:t>
            </a:r>
            <a:r>
              <a:rPr lang="de-DE" sz="2000" b="1" dirty="0" err="1">
                <a:solidFill>
                  <a:srgbClr val="88AC32"/>
                </a:solidFill>
              </a:rPr>
              <a:t>external</a:t>
            </a:r>
            <a:endParaRPr lang="de-DE" sz="2000" b="1" dirty="0">
              <a:solidFill>
                <a:srgbClr val="88AC32"/>
              </a:solidFill>
            </a:endParaRPr>
          </a:p>
          <a:p>
            <a:pPr algn="ctr"/>
            <a:r>
              <a:rPr lang="de-DE" sz="2000" b="1" dirty="0" err="1">
                <a:solidFill>
                  <a:srgbClr val="88AC32"/>
                </a:solidFill>
              </a:rPr>
              <a:t>software</a:t>
            </a:r>
            <a:endParaRPr lang="de-DE" sz="2000" b="1" dirty="0">
              <a:solidFill>
                <a:srgbClr val="88AC32"/>
              </a:solidFill>
            </a:endParaRPr>
          </a:p>
        </p:txBody>
      </p:sp>
      <p:pic>
        <p:nvPicPr>
          <p:cNvPr id="18" name="Grafik 17"/>
          <p:cNvPicPr>
            <a:picLocks noChangeAspect="1"/>
          </p:cNvPicPr>
          <p:nvPr/>
        </p:nvPicPr>
        <p:blipFill>
          <a:blip r:embed="rId4"/>
          <a:stretch>
            <a:fillRect/>
          </a:stretch>
        </p:blipFill>
        <p:spPr>
          <a:xfrm>
            <a:off x="8019961" y="3491731"/>
            <a:ext cx="876281" cy="2549181"/>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06" y="1472901"/>
            <a:ext cx="2139447" cy="2018830"/>
          </a:xfrm>
          <a:prstGeom prst="rect">
            <a:avLst/>
          </a:prstGeom>
        </p:spPr>
      </p:pic>
    </p:spTree>
    <p:extLst>
      <p:ext uri="{BB962C8B-B14F-4D97-AF65-F5344CB8AC3E}">
        <p14:creationId xmlns:p14="http://schemas.microsoft.com/office/powerpoint/2010/main" val="250309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 5"/>
          <p:cNvGraphicFramePr/>
          <p:nvPr>
            <p:extLst>
              <p:ext uri="{D42A27DB-BD31-4B8C-83A1-F6EECF244321}">
                <p14:modId xmlns:p14="http://schemas.microsoft.com/office/powerpoint/2010/main" val="4016244145"/>
              </p:ext>
            </p:extLst>
          </p:nvPr>
        </p:nvGraphicFramePr>
        <p:xfrm>
          <a:off x="1942568" y="2348972"/>
          <a:ext cx="5332923" cy="364173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el 1"/>
          <p:cNvSpPr>
            <a:spLocks noGrp="1"/>
          </p:cNvSpPr>
          <p:nvPr>
            <p:ph type="title"/>
          </p:nvPr>
        </p:nvSpPr>
        <p:spPr/>
        <p:txBody>
          <a:bodyPr/>
          <a:lstStyle/>
          <a:p>
            <a:r>
              <a:rPr lang="de-DE" dirty="0" err="1"/>
              <a:t>Usual</a:t>
            </a:r>
            <a:r>
              <a:rPr lang="de-DE" dirty="0"/>
              <a:t> Course</a:t>
            </a:r>
          </a:p>
        </p:txBody>
      </p:sp>
      <p:sp>
        <p:nvSpPr>
          <p:cNvPr id="13" name="Inhaltsplatzhalter 2"/>
          <p:cNvSpPr>
            <a:spLocks noGrp="1"/>
          </p:cNvSpPr>
          <p:nvPr>
            <p:ph idx="1"/>
          </p:nvPr>
        </p:nvSpPr>
        <p:spPr>
          <a:xfrm>
            <a:off x="0" y="1623323"/>
            <a:ext cx="9144000" cy="1110522"/>
          </a:xfrm>
        </p:spPr>
        <p:txBody>
          <a:bodyPr>
            <a:normAutofit/>
          </a:bodyPr>
          <a:lstStyle/>
          <a:p>
            <a:pPr marL="0" indent="0" algn="ctr">
              <a:buNone/>
            </a:pPr>
            <a:r>
              <a:rPr lang="de-DE" sz="2800" dirty="0"/>
              <a:t>Small Part </a:t>
            </a:r>
            <a:r>
              <a:rPr lang="de-DE" sz="2800" dirty="0" err="1"/>
              <a:t>of</a:t>
            </a:r>
            <a:r>
              <a:rPr lang="de-DE" sz="2800" dirty="0"/>
              <a:t> </a:t>
            </a:r>
            <a:r>
              <a:rPr lang="de-DE" sz="2800" dirty="0" err="1"/>
              <a:t>Presentation</a:t>
            </a:r>
            <a:endParaRPr lang="de-DE" sz="2800" dirty="0"/>
          </a:p>
        </p:txBody>
      </p:sp>
      <p:sp>
        <p:nvSpPr>
          <p:cNvPr id="18" name="Inhaltsplatzhalter 2"/>
          <p:cNvSpPr txBox="1">
            <a:spLocks/>
          </p:cNvSpPr>
          <p:nvPr/>
        </p:nvSpPr>
        <p:spPr>
          <a:xfrm>
            <a:off x="734314" y="3215538"/>
            <a:ext cx="9144000" cy="111052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de-DE" sz="2000" dirty="0" err="1">
                <a:solidFill>
                  <a:schemeClr val="bg1"/>
                </a:solidFill>
              </a:rPr>
              <a:t>Presentation</a:t>
            </a:r>
            <a:endParaRPr lang="de-DE" sz="2000" dirty="0">
              <a:solidFill>
                <a:schemeClr val="bg1"/>
              </a:solidFill>
            </a:endParaRPr>
          </a:p>
        </p:txBody>
      </p:sp>
    </p:spTree>
    <p:extLst>
      <p:ext uri="{BB962C8B-B14F-4D97-AF65-F5344CB8AC3E}">
        <p14:creationId xmlns:p14="http://schemas.microsoft.com/office/powerpoint/2010/main" val="428811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l="3024" t="1885" r="17384" b="2623"/>
          <a:stretch/>
        </p:blipFill>
        <p:spPr>
          <a:xfrm>
            <a:off x="6152811" y="2679308"/>
            <a:ext cx="1644475" cy="1643026"/>
          </a:xfrm>
          <a:prstGeom prst="rect">
            <a:avLst/>
          </a:prstGeom>
          <a:effectLst>
            <a:softEdge rad="50800"/>
          </a:effectLst>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658" y="5166188"/>
            <a:ext cx="1025186" cy="794519"/>
          </a:xfrm>
          <a:prstGeom prst="rect">
            <a:avLst/>
          </a:prstGeom>
        </p:spPr>
      </p:pic>
      <p:sp>
        <p:nvSpPr>
          <p:cNvPr id="6" name="Titel 1"/>
          <p:cNvSpPr>
            <a:spLocks noGrp="1"/>
          </p:cNvSpPr>
          <p:nvPr>
            <p:ph type="title"/>
          </p:nvPr>
        </p:nvSpPr>
        <p:spPr>
          <a:xfrm>
            <a:off x="620486" y="701482"/>
            <a:ext cx="7886700" cy="989207"/>
          </a:xfrm>
        </p:spPr>
        <p:txBody>
          <a:bodyPr>
            <a:noAutofit/>
          </a:bodyPr>
          <a:lstStyle/>
          <a:p>
            <a:r>
              <a:rPr lang="de-AT" dirty="0" err="1">
                <a:latin typeface="+mn-lt"/>
              </a:rPr>
              <a:t>About</a:t>
            </a:r>
            <a:r>
              <a:rPr lang="de-AT" dirty="0">
                <a:latin typeface="+mn-lt"/>
              </a:rPr>
              <a:t> eoda</a:t>
            </a:r>
          </a:p>
        </p:txBody>
      </p:sp>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525" y="1461308"/>
            <a:ext cx="1864941" cy="1864941"/>
          </a:xfrm>
          <a:prstGeom prst="rect">
            <a:avLst/>
          </a:prstGeom>
        </p:spPr>
      </p:pic>
      <p:sp>
        <p:nvSpPr>
          <p:cNvPr id="8" name="Textfeld 7"/>
          <p:cNvSpPr txBox="1"/>
          <p:nvPr/>
        </p:nvSpPr>
        <p:spPr>
          <a:xfrm>
            <a:off x="2806466" y="1938753"/>
            <a:ext cx="5416732" cy="646331"/>
          </a:xfrm>
          <a:prstGeom prst="rect">
            <a:avLst/>
          </a:prstGeom>
          <a:noFill/>
        </p:spPr>
        <p:txBody>
          <a:bodyPr wrap="square" rtlCol="0">
            <a:spAutoFit/>
          </a:bodyPr>
          <a:lstStyle/>
          <a:p>
            <a:r>
              <a:rPr lang="en-US" sz="2000" dirty="0"/>
              <a:t>Interdisciplinary Team </a:t>
            </a:r>
          </a:p>
          <a:p>
            <a:r>
              <a:rPr lang="en-US" sz="1600" dirty="0"/>
              <a:t>Statisticians | Engineers | Economists | Sociologist | …</a:t>
            </a:r>
          </a:p>
        </p:txBody>
      </p:sp>
      <p:pic>
        <p:nvPicPr>
          <p:cNvPr id="9" name="Grafik 8"/>
          <p:cNvPicPr>
            <a:picLocks noChangeAspect="1"/>
          </p:cNvPicPr>
          <p:nvPr/>
        </p:nvPicPr>
        <p:blipFill>
          <a:blip r:embed="rId5"/>
          <a:stretch>
            <a:fillRect/>
          </a:stretch>
        </p:blipFill>
        <p:spPr>
          <a:xfrm>
            <a:off x="6699776" y="2701977"/>
            <a:ext cx="303848" cy="288398"/>
          </a:xfrm>
          <a:prstGeom prst="rect">
            <a:avLst/>
          </a:prstGeom>
        </p:spPr>
      </p:pic>
      <p:sp>
        <p:nvSpPr>
          <p:cNvPr id="10" name="Gleichschenkliges Dreieck 9"/>
          <p:cNvSpPr/>
          <p:nvPr/>
        </p:nvSpPr>
        <p:spPr>
          <a:xfrm flipV="1">
            <a:off x="6835224" y="3006768"/>
            <a:ext cx="45719" cy="609600"/>
          </a:xfrm>
          <a:prstGeom prst="triangle">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p:cNvSpPr txBox="1"/>
          <p:nvPr/>
        </p:nvSpPr>
        <p:spPr>
          <a:xfrm>
            <a:off x="3159625" y="3111228"/>
            <a:ext cx="3369283" cy="400110"/>
          </a:xfrm>
          <a:prstGeom prst="rect">
            <a:avLst/>
          </a:prstGeom>
          <a:noFill/>
        </p:spPr>
        <p:txBody>
          <a:bodyPr wrap="square" rtlCol="0">
            <a:spAutoFit/>
          </a:bodyPr>
          <a:lstStyle/>
          <a:p>
            <a:r>
              <a:rPr lang="en-US" sz="2000" dirty="0"/>
              <a:t>Based in Kassel - Germany</a:t>
            </a:r>
            <a:endParaRPr lang="en-US" sz="1600" dirty="0"/>
          </a:p>
        </p:txBody>
      </p:sp>
      <p:sp>
        <p:nvSpPr>
          <p:cNvPr id="12" name="Rechteck 11"/>
          <p:cNvSpPr/>
          <p:nvPr/>
        </p:nvSpPr>
        <p:spPr>
          <a:xfrm>
            <a:off x="3051317" y="4552515"/>
            <a:ext cx="4927029" cy="646331"/>
          </a:xfrm>
          <a:prstGeom prst="rect">
            <a:avLst/>
          </a:prstGeom>
        </p:spPr>
        <p:txBody>
          <a:bodyPr wrap="square">
            <a:spAutoFit/>
          </a:bodyPr>
          <a:lstStyle/>
          <a:p>
            <a:r>
              <a:rPr lang="en-US" dirty="0"/>
              <a:t>Data Science Consulting, Training, Support, Software and Analytic Services with a focus </a:t>
            </a:r>
            <a:r>
              <a:rPr lang="de-DE" dirty="0"/>
              <a:t>on R</a:t>
            </a:r>
          </a:p>
        </p:txBody>
      </p:sp>
      <p:pic>
        <p:nvPicPr>
          <p:cNvPr id="13" name="Grafik 12"/>
          <p:cNvPicPr>
            <a:picLocks noChangeAspect="1"/>
          </p:cNvPicPr>
          <p:nvPr/>
        </p:nvPicPr>
        <p:blipFill rotWithShape="1">
          <a:blip r:embed="rId6" cstate="print">
            <a:extLst>
              <a:ext uri="{28A0092B-C50C-407E-A947-70E740481C1C}">
                <a14:useLocalDpi xmlns:a14="http://schemas.microsoft.com/office/drawing/2010/main" val="0"/>
              </a:ext>
            </a:extLst>
          </a:blip>
          <a:srcRect r="43111"/>
          <a:stretch/>
        </p:blipFill>
        <p:spPr>
          <a:xfrm>
            <a:off x="1359581" y="3488739"/>
            <a:ext cx="1133279" cy="1590990"/>
          </a:xfrm>
          <a:prstGeom prst="rect">
            <a:avLst/>
          </a:prstGeom>
        </p:spPr>
      </p:pic>
    </p:spTree>
    <p:extLst>
      <p:ext uri="{BB962C8B-B14F-4D97-AF65-F5344CB8AC3E}">
        <p14:creationId xmlns:p14="http://schemas.microsoft.com/office/powerpoint/2010/main" val="1007952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Usual</a:t>
            </a:r>
            <a:r>
              <a:rPr lang="de-DE" dirty="0"/>
              <a:t> Course</a:t>
            </a:r>
          </a:p>
        </p:txBody>
      </p:sp>
      <p:sp>
        <p:nvSpPr>
          <p:cNvPr id="13" name="Inhaltsplatzhalter 2"/>
          <p:cNvSpPr>
            <a:spLocks noGrp="1"/>
          </p:cNvSpPr>
          <p:nvPr>
            <p:ph idx="1"/>
          </p:nvPr>
        </p:nvSpPr>
        <p:spPr>
          <a:xfrm>
            <a:off x="15347" y="1637477"/>
            <a:ext cx="9144000" cy="1110522"/>
          </a:xfrm>
        </p:spPr>
        <p:txBody>
          <a:bodyPr>
            <a:normAutofit/>
          </a:bodyPr>
          <a:lstStyle/>
          <a:p>
            <a:pPr marL="0" indent="0" algn="ctr">
              <a:buNone/>
            </a:pPr>
            <a:r>
              <a:rPr lang="de-DE" sz="2800" dirty="0"/>
              <a:t>Writing </a:t>
            </a:r>
            <a:r>
              <a:rPr lang="de-DE" sz="2800" dirty="0" err="1"/>
              <a:t>code</a:t>
            </a:r>
            <a:r>
              <a:rPr lang="de-DE" sz="2800" dirty="0"/>
              <a:t> in front</a:t>
            </a:r>
          </a:p>
        </p:txBody>
      </p:sp>
      <p:pic>
        <p:nvPicPr>
          <p:cNvPr id="17" name="Grafik 16"/>
          <p:cNvPicPr>
            <a:picLocks noChangeAspect="1"/>
          </p:cNvPicPr>
          <p:nvPr/>
        </p:nvPicPr>
        <p:blipFill>
          <a:blip r:embed="rId3"/>
          <a:stretch>
            <a:fillRect/>
          </a:stretch>
        </p:blipFill>
        <p:spPr>
          <a:xfrm>
            <a:off x="4878518" y="4973443"/>
            <a:ext cx="1013288" cy="1852870"/>
          </a:xfrm>
          <a:prstGeom prst="rect">
            <a:avLst/>
          </a:prstGeom>
        </p:spPr>
      </p:pic>
      <p:pic>
        <p:nvPicPr>
          <p:cNvPr id="18" name="Grafik 17"/>
          <p:cNvPicPr>
            <a:picLocks noChangeAspect="1"/>
          </p:cNvPicPr>
          <p:nvPr/>
        </p:nvPicPr>
        <p:blipFill>
          <a:blip r:embed="rId4"/>
          <a:stretch>
            <a:fillRect/>
          </a:stretch>
        </p:blipFill>
        <p:spPr>
          <a:xfrm>
            <a:off x="3606272" y="5019675"/>
            <a:ext cx="981075" cy="1838325"/>
          </a:xfrm>
          <a:prstGeom prst="rect">
            <a:avLst/>
          </a:prstGeom>
        </p:spPr>
      </p:pic>
      <p:pic>
        <p:nvPicPr>
          <p:cNvPr id="19" name="Grafik 18"/>
          <p:cNvPicPr>
            <a:picLocks noChangeAspect="1"/>
          </p:cNvPicPr>
          <p:nvPr/>
        </p:nvPicPr>
        <p:blipFill>
          <a:blip r:embed="rId5"/>
          <a:stretch>
            <a:fillRect/>
          </a:stretch>
        </p:blipFill>
        <p:spPr>
          <a:xfrm>
            <a:off x="2399252" y="5000625"/>
            <a:ext cx="847725" cy="1857375"/>
          </a:xfrm>
          <a:prstGeom prst="rect">
            <a:avLst/>
          </a:prstGeom>
        </p:spPr>
      </p:pic>
      <p:pic>
        <p:nvPicPr>
          <p:cNvPr id="20" name="Grafik 19"/>
          <p:cNvPicPr>
            <a:picLocks noChangeAspect="1"/>
          </p:cNvPicPr>
          <p:nvPr/>
        </p:nvPicPr>
        <p:blipFill>
          <a:blip r:embed="rId6"/>
          <a:stretch>
            <a:fillRect/>
          </a:stretch>
        </p:blipFill>
        <p:spPr>
          <a:xfrm>
            <a:off x="6311454" y="4956884"/>
            <a:ext cx="666750" cy="1905000"/>
          </a:xfrm>
          <a:prstGeom prst="rect">
            <a:avLst/>
          </a:prstGeom>
        </p:spPr>
      </p:pic>
      <p:sp>
        <p:nvSpPr>
          <p:cNvPr id="4" name="Rechteck 3"/>
          <p:cNvSpPr/>
          <p:nvPr/>
        </p:nvSpPr>
        <p:spPr>
          <a:xfrm>
            <a:off x="4488110" y="6417578"/>
            <a:ext cx="390408" cy="34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p:cNvPicPr>
            <a:picLocks noChangeAspect="1"/>
          </p:cNvPicPr>
          <p:nvPr/>
        </p:nvPicPr>
        <p:blipFill>
          <a:blip r:embed="rId7"/>
          <a:stretch>
            <a:fillRect/>
          </a:stretch>
        </p:blipFill>
        <p:spPr>
          <a:xfrm>
            <a:off x="2346849" y="2258360"/>
            <a:ext cx="4334469" cy="2602051"/>
          </a:xfrm>
          <a:prstGeom prst="rect">
            <a:avLst/>
          </a:prstGeom>
        </p:spPr>
      </p:pic>
      <p:sp>
        <p:nvSpPr>
          <p:cNvPr id="6" name="Rechteck 5"/>
          <p:cNvSpPr/>
          <p:nvPr/>
        </p:nvSpPr>
        <p:spPr>
          <a:xfrm>
            <a:off x="2684477" y="2483141"/>
            <a:ext cx="3842158" cy="2139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2613169" y="2534375"/>
            <a:ext cx="4068149" cy="1862048"/>
          </a:xfrm>
          <a:prstGeom prst="rect">
            <a:avLst/>
          </a:prstGeom>
        </p:spPr>
        <p:txBody>
          <a:bodyPr wrap="square">
            <a:spAutoFit/>
          </a:bodyPr>
          <a:lstStyle/>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cars &lt;- read.csv(file = "Data/carsMO.csv",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stringsAsFactors</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FALSE)</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de-DE" sz="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select(cars, Manufacturer, Modell, contains("sales",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ignore.case</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TRUE))</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select(cars, Manufacturer, Modell,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Sales:Sales_grouped</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7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de-DE" sz="7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mutate(cars,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weight_to_hp</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HP/Weight)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filter(</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weight_to_hp</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&gt; mean(</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weight_to_hp</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na.rm = TRUE))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arrange(</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desc</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weight_to_hp</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select(Modell,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weight_to_hp</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55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de-DE" sz="5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abs_loss_data</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&lt;- cars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mutate(</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absolute_loss</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Purchase_price</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Resaleprice</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arrange(</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desc</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absolute_loss</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select(Modell, contains("price"), </a:t>
            </a:r>
            <a:r>
              <a:rPr lang="en-US"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absolute_loss</a:t>
            </a: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%&gt;%</a:t>
            </a:r>
            <a:endPar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de-DE"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filter</a:t>
            </a:r>
            <a:r>
              <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(!is.na(</a:t>
            </a:r>
            <a:r>
              <a:rPr lang="de-DE" sz="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absolute_loss</a:t>
            </a:r>
            <a:r>
              <a:rPr lang="de-DE" sz="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22" name="Denkblase: wolkenförmig 21"/>
          <p:cNvSpPr/>
          <p:nvPr/>
        </p:nvSpPr>
        <p:spPr>
          <a:xfrm>
            <a:off x="263394" y="3465399"/>
            <a:ext cx="2195092" cy="1662770"/>
          </a:xfrm>
          <a:prstGeom prst="cloudCallout">
            <a:avLst>
              <a:gd name="adj1" fmla="val -58694"/>
              <a:gd name="adj2" fmla="val 82806"/>
            </a:avLst>
          </a:prstGeom>
          <a:solidFill>
            <a:srgbClr val="88A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23" name="Rechteck 22"/>
          <p:cNvSpPr/>
          <p:nvPr/>
        </p:nvSpPr>
        <p:spPr>
          <a:xfrm>
            <a:off x="492875" y="3788952"/>
            <a:ext cx="1690651" cy="1015663"/>
          </a:xfrm>
          <a:prstGeom prst="rect">
            <a:avLst/>
          </a:prstGeom>
        </p:spPr>
        <p:txBody>
          <a:bodyPr wrap="square">
            <a:spAutoFit/>
          </a:bodyPr>
          <a:lstStyle/>
          <a:p>
            <a:pPr algn="ctr"/>
            <a:r>
              <a:rPr lang="de-DE" sz="2000" dirty="0" err="1">
                <a:solidFill>
                  <a:schemeClr val="bg1"/>
                </a:solidFill>
              </a:rPr>
              <a:t>Slowdown</a:t>
            </a:r>
            <a:r>
              <a:rPr lang="de-DE" sz="2000" dirty="0">
                <a:solidFill>
                  <a:schemeClr val="bg1"/>
                </a:solidFill>
              </a:rPr>
              <a:t> </a:t>
            </a:r>
            <a:r>
              <a:rPr lang="de-DE" sz="2000" dirty="0" err="1">
                <a:solidFill>
                  <a:schemeClr val="bg1"/>
                </a:solidFill>
              </a:rPr>
              <a:t>when</a:t>
            </a:r>
            <a:r>
              <a:rPr lang="de-DE" sz="2000" dirty="0">
                <a:solidFill>
                  <a:schemeClr val="bg1"/>
                </a:solidFill>
              </a:rPr>
              <a:t> </a:t>
            </a:r>
            <a:r>
              <a:rPr lang="de-DE" sz="2000" dirty="0" err="1">
                <a:solidFill>
                  <a:schemeClr val="bg1"/>
                </a:solidFill>
              </a:rPr>
              <a:t>writing</a:t>
            </a:r>
            <a:r>
              <a:rPr lang="de-DE" sz="2000" dirty="0">
                <a:solidFill>
                  <a:schemeClr val="bg1"/>
                </a:solidFill>
              </a:rPr>
              <a:t> </a:t>
            </a:r>
            <a:r>
              <a:rPr lang="de-DE" sz="2000" dirty="0" err="1">
                <a:solidFill>
                  <a:schemeClr val="bg1"/>
                </a:solidFill>
              </a:rPr>
              <a:t>code</a:t>
            </a:r>
            <a:endParaRPr lang="de-DE" sz="2000" dirty="0">
              <a:solidFill>
                <a:schemeClr val="bg1"/>
              </a:solidFill>
            </a:endParaRPr>
          </a:p>
        </p:txBody>
      </p:sp>
    </p:spTree>
    <p:extLst>
      <p:ext uri="{BB962C8B-B14F-4D97-AF65-F5344CB8AC3E}">
        <p14:creationId xmlns:p14="http://schemas.microsoft.com/office/powerpoint/2010/main" val="307093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Usual</a:t>
            </a:r>
            <a:r>
              <a:rPr lang="de-DE" dirty="0"/>
              <a:t> Course</a:t>
            </a:r>
          </a:p>
        </p:txBody>
      </p:sp>
      <p:sp>
        <p:nvSpPr>
          <p:cNvPr id="13" name="Inhaltsplatzhalter 2"/>
          <p:cNvSpPr>
            <a:spLocks noGrp="1"/>
          </p:cNvSpPr>
          <p:nvPr>
            <p:ph idx="1"/>
          </p:nvPr>
        </p:nvSpPr>
        <p:spPr>
          <a:xfrm>
            <a:off x="33556" y="1606626"/>
            <a:ext cx="9144000" cy="1110522"/>
          </a:xfrm>
        </p:spPr>
        <p:txBody>
          <a:bodyPr>
            <a:normAutofit/>
          </a:bodyPr>
          <a:lstStyle/>
          <a:p>
            <a:pPr marL="0" indent="0" algn="ctr">
              <a:buNone/>
            </a:pPr>
            <a:r>
              <a:rPr lang="de-DE" sz="2800" dirty="0" err="1"/>
              <a:t>Excercises</a:t>
            </a:r>
            <a:endParaRPr lang="de-DE" sz="2800" dirty="0"/>
          </a:p>
        </p:txBody>
      </p:sp>
      <p:pic>
        <p:nvPicPr>
          <p:cNvPr id="17" name="Grafik 16"/>
          <p:cNvPicPr>
            <a:picLocks noChangeAspect="1"/>
          </p:cNvPicPr>
          <p:nvPr/>
        </p:nvPicPr>
        <p:blipFill>
          <a:blip r:embed="rId3"/>
          <a:stretch>
            <a:fillRect/>
          </a:stretch>
        </p:blipFill>
        <p:spPr>
          <a:xfrm>
            <a:off x="4878518" y="5000625"/>
            <a:ext cx="1013288" cy="1852870"/>
          </a:xfrm>
          <a:prstGeom prst="rect">
            <a:avLst/>
          </a:prstGeom>
        </p:spPr>
      </p:pic>
      <p:pic>
        <p:nvPicPr>
          <p:cNvPr id="18" name="Grafik 17"/>
          <p:cNvPicPr>
            <a:picLocks noChangeAspect="1"/>
          </p:cNvPicPr>
          <p:nvPr/>
        </p:nvPicPr>
        <p:blipFill>
          <a:blip r:embed="rId4"/>
          <a:stretch>
            <a:fillRect/>
          </a:stretch>
        </p:blipFill>
        <p:spPr>
          <a:xfrm>
            <a:off x="3606272" y="5019675"/>
            <a:ext cx="981075" cy="1838325"/>
          </a:xfrm>
          <a:prstGeom prst="rect">
            <a:avLst/>
          </a:prstGeom>
        </p:spPr>
      </p:pic>
      <p:pic>
        <p:nvPicPr>
          <p:cNvPr id="20" name="Grafik 19"/>
          <p:cNvPicPr>
            <a:picLocks noChangeAspect="1"/>
          </p:cNvPicPr>
          <p:nvPr/>
        </p:nvPicPr>
        <p:blipFill>
          <a:blip r:embed="rId5"/>
          <a:stretch>
            <a:fillRect/>
          </a:stretch>
        </p:blipFill>
        <p:spPr>
          <a:xfrm>
            <a:off x="6311454" y="4956884"/>
            <a:ext cx="666750" cy="1905000"/>
          </a:xfrm>
          <a:prstGeom prst="rect">
            <a:avLst/>
          </a:prstGeom>
        </p:spPr>
      </p:pic>
      <p:sp>
        <p:nvSpPr>
          <p:cNvPr id="4" name="Rechteck 3"/>
          <p:cNvSpPr/>
          <p:nvPr/>
        </p:nvSpPr>
        <p:spPr>
          <a:xfrm>
            <a:off x="4488110" y="6417578"/>
            <a:ext cx="390408" cy="34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Denkblase: wolkenförmig 21"/>
          <p:cNvSpPr/>
          <p:nvPr/>
        </p:nvSpPr>
        <p:spPr>
          <a:xfrm>
            <a:off x="385987" y="2365638"/>
            <a:ext cx="3444075" cy="1662770"/>
          </a:xfrm>
          <a:prstGeom prst="cloudCallout">
            <a:avLst>
              <a:gd name="adj1" fmla="val -58694"/>
              <a:gd name="adj2" fmla="val 82806"/>
            </a:avLst>
          </a:prstGeom>
          <a:solidFill>
            <a:srgbClr val="88A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23" name="Rechteck 22"/>
          <p:cNvSpPr/>
          <p:nvPr/>
        </p:nvSpPr>
        <p:spPr>
          <a:xfrm>
            <a:off x="1262698" y="2717148"/>
            <a:ext cx="1690651" cy="707886"/>
          </a:xfrm>
          <a:prstGeom prst="rect">
            <a:avLst/>
          </a:prstGeom>
        </p:spPr>
        <p:txBody>
          <a:bodyPr wrap="square">
            <a:spAutoFit/>
          </a:bodyPr>
          <a:lstStyle/>
          <a:p>
            <a:pPr algn="ctr"/>
            <a:r>
              <a:rPr lang="de-DE" sz="2000" dirty="0" err="1">
                <a:solidFill>
                  <a:schemeClr val="bg1"/>
                </a:solidFill>
              </a:rPr>
              <a:t>Don‘t</a:t>
            </a:r>
            <a:r>
              <a:rPr lang="de-DE" sz="2000" dirty="0">
                <a:solidFill>
                  <a:schemeClr val="bg1"/>
                </a:solidFill>
              </a:rPr>
              <a:t> </a:t>
            </a:r>
            <a:r>
              <a:rPr lang="de-DE" sz="2000" dirty="0" err="1">
                <a:solidFill>
                  <a:schemeClr val="bg1"/>
                </a:solidFill>
              </a:rPr>
              <a:t>make</a:t>
            </a:r>
            <a:r>
              <a:rPr lang="de-DE" sz="2000" dirty="0">
                <a:solidFill>
                  <a:schemeClr val="bg1"/>
                </a:solidFill>
              </a:rPr>
              <a:t> </a:t>
            </a:r>
            <a:r>
              <a:rPr lang="de-DE" sz="2000" dirty="0" err="1">
                <a:solidFill>
                  <a:schemeClr val="bg1"/>
                </a:solidFill>
              </a:rPr>
              <a:t>it</a:t>
            </a:r>
            <a:r>
              <a:rPr lang="de-DE" sz="2000" dirty="0">
                <a:solidFill>
                  <a:schemeClr val="bg1"/>
                </a:solidFill>
              </a:rPr>
              <a:t> </a:t>
            </a:r>
            <a:r>
              <a:rPr lang="de-DE" sz="2000" b="1" dirty="0" err="1">
                <a:solidFill>
                  <a:schemeClr val="bg1"/>
                </a:solidFill>
              </a:rPr>
              <a:t>to</a:t>
            </a:r>
            <a:r>
              <a:rPr lang="de-DE" sz="2000" b="1" dirty="0">
                <a:solidFill>
                  <a:schemeClr val="bg1"/>
                </a:solidFill>
              </a:rPr>
              <a:t> </a:t>
            </a:r>
            <a:r>
              <a:rPr lang="de-DE" sz="2000" b="1" dirty="0" err="1">
                <a:solidFill>
                  <a:schemeClr val="bg1"/>
                </a:solidFill>
              </a:rPr>
              <a:t>difficult</a:t>
            </a:r>
            <a:endParaRPr lang="de-DE" sz="2000" b="1" dirty="0">
              <a:solidFill>
                <a:schemeClr val="bg1"/>
              </a:solidFill>
            </a:endParaRPr>
          </a:p>
        </p:txBody>
      </p:sp>
      <p:sp>
        <p:nvSpPr>
          <p:cNvPr id="14" name="Denkblase: wolkenförmig 13"/>
          <p:cNvSpPr/>
          <p:nvPr/>
        </p:nvSpPr>
        <p:spPr>
          <a:xfrm>
            <a:off x="6434356" y="3684699"/>
            <a:ext cx="1333850" cy="827691"/>
          </a:xfrm>
          <a:prstGeom prst="cloudCallout">
            <a:avLst>
              <a:gd name="adj1" fmla="val -25898"/>
              <a:gd name="adj2" fmla="val 102241"/>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sp>
        <p:nvSpPr>
          <p:cNvPr id="16" name="Denkblase: wolkenförmig 15"/>
          <p:cNvSpPr/>
          <p:nvPr/>
        </p:nvSpPr>
        <p:spPr>
          <a:xfrm>
            <a:off x="5009306" y="3366379"/>
            <a:ext cx="1333850" cy="827691"/>
          </a:xfrm>
          <a:prstGeom prst="cloudCallout">
            <a:avLst>
              <a:gd name="adj1" fmla="val -17093"/>
              <a:gd name="adj2" fmla="val 142783"/>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pic>
        <p:nvPicPr>
          <p:cNvPr id="7" name="Grafik 6"/>
          <p:cNvPicPr>
            <a:picLocks noChangeAspect="1"/>
          </p:cNvPicPr>
          <p:nvPr/>
        </p:nvPicPr>
        <p:blipFill>
          <a:blip r:embed="rId6"/>
          <a:stretch>
            <a:fillRect/>
          </a:stretch>
        </p:blipFill>
        <p:spPr>
          <a:xfrm>
            <a:off x="5385162" y="3528463"/>
            <a:ext cx="553873" cy="503521"/>
          </a:xfrm>
          <a:prstGeom prst="rect">
            <a:avLst/>
          </a:prstGeom>
        </p:spPr>
      </p:pic>
      <p:pic>
        <p:nvPicPr>
          <p:cNvPr id="8" name="Grafik 7"/>
          <p:cNvPicPr>
            <a:picLocks noChangeAspect="1"/>
          </p:cNvPicPr>
          <p:nvPr/>
        </p:nvPicPr>
        <p:blipFill>
          <a:blip r:embed="rId7"/>
          <a:stretch>
            <a:fillRect/>
          </a:stretch>
        </p:blipFill>
        <p:spPr>
          <a:xfrm>
            <a:off x="6824344" y="3818460"/>
            <a:ext cx="553873" cy="560167"/>
          </a:xfrm>
          <a:prstGeom prst="rect">
            <a:avLst/>
          </a:prstGeom>
        </p:spPr>
      </p:pic>
      <p:sp>
        <p:nvSpPr>
          <p:cNvPr id="24" name="Denkblase: wolkenförmig 23"/>
          <p:cNvSpPr/>
          <p:nvPr/>
        </p:nvSpPr>
        <p:spPr>
          <a:xfrm>
            <a:off x="3629856" y="3372858"/>
            <a:ext cx="1333850" cy="827691"/>
          </a:xfrm>
          <a:prstGeom prst="cloudCallout">
            <a:avLst>
              <a:gd name="adj1" fmla="val -10804"/>
              <a:gd name="adj2" fmla="val 142783"/>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pic>
        <p:nvPicPr>
          <p:cNvPr id="9" name="Grafik 8"/>
          <p:cNvPicPr>
            <a:picLocks noChangeAspect="1"/>
          </p:cNvPicPr>
          <p:nvPr/>
        </p:nvPicPr>
        <p:blipFill>
          <a:blip r:embed="rId8"/>
          <a:stretch>
            <a:fillRect/>
          </a:stretch>
        </p:blipFill>
        <p:spPr>
          <a:xfrm>
            <a:off x="4011701" y="3551754"/>
            <a:ext cx="539785" cy="527376"/>
          </a:xfrm>
          <a:prstGeom prst="rect">
            <a:avLst/>
          </a:prstGeom>
        </p:spPr>
      </p:pic>
      <p:sp>
        <p:nvSpPr>
          <p:cNvPr id="11" name="Rechteck 10"/>
          <p:cNvSpPr/>
          <p:nvPr/>
        </p:nvSpPr>
        <p:spPr>
          <a:xfrm>
            <a:off x="5662098" y="1752030"/>
            <a:ext cx="3240678" cy="1319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Now</a:t>
            </a:r>
            <a:r>
              <a:rPr lang="de-DE" dirty="0"/>
              <a:t> </a:t>
            </a:r>
            <a:r>
              <a:rPr lang="de-DE" dirty="0" err="1"/>
              <a:t>that</a:t>
            </a:r>
            <a:r>
              <a:rPr lang="de-DE" dirty="0"/>
              <a:t> </a:t>
            </a:r>
            <a:r>
              <a:rPr lang="de-DE" dirty="0" err="1"/>
              <a:t>you</a:t>
            </a:r>
            <a:r>
              <a:rPr lang="de-DE" dirty="0"/>
              <a:t> </a:t>
            </a:r>
            <a:r>
              <a:rPr lang="de-DE" dirty="0" err="1"/>
              <a:t>know</a:t>
            </a:r>
            <a:r>
              <a:rPr lang="de-DE" dirty="0"/>
              <a:t>, </a:t>
            </a:r>
            <a:r>
              <a:rPr lang="de-DE" dirty="0" err="1"/>
              <a:t>what</a:t>
            </a:r>
            <a:r>
              <a:rPr lang="de-DE" dirty="0"/>
              <a:t> a </a:t>
            </a:r>
            <a:r>
              <a:rPr lang="de-DE" dirty="0" err="1"/>
              <a:t>list</a:t>
            </a:r>
            <a:r>
              <a:rPr lang="de-DE" dirty="0"/>
              <a:t> </a:t>
            </a:r>
            <a:r>
              <a:rPr lang="de-DE" dirty="0" err="1"/>
              <a:t>is</a:t>
            </a:r>
            <a:r>
              <a:rPr lang="de-DE" dirty="0"/>
              <a:t> </a:t>
            </a:r>
            <a:r>
              <a:rPr lang="de-DE" dirty="0" err="1"/>
              <a:t>please</a:t>
            </a:r>
            <a:r>
              <a:rPr lang="de-DE" dirty="0"/>
              <a:t> </a:t>
            </a:r>
            <a:r>
              <a:rPr lang="de-DE" dirty="0" err="1"/>
              <a:t>load</a:t>
            </a:r>
            <a:r>
              <a:rPr lang="de-DE" dirty="0"/>
              <a:t> </a:t>
            </a:r>
            <a:r>
              <a:rPr lang="de-DE" dirty="0" err="1"/>
              <a:t>this</a:t>
            </a:r>
            <a:r>
              <a:rPr lang="de-DE" dirty="0"/>
              <a:t> </a:t>
            </a:r>
            <a:r>
              <a:rPr lang="de-DE" dirty="0" err="1"/>
              <a:t>dataset</a:t>
            </a:r>
            <a:r>
              <a:rPr lang="de-DE" dirty="0"/>
              <a:t>, </a:t>
            </a:r>
            <a:r>
              <a:rPr lang="de-DE" dirty="0" err="1"/>
              <a:t>apply</a:t>
            </a:r>
            <a:r>
              <a:rPr lang="de-DE" dirty="0"/>
              <a:t> a </a:t>
            </a:r>
            <a:r>
              <a:rPr lang="de-DE" dirty="0" err="1"/>
              <a:t>cluster</a:t>
            </a:r>
            <a:r>
              <a:rPr lang="de-DE" dirty="0"/>
              <a:t> </a:t>
            </a:r>
            <a:r>
              <a:rPr lang="de-DE" dirty="0" err="1"/>
              <a:t>analysis</a:t>
            </a:r>
            <a:r>
              <a:rPr lang="de-DE" dirty="0"/>
              <a:t> on </a:t>
            </a:r>
            <a:r>
              <a:rPr lang="de-DE" dirty="0" err="1"/>
              <a:t>it</a:t>
            </a:r>
            <a:r>
              <a:rPr lang="de-DE" dirty="0"/>
              <a:t> </a:t>
            </a:r>
            <a:r>
              <a:rPr lang="de-DE" dirty="0" err="1"/>
              <a:t>and</a:t>
            </a:r>
            <a:r>
              <a:rPr lang="de-DE" dirty="0"/>
              <a:t> </a:t>
            </a:r>
            <a:r>
              <a:rPr lang="de-DE" dirty="0" err="1"/>
              <a:t>create</a:t>
            </a:r>
            <a:r>
              <a:rPr lang="de-DE" dirty="0"/>
              <a:t> an </a:t>
            </a:r>
            <a:r>
              <a:rPr lang="de-DE" dirty="0" err="1"/>
              <a:t>appealing</a:t>
            </a:r>
            <a:r>
              <a:rPr lang="de-DE" dirty="0"/>
              <a:t> </a:t>
            </a:r>
            <a:r>
              <a:rPr lang="de-DE" dirty="0" err="1"/>
              <a:t>report</a:t>
            </a:r>
            <a:endParaRPr lang="de-DE" dirty="0"/>
          </a:p>
        </p:txBody>
      </p:sp>
    </p:spTree>
    <p:extLst>
      <p:ext uri="{BB962C8B-B14F-4D97-AF65-F5344CB8AC3E}">
        <p14:creationId xmlns:p14="http://schemas.microsoft.com/office/powerpoint/2010/main" val="17558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Usual</a:t>
            </a:r>
            <a:r>
              <a:rPr lang="de-DE" dirty="0"/>
              <a:t> Course</a:t>
            </a:r>
          </a:p>
        </p:txBody>
      </p:sp>
      <p:sp>
        <p:nvSpPr>
          <p:cNvPr id="13" name="Inhaltsplatzhalter 2"/>
          <p:cNvSpPr>
            <a:spLocks noGrp="1"/>
          </p:cNvSpPr>
          <p:nvPr>
            <p:ph idx="1"/>
          </p:nvPr>
        </p:nvSpPr>
        <p:spPr>
          <a:xfrm>
            <a:off x="33556" y="1606626"/>
            <a:ext cx="9144000" cy="1110522"/>
          </a:xfrm>
        </p:spPr>
        <p:txBody>
          <a:bodyPr>
            <a:normAutofit/>
          </a:bodyPr>
          <a:lstStyle/>
          <a:p>
            <a:pPr marL="0" indent="0" algn="ctr">
              <a:buNone/>
            </a:pPr>
            <a:r>
              <a:rPr lang="de-DE" sz="2800" dirty="0" err="1"/>
              <a:t>Excercises</a:t>
            </a:r>
            <a:endParaRPr lang="de-DE" dirty="0"/>
          </a:p>
        </p:txBody>
      </p:sp>
      <p:pic>
        <p:nvPicPr>
          <p:cNvPr id="17" name="Grafik 16"/>
          <p:cNvPicPr>
            <a:picLocks noChangeAspect="1"/>
          </p:cNvPicPr>
          <p:nvPr/>
        </p:nvPicPr>
        <p:blipFill>
          <a:blip r:embed="rId3"/>
          <a:stretch>
            <a:fillRect/>
          </a:stretch>
        </p:blipFill>
        <p:spPr>
          <a:xfrm>
            <a:off x="4878518" y="5000625"/>
            <a:ext cx="1013288" cy="1852870"/>
          </a:xfrm>
          <a:prstGeom prst="rect">
            <a:avLst/>
          </a:prstGeom>
        </p:spPr>
      </p:pic>
      <p:pic>
        <p:nvPicPr>
          <p:cNvPr id="18" name="Grafik 17"/>
          <p:cNvPicPr>
            <a:picLocks noChangeAspect="1"/>
          </p:cNvPicPr>
          <p:nvPr/>
        </p:nvPicPr>
        <p:blipFill>
          <a:blip r:embed="rId4"/>
          <a:stretch>
            <a:fillRect/>
          </a:stretch>
        </p:blipFill>
        <p:spPr>
          <a:xfrm>
            <a:off x="3606272" y="5019675"/>
            <a:ext cx="981075" cy="1838325"/>
          </a:xfrm>
          <a:prstGeom prst="rect">
            <a:avLst/>
          </a:prstGeom>
        </p:spPr>
      </p:pic>
      <p:pic>
        <p:nvPicPr>
          <p:cNvPr id="20" name="Grafik 19"/>
          <p:cNvPicPr>
            <a:picLocks noChangeAspect="1"/>
          </p:cNvPicPr>
          <p:nvPr/>
        </p:nvPicPr>
        <p:blipFill>
          <a:blip r:embed="rId5"/>
          <a:stretch>
            <a:fillRect/>
          </a:stretch>
        </p:blipFill>
        <p:spPr>
          <a:xfrm>
            <a:off x="6311454" y="4956884"/>
            <a:ext cx="666750" cy="1905000"/>
          </a:xfrm>
          <a:prstGeom prst="rect">
            <a:avLst/>
          </a:prstGeom>
        </p:spPr>
      </p:pic>
      <p:sp>
        <p:nvSpPr>
          <p:cNvPr id="4" name="Rechteck 3"/>
          <p:cNvSpPr/>
          <p:nvPr/>
        </p:nvSpPr>
        <p:spPr>
          <a:xfrm>
            <a:off x="4488110" y="6417578"/>
            <a:ext cx="390408" cy="343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Denkblase: wolkenförmig 21"/>
          <p:cNvSpPr/>
          <p:nvPr/>
        </p:nvSpPr>
        <p:spPr>
          <a:xfrm>
            <a:off x="385987" y="2365638"/>
            <a:ext cx="3444075" cy="1662770"/>
          </a:xfrm>
          <a:prstGeom prst="cloudCallout">
            <a:avLst>
              <a:gd name="adj1" fmla="val -58694"/>
              <a:gd name="adj2" fmla="val 82806"/>
            </a:avLst>
          </a:prstGeom>
          <a:solidFill>
            <a:srgbClr val="88A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23" name="Rechteck 22"/>
          <p:cNvSpPr/>
          <p:nvPr/>
        </p:nvSpPr>
        <p:spPr>
          <a:xfrm>
            <a:off x="1262698" y="2717148"/>
            <a:ext cx="1690651" cy="707886"/>
          </a:xfrm>
          <a:prstGeom prst="rect">
            <a:avLst/>
          </a:prstGeom>
        </p:spPr>
        <p:txBody>
          <a:bodyPr wrap="square">
            <a:spAutoFit/>
          </a:bodyPr>
          <a:lstStyle/>
          <a:p>
            <a:pPr algn="ctr"/>
            <a:r>
              <a:rPr lang="de-DE" sz="2000" dirty="0" err="1">
                <a:solidFill>
                  <a:schemeClr val="bg1"/>
                </a:solidFill>
              </a:rPr>
              <a:t>Don‘t</a:t>
            </a:r>
            <a:r>
              <a:rPr lang="de-DE" sz="2000" dirty="0">
                <a:solidFill>
                  <a:schemeClr val="bg1"/>
                </a:solidFill>
              </a:rPr>
              <a:t> </a:t>
            </a:r>
            <a:r>
              <a:rPr lang="de-DE" sz="2000" dirty="0" err="1">
                <a:solidFill>
                  <a:schemeClr val="bg1"/>
                </a:solidFill>
              </a:rPr>
              <a:t>make</a:t>
            </a:r>
            <a:r>
              <a:rPr lang="de-DE" sz="2000" dirty="0">
                <a:solidFill>
                  <a:schemeClr val="bg1"/>
                </a:solidFill>
              </a:rPr>
              <a:t> </a:t>
            </a:r>
            <a:r>
              <a:rPr lang="de-DE" sz="2000" dirty="0" err="1">
                <a:solidFill>
                  <a:schemeClr val="bg1"/>
                </a:solidFill>
              </a:rPr>
              <a:t>it</a:t>
            </a:r>
            <a:r>
              <a:rPr lang="de-DE" sz="2000" dirty="0">
                <a:solidFill>
                  <a:schemeClr val="bg1"/>
                </a:solidFill>
              </a:rPr>
              <a:t> </a:t>
            </a:r>
            <a:r>
              <a:rPr lang="de-DE" sz="2000" b="1" dirty="0" err="1">
                <a:solidFill>
                  <a:schemeClr val="bg1"/>
                </a:solidFill>
              </a:rPr>
              <a:t>to</a:t>
            </a:r>
            <a:r>
              <a:rPr lang="de-DE" sz="2000" b="1" dirty="0">
                <a:solidFill>
                  <a:schemeClr val="bg1"/>
                </a:solidFill>
              </a:rPr>
              <a:t> easy</a:t>
            </a:r>
          </a:p>
        </p:txBody>
      </p:sp>
      <p:sp>
        <p:nvSpPr>
          <p:cNvPr id="14" name="Denkblase: wolkenförmig 13"/>
          <p:cNvSpPr/>
          <p:nvPr/>
        </p:nvSpPr>
        <p:spPr>
          <a:xfrm>
            <a:off x="6434356" y="3684699"/>
            <a:ext cx="1333850" cy="827691"/>
          </a:xfrm>
          <a:prstGeom prst="cloudCallout">
            <a:avLst>
              <a:gd name="adj1" fmla="val -25898"/>
              <a:gd name="adj2" fmla="val 1022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sp>
        <p:nvSpPr>
          <p:cNvPr id="16" name="Denkblase: wolkenförmig 15"/>
          <p:cNvSpPr/>
          <p:nvPr/>
        </p:nvSpPr>
        <p:spPr>
          <a:xfrm>
            <a:off x="5009306" y="3366379"/>
            <a:ext cx="1333850" cy="827691"/>
          </a:xfrm>
          <a:prstGeom prst="cloudCallout">
            <a:avLst>
              <a:gd name="adj1" fmla="val -17093"/>
              <a:gd name="adj2" fmla="val 1427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sp>
        <p:nvSpPr>
          <p:cNvPr id="24" name="Denkblase: wolkenförmig 23"/>
          <p:cNvSpPr/>
          <p:nvPr/>
        </p:nvSpPr>
        <p:spPr>
          <a:xfrm>
            <a:off x="3629856" y="3372858"/>
            <a:ext cx="1333850" cy="827691"/>
          </a:xfrm>
          <a:prstGeom prst="cloudCallout">
            <a:avLst>
              <a:gd name="adj1" fmla="val -10804"/>
              <a:gd name="adj2" fmla="val 1427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88AC32"/>
              </a:solidFill>
            </a:endParaRPr>
          </a:p>
        </p:txBody>
      </p:sp>
      <p:sp>
        <p:nvSpPr>
          <p:cNvPr id="21" name="Rechteck 20"/>
          <p:cNvSpPr/>
          <p:nvPr/>
        </p:nvSpPr>
        <p:spPr>
          <a:xfrm>
            <a:off x="5757878" y="1752030"/>
            <a:ext cx="3240678" cy="1319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Now</a:t>
            </a:r>
            <a:r>
              <a:rPr lang="de-DE" dirty="0"/>
              <a:t> </a:t>
            </a:r>
            <a:r>
              <a:rPr lang="de-DE" dirty="0" err="1"/>
              <a:t>that</a:t>
            </a:r>
            <a:r>
              <a:rPr lang="de-DE" dirty="0"/>
              <a:t> </a:t>
            </a:r>
            <a:r>
              <a:rPr lang="de-DE" dirty="0" err="1"/>
              <a:t>you</a:t>
            </a:r>
            <a:r>
              <a:rPr lang="de-DE" dirty="0"/>
              <a:t> </a:t>
            </a:r>
            <a:r>
              <a:rPr lang="de-DE" dirty="0" err="1"/>
              <a:t>know</a:t>
            </a:r>
            <a:r>
              <a:rPr lang="de-DE" dirty="0"/>
              <a:t> </a:t>
            </a:r>
            <a:r>
              <a:rPr lang="de-DE" dirty="0" err="1"/>
              <a:t>how</a:t>
            </a:r>
            <a:r>
              <a:rPr lang="de-DE" dirty="0"/>
              <a:t> </a:t>
            </a:r>
            <a:r>
              <a:rPr lang="de-DE" dirty="0" err="1"/>
              <a:t>to</a:t>
            </a:r>
            <a:r>
              <a:rPr lang="de-DE" dirty="0"/>
              <a:t> </a:t>
            </a:r>
            <a:r>
              <a:rPr lang="de-DE" dirty="0" err="1"/>
              <a:t>extract</a:t>
            </a:r>
            <a:r>
              <a:rPr lang="de-DE" dirty="0"/>
              <a:t> </a:t>
            </a:r>
            <a:r>
              <a:rPr lang="de-DE" dirty="0" err="1"/>
              <a:t>the</a:t>
            </a:r>
            <a:r>
              <a:rPr lang="de-DE" dirty="0"/>
              <a:t> </a:t>
            </a:r>
            <a:r>
              <a:rPr lang="de-DE" dirty="0" err="1"/>
              <a:t>first</a:t>
            </a:r>
            <a:r>
              <a:rPr lang="de-DE" dirty="0"/>
              <a:t> </a:t>
            </a:r>
            <a:r>
              <a:rPr lang="de-DE" dirty="0" err="1"/>
              <a:t>element</a:t>
            </a:r>
            <a:r>
              <a:rPr lang="de-DE" dirty="0"/>
              <a:t> </a:t>
            </a:r>
            <a:r>
              <a:rPr lang="de-DE" dirty="0" err="1"/>
              <a:t>from</a:t>
            </a:r>
            <a:r>
              <a:rPr lang="de-DE" dirty="0"/>
              <a:t> a </a:t>
            </a:r>
            <a:r>
              <a:rPr lang="de-DE" dirty="0" err="1"/>
              <a:t>list</a:t>
            </a:r>
            <a:r>
              <a:rPr lang="de-DE" dirty="0"/>
              <a:t>, </a:t>
            </a:r>
            <a:r>
              <a:rPr lang="de-DE" dirty="0" err="1"/>
              <a:t>please</a:t>
            </a:r>
            <a:r>
              <a:rPr lang="de-DE" dirty="0"/>
              <a:t> </a:t>
            </a:r>
            <a:r>
              <a:rPr lang="de-DE" dirty="0" err="1"/>
              <a:t>extract</a:t>
            </a:r>
            <a:r>
              <a:rPr lang="de-DE" dirty="0"/>
              <a:t> </a:t>
            </a:r>
            <a:r>
              <a:rPr lang="de-DE" dirty="0" err="1"/>
              <a:t>the</a:t>
            </a:r>
            <a:r>
              <a:rPr lang="de-DE" dirty="0"/>
              <a:t> </a:t>
            </a:r>
            <a:r>
              <a:rPr lang="de-DE" dirty="0" err="1"/>
              <a:t>second</a:t>
            </a:r>
            <a:endParaRPr lang="de-DE" dirty="0"/>
          </a:p>
        </p:txBody>
      </p:sp>
      <p:pic>
        <p:nvPicPr>
          <p:cNvPr id="6" name="Grafik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5673" y="3564642"/>
            <a:ext cx="433474" cy="444121"/>
          </a:xfrm>
          <a:prstGeom prst="rect">
            <a:avLst/>
          </a:prstGeom>
        </p:spPr>
      </p:pic>
      <p:pic>
        <p:nvPicPr>
          <p:cNvPr id="11" name="Grafik 10"/>
          <p:cNvPicPr>
            <a:picLocks noChangeAspect="1"/>
          </p:cNvPicPr>
          <p:nvPr/>
        </p:nvPicPr>
        <p:blipFill>
          <a:blip r:embed="rId7"/>
          <a:stretch>
            <a:fillRect/>
          </a:stretch>
        </p:blipFill>
        <p:spPr>
          <a:xfrm>
            <a:off x="6884987" y="3910698"/>
            <a:ext cx="435921" cy="377504"/>
          </a:xfrm>
          <a:prstGeom prst="rect">
            <a:avLst/>
          </a:prstGeom>
        </p:spPr>
      </p:pic>
      <p:pic>
        <p:nvPicPr>
          <p:cNvPr id="15" name="Grafik 14"/>
          <p:cNvPicPr>
            <a:picLocks noChangeAspect="1"/>
          </p:cNvPicPr>
          <p:nvPr/>
        </p:nvPicPr>
        <p:blipFill>
          <a:blip r:embed="rId8"/>
          <a:stretch>
            <a:fillRect/>
          </a:stretch>
        </p:blipFill>
        <p:spPr>
          <a:xfrm>
            <a:off x="4059276" y="3564642"/>
            <a:ext cx="502731" cy="476272"/>
          </a:xfrm>
          <a:prstGeom prst="rect">
            <a:avLst/>
          </a:prstGeom>
        </p:spPr>
      </p:pic>
    </p:spTree>
    <p:extLst>
      <p:ext uri="{BB962C8B-B14F-4D97-AF65-F5344CB8AC3E}">
        <p14:creationId xmlns:p14="http://schemas.microsoft.com/office/powerpoint/2010/main" val="22692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3516" y="1271636"/>
            <a:ext cx="7886700" cy="989207"/>
          </a:xfrm>
        </p:spPr>
        <p:txBody>
          <a:bodyPr/>
          <a:lstStyle/>
          <a:p>
            <a:r>
              <a:rPr lang="de-DE" sz="2800" dirty="0" err="1"/>
              <a:t>Example</a:t>
            </a:r>
            <a:r>
              <a:rPr lang="de-DE" sz="2800" dirty="0"/>
              <a:t> Data</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477" y="2485409"/>
            <a:ext cx="1873666" cy="2495383"/>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024" y="2369148"/>
            <a:ext cx="2253004" cy="1320726"/>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3191" y="2933643"/>
            <a:ext cx="2095500" cy="1571625"/>
          </a:xfrm>
          <a:prstGeom prst="rect">
            <a:avLst/>
          </a:prstGeom>
        </p:spPr>
      </p:pic>
      <p:sp>
        <p:nvSpPr>
          <p:cNvPr id="9" name="Textfeld 8"/>
          <p:cNvSpPr txBox="1"/>
          <p:nvPr/>
        </p:nvSpPr>
        <p:spPr>
          <a:xfrm>
            <a:off x="1731982" y="5152914"/>
            <a:ext cx="498855" cy="400110"/>
          </a:xfrm>
          <a:prstGeom prst="rect">
            <a:avLst/>
          </a:prstGeom>
          <a:noFill/>
        </p:spPr>
        <p:txBody>
          <a:bodyPr wrap="none" rtlCol="0">
            <a:spAutoFit/>
          </a:bodyPr>
          <a:lstStyle/>
          <a:p>
            <a:r>
              <a:rPr lang="de-DE" sz="2000" dirty="0"/>
              <a:t>Iris</a:t>
            </a:r>
          </a:p>
        </p:txBody>
      </p:sp>
      <p:sp>
        <p:nvSpPr>
          <p:cNvPr id="10" name="Textfeld 9"/>
          <p:cNvSpPr txBox="1"/>
          <p:nvPr/>
        </p:nvSpPr>
        <p:spPr>
          <a:xfrm>
            <a:off x="4561243" y="4701092"/>
            <a:ext cx="1599027" cy="400110"/>
          </a:xfrm>
          <a:prstGeom prst="rect">
            <a:avLst/>
          </a:prstGeom>
          <a:noFill/>
        </p:spPr>
        <p:txBody>
          <a:bodyPr wrap="none" rtlCol="0">
            <a:spAutoFit/>
          </a:bodyPr>
          <a:lstStyle/>
          <a:p>
            <a:r>
              <a:rPr lang="de-DE" sz="2000" dirty="0"/>
              <a:t>NYC Taxi Data</a:t>
            </a:r>
          </a:p>
        </p:txBody>
      </p:sp>
      <p:sp>
        <p:nvSpPr>
          <p:cNvPr id="11" name="Textfeld 10"/>
          <p:cNvSpPr txBox="1"/>
          <p:nvPr/>
        </p:nvSpPr>
        <p:spPr>
          <a:xfrm>
            <a:off x="7024744" y="3722146"/>
            <a:ext cx="1033103" cy="400110"/>
          </a:xfrm>
          <a:prstGeom prst="rect">
            <a:avLst/>
          </a:prstGeom>
          <a:noFill/>
        </p:spPr>
        <p:txBody>
          <a:bodyPr wrap="none" rtlCol="0">
            <a:spAutoFit/>
          </a:bodyPr>
          <a:lstStyle/>
          <a:p>
            <a:r>
              <a:rPr lang="de-DE" sz="2000" dirty="0"/>
              <a:t>MT Cars</a:t>
            </a:r>
          </a:p>
        </p:txBody>
      </p:sp>
      <p:sp>
        <p:nvSpPr>
          <p:cNvPr id="3" name="Rechteck 2"/>
          <p:cNvSpPr/>
          <p:nvPr/>
        </p:nvSpPr>
        <p:spPr>
          <a:xfrm>
            <a:off x="3458914" y="748560"/>
            <a:ext cx="2630977" cy="646331"/>
          </a:xfrm>
          <a:prstGeom prst="rect">
            <a:avLst/>
          </a:prstGeom>
        </p:spPr>
        <p:txBody>
          <a:bodyPr wrap="none">
            <a:spAutoFit/>
          </a:bodyPr>
          <a:lstStyle/>
          <a:p>
            <a:r>
              <a:rPr lang="de-DE" sz="3600" dirty="0" err="1"/>
              <a:t>Usual</a:t>
            </a:r>
            <a:r>
              <a:rPr lang="de-DE" sz="3600" dirty="0"/>
              <a:t> Course</a:t>
            </a:r>
          </a:p>
        </p:txBody>
      </p:sp>
    </p:spTree>
    <p:extLst>
      <p:ext uri="{BB962C8B-B14F-4D97-AF65-F5344CB8AC3E}">
        <p14:creationId xmlns:p14="http://schemas.microsoft.com/office/powerpoint/2010/main" val="394479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p:cNvPicPr>
            <a:picLocks noChangeAspect="1"/>
          </p:cNvPicPr>
          <p:nvPr/>
        </p:nvPicPr>
        <p:blipFill>
          <a:blip r:embed="rId3"/>
          <a:stretch>
            <a:fillRect/>
          </a:stretch>
        </p:blipFill>
        <p:spPr>
          <a:xfrm>
            <a:off x="0" y="2728784"/>
            <a:ext cx="9144000" cy="2479533"/>
          </a:xfrm>
          <a:prstGeom prst="rect">
            <a:avLst/>
          </a:prstGeom>
        </p:spPr>
      </p:pic>
      <p:sp>
        <p:nvSpPr>
          <p:cNvPr id="2" name="Titel 1"/>
          <p:cNvSpPr>
            <a:spLocks noGrp="1"/>
          </p:cNvSpPr>
          <p:nvPr>
            <p:ph type="title"/>
          </p:nvPr>
        </p:nvSpPr>
        <p:spPr/>
        <p:txBody>
          <a:bodyPr/>
          <a:lstStyle/>
          <a:p>
            <a:r>
              <a:rPr lang="de-DE" dirty="0" err="1"/>
              <a:t>Wishfull</a:t>
            </a:r>
            <a:r>
              <a:rPr lang="de-DE" dirty="0"/>
              <a:t> </a:t>
            </a:r>
            <a:r>
              <a:rPr lang="de-DE" dirty="0" err="1"/>
              <a:t>Thinking</a:t>
            </a:r>
            <a:endParaRPr lang="de-DE" dirty="0"/>
          </a:p>
        </p:txBody>
      </p:sp>
      <p:sp>
        <p:nvSpPr>
          <p:cNvPr id="3" name="Inhaltsplatzhalter 2"/>
          <p:cNvSpPr>
            <a:spLocks noGrp="1"/>
          </p:cNvSpPr>
          <p:nvPr>
            <p:ph idx="1"/>
          </p:nvPr>
        </p:nvSpPr>
        <p:spPr>
          <a:xfrm>
            <a:off x="903627" y="1383337"/>
            <a:ext cx="7861743" cy="1613043"/>
          </a:xfrm>
        </p:spPr>
        <p:txBody>
          <a:bodyPr/>
          <a:lstStyle/>
          <a:p>
            <a:pPr marL="0" indent="0" algn="ctr">
              <a:buNone/>
            </a:pPr>
            <a:r>
              <a:rPr lang="de-DE" sz="2800" b="1" dirty="0" err="1"/>
              <a:t>workshop</a:t>
            </a:r>
            <a:r>
              <a:rPr lang="de-DE" sz="2800" b="1" dirty="0"/>
              <a:t> </a:t>
            </a:r>
            <a:r>
              <a:rPr lang="de-DE" sz="2800" b="1" dirty="0" err="1"/>
              <a:t>element</a:t>
            </a:r>
            <a:r>
              <a:rPr lang="de-DE" sz="2800" b="1" dirty="0"/>
              <a:t> </a:t>
            </a:r>
            <a:r>
              <a:rPr lang="de-DE" sz="2800" dirty="0" err="1"/>
              <a:t>attached</a:t>
            </a:r>
            <a:r>
              <a:rPr lang="de-DE" sz="2800" dirty="0"/>
              <a:t> </a:t>
            </a:r>
            <a:r>
              <a:rPr lang="de-DE" sz="2800" dirty="0" err="1"/>
              <a:t>to</a:t>
            </a:r>
            <a:r>
              <a:rPr lang="de-DE" sz="2800" dirty="0"/>
              <a:t> </a:t>
            </a:r>
            <a:r>
              <a:rPr lang="de-DE" sz="2800" dirty="0" err="1"/>
              <a:t>the</a:t>
            </a:r>
            <a:r>
              <a:rPr lang="de-DE" sz="2800" dirty="0"/>
              <a:t> </a:t>
            </a:r>
            <a:r>
              <a:rPr lang="de-DE" sz="2800" dirty="0" err="1"/>
              <a:t>course</a:t>
            </a:r>
            <a:endParaRPr lang="de-DE" sz="2800" dirty="0"/>
          </a:p>
          <a:p>
            <a:pPr marL="0" indent="0" algn="ctr">
              <a:buNone/>
            </a:pPr>
            <a:r>
              <a:rPr lang="de-DE" sz="2800" dirty="0" err="1"/>
              <a:t>smaller</a:t>
            </a:r>
            <a:r>
              <a:rPr lang="de-DE" sz="2800" dirty="0"/>
              <a:t> </a:t>
            </a:r>
            <a:r>
              <a:rPr lang="de-DE" sz="2800" dirty="0" err="1"/>
              <a:t>chunks</a:t>
            </a:r>
            <a:r>
              <a:rPr lang="de-DE" sz="2800" dirty="0"/>
              <a:t> </a:t>
            </a:r>
            <a:r>
              <a:rPr lang="de-DE" sz="2800" dirty="0" err="1"/>
              <a:t>of</a:t>
            </a:r>
            <a:r>
              <a:rPr lang="de-DE" sz="2800" dirty="0"/>
              <a:t> </a:t>
            </a:r>
            <a:r>
              <a:rPr lang="de-DE" sz="2800" dirty="0" err="1"/>
              <a:t>training</a:t>
            </a:r>
            <a:r>
              <a:rPr lang="de-DE" sz="2800" dirty="0"/>
              <a:t> </a:t>
            </a:r>
            <a:r>
              <a:rPr lang="de-DE" sz="2800" dirty="0" err="1"/>
              <a:t>sessions</a:t>
            </a:r>
            <a:r>
              <a:rPr lang="de-DE" sz="2800" dirty="0"/>
              <a:t> </a:t>
            </a:r>
            <a:endParaRPr lang="de-DE" dirty="0"/>
          </a:p>
          <a:p>
            <a:endParaRPr lang="de-DE" dirty="0"/>
          </a:p>
        </p:txBody>
      </p:sp>
      <p:sp>
        <p:nvSpPr>
          <p:cNvPr id="5" name="Rechteck 4"/>
          <p:cNvSpPr/>
          <p:nvPr/>
        </p:nvSpPr>
        <p:spPr>
          <a:xfrm>
            <a:off x="176897" y="6489409"/>
            <a:ext cx="7835037"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6" name="Rechteck 5"/>
          <p:cNvSpPr/>
          <p:nvPr/>
        </p:nvSpPr>
        <p:spPr>
          <a:xfrm>
            <a:off x="7609613" y="6512464"/>
            <a:ext cx="1412240" cy="335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pic>
        <p:nvPicPr>
          <p:cNvPr id="7" name="Grafik 6"/>
          <p:cNvPicPr>
            <a:picLocks noChangeAspect="1"/>
          </p:cNvPicPr>
          <p:nvPr/>
        </p:nvPicPr>
        <p:blipFill rotWithShape="1">
          <a:blip r:embed="rId4"/>
          <a:srcRect l="2562" t="3957"/>
          <a:stretch/>
        </p:blipFill>
        <p:spPr>
          <a:xfrm>
            <a:off x="3638793" y="4343382"/>
            <a:ext cx="857981" cy="2124073"/>
          </a:xfrm>
          <a:prstGeom prst="rect">
            <a:avLst/>
          </a:prstGeom>
        </p:spPr>
      </p:pic>
      <p:pic>
        <p:nvPicPr>
          <p:cNvPr id="8" name="Grafik 7"/>
          <p:cNvPicPr>
            <a:picLocks noChangeAspect="1"/>
          </p:cNvPicPr>
          <p:nvPr/>
        </p:nvPicPr>
        <p:blipFill>
          <a:blip r:embed="rId5"/>
          <a:stretch>
            <a:fillRect/>
          </a:stretch>
        </p:blipFill>
        <p:spPr>
          <a:xfrm>
            <a:off x="4737237" y="4416164"/>
            <a:ext cx="740687" cy="2454715"/>
          </a:xfrm>
          <a:prstGeom prst="rect">
            <a:avLst/>
          </a:prstGeom>
        </p:spPr>
      </p:pic>
      <p:pic>
        <p:nvPicPr>
          <p:cNvPr id="9" name="Grafik 8"/>
          <p:cNvPicPr>
            <a:picLocks noChangeAspect="1"/>
          </p:cNvPicPr>
          <p:nvPr/>
        </p:nvPicPr>
        <p:blipFill>
          <a:blip r:embed="rId6"/>
          <a:stretch>
            <a:fillRect/>
          </a:stretch>
        </p:blipFill>
        <p:spPr>
          <a:xfrm>
            <a:off x="1813483" y="4284849"/>
            <a:ext cx="841193" cy="2185723"/>
          </a:xfrm>
          <a:prstGeom prst="rect">
            <a:avLst/>
          </a:prstGeom>
        </p:spPr>
      </p:pic>
      <p:pic>
        <p:nvPicPr>
          <p:cNvPr id="10" name="Grafik 9"/>
          <p:cNvPicPr>
            <a:picLocks noChangeAspect="1"/>
          </p:cNvPicPr>
          <p:nvPr/>
        </p:nvPicPr>
        <p:blipFill>
          <a:blip r:embed="rId7"/>
          <a:stretch>
            <a:fillRect/>
          </a:stretch>
        </p:blipFill>
        <p:spPr>
          <a:xfrm>
            <a:off x="2758853" y="4313174"/>
            <a:ext cx="815356" cy="2371946"/>
          </a:xfrm>
          <a:prstGeom prst="rect">
            <a:avLst/>
          </a:prstGeom>
        </p:spPr>
      </p:pic>
      <p:pic>
        <p:nvPicPr>
          <p:cNvPr id="11" name="Grafik 10"/>
          <p:cNvPicPr>
            <a:picLocks noChangeAspect="1"/>
          </p:cNvPicPr>
          <p:nvPr/>
        </p:nvPicPr>
        <p:blipFill>
          <a:blip r:embed="rId8"/>
          <a:stretch>
            <a:fillRect/>
          </a:stretch>
        </p:blipFill>
        <p:spPr>
          <a:xfrm>
            <a:off x="6944783" y="4498933"/>
            <a:ext cx="852279" cy="2289178"/>
          </a:xfrm>
          <a:prstGeom prst="rect">
            <a:avLst/>
          </a:prstGeom>
        </p:spPr>
      </p:pic>
      <p:pic>
        <p:nvPicPr>
          <p:cNvPr id="12" name="Grafik 11"/>
          <p:cNvPicPr>
            <a:picLocks noChangeAspect="1"/>
          </p:cNvPicPr>
          <p:nvPr/>
        </p:nvPicPr>
        <p:blipFill rotWithShape="1">
          <a:blip r:embed="rId9"/>
          <a:srcRect l="15535"/>
          <a:stretch/>
        </p:blipFill>
        <p:spPr>
          <a:xfrm>
            <a:off x="5911098" y="4223586"/>
            <a:ext cx="762634" cy="2363667"/>
          </a:xfrm>
          <a:prstGeom prst="rect">
            <a:avLst/>
          </a:prstGeom>
        </p:spPr>
      </p:pic>
    </p:spTree>
    <p:extLst>
      <p:ext uri="{BB962C8B-B14F-4D97-AF65-F5344CB8AC3E}">
        <p14:creationId xmlns:p14="http://schemas.microsoft.com/office/powerpoint/2010/main" val="382289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6020" y="144016"/>
            <a:ext cx="1650352"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3400" y="1824732"/>
            <a:ext cx="2087624" cy="602970"/>
          </a:xfrm>
          <a:prstGeom prst="rect">
            <a:avLst/>
          </a:prstGeom>
        </p:spPr>
      </p:pic>
      <p:pic>
        <p:nvPicPr>
          <p:cNvPr id="8" name="Grafik 7"/>
          <p:cNvPicPr>
            <a:picLocks noChangeAspect="1"/>
          </p:cNvPicPr>
          <p:nvPr/>
        </p:nvPicPr>
        <p:blipFill>
          <a:blip r:embed="rId4"/>
          <a:stretch>
            <a:fillRect/>
          </a:stretch>
        </p:blipFill>
        <p:spPr>
          <a:xfrm>
            <a:off x="2499616" y="5154886"/>
            <a:ext cx="319171" cy="321831"/>
          </a:xfrm>
          <a:prstGeom prst="roundRect">
            <a:avLst>
              <a:gd name="adj" fmla="val 8594"/>
            </a:avLst>
          </a:prstGeom>
          <a:solidFill>
            <a:srgbClr val="FFFFFF">
              <a:shade val="85000"/>
            </a:srgbClr>
          </a:solidFill>
          <a:ln>
            <a:noFill/>
          </a:ln>
          <a:effectLst/>
        </p:spPr>
      </p:pic>
      <p:pic>
        <p:nvPicPr>
          <p:cNvPr id="9" name="Grafik 8"/>
          <p:cNvPicPr>
            <a:picLocks noChangeAspect="1"/>
          </p:cNvPicPr>
          <p:nvPr/>
        </p:nvPicPr>
        <p:blipFill>
          <a:blip r:embed="rId5"/>
          <a:stretch>
            <a:fillRect/>
          </a:stretch>
        </p:blipFill>
        <p:spPr>
          <a:xfrm>
            <a:off x="2493071" y="5664393"/>
            <a:ext cx="334130" cy="336938"/>
          </a:xfrm>
          <a:prstGeom prst="roundRect">
            <a:avLst>
              <a:gd name="adj" fmla="val 8594"/>
            </a:avLst>
          </a:prstGeom>
          <a:solidFill>
            <a:srgbClr val="FFFFFF">
              <a:shade val="85000"/>
            </a:srgbClr>
          </a:solidFill>
          <a:ln>
            <a:noFill/>
          </a:ln>
          <a:effectLst/>
        </p:spPr>
      </p:pic>
      <p:pic>
        <p:nvPicPr>
          <p:cNvPr id="10" name="Grafik 9"/>
          <p:cNvPicPr>
            <a:picLocks noChangeAspect="1"/>
          </p:cNvPicPr>
          <p:nvPr/>
        </p:nvPicPr>
        <p:blipFill>
          <a:blip r:embed="rId6"/>
          <a:stretch>
            <a:fillRect/>
          </a:stretch>
        </p:blipFill>
        <p:spPr>
          <a:xfrm>
            <a:off x="5227479" y="5635422"/>
            <a:ext cx="343010" cy="342186"/>
          </a:xfrm>
          <a:prstGeom prst="roundRect">
            <a:avLst>
              <a:gd name="adj" fmla="val 8594"/>
            </a:avLst>
          </a:prstGeom>
          <a:solidFill>
            <a:srgbClr val="FFFFFF">
              <a:shade val="85000"/>
            </a:srgbClr>
          </a:solidFill>
          <a:ln>
            <a:noFill/>
          </a:ln>
          <a:effectLst/>
        </p:spPr>
      </p:pic>
      <p:pic>
        <p:nvPicPr>
          <p:cNvPr id="11" name="Grafik 10"/>
          <p:cNvPicPr>
            <a:picLocks noChangeAspect="1"/>
          </p:cNvPicPr>
          <p:nvPr/>
        </p:nvPicPr>
        <p:blipFill>
          <a:blip r:embed="rId7"/>
          <a:stretch>
            <a:fillRect/>
          </a:stretch>
        </p:blipFill>
        <p:spPr>
          <a:xfrm>
            <a:off x="5243441" y="5144489"/>
            <a:ext cx="309321" cy="325459"/>
          </a:xfrm>
          <a:prstGeom prst="roundRect">
            <a:avLst>
              <a:gd name="adj" fmla="val 8594"/>
            </a:avLst>
          </a:prstGeom>
          <a:solidFill>
            <a:srgbClr val="FFFFFF">
              <a:shade val="85000"/>
            </a:srgbClr>
          </a:solidFill>
          <a:ln>
            <a:noFill/>
          </a:ln>
          <a:effectLst/>
        </p:spPr>
      </p:pic>
      <p:sp>
        <p:nvSpPr>
          <p:cNvPr id="12" name="Textfeld 11"/>
          <p:cNvSpPr txBox="1"/>
          <p:nvPr/>
        </p:nvSpPr>
        <p:spPr>
          <a:xfrm>
            <a:off x="2851215" y="5138163"/>
            <a:ext cx="2232248" cy="307777"/>
          </a:xfrm>
          <a:prstGeom prst="rect">
            <a:avLst/>
          </a:prstGeom>
          <a:noFill/>
        </p:spPr>
        <p:txBody>
          <a:bodyPr wrap="square" rtlCol="0">
            <a:spAutoFit/>
          </a:bodyPr>
          <a:lstStyle/>
          <a:p>
            <a:r>
              <a:rPr lang="de-DE" sz="1400" dirty="0">
                <a:solidFill>
                  <a:srgbClr val="88AB32"/>
                </a:solidFill>
                <a:cs typeface="Arial" pitchFamily="34" charset="0"/>
              </a:rPr>
              <a:t>@</a:t>
            </a:r>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13" name="Textfeld 12"/>
          <p:cNvSpPr txBox="1"/>
          <p:nvPr/>
        </p:nvSpPr>
        <p:spPr>
          <a:xfrm>
            <a:off x="2859620" y="5662777"/>
            <a:ext cx="2232248" cy="307777"/>
          </a:xfrm>
          <a:prstGeom prst="rect">
            <a:avLst/>
          </a:prstGeom>
          <a:noFill/>
        </p:spPr>
        <p:txBody>
          <a:bodyPr wrap="square" rtlCol="0">
            <a:spAutoFit/>
          </a:bodyPr>
          <a:lstStyle/>
          <a:p>
            <a:r>
              <a:rPr lang="de-DE" sz="1400" dirty="0">
                <a:solidFill>
                  <a:srgbClr val="88AB32"/>
                </a:solidFill>
                <a:cs typeface="Arial" pitchFamily="34" charset="0"/>
              </a:rPr>
              <a:t>@</a:t>
            </a:r>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14" name="Textfeld 13"/>
          <p:cNvSpPr txBox="1"/>
          <p:nvPr/>
        </p:nvSpPr>
        <p:spPr>
          <a:xfrm>
            <a:off x="5621632" y="5625494"/>
            <a:ext cx="2232248" cy="307777"/>
          </a:xfrm>
          <a:prstGeom prst="rect">
            <a:avLst/>
          </a:prstGeom>
          <a:noFill/>
        </p:spPr>
        <p:txBody>
          <a:bodyPr wrap="square" rtlCol="0">
            <a:spAutoFit/>
          </a:bodyPr>
          <a:lstStyle/>
          <a:p>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15" name="Textfeld 14"/>
          <p:cNvSpPr txBox="1"/>
          <p:nvPr/>
        </p:nvSpPr>
        <p:spPr>
          <a:xfrm>
            <a:off x="5627365" y="5134898"/>
            <a:ext cx="2232248" cy="307777"/>
          </a:xfrm>
          <a:prstGeom prst="rect">
            <a:avLst/>
          </a:prstGeom>
          <a:noFill/>
        </p:spPr>
        <p:txBody>
          <a:bodyPr wrap="square" rtlCol="0">
            <a:spAutoFit/>
          </a:bodyPr>
          <a:lstStyle/>
          <a:p>
            <a:r>
              <a:rPr lang="de-DE" sz="1400" dirty="0">
                <a:solidFill>
                  <a:srgbClr val="88AB32"/>
                </a:solidFill>
                <a:cs typeface="Arial" pitchFamily="34" charset="0"/>
              </a:rPr>
              <a:t>blog.eoda.de</a:t>
            </a:r>
          </a:p>
        </p:txBody>
      </p:sp>
      <p:sp>
        <p:nvSpPr>
          <p:cNvPr id="16" name="Rechteck 15"/>
          <p:cNvSpPr/>
          <p:nvPr/>
        </p:nvSpPr>
        <p:spPr>
          <a:xfrm>
            <a:off x="6020" y="3057412"/>
            <a:ext cx="9137980" cy="1800200"/>
          </a:xfrm>
          <a:prstGeom prst="rect">
            <a:avLst/>
          </a:prstGeom>
          <a:solidFill>
            <a:srgbClr val="88A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6020" y="3118674"/>
            <a:ext cx="9137980" cy="1738938"/>
          </a:xfrm>
          <a:prstGeom prst="rect">
            <a:avLst/>
          </a:prstGeom>
        </p:spPr>
        <p:txBody>
          <a:bodyPr wrap="square">
            <a:spAutoFit/>
          </a:bodyPr>
          <a:lstStyle/>
          <a:p>
            <a:pPr algn="ctr"/>
            <a:r>
              <a:rPr lang="de-DE" b="1" dirty="0">
                <a:solidFill>
                  <a:schemeClr val="bg1"/>
                </a:solidFill>
                <a:cs typeface="Arial" pitchFamily="34" charset="0"/>
              </a:rPr>
              <a:t>eoda GmbH</a:t>
            </a:r>
            <a:endParaRPr lang="de-DE" b="1" dirty="0">
              <a:solidFill>
                <a:schemeClr val="bg1"/>
              </a:solidFill>
              <a:latin typeface="Arial" pitchFamily="34" charset="0"/>
              <a:cs typeface="Arial" pitchFamily="34" charset="0"/>
            </a:endParaRPr>
          </a:p>
          <a:p>
            <a:pPr algn="ctr"/>
            <a:r>
              <a:rPr lang="de-DE" dirty="0">
                <a:solidFill>
                  <a:schemeClr val="bg1"/>
                </a:solidFill>
                <a:cs typeface="Arial" pitchFamily="34" charset="0"/>
              </a:rPr>
              <a:t>Universitätsplatz 12</a:t>
            </a:r>
            <a:endParaRPr lang="de-DE" dirty="0">
              <a:solidFill>
                <a:schemeClr val="bg1"/>
              </a:solidFill>
              <a:latin typeface="Arial" pitchFamily="34" charset="0"/>
              <a:cs typeface="Arial" pitchFamily="34" charset="0"/>
            </a:endParaRPr>
          </a:p>
          <a:p>
            <a:pPr algn="ctr"/>
            <a:r>
              <a:rPr lang="it-IT" dirty="0">
                <a:solidFill>
                  <a:schemeClr val="bg1"/>
                </a:solidFill>
                <a:cs typeface="Arial" pitchFamily="34" charset="0"/>
              </a:rPr>
              <a:t>34127 Kassel - Germany</a:t>
            </a:r>
            <a:endParaRPr lang="de-DE" dirty="0">
              <a:solidFill>
                <a:schemeClr val="bg1"/>
              </a:solidFill>
              <a:latin typeface="Arial" pitchFamily="34" charset="0"/>
              <a:cs typeface="Arial" pitchFamily="34" charset="0"/>
            </a:endParaRPr>
          </a:p>
          <a:p>
            <a:pPr algn="ctr"/>
            <a:endParaRPr lang="de-DE" sz="500" dirty="0">
              <a:solidFill>
                <a:schemeClr val="bg1"/>
              </a:solidFill>
              <a:latin typeface="Arial" pitchFamily="34" charset="0"/>
              <a:cs typeface="Arial" pitchFamily="34" charset="0"/>
            </a:endParaRPr>
          </a:p>
          <a:p>
            <a:pPr algn="ctr"/>
            <a:r>
              <a:rPr lang="it-IT" sz="1600" dirty="0">
                <a:solidFill>
                  <a:schemeClr val="bg1"/>
                </a:solidFill>
                <a:cs typeface="Arial" pitchFamily="34" charset="0"/>
              </a:rPr>
              <a:t>www.eoda.de/en</a:t>
            </a:r>
            <a:endParaRPr lang="it-IT" sz="1600" dirty="0">
              <a:solidFill>
                <a:schemeClr val="bg1"/>
              </a:solidFill>
              <a:latin typeface="Arial" pitchFamily="34" charset="0"/>
              <a:cs typeface="Arial" pitchFamily="34" charset="0"/>
            </a:endParaRPr>
          </a:p>
          <a:p>
            <a:pPr algn="ctr"/>
            <a:r>
              <a:rPr lang="it-IT" sz="1600" dirty="0">
                <a:solidFill>
                  <a:schemeClr val="bg1"/>
                </a:solidFill>
                <a:cs typeface="Arial" pitchFamily="34" charset="0"/>
              </a:rPr>
              <a:t>info@eoda.de</a:t>
            </a:r>
            <a:endParaRPr lang="de-DE" sz="1600" dirty="0">
              <a:solidFill>
                <a:schemeClr val="bg1"/>
              </a:solidFill>
              <a:latin typeface="Arial" pitchFamily="34" charset="0"/>
              <a:cs typeface="Arial" pitchFamily="34" charset="0"/>
            </a:endParaRPr>
          </a:p>
          <a:p>
            <a:pPr algn="ctr"/>
            <a:r>
              <a:rPr lang="de-DE" sz="1600" dirty="0">
                <a:solidFill>
                  <a:schemeClr val="bg1"/>
                </a:solidFill>
                <a:cs typeface="Arial" pitchFamily="34" charset="0"/>
              </a:rPr>
              <a:t>+49 561 202724-40</a:t>
            </a:r>
            <a:endParaRPr lang="de-DE" sz="1600" dirty="0">
              <a:solidFill>
                <a:schemeClr val="bg1"/>
              </a:solidFill>
              <a:latin typeface="Arial" pitchFamily="34" charset="0"/>
              <a:cs typeface="Arial" pitchFamily="34" charset="0"/>
            </a:endParaRPr>
          </a:p>
        </p:txBody>
      </p:sp>
      <p:sp>
        <p:nvSpPr>
          <p:cNvPr id="18" name="Rechteck 17"/>
          <p:cNvSpPr/>
          <p:nvPr/>
        </p:nvSpPr>
        <p:spPr>
          <a:xfrm>
            <a:off x="1497874" y="144016"/>
            <a:ext cx="7646126" cy="613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6020" y="2542891"/>
            <a:ext cx="9137980" cy="500137"/>
          </a:xfrm>
          <a:prstGeom prst="rect">
            <a:avLst/>
          </a:prstGeom>
          <a:solidFill>
            <a:srgbClr val="FFFFFF"/>
          </a:solidFill>
        </p:spPr>
        <p:txBody>
          <a:bodyPr wrap="square" rtlCol="0">
            <a:spAutoFit/>
          </a:bodyPr>
          <a:lstStyle/>
          <a:p>
            <a:pPr algn="ctr"/>
            <a:r>
              <a:rPr lang="de-DE" sz="2650" i="1" dirty="0">
                <a:solidFill>
                  <a:srgbClr val="645649"/>
                </a:solidFill>
              </a:rPr>
              <a:t>  </a:t>
            </a:r>
            <a:r>
              <a:rPr lang="de-DE" sz="2300" i="1" dirty="0">
                <a:solidFill>
                  <a:srgbClr val="645649"/>
                </a:solidFill>
              </a:rPr>
              <a:t>The Data Science </a:t>
            </a:r>
            <a:r>
              <a:rPr lang="de-DE" sz="2300" i="1" dirty="0" err="1">
                <a:solidFill>
                  <a:srgbClr val="645649"/>
                </a:solidFill>
              </a:rPr>
              <a:t>Specialists</a:t>
            </a:r>
            <a:r>
              <a:rPr lang="de-DE" sz="2300" i="1" dirty="0">
                <a:solidFill>
                  <a:srgbClr val="645649"/>
                </a:solidFill>
              </a:rPr>
              <a:t>.</a:t>
            </a:r>
          </a:p>
        </p:txBody>
      </p:sp>
    </p:spTree>
    <p:extLst>
      <p:ext uri="{BB962C8B-B14F-4D97-AF65-F5344CB8AC3E}">
        <p14:creationId xmlns:p14="http://schemas.microsoft.com/office/powerpoint/2010/main" val="233130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feld 23"/>
          <p:cNvSpPr txBox="1"/>
          <p:nvPr/>
        </p:nvSpPr>
        <p:spPr>
          <a:xfrm>
            <a:off x="1724671" y="2158321"/>
            <a:ext cx="2582780" cy="1000274"/>
          </a:xfrm>
          <a:prstGeom prst="rect">
            <a:avLst/>
          </a:prstGeom>
          <a:noFill/>
        </p:spPr>
        <p:txBody>
          <a:bodyPr wrap="square" rtlCol="0">
            <a:spAutoFit/>
          </a:bodyPr>
          <a:lstStyle/>
          <a:p>
            <a:pPr algn="ctr"/>
            <a:r>
              <a:rPr lang="de-DE" dirty="0"/>
              <a:t>Teaching R </a:t>
            </a:r>
            <a:r>
              <a:rPr lang="de-DE" dirty="0" err="1"/>
              <a:t>since</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2013</a:t>
            </a:r>
          </a:p>
        </p:txBody>
      </p:sp>
      <p:sp>
        <p:nvSpPr>
          <p:cNvPr id="2" name="Titel 1"/>
          <p:cNvSpPr>
            <a:spLocks noGrp="1"/>
          </p:cNvSpPr>
          <p:nvPr>
            <p:ph type="title"/>
          </p:nvPr>
        </p:nvSpPr>
        <p:spPr/>
        <p:txBody>
          <a:bodyPr/>
          <a:lstStyle/>
          <a:p>
            <a:r>
              <a:rPr lang="de-DE" dirty="0"/>
              <a:t>Motivation </a:t>
            </a:r>
            <a:r>
              <a:rPr lang="de-DE" dirty="0" err="1"/>
              <a:t>and</a:t>
            </a:r>
            <a:r>
              <a:rPr lang="de-DE" dirty="0"/>
              <a:t> </a:t>
            </a:r>
            <a:r>
              <a:rPr lang="de-DE" dirty="0" err="1"/>
              <a:t>Qualification</a:t>
            </a:r>
            <a:endParaRPr lang="de-DE" dirty="0"/>
          </a:p>
        </p:txBody>
      </p:sp>
      <p:sp>
        <p:nvSpPr>
          <p:cNvPr id="5" name="Rechteck 4"/>
          <p:cNvSpPr/>
          <p:nvPr/>
        </p:nvSpPr>
        <p:spPr>
          <a:xfrm>
            <a:off x="117446" y="6384022"/>
            <a:ext cx="9026554" cy="473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a:blip r:embed="rId3"/>
          <a:stretch>
            <a:fillRect/>
          </a:stretch>
        </p:blipFill>
        <p:spPr>
          <a:xfrm>
            <a:off x="6375924" y="5048250"/>
            <a:ext cx="1057275" cy="1819275"/>
          </a:xfrm>
          <a:prstGeom prst="rect">
            <a:avLst/>
          </a:prstGeom>
        </p:spPr>
      </p:pic>
      <p:pic>
        <p:nvPicPr>
          <p:cNvPr id="6" name="Grafik 5"/>
          <p:cNvPicPr>
            <a:picLocks noChangeAspect="1"/>
          </p:cNvPicPr>
          <p:nvPr/>
        </p:nvPicPr>
        <p:blipFill>
          <a:blip r:embed="rId4"/>
          <a:stretch>
            <a:fillRect/>
          </a:stretch>
        </p:blipFill>
        <p:spPr>
          <a:xfrm>
            <a:off x="5071465" y="5000625"/>
            <a:ext cx="1013288" cy="1852870"/>
          </a:xfrm>
          <a:prstGeom prst="rect">
            <a:avLst/>
          </a:prstGeom>
        </p:spPr>
      </p:pic>
      <p:pic>
        <p:nvPicPr>
          <p:cNvPr id="7" name="Grafik 6"/>
          <p:cNvPicPr>
            <a:picLocks noChangeAspect="1"/>
          </p:cNvPicPr>
          <p:nvPr/>
        </p:nvPicPr>
        <p:blipFill>
          <a:blip r:embed="rId5"/>
          <a:stretch>
            <a:fillRect/>
          </a:stretch>
        </p:blipFill>
        <p:spPr>
          <a:xfrm>
            <a:off x="3799219" y="5019675"/>
            <a:ext cx="981075" cy="1838325"/>
          </a:xfrm>
          <a:prstGeom prst="rect">
            <a:avLst/>
          </a:prstGeom>
        </p:spPr>
      </p:pic>
      <p:pic>
        <p:nvPicPr>
          <p:cNvPr id="8" name="Grafik 7"/>
          <p:cNvPicPr>
            <a:picLocks noChangeAspect="1"/>
          </p:cNvPicPr>
          <p:nvPr/>
        </p:nvPicPr>
        <p:blipFill>
          <a:blip r:embed="rId6"/>
          <a:stretch>
            <a:fillRect/>
          </a:stretch>
        </p:blipFill>
        <p:spPr>
          <a:xfrm>
            <a:off x="2592199" y="5000625"/>
            <a:ext cx="847725" cy="1857375"/>
          </a:xfrm>
          <a:prstGeom prst="rect">
            <a:avLst/>
          </a:prstGeom>
        </p:spPr>
      </p:pic>
      <p:pic>
        <p:nvPicPr>
          <p:cNvPr id="12" name="Grafik 11"/>
          <p:cNvPicPr>
            <a:picLocks noChangeAspect="1"/>
          </p:cNvPicPr>
          <p:nvPr/>
        </p:nvPicPr>
        <p:blipFill>
          <a:blip r:embed="rId7"/>
          <a:stretch>
            <a:fillRect/>
          </a:stretch>
        </p:blipFill>
        <p:spPr>
          <a:xfrm>
            <a:off x="311622" y="5048250"/>
            <a:ext cx="762000" cy="1809750"/>
          </a:xfrm>
          <a:prstGeom prst="rect">
            <a:avLst/>
          </a:prstGeom>
        </p:spPr>
      </p:pic>
      <p:pic>
        <p:nvPicPr>
          <p:cNvPr id="13" name="Grafik 12"/>
          <p:cNvPicPr>
            <a:picLocks noChangeAspect="1"/>
          </p:cNvPicPr>
          <p:nvPr/>
        </p:nvPicPr>
        <p:blipFill>
          <a:blip r:embed="rId8"/>
          <a:stretch>
            <a:fillRect/>
          </a:stretch>
        </p:blipFill>
        <p:spPr>
          <a:xfrm>
            <a:off x="1375332" y="5106111"/>
            <a:ext cx="962025" cy="1762125"/>
          </a:xfrm>
          <a:prstGeom prst="rect">
            <a:avLst/>
          </a:prstGeom>
        </p:spPr>
      </p:pic>
      <p:pic>
        <p:nvPicPr>
          <p:cNvPr id="14" name="Grafik 13"/>
          <p:cNvPicPr>
            <a:picLocks noChangeAspect="1"/>
          </p:cNvPicPr>
          <p:nvPr/>
        </p:nvPicPr>
        <p:blipFill>
          <a:blip r:embed="rId9"/>
          <a:stretch>
            <a:fillRect/>
          </a:stretch>
        </p:blipFill>
        <p:spPr>
          <a:xfrm>
            <a:off x="8173811" y="4958943"/>
            <a:ext cx="666750" cy="1905000"/>
          </a:xfrm>
          <a:prstGeom prst="rect">
            <a:avLst/>
          </a:prstGeom>
        </p:spPr>
      </p:pic>
      <p:sp>
        <p:nvSpPr>
          <p:cNvPr id="15" name="Denkblase: wolkenförmig 14"/>
          <p:cNvSpPr/>
          <p:nvPr/>
        </p:nvSpPr>
        <p:spPr>
          <a:xfrm>
            <a:off x="5721292" y="4193076"/>
            <a:ext cx="1088594" cy="735456"/>
          </a:xfrm>
          <a:prstGeom prst="cloudCallout">
            <a:avLst>
              <a:gd name="adj1" fmla="val 49423"/>
              <a:gd name="adj2" fmla="val 519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8809" y="4376261"/>
            <a:ext cx="395658" cy="306635"/>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39191" y="4307901"/>
            <a:ext cx="435994" cy="435994"/>
          </a:xfrm>
          <a:prstGeom prst="rect">
            <a:avLst/>
          </a:prstGeom>
        </p:spPr>
      </p:pic>
      <p:sp>
        <p:nvSpPr>
          <p:cNvPr id="21" name="Denkblase: wolkenförmig 20"/>
          <p:cNvSpPr/>
          <p:nvPr/>
        </p:nvSpPr>
        <p:spPr>
          <a:xfrm>
            <a:off x="1312047" y="4101933"/>
            <a:ext cx="1088594" cy="735456"/>
          </a:xfrm>
          <a:prstGeom prst="cloudCallout">
            <a:avLst>
              <a:gd name="adj1" fmla="val 5497"/>
              <a:gd name="adj2" fmla="val 850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22" name="Grafik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52442" y="4285200"/>
            <a:ext cx="395658" cy="306635"/>
          </a:xfrm>
          <a:prstGeom prst="rect">
            <a:avLst/>
          </a:prstGeom>
        </p:spPr>
      </p:pic>
      <p:pic>
        <p:nvPicPr>
          <p:cNvPr id="23" name="Grafik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9946" y="4216758"/>
            <a:ext cx="435994" cy="435994"/>
          </a:xfrm>
          <a:prstGeom prst="rect">
            <a:avLst/>
          </a:prstGeom>
        </p:spPr>
      </p:pic>
      <p:cxnSp>
        <p:nvCxnSpPr>
          <p:cNvPr id="18" name="Gerader Verbinder 17"/>
          <p:cNvCxnSpPr/>
          <p:nvPr/>
        </p:nvCxnSpPr>
        <p:spPr>
          <a:xfrm>
            <a:off x="2796465" y="2547891"/>
            <a:ext cx="8878"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3018408" y="2556769"/>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3224075" y="2549368"/>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2592198" y="2565645"/>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p:cNvSpPr txBox="1"/>
          <p:nvPr/>
        </p:nvSpPr>
        <p:spPr>
          <a:xfrm>
            <a:off x="4095589" y="2164695"/>
            <a:ext cx="2582780" cy="1000274"/>
          </a:xfrm>
          <a:prstGeom prst="rect">
            <a:avLst/>
          </a:prstGeom>
          <a:noFill/>
        </p:spPr>
        <p:txBody>
          <a:bodyPr wrap="square" rtlCol="0">
            <a:spAutoFit/>
          </a:bodyPr>
          <a:lstStyle/>
          <a:p>
            <a:pPr algn="ctr"/>
            <a:r>
              <a:rPr lang="de-DE" dirty="0" err="1"/>
              <a:t>Number</a:t>
            </a:r>
            <a:r>
              <a:rPr lang="de-DE" dirty="0"/>
              <a:t> </a:t>
            </a:r>
            <a:r>
              <a:rPr lang="de-DE" dirty="0" err="1"/>
              <a:t>of</a:t>
            </a:r>
            <a:r>
              <a:rPr lang="de-DE" dirty="0"/>
              <a:t> </a:t>
            </a:r>
            <a:r>
              <a:rPr lang="de-DE" dirty="0" err="1"/>
              <a:t>courses</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0025</a:t>
            </a:r>
          </a:p>
        </p:txBody>
      </p:sp>
      <p:cxnSp>
        <p:nvCxnSpPr>
          <p:cNvPr id="31" name="Gerader Verbinder 30"/>
          <p:cNvCxnSpPr/>
          <p:nvPr/>
        </p:nvCxnSpPr>
        <p:spPr>
          <a:xfrm>
            <a:off x="5167383" y="2554265"/>
            <a:ext cx="8878"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5389326" y="2563143"/>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5594993" y="2565902"/>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4963116" y="2572019"/>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Textfeld 34"/>
          <p:cNvSpPr txBox="1"/>
          <p:nvPr/>
        </p:nvSpPr>
        <p:spPr>
          <a:xfrm>
            <a:off x="6434780" y="2180221"/>
            <a:ext cx="2582780" cy="969496"/>
          </a:xfrm>
          <a:prstGeom prst="rect">
            <a:avLst/>
          </a:prstGeom>
          <a:noFill/>
        </p:spPr>
        <p:txBody>
          <a:bodyPr wrap="square" rtlCol="0">
            <a:spAutoFit/>
          </a:bodyPr>
          <a:lstStyle/>
          <a:p>
            <a:pPr algn="ctr"/>
            <a:r>
              <a:rPr lang="de-DE" dirty="0"/>
              <a:t>Course </a:t>
            </a:r>
            <a:r>
              <a:rPr lang="de-DE" dirty="0" err="1"/>
              <a:t>Participants</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0125</a:t>
            </a:r>
          </a:p>
        </p:txBody>
      </p:sp>
      <p:cxnSp>
        <p:nvCxnSpPr>
          <p:cNvPr id="36" name="Gerader Verbinder 35"/>
          <p:cNvCxnSpPr/>
          <p:nvPr/>
        </p:nvCxnSpPr>
        <p:spPr>
          <a:xfrm>
            <a:off x="7506574" y="2569791"/>
            <a:ext cx="8878"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a:off x="7728517" y="2578669"/>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Gerader Verbinder 37"/>
          <p:cNvCxnSpPr/>
          <p:nvPr/>
        </p:nvCxnSpPr>
        <p:spPr>
          <a:xfrm>
            <a:off x="7934184" y="2571268"/>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7302307" y="2587545"/>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p:cNvSpPr txBox="1"/>
          <p:nvPr/>
        </p:nvSpPr>
        <p:spPr>
          <a:xfrm>
            <a:off x="832919" y="2381061"/>
            <a:ext cx="327334" cy="769441"/>
          </a:xfrm>
          <a:prstGeom prst="rect">
            <a:avLst/>
          </a:prstGeom>
          <a:noFill/>
        </p:spPr>
        <p:txBody>
          <a:bodyPr wrap="none" rtlCol="0">
            <a:spAutoFit/>
          </a:bodyPr>
          <a:lstStyle/>
          <a:p>
            <a:r>
              <a:rPr lang="de-DE" sz="4400" dirty="0"/>
              <a:t>I</a:t>
            </a:r>
          </a:p>
        </p:txBody>
      </p:sp>
    </p:spTree>
    <p:extLst>
      <p:ext uri="{BB962C8B-B14F-4D97-AF65-F5344CB8AC3E}">
        <p14:creationId xmlns:p14="http://schemas.microsoft.com/office/powerpoint/2010/main" val="254640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 </a:t>
            </a:r>
            <a:r>
              <a:rPr lang="de-DE" dirty="0" err="1"/>
              <a:t>and</a:t>
            </a:r>
            <a:r>
              <a:rPr lang="de-DE" dirty="0"/>
              <a:t> </a:t>
            </a:r>
            <a:r>
              <a:rPr lang="de-DE" dirty="0" err="1"/>
              <a:t>Qualification</a:t>
            </a:r>
            <a:endParaRPr lang="de-DE" dirty="0"/>
          </a:p>
        </p:txBody>
      </p:sp>
      <p:sp>
        <p:nvSpPr>
          <p:cNvPr id="5" name="Rechteck 4"/>
          <p:cNvSpPr/>
          <p:nvPr/>
        </p:nvSpPr>
        <p:spPr>
          <a:xfrm>
            <a:off x="117446" y="6384022"/>
            <a:ext cx="9026554" cy="473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a:blip r:embed="rId3"/>
          <a:stretch>
            <a:fillRect/>
          </a:stretch>
        </p:blipFill>
        <p:spPr>
          <a:xfrm>
            <a:off x="6375924" y="5048250"/>
            <a:ext cx="1057275" cy="1819275"/>
          </a:xfrm>
          <a:prstGeom prst="rect">
            <a:avLst/>
          </a:prstGeom>
        </p:spPr>
      </p:pic>
      <p:pic>
        <p:nvPicPr>
          <p:cNvPr id="6" name="Grafik 5"/>
          <p:cNvPicPr>
            <a:picLocks noChangeAspect="1"/>
          </p:cNvPicPr>
          <p:nvPr/>
        </p:nvPicPr>
        <p:blipFill>
          <a:blip r:embed="rId4"/>
          <a:stretch>
            <a:fillRect/>
          </a:stretch>
        </p:blipFill>
        <p:spPr>
          <a:xfrm>
            <a:off x="5071465" y="5000625"/>
            <a:ext cx="1013288" cy="1852870"/>
          </a:xfrm>
          <a:prstGeom prst="rect">
            <a:avLst/>
          </a:prstGeom>
        </p:spPr>
      </p:pic>
      <p:pic>
        <p:nvPicPr>
          <p:cNvPr id="7" name="Grafik 6"/>
          <p:cNvPicPr>
            <a:picLocks noChangeAspect="1"/>
          </p:cNvPicPr>
          <p:nvPr/>
        </p:nvPicPr>
        <p:blipFill>
          <a:blip r:embed="rId5"/>
          <a:stretch>
            <a:fillRect/>
          </a:stretch>
        </p:blipFill>
        <p:spPr>
          <a:xfrm>
            <a:off x="3799219" y="5019675"/>
            <a:ext cx="981075" cy="1838325"/>
          </a:xfrm>
          <a:prstGeom prst="rect">
            <a:avLst/>
          </a:prstGeom>
        </p:spPr>
      </p:pic>
      <p:pic>
        <p:nvPicPr>
          <p:cNvPr id="8" name="Grafik 7"/>
          <p:cNvPicPr>
            <a:picLocks noChangeAspect="1"/>
          </p:cNvPicPr>
          <p:nvPr/>
        </p:nvPicPr>
        <p:blipFill>
          <a:blip r:embed="rId6"/>
          <a:stretch>
            <a:fillRect/>
          </a:stretch>
        </p:blipFill>
        <p:spPr>
          <a:xfrm>
            <a:off x="2592199" y="5000625"/>
            <a:ext cx="847725" cy="1857375"/>
          </a:xfrm>
          <a:prstGeom prst="rect">
            <a:avLst/>
          </a:prstGeom>
        </p:spPr>
      </p:pic>
      <p:pic>
        <p:nvPicPr>
          <p:cNvPr id="12" name="Grafik 11"/>
          <p:cNvPicPr>
            <a:picLocks noChangeAspect="1"/>
          </p:cNvPicPr>
          <p:nvPr/>
        </p:nvPicPr>
        <p:blipFill>
          <a:blip r:embed="rId7"/>
          <a:stretch>
            <a:fillRect/>
          </a:stretch>
        </p:blipFill>
        <p:spPr>
          <a:xfrm>
            <a:off x="311622" y="5048250"/>
            <a:ext cx="762000" cy="1809750"/>
          </a:xfrm>
          <a:prstGeom prst="rect">
            <a:avLst/>
          </a:prstGeom>
        </p:spPr>
      </p:pic>
      <p:pic>
        <p:nvPicPr>
          <p:cNvPr id="13" name="Grafik 12"/>
          <p:cNvPicPr>
            <a:picLocks noChangeAspect="1"/>
          </p:cNvPicPr>
          <p:nvPr/>
        </p:nvPicPr>
        <p:blipFill>
          <a:blip r:embed="rId8"/>
          <a:stretch>
            <a:fillRect/>
          </a:stretch>
        </p:blipFill>
        <p:spPr>
          <a:xfrm>
            <a:off x="1375332" y="5106111"/>
            <a:ext cx="962025" cy="1762125"/>
          </a:xfrm>
          <a:prstGeom prst="rect">
            <a:avLst/>
          </a:prstGeom>
        </p:spPr>
      </p:pic>
      <p:pic>
        <p:nvPicPr>
          <p:cNvPr id="14" name="Grafik 13"/>
          <p:cNvPicPr>
            <a:picLocks noChangeAspect="1"/>
          </p:cNvPicPr>
          <p:nvPr/>
        </p:nvPicPr>
        <p:blipFill>
          <a:blip r:embed="rId9"/>
          <a:stretch>
            <a:fillRect/>
          </a:stretch>
        </p:blipFill>
        <p:spPr>
          <a:xfrm>
            <a:off x="8173811" y="4958943"/>
            <a:ext cx="666750" cy="1905000"/>
          </a:xfrm>
          <a:prstGeom prst="rect">
            <a:avLst/>
          </a:prstGeom>
        </p:spPr>
      </p:pic>
      <p:sp>
        <p:nvSpPr>
          <p:cNvPr id="15" name="Denkblase: wolkenförmig 14"/>
          <p:cNvSpPr/>
          <p:nvPr/>
        </p:nvSpPr>
        <p:spPr>
          <a:xfrm>
            <a:off x="6285852" y="4101751"/>
            <a:ext cx="1088594" cy="735456"/>
          </a:xfrm>
          <a:prstGeom prst="cloudCallout">
            <a:avLst>
              <a:gd name="adj1" fmla="val -2980"/>
              <a:gd name="adj2" fmla="val 861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17" name="Grafik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7051" y="4236916"/>
            <a:ext cx="435994" cy="435994"/>
          </a:xfrm>
          <a:prstGeom prst="rect">
            <a:avLst/>
          </a:prstGeom>
        </p:spPr>
      </p:pic>
      <p:sp>
        <p:nvSpPr>
          <p:cNvPr id="18" name="Denkblase: wolkenförmig 17"/>
          <p:cNvSpPr/>
          <p:nvPr/>
        </p:nvSpPr>
        <p:spPr>
          <a:xfrm>
            <a:off x="4033496" y="4084019"/>
            <a:ext cx="1088594" cy="735456"/>
          </a:xfrm>
          <a:prstGeom prst="cloudCallout">
            <a:avLst>
              <a:gd name="adj1" fmla="val -10686"/>
              <a:gd name="adj2" fmla="val 861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19" name="Grafik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73891" y="4267286"/>
            <a:ext cx="395658" cy="306635"/>
          </a:xfrm>
          <a:prstGeom prst="rect">
            <a:avLst/>
          </a:prstGeom>
        </p:spPr>
      </p:pic>
      <p:pic>
        <p:nvPicPr>
          <p:cNvPr id="20" name="Grafik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1395" y="4198844"/>
            <a:ext cx="435994" cy="435994"/>
          </a:xfrm>
          <a:prstGeom prst="rect">
            <a:avLst/>
          </a:prstGeom>
        </p:spPr>
      </p:pic>
      <p:sp>
        <p:nvSpPr>
          <p:cNvPr id="21" name="Denkblase: wolkenförmig 20"/>
          <p:cNvSpPr/>
          <p:nvPr/>
        </p:nvSpPr>
        <p:spPr>
          <a:xfrm>
            <a:off x="1312047" y="4101933"/>
            <a:ext cx="1088594" cy="735456"/>
          </a:xfrm>
          <a:prstGeom prst="cloudCallout">
            <a:avLst>
              <a:gd name="adj1" fmla="val 5497"/>
              <a:gd name="adj2" fmla="val 850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22" name="Grafik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52442" y="4285200"/>
            <a:ext cx="395658" cy="306635"/>
          </a:xfrm>
          <a:prstGeom prst="rect">
            <a:avLst/>
          </a:prstGeom>
        </p:spPr>
      </p:pic>
      <p:pic>
        <p:nvPicPr>
          <p:cNvPr id="23" name="Grafik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29946" y="4216758"/>
            <a:ext cx="435994" cy="435994"/>
          </a:xfrm>
          <a:prstGeom prst="rect">
            <a:avLst/>
          </a:prstGeom>
        </p:spPr>
      </p:pic>
      <p:sp>
        <p:nvSpPr>
          <p:cNvPr id="24" name="Textfeld 23"/>
          <p:cNvSpPr txBox="1"/>
          <p:nvPr/>
        </p:nvSpPr>
        <p:spPr>
          <a:xfrm>
            <a:off x="1724671" y="2158986"/>
            <a:ext cx="2582780" cy="1000274"/>
          </a:xfrm>
          <a:prstGeom prst="rect">
            <a:avLst/>
          </a:prstGeom>
          <a:noFill/>
        </p:spPr>
        <p:txBody>
          <a:bodyPr wrap="square" rtlCol="0">
            <a:spAutoFit/>
          </a:bodyPr>
          <a:lstStyle/>
          <a:p>
            <a:pPr algn="ctr"/>
            <a:r>
              <a:rPr lang="de-DE" dirty="0"/>
              <a:t>Teaching R </a:t>
            </a:r>
            <a:r>
              <a:rPr lang="de-DE" dirty="0" err="1"/>
              <a:t>since</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2010</a:t>
            </a:r>
          </a:p>
        </p:txBody>
      </p:sp>
      <p:sp>
        <p:nvSpPr>
          <p:cNvPr id="28" name="Denkblase: wolkenförmig 27"/>
          <p:cNvSpPr/>
          <p:nvPr/>
        </p:nvSpPr>
        <p:spPr>
          <a:xfrm>
            <a:off x="2618903" y="3965011"/>
            <a:ext cx="1088594" cy="735456"/>
          </a:xfrm>
          <a:prstGeom prst="cloudCallout">
            <a:avLst>
              <a:gd name="adj1" fmla="val -668"/>
              <a:gd name="adj2" fmla="val 816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29" name="Grafik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9298" y="4148278"/>
            <a:ext cx="395658" cy="306635"/>
          </a:xfrm>
          <a:prstGeom prst="rect">
            <a:avLst/>
          </a:prstGeom>
        </p:spPr>
      </p:pic>
      <p:pic>
        <p:nvPicPr>
          <p:cNvPr id="30" name="Grafik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36802" y="4079836"/>
            <a:ext cx="435994" cy="435994"/>
          </a:xfrm>
          <a:prstGeom prst="rect">
            <a:avLst/>
          </a:prstGeom>
        </p:spPr>
      </p:pic>
      <p:sp>
        <p:nvSpPr>
          <p:cNvPr id="31" name="Denkblase: wolkenförmig 30"/>
          <p:cNvSpPr/>
          <p:nvPr/>
        </p:nvSpPr>
        <p:spPr>
          <a:xfrm>
            <a:off x="7805034" y="3918660"/>
            <a:ext cx="1088594" cy="735456"/>
          </a:xfrm>
          <a:prstGeom prst="cloudCallout">
            <a:avLst>
              <a:gd name="adj1" fmla="val 5497"/>
              <a:gd name="adj2" fmla="val 850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32" name="Grafik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5429" y="4101927"/>
            <a:ext cx="395658" cy="306635"/>
          </a:xfrm>
          <a:prstGeom prst="rect">
            <a:avLst/>
          </a:prstGeom>
        </p:spPr>
      </p:pic>
      <p:pic>
        <p:nvPicPr>
          <p:cNvPr id="33" name="Grafik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22933" y="4033485"/>
            <a:ext cx="435994" cy="435994"/>
          </a:xfrm>
          <a:prstGeom prst="rect">
            <a:avLst/>
          </a:prstGeom>
        </p:spPr>
      </p:pic>
      <p:sp>
        <p:nvSpPr>
          <p:cNvPr id="34" name="Denkblase: wolkenförmig 33"/>
          <p:cNvSpPr/>
          <p:nvPr/>
        </p:nvSpPr>
        <p:spPr>
          <a:xfrm>
            <a:off x="5237057" y="3890708"/>
            <a:ext cx="1088594" cy="735456"/>
          </a:xfrm>
          <a:prstGeom prst="cloudCallout">
            <a:avLst>
              <a:gd name="adj1" fmla="val -11457"/>
              <a:gd name="adj2" fmla="val 96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35" name="Grafik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77452" y="4073975"/>
            <a:ext cx="395658" cy="306635"/>
          </a:xfrm>
          <a:prstGeom prst="rect">
            <a:avLst/>
          </a:prstGeom>
        </p:spPr>
      </p:pic>
      <p:pic>
        <p:nvPicPr>
          <p:cNvPr id="36" name="Grafik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4956" y="4005533"/>
            <a:ext cx="435994" cy="435994"/>
          </a:xfrm>
          <a:prstGeom prst="rect">
            <a:avLst/>
          </a:prstGeom>
        </p:spPr>
      </p:pic>
      <p:sp>
        <p:nvSpPr>
          <p:cNvPr id="37" name="Denkblase: wolkenförmig 36"/>
          <p:cNvSpPr/>
          <p:nvPr/>
        </p:nvSpPr>
        <p:spPr>
          <a:xfrm>
            <a:off x="123612" y="4044683"/>
            <a:ext cx="1088594" cy="735456"/>
          </a:xfrm>
          <a:prstGeom prst="cloudCallout">
            <a:avLst>
              <a:gd name="adj1" fmla="val 5497"/>
              <a:gd name="adj2" fmla="val 850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pic>
        <p:nvPicPr>
          <p:cNvPr id="38" name="Grafik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4007" y="4227950"/>
            <a:ext cx="395658" cy="306635"/>
          </a:xfrm>
          <a:prstGeom prst="rect">
            <a:avLst/>
          </a:prstGeom>
        </p:spPr>
      </p:pic>
      <p:pic>
        <p:nvPicPr>
          <p:cNvPr id="39" name="Grafik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1511" y="4159508"/>
            <a:ext cx="435994" cy="435994"/>
          </a:xfrm>
          <a:prstGeom prst="rect">
            <a:avLst/>
          </a:prstGeom>
        </p:spPr>
      </p:pic>
      <p:cxnSp>
        <p:nvCxnSpPr>
          <p:cNvPr id="40" name="Gerader Verbinder 39"/>
          <p:cNvCxnSpPr/>
          <p:nvPr/>
        </p:nvCxnSpPr>
        <p:spPr>
          <a:xfrm>
            <a:off x="2796465" y="2547891"/>
            <a:ext cx="8878"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a:off x="3018408" y="2556769"/>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a:off x="3224075" y="2549368"/>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hteck 42"/>
          <p:cNvSpPr/>
          <p:nvPr/>
        </p:nvSpPr>
        <p:spPr>
          <a:xfrm>
            <a:off x="2592198" y="2565645"/>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4" name="Grafik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4521" y="4316161"/>
            <a:ext cx="395658" cy="306635"/>
          </a:xfrm>
          <a:prstGeom prst="rect">
            <a:avLst/>
          </a:prstGeom>
        </p:spPr>
      </p:pic>
      <p:sp>
        <p:nvSpPr>
          <p:cNvPr id="45" name="Textfeld 44"/>
          <p:cNvSpPr txBox="1"/>
          <p:nvPr/>
        </p:nvSpPr>
        <p:spPr>
          <a:xfrm>
            <a:off x="4095589" y="2164695"/>
            <a:ext cx="2582780" cy="1000274"/>
          </a:xfrm>
          <a:prstGeom prst="rect">
            <a:avLst/>
          </a:prstGeom>
          <a:noFill/>
        </p:spPr>
        <p:txBody>
          <a:bodyPr wrap="square" rtlCol="0">
            <a:spAutoFit/>
          </a:bodyPr>
          <a:lstStyle/>
          <a:p>
            <a:pPr algn="ctr"/>
            <a:r>
              <a:rPr lang="de-DE" dirty="0" err="1"/>
              <a:t>Number</a:t>
            </a:r>
            <a:r>
              <a:rPr lang="de-DE" dirty="0"/>
              <a:t> </a:t>
            </a:r>
            <a:r>
              <a:rPr lang="de-DE" dirty="0" err="1"/>
              <a:t>of</a:t>
            </a:r>
            <a:r>
              <a:rPr lang="de-DE" dirty="0"/>
              <a:t> </a:t>
            </a:r>
            <a:r>
              <a:rPr lang="de-DE" dirty="0" err="1"/>
              <a:t>courses</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0150</a:t>
            </a:r>
          </a:p>
        </p:txBody>
      </p:sp>
      <p:cxnSp>
        <p:nvCxnSpPr>
          <p:cNvPr id="47" name="Gerader Verbinder 46"/>
          <p:cNvCxnSpPr/>
          <p:nvPr/>
        </p:nvCxnSpPr>
        <p:spPr>
          <a:xfrm>
            <a:off x="5389326" y="2563143"/>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a:off x="5594993" y="2555742"/>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4963116" y="2572019"/>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Textfeld 49"/>
          <p:cNvSpPr txBox="1"/>
          <p:nvPr/>
        </p:nvSpPr>
        <p:spPr>
          <a:xfrm>
            <a:off x="6434780" y="2180221"/>
            <a:ext cx="2582780" cy="969496"/>
          </a:xfrm>
          <a:prstGeom prst="rect">
            <a:avLst/>
          </a:prstGeom>
          <a:noFill/>
        </p:spPr>
        <p:txBody>
          <a:bodyPr wrap="square" rtlCol="0">
            <a:spAutoFit/>
          </a:bodyPr>
          <a:lstStyle/>
          <a:p>
            <a:pPr algn="ctr"/>
            <a:r>
              <a:rPr lang="de-DE" dirty="0"/>
              <a:t>Course </a:t>
            </a:r>
            <a:r>
              <a:rPr lang="de-DE" dirty="0" err="1"/>
              <a:t>Participants</a:t>
            </a:r>
            <a:endParaRPr lang="de-DE" dirty="0"/>
          </a:p>
          <a:p>
            <a:pPr algn="ctr"/>
            <a:endParaRPr lang="de-DE" sz="700" b="1" dirty="0">
              <a:solidFill>
                <a:schemeClr val="bg1"/>
              </a:solidFill>
              <a:highlight>
                <a:srgbClr val="88AB31"/>
              </a:highlight>
            </a:endParaRPr>
          </a:p>
          <a:p>
            <a:pPr algn="ctr"/>
            <a:r>
              <a:rPr lang="de-DE" sz="3200" b="1" dirty="0">
                <a:solidFill>
                  <a:schemeClr val="bg1"/>
                </a:solidFill>
                <a:highlight>
                  <a:srgbClr val="88AB31"/>
                </a:highlight>
              </a:rPr>
              <a:t>1000</a:t>
            </a:r>
          </a:p>
        </p:txBody>
      </p:sp>
      <p:cxnSp>
        <p:nvCxnSpPr>
          <p:cNvPr id="51" name="Gerader Verbinder 50"/>
          <p:cNvCxnSpPr/>
          <p:nvPr/>
        </p:nvCxnSpPr>
        <p:spPr>
          <a:xfrm>
            <a:off x="7506574" y="2569791"/>
            <a:ext cx="8878"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a:off x="7728517" y="2578669"/>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a:off x="7934184" y="2571268"/>
            <a:ext cx="1477" cy="540000"/>
          </a:xfrm>
          <a:prstGeom prst="line">
            <a:avLst/>
          </a:prstGeom>
          <a:ln w="190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7302307" y="2587545"/>
            <a:ext cx="834583" cy="514905"/>
          </a:xfrm>
          <a:prstGeom prst="rect">
            <a:avLst/>
          </a:prstGeom>
          <a:no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Textfeld 55"/>
          <p:cNvSpPr txBox="1"/>
          <p:nvPr/>
        </p:nvSpPr>
        <p:spPr>
          <a:xfrm>
            <a:off x="832919" y="2381061"/>
            <a:ext cx="962123" cy="769441"/>
          </a:xfrm>
          <a:prstGeom prst="rect">
            <a:avLst/>
          </a:prstGeom>
          <a:noFill/>
        </p:spPr>
        <p:txBody>
          <a:bodyPr wrap="none" rtlCol="0">
            <a:spAutoFit/>
          </a:bodyPr>
          <a:lstStyle/>
          <a:p>
            <a:r>
              <a:rPr lang="de-DE" sz="4400" dirty="0"/>
              <a:t>WE</a:t>
            </a:r>
          </a:p>
        </p:txBody>
      </p:sp>
    </p:spTree>
    <p:extLst>
      <p:ext uri="{BB962C8B-B14F-4D97-AF65-F5344CB8AC3E}">
        <p14:creationId xmlns:p14="http://schemas.microsoft.com/office/powerpoint/2010/main" val="253003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3"/>
          <a:stretch>
            <a:fillRect/>
          </a:stretch>
        </p:blipFill>
        <p:spPr>
          <a:xfrm>
            <a:off x="656096" y="2802149"/>
            <a:ext cx="987017" cy="2564627"/>
          </a:xfrm>
          <a:prstGeom prst="rect">
            <a:avLst/>
          </a:prstGeom>
        </p:spPr>
      </p:pic>
      <p:pic>
        <p:nvPicPr>
          <p:cNvPr id="7" name="Grafik 6"/>
          <p:cNvPicPr>
            <a:picLocks noChangeAspect="1"/>
          </p:cNvPicPr>
          <p:nvPr/>
        </p:nvPicPr>
        <p:blipFill>
          <a:blip r:embed="rId4"/>
          <a:stretch>
            <a:fillRect/>
          </a:stretch>
        </p:blipFill>
        <p:spPr>
          <a:xfrm>
            <a:off x="1895189" y="1895368"/>
            <a:ext cx="876281" cy="2549181"/>
          </a:xfrm>
          <a:prstGeom prst="rect">
            <a:avLst/>
          </a:prstGeom>
        </p:spPr>
      </p:pic>
      <p:pic>
        <p:nvPicPr>
          <p:cNvPr id="10" name="Grafik 9"/>
          <p:cNvPicPr>
            <a:picLocks noChangeAspect="1"/>
          </p:cNvPicPr>
          <p:nvPr/>
        </p:nvPicPr>
        <p:blipFill>
          <a:blip r:embed="rId5"/>
          <a:stretch>
            <a:fillRect/>
          </a:stretch>
        </p:blipFill>
        <p:spPr>
          <a:xfrm>
            <a:off x="6695453" y="1557007"/>
            <a:ext cx="1171575" cy="3067050"/>
          </a:xfrm>
          <a:prstGeom prst="rect">
            <a:avLst/>
          </a:prstGeom>
        </p:spPr>
      </p:pic>
      <p:pic>
        <p:nvPicPr>
          <p:cNvPr id="11" name="Grafik 10"/>
          <p:cNvPicPr>
            <a:picLocks noChangeAspect="1"/>
          </p:cNvPicPr>
          <p:nvPr/>
        </p:nvPicPr>
        <p:blipFill>
          <a:blip r:embed="rId6"/>
          <a:stretch>
            <a:fillRect/>
          </a:stretch>
        </p:blipFill>
        <p:spPr>
          <a:xfrm>
            <a:off x="7938584" y="3036605"/>
            <a:ext cx="1152525" cy="3095625"/>
          </a:xfrm>
          <a:prstGeom prst="rect">
            <a:avLst/>
          </a:prstGeom>
        </p:spPr>
      </p:pic>
      <p:sp>
        <p:nvSpPr>
          <p:cNvPr id="13" name="Rechteck 12"/>
          <p:cNvSpPr/>
          <p:nvPr/>
        </p:nvSpPr>
        <p:spPr>
          <a:xfrm>
            <a:off x="6330940" y="4624057"/>
            <a:ext cx="1747594" cy="646331"/>
          </a:xfrm>
          <a:prstGeom prst="rect">
            <a:avLst/>
          </a:prstGeom>
        </p:spPr>
        <p:txBody>
          <a:bodyPr wrap="none">
            <a:spAutoFit/>
          </a:bodyPr>
          <a:lstStyle/>
          <a:p>
            <a:r>
              <a:rPr lang="de-DE" sz="3600" b="1" dirty="0">
                <a:latin typeface="Andalus" panose="02020603050405020304" pitchFamily="18" charset="-78"/>
                <a:cs typeface="Andalus" panose="02020603050405020304" pitchFamily="18" charset="-78"/>
              </a:rPr>
              <a:t>Business</a:t>
            </a:r>
          </a:p>
        </p:txBody>
      </p:sp>
      <p:sp>
        <p:nvSpPr>
          <p:cNvPr id="3" name="Inhaltsplatzhalter 2"/>
          <p:cNvSpPr>
            <a:spLocks noGrp="1"/>
          </p:cNvSpPr>
          <p:nvPr>
            <p:ph idx="1"/>
          </p:nvPr>
        </p:nvSpPr>
        <p:spPr>
          <a:xfrm>
            <a:off x="1352682" y="4489384"/>
            <a:ext cx="2338474" cy="4351338"/>
          </a:xfrm>
        </p:spPr>
        <p:txBody>
          <a:bodyPr>
            <a:normAutofit/>
          </a:bodyPr>
          <a:lstStyle/>
          <a:p>
            <a:pPr marL="0" indent="0">
              <a:buNone/>
            </a:pPr>
            <a:r>
              <a:rPr lang="de-DE" sz="3200" dirty="0" err="1">
                <a:latin typeface="Berlin Sans FB Demi" panose="020E0802020502020306" pitchFamily="34" charset="0"/>
              </a:rPr>
              <a:t>Academics</a:t>
            </a:r>
            <a:endParaRPr lang="de-DE" sz="3200" dirty="0">
              <a:latin typeface="Berlin Sans FB Demi" panose="020E0802020502020306" pitchFamily="34" charset="0"/>
            </a:endParaRPr>
          </a:p>
        </p:txBody>
      </p:sp>
      <p:pic>
        <p:nvPicPr>
          <p:cNvPr id="14" name="Grafik 13"/>
          <p:cNvPicPr>
            <a:picLocks noChangeAspect="1"/>
          </p:cNvPicPr>
          <p:nvPr/>
        </p:nvPicPr>
        <p:blipFill>
          <a:blip r:embed="rId7"/>
          <a:stretch>
            <a:fillRect/>
          </a:stretch>
        </p:blipFill>
        <p:spPr>
          <a:xfrm>
            <a:off x="5318365" y="3017245"/>
            <a:ext cx="861351" cy="2854607"/>
          </a:xfrm>
          <a:prstGeom prst="rect">
            <a:avLst/>
          </a:prstGeom>
        </p:spPr>
      </p:pic>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Background</a:t>
            </a:r>
          </a:p>
        </p:txBody>
      </p:sp>
      <p:pic>
        <p:nvPicPr>
          <p:cNvPr id="12" name="Grafik 11"/>
          <p:cNvPicPr>
            <a:picLocks noChangeAspect="1"/>
          </p:cNvPicPr>
          <p:nvPr/>
        </p:nvPicPr>
        <p:blipFill rotWithShape="1">
          <a:blip r:embed="rId8"/>
          <a:srcRect l="2562" t="3957"/>
          <a:stretch/>
        </p:blipFill>
        <p:spPr>
          <a:xfrm>
            <a:off x="3408404" y="3295506"/>
            <a:ext cx="1073288" cy="2657102"/>
          </a:xfrm>
          <a:prstGeom prst="rect">
            <a:avLst/>
          </a:prstGeom>
        </p:spPr>
      </p:pic>
    </p:spTree>
    <p:extLst>
      <p:ext uri="{BB962C8B-B14F-4D97-AF65-F5344CB8AC3E}">
        <p14:creationId xmlns:p14="http://schemas.microsoft.com/office/powerpoint/2010/main" val="413442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56096" y="2802149"/>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0" name="Grafik 9"/>
          <p:cNvPicPr>
            <a:picLocks noChangeAspect="1"/>
          </p:cNvPicPr>
          <p:nvPr/>
        </p:nvPicPr>
        <p:blipFill>
          <a:blip r:embed="rId7"/>
          <a:stretch>
            <a:fillRect/>
          </a:stretch>
        </p:blipFill>
        <p:spPr>
          <a:xfrm>
            <a:off x="6510895" y="1557007"/>
            <a:ext cx="1171575" cy="3067050"/>
          </a:xfrm>
          <a:prstGeom prst="rect">
            <a:avLst/>
          </a:prstGeom>
        </p:spPr>
      </p:pic>
      <p:pic>
        <p:nvPicPr>
          <p:cNvPr id="11" name="Grafik 10"/>
          <p:cNvPicPr>
            <a:picLocks noChangeAspect="1"/>
          </p:cNvPicPr>
          <p:nvPr/>
        </p:nvPicPr>
        <p:blipFill>
          <a:blip r:embed="rId8"/>
          <a:stretch>
            <a:fillRect/>
          </a:stretch>
        </p:blipFill>
        <p:spPr>
          <a:xfrm>
            <a:off x="7938584" y="3036605"/>
            <a:ext cx="1152525" cy="3095625"/>
          </a:xfrm>
          <a:prstGeom prst="rect">
            <a:avLst/>
          </a:prstGeom>
        </p:spPr>
      </p:pic>
      <p:sp>
        <p:nvSpPr>
          <p:cNvPr id="13" name="Rechteck 12"/>
          <p:cNvSpPr/>
          <p:nvPr/>
        </p:nvSpPr>
        <p:spPr>
          <a:xfrm>
            <a:off x="6330940" y="4624057"/>
            <a:ext cx="1747594" cy="646331"/>
          </a:xfrm>
          <a:prstGeom prst="rect">
            <a:avLst/>
          </a:prstGeom>
        </p:spPr>
        <p:txBody>
          <a:bodyPr wrap="none">
            <a:spAutoFit/>
          </a:bodyPr>
          <a:lstStyle/>
          <a:p>
            <a:r>
              <a:rPr lang="de-DE" sz="3600" b="1" dirty="0">
                <a:latin typeface="Andalus" panose="02020603050405020304" pitchFamily="18" charset="-78"/>
                <a:cs typeface="Andalus" panose="02020603050405020304" pitchFamily="18" charset="-78"/>
              </a:rPr>
              <a:t>Business</a:t>
            </a:r>
          </a:p>
        </p:txBody>
      </p:sp>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err="1"/>
              <a:t>Priorities</a:t>
            </a:r>
            <a:r>
              <a:rPr lang="de-DE" dirty="0">
                <a:solidFill>
                  <a:schemeClr val="bg1"/>
                </a:solidFill>
                <a:highlight>
                  <a:srgbClr val="88AC32"/>
                </a:highlight>
              </a:rPr>
              <a:t> </a:t>
            </a:r>
          </a:p>
        </p:txBody>
      </p:sp>
      <p:sp>
        <p:nvSpPr>
          <p:cNvPr id="18" name="Rechteck 17"/>
          <p:cNvSpPr/>
          <p:nvPr/>
        </p:nvSpPr>
        <p:spPr>
          <a:xfrm>
            <a:off x="6511389" y="1541122"/>
            <a:ext cx="2580214" cy="465084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4670232" y="2491399"/>
            <a:ext cx="1839083" cy="373729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rotWithShape="1">
          <a:blip r:embed="rId9"/>
          <a:srcRect l="2562" t="3957"/>
          <a:stretch/>
        </p:blipFill>
        <p:spPr>
          <a:xfrm>
            <a:off x="3408404" y="3295506"/>
            <a:ext cx="1073288" cy="2657102"/>
          </a:xfrm>
          <a:prstGeom prst="rect">
            <a:avLst/>
          </a:prstGeom>
        </p:spPr>
      </p:pic>
      <p:sp>
        <p:nvSpPr>
          <p:cNvPr id="20" name="Denkblase: wolkenförmig 19"/>
          <p:cNvSpPr/>
          <p:nvPr/>
        </p:nvSpPr>
        <p:spPr>
          <a:xfrm>
            <a:off x="4198665" y="1977534"/>
            <a:ext cx="4812090" cy="1434518"/>
          </a:xfrm>
          <a:prstGeom prst="cloudCallout">
            <a:avLst>
              <a:gd name="adj1" fmla="val -44542"/>
              <a:gd name="adj2" fmla="val 63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88AC32"/>
              </a:solidFill>
            </a:endParaRPr>
          </a:p>
        </p:txBody>
      </p:sp>
      <p:sp>
        <p:nvSpPr>
          <p:cNvPr id="23" name="Rechteck 22"/>
          <p:cNvSpPr/>
          <p:nvPr/>
        </p:nvSpPr>
        <p:spPr>
          <a:xfrm>
            <a:off x="7801496" y="2561272"/>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4760540" y="2330536"/>
            <a:ext cx="4572000" cy="646331"/>
          </a:xfrm>
          <a:prstGeom prst="rect">
            <a:avLst/>
          </a:prstGeom>
        </p:spPr>
        <p:txBody>
          <a:bodyPr>
            <a:spAutoFit/>
          </a:bodyPr>
          <a:lstStyle/>
          <a:p>
            <a:r>
              <a:rPr lang="de-DE" dirty="0">
                <a:solidFill>
                  <a:srgbClr val="88AC32"/>
                </a:solidFill>
              </a:rPr>
              <a:t>We </a:t>
            </a:r>
            <a:r>
              <a:rPr lang="de-DE" dirty="0" err="1">
                <a:solidFill>
                  <a:srgbClr val="88AC32"/>
                </a:solidFill>
              </a:rPr>
              <a:t>want</a:t>
            </a:r>
            <a:r>
              <a:rPr lang="de-DE" dirty="0">
                <a:solidFill>
                  <a:srgbClr val="88AC32"/>
                </a:solidFill>
              </a:rPr>
              <a:t> </a:t>
            </a:r>
            <a:r>
              <a:rPr lang="de-DE" dirty="0" err="1">
                <a:solidFill>
                  <a:srgbClr val="88AC32"/>
                </a:solidFill>
              </a:rPr>
              <a:t>to</a:t>
            </a:r>
            <a:r>
              <a:rPr lang="de-DE" dirty="0">
                <a:solidFill>
                  <a:srgbClr val="88AC32"/>
                </a:solidFill>
              </a:rPr>
              <a:t> do </a:t>
            </a:r>
            <a:r>
              <a:rPr lang="de-DE" b="1" dirty="0" err="1">
                <a:solidFill>
                  <a:srgbClr val="88AC32"/>
                </a:solidFill>
              </a:rPr>
              <a:t>everything</a:t>
            </a:r>
            <a:r>
              <a:rPr lang="de-DE" b="1" dirty="0">
                <a:solidFill>
                  <a:srgbClr val="88AC32"/>
                </a:solidFill>
              </a:rPr>
              <a:t> </a:t>
            </a:r>
            <a:r>
              <a:rPr lang="de-DE" b="1" dirty="0" err="1">
                <a:solidFill>
                  <a:srgbClr val="88AC32"/>
                </a:solidFill>
              </a:rPr>
              <a:t>perfect</a:t>
            </a:r>
            <a:r>
              <a:rPr lang="de-DE" dirty="0">
                <a:solidFill>
                  <a:srgbClr val="88AC32"/>
                </a:solidFill>
              </a:rPr>
              <a:t>, </a:t>
            </a:r>
            <a:r>
              <a:rPr lang="de-DE" dirty="0" err="1">
                <a:solidFill>
                  <a:srgbClr val="88AC32"/>
                </a:solidFill>
              </a:rPr>
              <a:t>every</a:t>
            </a:r>
            <a:r>
              <a:rPr lang="de-DE" dirty="0">
                <a:solidFill>
                  <a:srgbClr val="88AC32"/>
                </a:solidFill>
              </a:rPr>
              <a:t> </a:t>
            </a:r>
            <a:r>
              <a:rPr lang="de-DE" dirty="0" err="1">
                <a:solidFill>
                  <a:srgbClr val="88AC32"/>
                </a:solidFill>
              </a:rPr>
              <a:t>prerequisite</a:t>
            </a:r>
            <a:r>
              <a:rPr lang="de-DE" dirty="0">
                <a:solidFill>
                  <a:srgbClr val="88AC32"/>
                </a:solidFill>
              </a:rPr>
              <a:t> </a:t>
            </a:r>
            <a:r>
              <a:rPr lang="de-DE" dirty="0" err="1">
                <a:solidFill>
                  <a:srgbClr val="88AC32"/>
                </a:solidFill>
              </a:rPr>
              <a:t>for</a:t>
            </a:r>
            <a:r>
              <a:rPr lang="de-DE" dirty="0">
                <a:solidFill>
                  <a:srgbClr val="88AC32"/>
                </a:solidFill>
              </a:rPr>
              <a:t> </a:t>
            </a:r>
            <a:r>
              <a:rPr lang="de-DE" dirty="0" err="1">
                <a:solidFill>
                  <a:srgbClr val="88AC32"/>
                </a:solidFill>
              </a:rPr>
              <a:t>analysis</a:t>
            </a:r>
            <a:r>
              <a:rPr lang="de-DE" dirty="0">
                <a:solidFill>
                  <a:srgbClr val="88AC32"/>
                </a:solidFill>
              </a:rPr>
              <a:t> </a:t>
            </a:r>
            <a:r>
              <a:rPr lang="de-DE" dirty="0" err="1">
                <a:solidFill>
                  <a:srgbClr val="88AC32"/>
                </a:solidFill>
              </a:rPr>
              <a:t>has</a:t>
            </a:r>
            <a:r>
              <a:rPr lang="de-DE" dirty="0">
                <a:solidFill>
                  <a:srgbClr val="88AC32"/>
                </a:solidFill>
              </a:rPr>
              <a:t> </a:t>
            </a:r>
            <a:r>
              <a:rPr lang="de-DE" dirty="0" err="1">
                <a:solidFill>
                  <a:srgbClr val="88AC32"/>
                </a:solidFill>
              </a:rPr>
              <a:t>to</a:t>
            </a:r>
            <a:r>
              <a:rPr lang="de-DE" dirty="0">
                <a:solidFill>
                  <a:srgbClr val="88AC32"/>
                </a:solidFill>
              </a:rPr>
              <a:t> </a:t>
            </a:r>
            <a:r>
              <a:rPr lang="de-DE" dirty="0" err="1">
                <a:solidFill>
                  <a:srgbClr val="88AC32"/>
                </a:solidFill>
              </a:rPr>
              <a:t>be</a:t>
            </a:r>
            <a:r>
              <a:rPr lang="de-DE" dirty="0">
                <a:solidFill>
                  <a:srgbClr val="88AC32"/>
                </a:solidFill>
              </a:rPr>
              <a:t> </a:t>
            </a:r>
            <a:r>
              <a:rPr lang="de-DE" dirty="0" err="1">
                <a:solidFill>
                  <a:srgbClr val="88AC32"/>
                </a:solidFill>
              </a:rPr>
              <a:t>met</a:t>
            </a:r>
            <a:r>
              <a:rPr lang="de-DE" dirty="0">
                <a:solidFill>
                  <a:srgbClr val="88AC32"/>
                </a:solidFill>
              </a:rPr>
              <a:t>.</a:t>
            </a:r>
          </a:p>
        </p:txBody>
      </p:sp>
      <p:sp>
        <p:nvSpPr>
          <p:cNvPr id="3" name="Inhaltsplatzhalter 2"/>
          <p:cNvSpPr>
            <a:spLocks noGrp="1"/>
          </p:cNvSpPr>
          <p:nvPr>
            <p:ph idx="1"/>
          </p:nvPr>
        </p:nvSpPr>
        <p:spPr>
          <a:xfrm>
            <a:off x="1352682" y="4489384"/>
            <a:ext cx="2338474" cy="4351338"/>
          </a:xfrm>
        </p:spPr>
        <p:txBody>
          <a:bodyPr>
            <a:normAutofit/>
          </a:bodyPr>
          <a:lstStyle/>
          <a:p>
            <a:pPr marL="0" indent="0">
              <a:buNone/>
            </a:pPr>
            <a:r>
              <a:rPr lang="de-DE" sz="3200" dirty="0" err="1">
                <a:latin typeface="Berlin Sans FB Demi" panose="020E0802020502020306" pitchFamily="34" charset="0"/>
              </a:rPr>
              <a:t>Academics</a:t>
            </a:r>
            <a:endParaRPr lang="de-DE" sz="3200" dirty="0">
              <a:latin typeface="Berlin Sans FB Demi" panose="020E0802020502020306" pitchFamily="34" charset="0"/>
            </a:endParaRPr>
          </a:p>
        </p:txBody>
      </p:sp>
    </p:spTree>
    <p:extLst>
      <p:ext uri="{BB962C8B-B14F-4D97-AF65-F5344CB8AC3E}">
        <p14:creationId xmlns:p14="http://schemas.microsoft.com/office/powerpoint/2010/main" val="20875025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56096" y="2802149"/>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3" name="Rechteck 12"/>
          <p:cNvSpPr/>
          <p:nvPr/>
        </p:nvSpPr>
        <p:spPr>
          <a:xfrm>
            <a:off x="6330940" y="4624057"/>
            <a:ext cx="1747594" cy="646331"/>
          </a:xfrm>
          <a:prstGeom prst="rect">
            <a:avLst/>
          </a:prstGeom>
        </p:spPr>
        <p:txBody>
          <a:bodyPr wrap="none">
            <a:spAutoFit/>
          </a:bodyPr>
          <a:lstStyle/>
          <a:p>
            <a:r>
              <a:rPr lang="de-DE" sz="3600" b="1" dirty="0">
                <a:latin typeface="Andalus" panose="02020603050405020304" pitchFamily="18" charset="-78"/>
                <a:cs typeface="Andalus" panose="02020603050405020304" pitchFamily="18" charset="-78"/>
              </a:rPr>
              <a:t>Business</a:t>
            </a:r>
          </a:p>
        </p:txBody>
      </p:sp>
      <p:sp>
        <p:nvSpPr>
          <p:cNvPr id="3" name="Inhaltsplatzhalter 2"/>
          <p:cNvSpPr>
            <a:spLocks noGrp="1"/>
          </p:cNvSpPr>
          <p:nvPr>
            <p:ph idx="1"/>
          </p:nvPr>
        </p:nvSpPr>
        <p:spPr>
          <a:xfrm>
            <a:off x="1352682" y="4489384"/>
            <a:ext cx="2338474" cy="4351338"/>
          </a:xfrm>
        </p:spPr>
        <p:txBody>
          <a:bodyPr>
            <a:normAutofit/>
          </a:bodyPr>
          <a:lstStyle/>
          <a:p>
            <a:pPr marL="0" indent="0">
              <a:buNone/>
            </a:pPr>
            <a:r>
              <a:rPr lang="de-DE" sz="3200" dirty="0" err="1">
                <a:latin typeface="Berlin Sans FB Demi" panose="020E0802020502020306" pitchFamily="34" charset="0"/>
              </a:rPr>
              <a:t>Academics</a:t>
            </a:r>
            <a:endParaRPr lang="de-DE" sz="3200" dirty="0">
              <a:latin typeface="Berlin Sans FB Demi" panose="020E0802020502020306" pitchFamily="34" charset="0"/>
            </a:endParaRPr>
          </a:p>
        </p:txBody>
      </p:sp>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Priorities</a:t>
            </a:r>
            <a:r>
              <a:rPr lang="de-DE" dirty="0">
                <a:solidFill>
                  <a:schemeClr val="bg1"/>
                </a:solidFill>
                <a:highlight>
                  <a:srgbClr val="88AC32"/>
                </a:highlight>
              </a:rPr>
              <a:t> </a:t>
            </a:r>
          </a:p>
        </p:txBody>
      </p:sp>
      <p:sp>
        <p:nvSpPr>
          <p:cNvPr id="18" name="Rechteck 17"/>
          <p:cNvSpPr/>
          <p:nvPr/>
        </p:nvSpPr>
        <p:spPr>
          <a:xfrm>
            <a:off x="409853" y="1895368"/>
            <a:ext cx="4083795" cy="431140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Denkblase: wolkenförmig 19"/>
          <p:cNvSpPr/>
          <p:nvPr/>
        </p:nvSpPr>
        <p:spPr>
          <a:xfrm>
            <a:off x="894983" y="1993373"/>
            <a:ext cx="4812090" cy="1434518"/>
          </a:xfrm>
          <a:prstGeom prst="cloudCallout">
            <a:avLst>
              <a:gd name="adj1" fmla="val 49423"/>
              <a:gd name="adj2" fmla="val 519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p:nvSpPr>
        <p:spPr>
          <a:xfrm>
            <a:off x="1059461" y="2328719"/>
            <a:ext cx="4572000" cy="707886"/>
          </a:xfrm>
          <a:prstGeom prst="rect">
            <a:avLst/>
          </a:prstGeom>
        </p:spPr>
        <p:txBody>
          <a:bodyPr>
            <a:spAutoFit/>
          </a:bodyPr>
          <a:lstStyle/>
          <a:p>
            <a:pPr algn="ctr"/>
            <a:r>
              <a:rPr lang="de-DE" sz="2000" dirty="0">
                <a:solidFill>
                  <a:srgbClr val="88AC32"/>
                </a:solidFill>
              </a:rPr>
              <a:t>How </a:t>
            </a:r>
            <a:r>
              <a:rPr lang="de-DE" sz="2000" dirty="0" err="1">
                <a:solidFill>
                  <a:srgbClr val="88AC32"/>
                </a:solidFill>
              </a:rPr>
              <a:t>much</a:t>
            </a:r>
            <a:r>
              <a:rPr lang="de-DE" sz="2000" dirty="0">
                <a:solidFill>
                  <a:srgbClr val="88AC32"/>
                </a:solidFill>
              </a:rPr>
              <a:t> </a:t>
            </a:r>
            <a:r>
              <a:rPr lang="de-DE" sz="2000" b="1" dirty="0" err="1">
                <a:solidFill>
                  <a:srgbClr val="88AC32"/>
                </a:solidFill>
              </a:rPr>
              <a:t>money</a:t>
            </a:r>
            <a:r>
              <a:rPr lang="de-DE" sz="2000" b="1" dirty="0">
                <a:solidFill>
                  <a:srgbClr val="88AC32"/>
                </a:solidFill>
              </a:rPr>
              <a:t> </a:t>
            </a:r>
            <a:r>
              <a:rPr lang="de-DE" sz="2000" b="1" dirty="0" err="1">
                <a:solidFill>
                  <a:srgbClr val="88AC32"/>
                </a:solidFill>
              </a:rPr>
              <a:t>can</a:t>
            </a:r>
            <a:r>
              <a:rPr lang="de-DE" sz="2000" b="1" dirty="0">
                <a:solidFill>
                  <a:srgbClr val="88AC32"/>
                </a:solidFill>
              </a:rPr>
              <a:t> we save</a:t>
            </a:r>
            <a:r>
              <a:rPr lang="de-DE" sz="2000" dirty="0">
                <a:solidFill>
                  <a:srgbClr val="88AC32"/>
                </a:solidFill>
              </a:rPr>
              <a:t>? </a:t>
            </a:r>
          </a:p>
          <a:p>
            <a:pPr algn="ctr"/>
            <a:r>
              <a:rPr lang="de-DE" sz="2000" dirty="0">
                <a:solidFill>
                  <a:srgbClr val="88AC32"/>
                </a:solidFill>
              </a:rPr>
              <a:t>We </a:t>
            </a:r>
            <a:r>
              <a:rPr lang="de-DE" sz="2000" dirty="0" err="1">
                <a:solidFill>
                  <a:srgbClr val="88AC32"/>
                </a:solidFill>
              </a:rPr>
              <a:t>want</a:t>
            </a:r>
            <a:r>
              <a:rPr lang="de-DE" sz="2000" dirty="0">
                <a:solidFill>
                  <a:srgbClr val="88AC32"/>
                </a:solidFill>
              </a:rPr>
              <a:t> </a:t>
            </a:r>
            <a:r>
              <a:rPr lang="de-DE" sz="2000" dirty="0" err="1">
                <a:solidFill>
                  <a:srgbClr val="88AC32"/>
                </a:solidFill>
              </a:rPr>
              <a:t>to</a:t>
            </a:r>
            <a:r>
              <a:rPr lang="de-DE" sz="2000" dirty="0">
                <a:solidFill>
                  <a:srgbClr val="88AC32"/>
                </a:solidFill>
              </a:rPr>
              <a:t> </a:t>
            </a:r>
            <a:r>
              <a:rPr lang="de-DE" sz="2000" dirty="0" err="1">
                <a:solidFill>
                  <a:srgbClr val="88AC32"/>
                </a:solidFill>
              </a:rPr>
              <a:t>see</a:t>
            </a:r>
            <a:r>
              <a:rPr lang="de-DE" sz="2000" dirty="0">
                <a:solidFill>
                  <a:srgbClr val="88AC32"/>
                </a:solidFill>
              </a:rPr>
              <a:t> </a:t>
            </a:r>
            <a:r>
              <a:rPr lang="de-DE" sz="2000" dirty="0" err="1">
                <a:solidFill>
                  <a:srgbClr val="88AC32"/>
                </a:solidFill>
              </a:rPr>
              <a:t>results</a:t>
            </a:r>
            <a:endParaRPr lang="de-DE" sz="2000" dirty="0"/>
          </a:p>
        </p:txBody>
      </p:sp>
      <p:pic>
        <p:nvPicPr>
          <p:cNvPr id="17" name="Grafik 16"/>
          <p:cNvPicPr>
            <a:picLocks noChangeAspect="1"/>
          </p:cNvPicPr>
          <p:nvPr/>
        </p:nvPicPr>
        <p:blipFill>
          <a:blip r:embed="rId8"/>
          <a:stretch>
            <a:fillRect/>
          </a:stretch>
        </p:blipFill>
        <p:spPr>
          <a:xfrm>
            <a:off x="6695453" y="1557007"/>
            <a:ext cx="1171575" cy="3067050"/>
          </a:xfrm>
          <a:prstGeom prst="rect">
            <a:avLst/>
          </a:prstGeom>
        </p:spPr>
      </p:pic>
    </p:spTree>
    <p:extLst>
      <p:ext uri="{BB962C8B-B14F-4D97-AF65-F5344CB8AC3E}">
        <p14:creationId xmlns:p14="http://schemas.microsoft.com/office/powerpoint/2010/main" val="335438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20" name="Denkblase: wolkenförmig 19"/>
          <p:cNvSpPr/>
          <p:nvPr/>
        </p:nvSpPr>
        <p:spPr>
          <a:xfrm>
            <a:off x="164733" y="1748421"/>
            <a:ext cx="1450267" cy="735456"/>
          </a:xfrm>
          <a:prstGeom prst="cloudCallout">
            <a:avLst>
              <a:gd name="adj1" fmla="val 90436"/>
              <a:gd name="adj2" fmla="val 193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2000" dirty="0">
              <a:solidFill>
                <a:srgbClr val="88AC32"/>
              </a:solidFill>
            </a:endParaRP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Denkblase: wolkenförmig 16"/>
          <p:cNvSpPr/>
          <p:nvPr/>
        </p:nvSpPr>
        <p:spPr>
          <a:xfrm>
            <a:off x="4181194" y="2434421"/>
            <a:ext cx="1450267" cy="735456"/>
          </a:xfrm>
          <a:prstGeom prst="cloudCallout">
            <a:avLst>
              <a:gd name="adj1" fmla="val 49423"/>
              <a:gd name="adj2" fmla="val 519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rgbClr val="FF0000"/>
              </a:solidFill>
            </a:endParaRPr>
          </a:p>
        </p:txBody>
      </p:sp>
      <p:sp>
        <p:nvSpPr>
          <p:cNvPr id="23" name="Denkblase: wolkenförmig 22"/>
          <p:cNvSpPr/>
          <p:nvPr/>
        </p:nvSpPr>
        <p:spPr>
          <a:xfrm>
            <a:off x="2780284" y="2434211"/>
            <a:ext cx="1172942" cy="735456"/>
          </a:xfrm>
          <a:prstGeom prst="cloudCallout">
            <a:avLst>
              <a:gd name="adj1" fmla="val 49423"/>
              <a:gd name="adj2" fmla="val 519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accent5">
                  <a:lumMod val="75000"/>
                </a:schemeClr>
              </a:solidFill>
            </a:endParaRPr>
          </a:p>
        </p:txBody>
      </p:sp>
      <p:pic>
        <p:nvPicPr>
          <p:cNvPr id="9" name="Grafik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393" y="1918963"/>
            <a:ext cx="495699" cy="363513"/>
          </a:xfrm>
          <a:prstGeom prst="rect">
            <a:avLst/>
          </a:prstGeom>
        </p:spPr>
      </p:pic>
      <p:sp>
        <p:nvSpPr>
          <p:cNvPr id="24" name="Denkblase: wolkenförmig 23"/>
          <p:cNvSpPr/>
          <p:nvPr/>
        </p:nvSpPr>
        <p:spPr>
          <a:xfrm>
            <a:off x="551583" y="2534858"/>
            <a:ext cx="1502241" cy="568802"/>
          </a:xfrm>
          <a:prstGeom prst="cloudCallout">
            <a:avLst>
              <a:gd name="adj1" fmla="val -8223"/>
              <a:gd name="adj2" fmla="val 106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accent5">
                  <a:lumMod val="75000"/>
                </a:schemeClr>
              </a:solidFill>
            </a:endParaRPr>
          </a:p>
        </p:txBody>
      </p:sp>
      <p:sp>
        <p:nvSpPr>
          <p:cNvPr id="14" name="Textfeld 13"/>
          <p:cNvSpPr txBox="1"/>
          <p:nvPr/>
        </p:nvSpPr>
        <p:spPr>
          <a:xfrm>
            <a:off x="411709" y="1884820"/>
            <a:ext cx="1239069" cy="461665"/>
          </a:xfrm>
          <a:prstGeom prst="rect">
            <a:avLst/>
          </a:prstGeom>
          <a:noFill/>
        </p:spPr>
        <p:txBody>
          <a:bodyPr wrap="square" rtlCol="0">
            <a:spAutoFit/>
          </a:bodyPr>
          <a:lstStyle/>
          <a:p>
            <a:r>
              <a:rPr lang="de-DE" sz="2400" b="1" dirty="0"/>
              <a:t>?</a:t>
            </a:r>
          </a:p>
        </p:txBody>
      </p:sp>
      <p:pic>
        <p:nvPicPr>
          <p:cNvPr id="25" name="Grafik 24"/>
          <p:cNvPicPr>
            <a:picLocks noChangeAspect="1"/>
          </p:cNvPicPr>
          <p:nvPr/>
        </p:nvPicPr>
        <p:blipFill rotWithShape="1">
          <a:blip r:embed="rId9"/>
          <a:srcRect l="15535"/>
          <a:stretch/>
        </p:blipFill>
        <p:spPr>
          <a:xfrm>
            <a:off x="6877449" y="1787826"/>
            <a:ext cx="989579" cy="3067050"/>
          </a:xfrm>
          <a:prstGeom prst="rect">
            <a:avLst/>
          </a:prstGeom>
        </p:spPr>
      </p:pic>
      <p:sp>
        <p:nvSpPr>
          <p:cNvPr id="19" name="Denkblase: wolkenförmig 18"/>
          <p:cNvSpPr/>
          <p:nvPr/>
        </p:nvSpPr>
        <p:spPr>
          <a:xfrm>
            <a:off x="7495442" y="775064"/>
            <a:ext cx="1450267" cy="735456"/>
          </a:xfrm>
          <a:prstGeom prst="cloudCallout">
            <a:avLst>
              <a:gd name="adj1" fmla="val -48800"/>
              <a:gd name="adj2" fmla="val 1153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tx1"/>
              </a:solidFill>
            </a:endParaRPr>
          </a:p>
        </p:txBody>
      </p:sp>
      <p:sp>
        <p:nvSpPr>
          <p:cNvPr id="22" name="Denkblase: wolkenförmig 21"/>
          <p:cNvSpPr/>
          <p:nvPr/>
        </p:nvSpPr>
        <p:spPr>
          <a:xfrm>
            <a:off x="7570607" y="1811980"/>
            <a:ext cx="1450267" cy="735456"/>
          </a:xfrm>
          <a:prstGeom prst="cloudCallout">
            <a:avLst>
              <a:gd name="adj1" fmla="val 6618"/>
              <a:gd name="adj2" fmla="val 1192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Excel</a:t>
            </a:r>
          </a:p>
        </p:txBody>
      </p:sp>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err="1"/>
              <a:t>preknowledge</a:t>
            </a:r>
            <a:r>
              <a:rPr lang="de-DE" b="1" u="sng" dirty="0"/>
              <a:t> in </a:t>
            </a:r>
            <a:r>
              <a:rPr lang="de-DE" b="1" u="sng" dirty="0" err="1"/>
              <a:t>Analytic</a:t>
            </a:r>
            <a:r>
              <a:rPr lang="de-DE" b="1" u="sng" dirty="0"/>
              <a:t> Tools</a:t>
            </a:r>
          </a:p>
        </p:txBody>
      </p:sp>
      <p:pic>
        <p:nvPicPr>
          <p:cNvPr id="4" name="Grafik 3"/>
          <p:cNvPicPr>
            <a:picLocks noChangeAspect="1"/>
          </p:cNvPicPr>
          <p:nvPr/>
        </p:nvPicPr>
        <p:blipFill rotWithShape="1">
          <a:blip r:embed="rId10">
            <a:extLst>
              <a:ext uri="{28A0092B-C50C-407E-A947-70E740481C1C}">
                <a14:useLocalDpi xmlns:a14="http://schemas.microsoft.com/office/drawing/2010/main" val="0"/>
              </a:ext>
            </a:extLst>
          </a:blip>
          <a:srcRect t="30431" b="30656"/>
          <a:stretch/>
        </p:blipFill>
        <p:spPr>
          <a:xfrm>
            <a:off x="4522102" y="2639972"/>
            <a:ext cx="747703" cy="290955"/>
          </a:xfrm>
          <a:prstGeom prst="rect">
            <a:avLst/>
          </a:prstGeom>
        </p:spPr>
      </p:pic>
      <p:pic>
        <p:nvPicPr>
          <p:cNvPr id="5" name="Grafik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8011" y="2650598"/>
            <a:ext cx="862919" cy="246267"/>
          </a:xfrm>
          <a:prstGeom prst="rect">
            <a:avLst/>
          </a:prstGeom>
        </p:spPr>
      </p:pic>
      <p:pic>
        <p:nvPicPr>
          <p:cNvPr id="10" name="Grafik 9"/>
          <p:cNvPicPr>
            <a:picLocks noChangeAspect="1"/>
          </p:cNvPicPr>
          <p:nvPr/>
        </p:nvPicPr>
        <p:blipFill rotWithShape="1">
          <a:blip r:embed="rId12">
            <a:extLst>
              <a:ext uri="{28A0092B-C50C-407E-A947-70E740481C1C}">
                <a14:useLocalDpi xmlns:a14="http://schemas.microsoft.com/office/drawing/2010/main" val="0"/>
              </a:ext>
            </a:extLst>
          </a:blip>
          <a:srcRect t="15359" b="12680"/>
          <a:stretch/>
        </p:blipFill>
        <p:spPr>
          <a:xfrm>
            <a:off x="7795450" y="1971056"/>
            <a:ext cx="995597" cy="437827"/>
          </a:xfrm>
          <a:prstGeom prst="rect">
            <a:avLst/>
          </a:prstGeom>
        </p:spPr>
      </p:pic>
      <p:sp>
        <p:nvSpPr>
          <p:cNvPr id="26" name="Rechteck 25"/>
          <p:cNvSpPr/>
          <p:nvPr/>
        </p:nvSpPr>
        <p:spPr>
          <a:xfrm>
            <a:off x="8560186" y="1077746"/>
            <a:ext cx="202365" cy="179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8" name="Grafik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26787" y="997345"/>
            <a:ext cx="1098806" cy="325466"/>
          </a:xfrm>
          <a:prstGeom prst="rect">
            <a:avLst/>
          </a:prstGeom>
        </p:spPr>
      </p:pic>
      <p:pic>
        <p:nvPicPr>
          <p:cNvPr id="1026" name="Picture 2" descr="http://www.logospike.com/wp-content/uploads/2014/11/Java_logo-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7735" y="2611121"/>
            <a:ext cx="677545" cy="40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4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3"/>
          <a:srcRect l="2562" t="3957"/>
          <a:stretch/>
        </p:blipFill>
        <p:spPr>
          <a:xfrm>
            <a:off x="3408404" y="3295506"/>
            <a:ext cx="1073288" cy="2657102"/>
          </a:xfrm>
          <a:prstGeom prst="rect">
            <a:avLst/>
          </a:prstGeom>
        </p:spPr>
      </p:pic>
      <p:pic>
        <p:nvPicPr>
          <p:cNvPr id="21" name="Grafik 20"/>
          <p:cNvPicPr>
            <a:picLocks noChangeAspect="1"/>
          </p:cNvPicPr>
          <p:nvPr/>
        </p:nvPicPr>
        <p:blipFill>
          <a:blip r:embed="rId4"/>
          <a:stretch>
            <a:fillRect/>
          </a:stretch>
        </p:blipFill>
        <p:spPr>
          <a:xfrm>
            <a:off x="5318365" y="3017245"/>
            <a:ext cx="861351" cy="2854607"/>
          </a:xfrm>
          <a:prstGeom prst="rect">
            <a:avLst/>
          </a:prstGeom>
        </p:spPr>
      </p:pic>
      <p:sp>
        <p:nvSpPr>
          <p:cNvPr id="2" name="Titel 1"/>
          <p:cNvSpPr>
            <a:spLocks noGrp="1"/>
          </p:cNvSpPr>
          <p:nvPr>
            <p:ph type="title"/>
          </p:nvPr>
        </p:nvSpPr>
        <p:spPr/>
        <p:txBody>
          <a:bodyPr/>
          <a:lstStyle/>
          <a:p>
            <a:r>
              <a:rPr lang="de-DE" dirty="0" err="1"/>
              <a:t>For</a:t>
            </a:r>
            <a:r>
              <a:rPr lang="de-DE" dirty="0"/>
              <a:t> </a:t>
            </a:r>
            <a:r>
              <a:rPr lang="de-DE" dirty="0" err="1"/>
              <a:t>who</a:t>
            </a:r>
            <a:r>
              <a:rPr lang="de-DE" dirty="0"/>
              <a:t>?</a:t>
            </a:r>
          </a:p>
        </p:txBody>
      </p:sp>
      <p:pic>
        <p:nvPicPr>
          <p:cNvPr id="6" name="Grafik 5"/>
          <p:cNvPicPr>
            <a:picLocks noChangeAspect="1"/>
          </p:cNvPicPr>
          <p:nvPr/>
        </p:nvPicPr>
        <p:blipFill>
          <a:blip r:embed="rId5"/>
          <a:stretch>
            <a:fillRect/>
          </a:stretch>
        </p:blipFill>
        <p:spPr>
          <a:xfrm>
            <a:off x="603059" y="3110675"/>
            <a:ext cx="987017" cy="2564627"/>
          </a:xfrm>
          <a:prstGeom prst="rect">
            <a:avLst/>
          </a:prstGeom>
        </p:spPr>
      </p:pic>
      <p:pic>
        <p:nvPicPr>
          <p:cNvPr id="7" name="Grafik 6"/>
          <p:cNvPicPr>
            <a:picLocks noChangeAspect="1"/>
          </p:cNvPicPr>
          <p:nvPr/>
        </p:nvPicPr>
        <p:blipFill>
          <a:blip r:embed="rId6"/>
          <a:stretch>
            <a:fillRect/>
          </a:stretch>
        </p:blipFill>
        <p:spPr>
          <a:xfrm>
            <a:off x="1895189" y="1895368"/>
            <a:ext cx="876281" cy="2549181"/>
          </a:xfrm>
          <a:prstGeom prst="rect">
            <a:avLst/>
          </a:prstGeom>
        </p:spPr>
      </p:pic>
      <p:pic>
        <p:nvPicPr>
          <p:cNvPr id="11" name="Grafik 10"/>
          <p:cNvPicPr>
            <a:picLocks noChangeAspect="1"/>
          </p:cNvPicPr>
          <p:nvPr/>
        </p:nvPicPr>
        <p:blipFill>
          <a:blip r:embed="rId7"/>
          <a:stretch>
            <a:fillRect/>
          </a:stretch>
        </p:blipFill>
        <p:spPr>
          <a:xfrm>
            <a:off x="7938584" y="3036605"/>
            <a:ext cx="1152525" cy="3095625"/>
          </a:xfrm>
          <a:prstGeom prst="rect">
            <a:avLst/>
          </a:prstGeom>
        </p:spPr>
      </p:pic>
      <p:sp>
        <p:nvSpPr>
          <p:cNvPr id="15" name="Inhaltsplatzhalter 2"/>
          <p:cNvSpPr txBox="1">
            <a:spLocks/>
          </p:cNvSpPr>
          <p:nvPr/>
        </p:nvSpPr>
        <p:spPr>
          <a:xfrm>
            <a:off x="0" y="1046658"/>
            <a:ext cx="9144000" cy="43513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b="0" kern="1200">
                <a:solidFill>
                  <a:schemeClr val="tx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de-DE" dirty="0"/>
          </a:p>
          <a:p>
            <a:pPr marL="0" indent="0" algn="ctr">
              <a:buNone/>
            </a:pPr>
            <a:r>
              <a:rPr lang="de-DE" dirty="0"/>
              <a:t>Wide </a:t>
            </a:r>
            <a:r>
              <a:rPr lang="de-DE" dirty="0" err="1"/>
              <a:t>differing</a:t>
            </a:r>
            <a:r>
              <a:rPr lang="de-DE" dirty="0"/>
              <a:t> </a:t>
            </a:r>
            <a:r>
              <a:rPr lang="de-DE" b="1" u="sng" dirty="0"/>
              <a:t>Statistical Background</a:t>
            </a:r>
          </a:p>
        </p:txBody>
      </p:sp>
      <p:sp>
        <p:nvSpPr>
          <p:cNvPr id="16" name="Rechteck 15"/>
          <p:cNvSpPr/>
          <p:nvPr/>
        </p:nvSpPr>
        <p:spPr>
          <a:xfrm rot="21069426">
            <a:off x="4605893" y="2610913"/>
            <a:ext cx="637829" cy="38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8" name="Grafik 27"/>
          <p:cNvPicPr>
            <a:picLocks noChangeAspect="1"/>
          </p:cNvPicPr>
          <p:nvPr/>
        </p:nvPicPr>
        <p:blipFill rotWithShape="1">
          <a:blip r:embed="rId8"/>
          <a:srcRect l="15535"/>
          <a:stretch/>
        </p:blipFill>
        <p:spPr>
          <a:xfrm>
            <a:off x="6877449" y="1557007"/>
            <a:ext cx="989579" cy="3067050"/>
          </a:xfrm>
          <a:prstGeom prst="rect">
            <a:avLst/>
          </a:prstGeom>
        </p:spPr>
      </p:pic>
      <p:sp>
        <p:nvSpPr>
          <p:cNvPr id="22" name="Denkblase: wolkenförmig 21"/>
          <p:cNvSpPr/>
          <p:nvPr/>
        </p:nvSpPr>
        <p:spPr>
          <a:xfrm>
            <a:off x="7570607" y="1811980"/>
            <a:ext cx="1450267" cy="735456"/>
          </a:xfrm>
          <a:prstGeom prst="cloudCallout">
            <a:avLst>
              <a:gd name="adj1" fmla="val 6618"/>
              <a:gd name="adj2" fmla="val 1192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NONE</a:t>
            </a:r>
          </a:p>
        </p:txBody>
      </p:sp>
      <p:sp>
        <p:nvSpPr>
          <p:cNvPr id="30" name="Denkblase: wolkenförmig 29"/>
          <p:cNvSpPr/>
          <p:nvPr/>
        </p:nvSpPr>
        <p:spPr>
          <a:xfrm>
            <a:off x="215945" y="1895369"/>
            <a:ext cx="1607688" cy="796480"/>
          </a:xfrm>
          <a:prstGeom prst="cloudCallout">
            <a:avLst>
              <a:gd name="adj1" fmla="val -58694"/>
              <a:gd name="adj2" fmla="val 82806"/>
            </a:avLst>
          </a:prstGeom>
          <a:solidFill>
            <a:srgbClr val="88AC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00" dirty="0">
              <a:solidFill>
                <a:schemeClr val="bg1"/>
              </a:solidFill>
            </a:endParaRPr>
          </a:p>
        </p:txBody>
      </p:sp>
      <p:sp>
        <p:nvSpPr>
          <p:cNvPr id="4" name="Rechteck 3"/>
          <p:cNvSpPr/>
          <p:nvPr/>
        </p:nvSpPr>
        <p:spPr>
          <a:xfrm>
            <a:off x="-1330636" y="2086732"/>
            <a:ext cx="4572000" cy="400110"/>
          </a:xfrm>
          <a:prstGeom prst="rect">
            <a:avLst/>
          </a:prstGeom>
        </p:spPr>
        <p:txBody>
          <a:bodyPr>
            <a:spAutoFit/>
          </a:bodyPr>
          <a:lstStyle/>
          <a:p>
            <a:pPr algn="ctr"/>
            <a:r>
              <a:rPr lang="de-DE" sz="2000" dirty="0">
                <a:solidFill>
                  <a:schemeClr val="bg1"/>
                </a:solidFill>
              </a:rPr>
              <a:t>COOL</a:t>
            </a:r>
          </a:p>
        </p:txBody>
      </p:sp>
      <p:sp>
        <p:nvSpPr>
          <p:cNvPr id="23" name="Denkblase: wolkenförmig 22"/>
          <p:cNvSpPr/>
          <p:nvPr/>
        </p:nvSpPr>
        <p:spPr>
          <a:xfrm>
            <a:off x="864942" y="1006100"/>
            <a:ext cx="1450267" cy="735456"/>
          </a:xfrm>
          <a:prstGeom prst="cloudCallout">
            <a:avLst>
              <a:gd name="adj1" fmla="val 36001"/>
              <a:gd name="adj2" fmla="val 1035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rgbClr val="1E7042"/>
                </a:solidFill>
              </a:rPr>
              <a:t>NONE</a:t>
            </a:r>
          </a:p>
        </p:txBody>
      </p:sp>
    </p:spTree>
    <p:extLst>
      <p:ext uri="{BB962C8B-B14F-4D97-AF65-F5344CB8AC3E}">
        <p14:creationId xmlns:p14="http://schemas.microsoft.com/office/powerpoint/2010/main" val="3335389676"/>
      </p:ext>
    </p:extLst>
  </p:cSld>
  <p:clrMapOvr>
    <a:masterClrMapping/>
  </p:clrMapOvr>
</p:sld>
</file>

<file path=ppt/theme/theme1.xml><?xml version="1.0" encoding="utf-8"?>
<a:theme xmlns:a="http://schemas.openxmlformats.org/drawingml/2006/main" name="eoda_vorlage">
  <a:themeElements>
    <a:clrScheme name="eoda_R Kenntnis-Tage">
      <a:dk1>
        <a:srgbClr val="6A5648"/>
      </a:dk1>
      <a:lt1>
        <a:srgbClr val="FFFFFF"/>
      </a:lt1>
      <a:dk2>
        <a:srgbClr val="538135"/>
      </a:dk2>
      <a:lt2>
        <a:srgbClr val="E2EFD9"/>
      </a:lt2>
      <a:accent1>
        <a:srgbClr val="8AAE1B"/>
      </a:accent1>
      <a:accent2>
        <a:srgbClr val="ED7D31"/>
      </a:accent2>
      <a:accent3>
        <a:srgbClr val="A5A5A5"/>
      </a:accent3>
      <a:accent4>
        <a:srgbClr val="FFC000"/>
      </a:accent4>
      <a:accent5>
        <a:srgbClr val="4472C4"/>
      </a:accent5>
      <a:accent6>
        <a:srgbClr val="70AD47"/>
      </a:accent6>
      <a:hlink>
        <a:srgbClr val="0563C1"/>
      </a:hlink>
      <a:folHlink>
        <a:srgbClr val="70AD4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oda_vorlage" id="{3E13646E-C3E7-4384-AFDB-C56D998C3C72}" vid="{297CC348-ED0F-47DE-8AB8-8008FD8AC91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oda_R Kenntnis-Tage">
    <a:dk1>
      <a:srgbClr val="6A5648"/>
    </a:dk1>
    <a:lt1>
      <a:srgbClr val="FFFFFF"/>
    </a:lt1>
    <a:dk2>
      <a:srgbClr val="538135"/>
    </a:dk2>
    <a:lt2>
      <a:srgbClr val="E2EFD9"/>
    </a:lt2>
    <a:accent1>
      <a:srgbClr val="8AAE1B"/>
    </a:accent1>
    <a:accent2>
      <a:srgbClr val="ED7D31"/>
    </a:accent2>
    <a:accent3>
      <a:srgbClr val="A5A5A5"/>
    </a:accent3>
    <a:accent4>
      <a:srgbClr val="FFC000"/>
    </a:accent4>
    <a:accent5>
      <a:srgbClr val="4472C4"/>
    </a:accent5>
    <a:accent6>
      <a:srgbClr val="70AD47"/>
    </a:accent6>
    <a:hlink>
      <a:srgbClr val="0563C1"/>
    </a:hlink>
    <a:folHlink>
      <a:srgbClr val="70AD47"/>
    </a:folHlink>
  </a:clrScheme>
</a:themeOverride>
</file>

<file path=docProps/app.xml><?xml version="1.0" encoding="utf-8"?>
<Properties xmlns="http://schemas.openxmlformats.org/officeDocument/2006/extended-properties" xmlns:vt="http://schemas.openxmlformats.org/officeDocument/2006/docPropsVTypes">
  <Template/>
  <TotalTime>0</TotalTime>
  <Words>2202</Words>
  <Application>Microsoft Office PowerPoint</Application>
  <PresentationFormat>Bildschirmpräsentation (4:3)</PresentationFormat>
  <Paragraphs>288</Paragraphs>
  <Slides>25</Slides>
  <Notes>24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25</vt:i4>
      </vt:variant>
    </vt:vector>
  </HeadingPairs>
  <TitlesOfParts>
    <vt:vector size="33" baseType="lpstr">
      <vt:lpstr>Agency FB</vt:lpstr>
      <vt:lpstr>Andalus</vt:lpstr>
      <vt:lpstr>Arial</vt:lpstr>
      <vt:lpstr>Berlin Sans FB Demi</vt:lpstr>
      <vt:lpstr>Calibri</vt:lpstr>
      <vt:lpstr>Calibri Light</vt:lpstr>
      <vt:lpstr>Times New Roman</vt:lpstr>
      <vt:lpstr>eoda_vorlage</vt:lpstr>
      <vt:lpstr>PowerPoint-Präsentation</vt:lpstr>
      <vt:lpstr>About eoda</vt:lpstr>
      <vt:lpstr>Motivation and Qualification</vt:lpstr>
      <vt:lpstr>Motivation and Qualification</vt:lpstr>
      <vt:lpstr>For who?</vt:lpstr>
      <vt:lpstr>For who?</vt:lpstr>
      <vt:lpstr>For who?</vt:lpstr>
      <vt:lpstr>For who?</vt:lpstr>
      <vt:lpstr>For who?</vt:lpstr>
      <vt:lpstr>For who?</vt:lpstr>
      <vt:lpstr>For who?</vt:lpstr>
      <vt:lpstr>For who?</vt:lpstr>
      <vt:lpstr>For who?</vt:lpstr>
      <vt:lpstr>Package updates</vt:lpstr>
      <vt:lpstr>PowerPoint-Präsentation</vt:lpstr>
      <vt:lpstr>Recurring Problems</vt:lpstr>
      <vt:lpstr>Recurring Problems</vt:lpstr>
      <vt:lpstr>Recurring Problems</vt:lpstr>
      <vt:lpstr>Usual Course</vt:lpstr>
      <vt:lpstr>Usual Course</vt:lpstr>
      <vt:lpstr>Usual Course</vt:lpstr>
      <vt:lpstr>Usual Course</vt:lpstr>
      <vt:lpstr>Example Data</vt:lpstr>
      <vt:lpstr>Wishfull Thinking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Schneider - eoda</dc:creator>
  <cp:lastModifiedBy>Martin Schneider - eoda</cp:lastModifiedBy>
  <cp:revision>158</cp:revision>
  <cp:lastPrinted>2016-10-10T09:38:47Z</cp:lastPrinted>
  <dcterms:created xsi:type="dcterms:W3CDTF">2016-08-10T17:47:23Z</dcterms:created>
  <dcterms:modified xsi:type="dcterms:W3CDTF">2016-10-11T08:37:42Z</dcterms:modified>
</cp:coreProperties>
</file>