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70"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203864"/>
    <a:srgbClr val="FFFFFF"/>
    <a:srgbClr val="DCE1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690"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CACA01-CEC6-439F-AC60-48957F06C08E}" type="datetimeFigureOut">
              <a:rPr lang="en-KE" smtClean="0"/>
              <a:t>08/14/2023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4B4E4E89-C050-4E52-8103-57D62ABCA57C}" type="slidenum">
              <a:rPr lang="en-KE" smtClean="0"/>
              <a:t>‹#›</a:t>
            </a:fld>
            <a:endParaRPr lang="en-KE"/>
          </a:p>
        </p:txBody>
      </p:sp>
    </p:spTree>
    <p:extLst>
      <p:ext uri="{BB962C8B-B14F-4D97-AF65-F5344CB8AC3E}">
        <p14:creationId xmlns:p14="http://schemas.microsoft.com/office/powerpoint/2010/main" val="372649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ACA01-CEC6-439F-AC60-48957F06C08E}" type="datetimeFigureOut">
              <a:rPr lang="en-KE" smtClean="0"/>
              <a:t>08/14/2023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4B4E4E89-C050-4E52-8103-57D62ABCA57C}" type="slidenum">
              <a:rPr lang="en-KE" smtClean="0"/>
              <a:t>‹#›</a:t>
            </a:fld>
            <a:endParaRPr lang="en-KE"/>
          </a:p>
        </p:txBody>
      </p:sp>
    </p:spTree>
    <p:extLst>
      <p:ext uri="{BB962C8B-B14F-4D97-AF65-F5344CB8AC3E}">
        <p14:creationId xmlns:p14="http://schemas.microsoft.com/office/powerpoint/2010/main" val="2733104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ACA01-CEC6-439F-AC60-48957F06C08E}" type="datetimeFigureOut">
              <a:rPr lang="en-KE" smtClean="0"/>
              <a:t>08/14/2023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4B4E4E89-C050-4E52-8103-57D62ABCA57C}" type="slidenum">
              <a:rPr lang="en-KE" smtClean="0"/>
              <a:t>‹#›</a:t>
            </a:fld>
            <a:endParaRPr lang="en-KE"/>
          </a:p>
        </p:txBody>
      </p:sp>
    </p:spTree>
    <p:extLst>
      <p:ext uri="{BB962C8B-B14F-4D97-AF65-F5344CB8AC3E}">
        <p14:creationId xmlns:p14="http://schemas.microsoft.com/office/powerpoint/2010/main" val="97561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ACA01-CEC6-439F-AC60-48957F06C08E}" type="datetimeFigureOut">
              <a:rPr lang="en-KE" smtClean="0"/>
              <a:t>08/14/2023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4B4E4E89-C050-4E52-8103-57D62ABCA57C}" type="slidenum">
              <a:rPr lang="en-KE" smtClean="0"/>
              <a:t>‹#›</a:t>
            </a:fld>
            <a:endParaRPr lang="en-KE"/>
          </a:p>
        </p:txBody>
      </p:sp>
    </p:spTree>
    <p:extLst>
      <p:ext uri="{BB962C8B-B14F-4D97-AF65-F5344CB8AC3E}">
        <p14:creationId xmlns:p14="http://schemas.microsoft.com/office/powerpoint/2010/main" val="184630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ACA01-CEC6-439F-AC60-48957F06C08E}" type="datetimeFigureOut">
              <a:rPr lang="en-KE" smtClean="0"/>
              <a:t>08/14/2023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4B4E4E89-C050-4E52-8103-57D62ABCA57C}" type="slidenum">
              <a:rPr lang="en-KE" smtClean="0"/>
              <a:t>‹#›</a:t>
            </a:fld>
            <a:endParaRPr lang="en-KE"/>
          </a:p>
        </p:txBody>
      </p:sp>
    </p:spTree>
    <p:extLst>
      <p:ext uri="{BB962C8B-B14F-4D97-AF65-F5344CB8AC3E}">
        <p14:creationId xmlns:p14="http://schemas.microsoft.com/office/powerpoint/2010/main" val="83274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CACA01-CEC6-439F-AC60-48957F06C08E}" type="datetimeFigureOut">
              <a:rPr lang="en-KE" smtClean="0"/>
              <a:t>08/14/2023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4B4E4E89-C050-4E52-8103-57D62ABCA57C}" type="slidenum">
              <a:rPr lang="en-KE" smtClean="0"/>
              <a:t>‹#›</a:t>
            </a:fld>
            <a:endParaRPr lang="en-KE"/>
          </a:p>
        </p:txBody>
      </p:sp>
    </p:spTree>
    <p:extLst>
      <p:ext uri="{BB962C8B-B14F-4D97-AF65-F5344CB8AC3E}">
        <p14:creationId xmlns:p14="http://schemas.microsoft.com/office/powerpoint/2010/main" val="73613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CACA01-CEC6-439F-AC60-48957F06C08E}" type="datetimeFigureOut">
              <a:rPr lang="en-KE" smtClean="0"/>
              <a:t>08/14/2023</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4B4E4E89-C050-4E52-8103-57D62ABCA57C}" type="slidenum">
              <a:rPr lang="en-KE" smtClean="0"/>
              <a:t>‹#›</a:t>
            </a:fld>
            <a:endParaRPr lang="en-KE"/>
          </a:p>
        </p:txBody>
      </p:sp>
    </p:spTree>
    <p:extLst>
      <p:ext uri="{BB962C8B-B14F-4D97-AF65-F5344CB8AC3E}">
        <p14:creationId xmlns:p14="http://schemas.microsoft.com/office/powerpoint/2010/main" val="229882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CACA01-CEC6-439F-AC60-48957F06C08E}" type="datetimeFigureOut">
              <a:rPr lang="en-KE" smtClean="0"/>
              <a:t>08/14/2023</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4B4E4E89-C050-4E52-8103-57D62ABCA57C}" type="slidenum">
              <a:rPr lang="en-KE" smtClean="0"/>
              <a:t>‹#›</a:t>
            </a:fld>
            <a:endParaRPr lang="en-KE"/>
          </a:p>
        </p:txBody>
      </p:sp>
    </p:spTree>
    <p:extLst>
      <p:ext uri="{BB962C8B-B14F-4D97-AF65-F5344CB8AC3E}">
        <p14:creationId xmlns:p14="http://schemas.microsoft.com/office/powerpoint/2010/main" val="7064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ACA01-CEC6-439F-AC60-48957F06C08E}" type="datetimeFigureOut">
              <a:rPr lang="en-KE" smtClean="0"/>
              <a:t>08/14/2023</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4B4E4E89-C050-4E52-8103-57D62ABCA57C}" type="slidenum">
              <a:rPr lang="en-KE" smtClean="0"/>
              <a:t>‹#›</a:t>
            </a:fld>
            <a:endParaRPr lang="en-KE"/>
          </a:p>
        </p:txBody>
      </p:sp>
    </p:spTree>
    <p:extLst>
      <p:ext uri="{BB962C8B-B14F-4D97-AF65-F5344CB8AC3E}">
        <p14:creationId xmlns:p14="http://schemas.microsoft.com/office/powerpoint/2010/main" val="201950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8CACA01-CEC6-439F-AC60-48957F06C08E}" type="datetimeFigureOut">
              <a:rPr lang="en-KE" smtClean="0"/>
              <a:t>08/14/2023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4B4E4E89-C050-4E52-8103-57D62ABCA57C}" type="slidenum">
              <a:rPr lang="en-KE" smtClean="0"/>
              <a:t>‹#›</a:t>
            </a:fld>
            <a:endParaRPr lang="en-KE"/>
          </a:p>
        </p:txBody>
      </p:sp>
    </p:spTree>
    <p:extLst>
      <p:ext uri="{BB962C8B-B14F-4D97-AF65-F5344CB8AC3E}">
        <p14:creationId xmlns:p14="http://schemas.microsoft.com/office/powerpoint/2010/main" val="344184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8CACA01-CEC6-439F-AC60-48957F06C08E}" type="datetimeFigureOut">
              <a:rPr lang="en-KE" smtClean="0"/>
              <a:t>08/14/2023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4B4E4E89-C050-4E52-8103-57D62ABCA57C}" type="slidenum">
              <a:rPr lang="en-KE" smtClean="0"/>
              <a:t>‹#›</a:t>
            </a:fld>
            <a:endParaRPr lang="en-KE"/>
          </a:p>
        </p:txBody>
      </p:sp>
    </p:spTree>
    <p:extLst>
      <p:ext uri="{BB962C8B-B14F-4D97-AF65-F5344CB8AC3E}">
        <p14:creationId xmlns:p14="http://schemas.microsoft.com/office/powerpoint/2010/main" val="2192529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8CACA01-CEC6-439F-AC60-48957F06C08E}" type="datetimeFigureOut">
              <a:rPr lang="en-KE" smtClean="0"/>
              <a:t>08/14/2023</a:t>
            </a:fld>
            <a:endParaRPr lang="en-K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B4E4E89-C050-4E52-8103-57D62ABCA57C}" type="slidenum">
              <a:rPr lang="en-KE" smtClean="0"/>
              <a:t>‹#›</a:t>
            </a:fld>
            <a:endParaRPr lang="en-KE"/>
          </a:p>
        </p:txBody>
      </p:sp>
    </p:spTree>
    <p:extLst>
      <p:ext uri="{BB962C8B-B14F-4D97-AF65-F5344CB8AC3E}">
        <p14:creationId xmlns:p14="http://schemas.microsoft.com/office/powerpoint/2010/main" val="430035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teaching.csse.uwa.edu.au/units/CITS3200/lectures/How_to_Git_Good-Constantin_V2.pdf" TargetMode="External"/><Relationship Id="rId13" Type="http://schemas.openxmlformats.org/officeDocument/2006/relationships/hyperlink" Target="https://uniwa-my.sharepoint.com/:w:/g/personal/22760978_student_uwa_edu_au/EWTk8OUD1gBEvgBFFGFq4MUBaJWdA1pgJTCWTY1Qxvon_Q?e=9aVLkl" TargetMode="External"/><Relationship Id="rId3" Type="http://schemas.openxmlformats.org/officeDocument/2006/relationships/hyperlink" Target="https://asana.com/resources/agile-methodology" TargetMode="External"/><Relationship Id="rId7" Type="http://schemas.openxmlformats.org/officeDocument/2006/relationships/hyperlink" Target="https://www.coursera.org/programs/university-of-western-australia-learning-program-for-students-jecvd?authProvider=uwa" TargetMode="External"/><Relationship Id="rId12" Type="http://schemas.openxmlformats.org/officeDocument/2006/relationships/hyperlink" Target="https://www.uwa.edu.au/schools/engineering#anchor-Courses-EAD3BE58-7859-42EF-B232-3145B49CF76D"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linkedin.com/learning-login/?account=2213369&amp;authUUID=i7lq4RyNRe6MXZe4S4IUDg%3D%3D&amp;redirect=https%3A%2F%2Fwww.linkedin.com%2Flearning%2Fme%3Fu%3D2213369" TargetMode="External"/><Relationship Id="rId11" Type="http://schemas.openxmlformats.org/officeDocument/2006/relationships/hyperlink" Target="https://handbooks.uwa.edu.au/units" TargetMode="External"/><Relationship Id="rId5" Type="http://schemas.openxmlformats.org/officeDocument/2006/relationships/hyperlink" Target="https://trello.com/" TargetMode="External"/><Relationship Id="rId15" Type="http://schemas.openxmlformats.org/officeDocument/2006/relationships/hyperlink" Target="http://www.csse.uwa.edu.au/undergraduate/units/CITS3200/ethics/Code-of-Ethics_Final_12.6.12.pdf" TargetMode="External"/><Relationship Id="rId10" Type="http://schemas.openxmlformats.org/officeDocument/2006/relationships/hyperlink" Target="https://outlook.office365.com/owa/calendar/STUDYSmarter1@uwa.edu.au/bookings/" TargetMode="External"/><Relationship Id="rId4" Type="http://schemas.openxmlformats.org/officeDocument/2006/relationships/hyperlink" Target="http://www.agilelearninglabs.com/resources/scrum-introduction/" TargetMode="External"/><Relationship Id="rId9" Type="http://schemas.openxmlformats.org/officeDocument/2006/relationships/hyperlink" Target="https://neo4j.com/docs/getting-started/appendix/tutorials/tutorials-overview/" TargetMode="External"/><Relationship Id="rId14" Type="http://schemas.openxmlformats.org/officeDocument/2006/relationships/hyperlink" Target="http://www.csse.uwa.edu.au/undergraduate/units/CITS3200/ethics/ACS-Code-of-Professional-Conduct_v2.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56F8AD1-552A-101A-15C2-97EBB4D84E49}"/>
              </a:ext>
            </a:extLst>
          </p:cNvPr>
          <p:cNvGrpSpPr/>
          <p:nvPr/>
        </p:nvGrpSpPr>
        <p:grpSpPr>
          <a:xfrm>
            <a:off x="0" y="150387"/>
            <a:ext cx="2081916" cy="707886"/>
            <a:chOff x="0" y="531387"/>
            <a:chExt cx="2081916" cy="707886"/>
          </a:xfrm>
        </p:grpSpPr>
        <p:sp>
          <p:nvSpPr>
            <p:cNvPr id="4" name="Rectangle 3">
              <a:extLst>
                <a:ext uri="{FF2B5EF4-FFF2-40B4-BE49-F238E27FC236}">
                  <a16:creationId xmlns:a16="http://schemas.microsoft.com/office/drawing/2014/main" id="{45D61D00-50B0-456F-B5B7-99530378B953}"/>
                </a:ext>
              </a:extLst>
            </p:cNvPr>
            <p:cNvSpPr/>
            <p:nvPr/>
          </p:nvSpPr>
          <p:spPr>
            <a:xfrm>
              <a:off x="0" y="531387"/>
              <a:ext cx="2081916" cy="70788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5" name="TextBox 4">
              <a:extLst>
                <a:ext uri="{FF2B5EF4-FFF2-40B4-BE49-F238E27FC236}">
                  <a16:creationId xmlns:a16="http://schemas.microsoft.com/office/drawing/2014/main" id="{06E73D8B-42F7-4EA8-8EBC-0B9841C296D3}"/>
                </a:ext>
              </a:extLst>
            </p:cNvPr>
            <p:cNvSpPr txBox="1"/>
            <p:nvPr/>
          </p:nvSpPr>
          <p:spPr>
            <a:xfrm>
              <a:off x="328620" y="629571"/>
              <a:ext cx="1632527" cy="461665"/>
            </a:xfrm>
            <a:prstGeom prst="rect">
              <a:avLst/>
            </a:prstGeom>
            <a:noFill/>
          </p:spPr>
          <p:txBody>
            <a:bodyPr wrap="square" rtlCol="0">
              <a:spAutoFit/>
            </a:bodyPr>
            <a:lstStyle/>
            <a:p>
              <a:r>
                <a:rPr lang="en-US" sz="2400" b="1" i="0" dirty="0">
                  <a:solidFill>
                    <a:srgbClr val="00AEEF"/>
                  </a:solidFill>
                  <a:effectLst/>
                  <a:latin typeface="Calibri bold" panose="020F0702030404030204" pitchFamily="34" charset="0"/>
                  <a:cs typeface="Calibri bold" panose="020F0702030404030204" pitchFamily="34" charset="0"/>
                </a:rPr>
                <a:t>Skills Audit</a:t>
              </a:r>
              <a:endParaRPr lang="en-KE" sz="2400" dirty="0">
                <a:solidFill>
                  <a:srgbClr val="00AEEF"/>
                </a:solidFill>
                <a:latin typeface="Calibri bold" panose="020F0702030404030204" pitchFamily="34" charset="0"/>
                <a:cs typeface="Calibri bold" panose="020F0702030404030204" pitchFamily="34" charset="0"/>
              </a:endParaRPr>
            </a:p>
          </p:txBody>
        </p:sp>
      </p:grpSp>
      <p:sp>
        <p:nvSpPr>
          <p:cNvPr id="6" name="TextBox 5">
            <a:extLst>
              <a:ext uri="{FF2B5EF4-FFF2-40B4-BE49-F238E27FC236}">
                <a16:creationId xmlns:a16="http://schemas.microsoft.com/office/drawing/2014/main" id="{A7A7FC2A-FE83-4146-AD82-4D353D236412}"/>
              </a:ext>
            </a:extLst>
          </p:cNvPr>
          <p:cNvSpPr txBox="1"/>
          <p:nvPr/>
        </p:nvSpPr>
        <p:spPr>
          <a:xfrm>
            <a:off x="463853" y="963579"/>
            <a:ext cx="3663840" cy="2031325"/>
          </a:xfrm>
          <a:prstGeom prst="rect">
            <a:avLst/>
          </a:prstGeom>
          <a:noFill/>
        </p:spPr>
        <p:txBody>
          <a:bodyPr wrap="square" rtlCol="0">
            <a:spAutoFit/>
          </a:bodyPr>
          <a:lstStyle/>
          <a:p>
            <a:r>
              <a:rPr lang="en-US" sz="1400" i="0" dirty="0">
                <a:solidFill>
                  <a:srgbClr val="000000"/>
                </a:solidFill>
                <a:effectLst/>
                <a:ea typeface="OpenSymbol" panose="05010000000000000000" pitchFamily="2" charset="2"/>
              </a:rPr>
              <a:t>By gaining insights into team members' areas of expertise and level of confidence in certain aspects, we can capitalize on their strengths. Additionally, we can foster an environment where those less acquainted with certain domains are empowered to seek assistance when required. This approach optimizes collaboration and promotes a culture of shared knowledge and growth within the team.</a:t>
            </a:r>
            <a:endParaRPr lang="en-KE" sz="1400" dirty="0">
              <a:ea typeface="OpenSymbol" panose="05010000000000000000" pitchFamily="2" charset="2"/>
            </a:endParaRPr>
          </a:p>
        </p:txBody>
      </p:sp>
      <p:sp>
        <p:nvSpPr>
          <p:cNvPr id="39" name="Oval 38">
            <a:extLst>
              <a:ext uri="{FF2B5EF4-FFF2-40B4-BE49-F238E27FC236}">
                <a16:creationId xmlns:a16="http://schemas.microsoft.com/office/drawing/2014/main" id="{D350A996-A5EC-409F-893B-37611A572499}"/>
              </a:ext>
            </a:extLst>
          </p:cNvPr>
          <p:cNvSpPr/>
          <p:nvPr/>
        </p:nvSpPr>
        <p:spPr>
          <a:xfrm>
            <a:off x="4786113" y="385477"/>
            <a:ext cx="1608034" cy="1608034"/>
          </a:xfrm>
          <a:prstGeom prst="ellipse">
            <a:avLst/>
          </a:prstGeom>
          <a:blipFill>
            <a:blip r:embed="rId2"/>
            <a:stretch>
              <a:fillRect/>
            </a:stretch>
          </a:blipFill>
          <a:ln w="12700">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42" name="Rectangle 41">
            <a:extLst>
              <a:ext uri="{FF2B5EF4-FFF2-40B4-BE49-F238E27FC236}">
                <a16:creationId xmlns:a16="http://schemas.microsoft.com/office/drawing/2014/main" id="{FF05A0ED-0BA4-4EDB-AFCA-E932909A8B8F}"/>
              </a:ext>
            </a:extLst>
          </p:cNvPr>
          <p:cNvSpPr/>
          <p:nvPr/>
        </p:nvSpPr>
        <p:spPr>
          <a:xfrm>
            <a:off x="-1" y="9336506"/>
            <a:ext cx="878306" cy="336883"/>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3" name="TextBox 42">
            <a:extLst>
              <a:ext uri="{FF2B5EF4-FFF2-40B4-BE49-F238E27FC236}">
                <a16:creationId xmlns:a16="http://schemas.microsoft.com/office/drawing/2014/main" id="{534E9CCE-B24D-4E14-89BE-96B3B0CD9F27}"/>
              </a:ext>
            </a:extLst>
          </p:cNvPr>
          <p:cNvSpPr txBox="1"/>
          <p:nvPr/>
        </p:nvSpPr>
        <p:spPr>
          <a:xfrm>
            <a:off x="998620" y="9332313"/>
            <a:ext cx="2430379" cy="307777"/>
          </a:xfrm>
          <a:prstGeom prst="rect">
            <a:avLst/>
          </a:prstGeom>
          <a:noFill/>
        </p:spPr>
        <p:txBody>
          <a:bodyPr wrap="square" rtlCol="0">
            <a:spAutoFit/>
          </a:bodyPr>
          <a:lstStyle/>
          <a:p>
            <a:r>
              <a:rPr lang="en-US" sz="1400" dirty="0">
                <a:latin typeface="Calibri bold" panose="020F0702030404030204" pitchFamily="34" charset="0"/>
                <a:cs typeface="Calibri bold" panose="020F0702030404030204" pitchFamily="34" charset="0"/>
              </a:rPr>
              <a:t>1  </a:t>
            </a:r>
            <a:r>
              <a:rPr lang="en-US" sz="1400" dirty="0"/>
              <a:t>|  </a:t>
            </a:r>
            <a:r>
              <a:rPr lang="en-US" sz="1200" dirty="0"/>
              <a:t>CITS3200 Grp 15</a:t>
            </a:r>
            <a:endParaRPr lang="en-KE" sz="1200" dirty="0"/>
          </a:p>
        </p:txBody>
      </p:sp>
      <p:cxnSp>
        <p:nvCxnSpPr>
          <p:cNvPr id="8" name="Straight Connector 7">
            <a:extLst>
              <a:ext uri="{FF2B5EF4-FFF2-40B4-BE49-F238E27FC236}">
                <a16:creationId xmlns:a16="http://schemas.microsoft.com/office/drawing/2014/main" id="{05789D35-6F20-69FA-3E2D-D91F7AB783B7}"/>
              </a:ext>
            </a:extLst>
          </p:cNvPr>
          <p:cNvCxnSpPr>
            <a:cxnSpLocks/>
          </p:cNvCxnSpPr>
          <p:nvPr/>
        </p:nvCxnSpPr>
        <p:spPr>
          <a:xfrm>
            <a:off x="577313" y="3079087"/>
            <a:ext cx="3439770" cy="0"/>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graphicFrame>
        <p:nvGraphicFramePr>
          <p:cNvPr id="11" name="Table 13">
            <a:extLst>
              <a:ext uri="{FF2B5EF4-FFF2-40B4-BE49-F238E27FC236}">
                <a16:creationId xmlns:a16="http://schemas.microsoft.com/office/drawing/2014/main" id="{3112ACE1-EA69-9438-978D-202575694E72}"/>
              </a:ext>
            </a:extLst>
          </p:cNvPr>
          <p:cNvGraphicFramePr>
            <a:graphicFrameLocks noGrp="1"/>
          </p:cNvGraphicFramePr>
          <p:nvPr>
            <p:extLst>
              <p:ext uri="{D42A27DB-BD31-4B8C-83A1-F6EECF244321}">
                <p14:modId xmlns:p14="http://schemas.microsoft.com/office/powerpoint/2010/main" val="724575436"/>
              </p:ext>
            </p:extLst>
          </p:nvPr>
        </p:nvGraphicFramePr>
        <p:xfrm>
          <a:off x="414867" y="3214425"/>
          <a:ext cx="6184053" cy="5778688"/>
        </p:xfrm>
        <a:graphic>
          <a:graphicData uri="http://schemas.openxmlformats.org/drawingml/2006/table">
            <a:tbl>
              <a:tblPr firstRow="1" bandRow="1">
                <a:tableStyleId>{5C22544A-7EE6-4342-B048-85BDC9FD1C3A}</a:tableStyleId>
              </a:tblPr>
              <a:tblGrid>
                <a:gridCol w="1023888">
                  <a:extLst>
                    <a:ext uri="{9D8B030D-6E8A-4147-A177-3AD203B41FA5}">
                      <a16:colId xmlns:a16="http://schemas.microsoft.com/office/drawing/2014/main" val="3157650894"/>
                    </a:ext>
                  </a:extLst>
                </a:gridCol>
                <a:gridCol w="2554125">
                  <a:extLst>
                    <a:ext uri="{9D8B030D-6E8A-4147-A177-3AD203B41FA5}">
                      <a16:colId xmlns:a16="http://schemas.microsoft.com/office/drawing/2014/main" val="2855650705"/>
                    </a:ext>
                  </a:extLst>
                </a:gridCol>
                <a:gridCol w="1341120">
                  <a:extLst>
                    <a:ext uri="{9D8B030D-6E8A-4147-A177-3AD203B41FA5}">
                      <a16:colId xmlns:a16="http://schemas.microsoft.com/office/drawing/2014/main" val="3080426888"/>
                    </a:ext>
                  </a:extLst>
                </a:gridCol>
                <a:gridCol w="1264920">
                  <a:extLst>
                    <a:ext uri="{9D8B030D-6E8A-4147-A177-3AD203B41FA5}">
                      <a16:colId xmlns:a16="http://schemas.microsoft.com/office/drawing/2014/main" val="1154968772"/>
                    </a:ext>
                  </a:extLst>
                </a:gridCol>
              </a:tblGrid>
              <a:tr h="335204">
                <a:tc>
                  <a:txBody>
                    <a:bodyPr/>
                    <a:lstStyle/>
                    <a:p>
                      <a:pPr algn="ctr"/>
                      <a:r>
                        <a:rPr lang="en-US" sz="1100" dirty="0"/>
                        <a:t>Skill / Resource</a:t>
                      </a:r>
                      <a:endParaRPr lang="en-SG" sz="1100" dirty="0"/>
                    </a:p>
                  </a:txBody>
                  <a:tcPr/>
                </a:tc>
                <a:tc>
                  <a:txBody>
                    <a:bodyPr/>
                    <a:lstStyle/>
                    <a:p>
                      <a:pPr algn="ctr"/>
                      <a:r>
                        <a:rPr lang="en-US" sz="1100" dirty="0"/>
                        <a:t>Description</a:t>
                      </a:r>
                      <a:endParaRPr lang="en-SG" sz="1100" dirty="0"/>
                    </a:p>
                  </a:txBody>
                  <a:tcPr/>
                </a:tc>
                <a:tc>
                  <a:txBody>
                    <a:bodyPr/>
                    <a:lstStyle/>
                    <a:p>
                      <a:pPr algn="ctr"/>
                      <a:r>
                        <a:rPr lang="en-US" sz="1100" dirty="0"/>
                        <a:t>Learning sources</a:t>
                      </a:r>
                      <a:endParaRPr lang="en-SG" sz="1100" dirty="0"/>
                    </a:p>
                  </a:txBody>
                  <a:tcPr/>
                </a:tc>
                <a:tc>
                  <a:txBody>
                    <a:bodyPr/>
                    <a:lstStyle/>
                    <a:p>
                      <a:pPr algn="ctr"/>
                      <a:r>
                        <a:rPr lang="en-US" sz="1100" dirty="0"/>
                        <a:t>Team members confident in it</a:t>
                      </a:r>
                      <a:endParaRPr lang="en-SG" sz="1100" dirty="0"/>
                    </a:p>
                  </a:txBody>
                  <a:tcPr/>
                </a:tc>
                <a:extLst>
                  <a:ext uri="{0D108BD9-81ED-4DB2-BD59-A6C34878D82A}">
                    <a16:rowId xmlns:a16="http://schemas.microsoft.com/office/drawing/2014/main" val="868299739"/>
                  </a:ext>
                </a:extLst>
              </a:tr>
              <a:tr h="537723">
                <a:tc>
                  <a:txBody>
                    <a:bodyPr/>
                    <a:lstStyle/>
                    <a:p>
                      <a:pPr>
                        <a:lnSpc>
                          <a:spcPct val="107000"/>
                        </a:lnSpc>
                        <a:spcAft>
                          <a:spcPts val="800"/>
                        </a:spcAft>
                      </a:pPr>
                      <a:r>
                        <a:rPr lang="en-SG" sz="1050" kern="100" dirty="0">
                          <a:effectLst/>
                          <a:latin typeface="Calibri" panose="020F0502020204030204" pitchFamily="34" charset="0"/>
                          <a:ea typeface="Calibri" panose="020F0502020204030204" pitchFamily="34" charset="0"/>
                          <a:cs typeface="Times New Roman" panose="02020603050405020304" pitchFamily="18" charset="0"/>
                        </a:rPr>
                        <a:t>Project management</a:t>
                      </a:r>
                    </a:p>
                  </a:txBody>
                  <a:tcPr marL="68580" marR="68580" marT="0" marB="0"/>
                </a:tc>
                <a:tc>
                  <a:txBody>
                    <a:bodyPr/>
                    <a:lstStyle/>
                    <a:p>
                      <a:pPr>
                        <a:lnSpc>
                          <a:spcPct val="107000"/>
                        </a:lnSpc>
                        <a:spcAft>
                          <a:spcPts val="800"/>
                        </a:spcAft>
                      </a:pPr>
                      <a:r>
                        <a:rPr lang="en-SG" sz="1050" kern="100" dirty="0">
                          <a:effectLst/>
                          <a:latin typeface="Calibri" panose="020F0502020204030204" pitchFamily="34" charset="0"/>
                          <a:ea typeface="Calibri" panose="020F0502020204030204" pitchFamily="34" charset="0"/>
                          <a:cs typeface="Times New Roman" panose="02020603050405020304" pitchFamily="18" charset="0"/>
                        </a:rPr>
                        <a:t>Ensuring the team is able to stay on top of their respective deliverables.</a:t>
                      </a:r>
                    </a:p>
                  </a:txBody>
                  <a:tcPr marL="68580" marR="68580" marT="0" marB="0"/>
                </a:tc>
                <a:tc>
                  <a:txBody>
                    <a:bodyPr/>
                    <a:lstStyle/>
                    <a:p>
                      <a:pPr>
                        <a:lnSpc>
                          <a:spcPct val="107000"/>
                        </a:lnSpc>
                        <a:spcAft>
                          <a:spcPts val="800"/>
                        </a:spcAft>
                      </a:pPr>
                      <a:r>
                        <a:rPr lang="en-SG" sz="1050" kern="100" dirty="0">
                          <a:effectLst/>
                          <a:latin typeface="Calibri" panose="020F0502020204030204" pitchFamily="34" charset="0"/>
                          <a:ea typeface="Calibri" panose="020F0502020204030204" pitchFamily="34" charset="0"/>
                          <a:cs typeface="Times New Roman" panose="02020603050405020304" pitchFamily="18" charset="0"/>
                          <a:hlinkClick r:id="rId3"/>
                        </a:rPr>
                        <a:t>Agile methodology</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050" kern="100" dirty="0">
                          <a:effectLst/>
                          <a:latin typeface="Calibri" panose="020F0502020204030204" pitchFamily="34" charset="0"/>
                          <a:ea typeface="Calibri" panose="020F0502020204030204" pitchFamily="34" charset="0"/>
                          <a:cs typeface="Times New Roman" panose="02020603050405020304" pitchFamily="18" charset="0"/>
                          <a:hlinkClick r:id="rId4"/>
                        </a:rPr>
                        <a:t>Scrum methodology</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Trello</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SG" sz="1200" dirty="0"/>
                    </a:p>
                  </a:txBody>
                  <a:tcPr/>
                </a:tc>
                <a:extLst>
                  <a:ext uri="{0D108BD9-81ED-4DB2-BD59-A6C34878D82A}">
                    <a16:rowId xmlns:a16="http://schemas.microsoft.com/office/drawing/2014/main" val="2636869991"/>
                  </a:ext>
                </a:extLst>
              </a:tr>
              <a:tr h="537723">
                <a:tc>
                  <a:txBody>
                    <a:bodyPr/>
                    <a:lstStyle/>
                    <a:p>
                      <a:pPr>
                        <a:lnSpc>
                          <a:spcPct val="107000"/>
                        </a:lnSpc>
                        <a:spcAft>
                          <a:spcPts val="800"/>
                        </a:spcAft>
                      </a:pPr>
                      <a:r>
                        <a:rPr lang="en-SG" sz="1050" kern="100">
                          <a:effectLst/>
                          <a:latin typeface="Calibri" panose="020F0502020204030204" pitchFamily="34" charset="0"/>
                          <a:ea typeface="Calibri" panose="020F0502020204030204" pitchFamily="34" charset="0"/>
                          <a:cs typeface="Times New Roman" panose="02020603050405020304" pitchFamily="18" charset="0"/>
                        </a:rPr>
                        <a:t>Web development</a:t>
                      </a:r>
                    </a:p>
                  </a:txBody>
                  <a:tcPr marL="68580" marR="68580" marT="0" marB="0"/>
                </a:tc>
                <a:tc>
                  <a:txBody>
                    <a:bodyPr/>
                    <a:lstStyle/>
                    <a:p>
                      <a:pPr>
                        <a:lnSpc>
                          <a:spcPct val="107000"/>
                        </a:lnSpc>
                        <a:spcAft>
                          <a:spcPts val="800"/>
                        </a:spcAft>
                      </a:pPr>
                      <a:r>
                        <a:rPr lang="en-SG" sz="1050" kern="100" dirty="0">
                          <a:effectLst/>
                          <a:latin typeface="Calibri" panose="020F0502020204030204" pitchFamily="34" charset="0"/>
                          <a:ea typeface="Calibri" panose="020F0502020204030204" pitchFamily="34" charset="0"/>
                          <a:cs typeface="Times New Roman" panose="02020603050405020304" pitchFamily="18" charset="0"/>
                        </a:rPr>
                        <a:t>An understanding of front-end and back-end development to create the website.</a:t>
                      </a:r>
                    </a:p>
                  </a:txBody>
                  <a:tcPr marL="68580" marR="68580" marT="0" marB="0"/>
                </a:tc>
                <a:tc>
                  <a:txBody>
                    <a:bodyPr/>
                    <a:lstStyle/>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LinkedIn learning</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Coursera</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How to Git Good</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SG" sz="1200" dirty="0"/>
                    </a:p>
                  </a:txBody>
                  <a:tcPr/>
                </a:tc>
                <a:extLst>
                  <a:ext uri="{0D108BD9-81ED-4DB2-BD59-A6C34878D82A}">
                    <a16:rowId xmlns:a16="http://schemas.microsoft.com/office/drawing/2014/main" val="3119315900"/>
                  </a:ext>
                </a:extLst>
              </a:tr>
              <a:tr h="520265">
                <a:tc>
                  <a:txBody>
                    <a:bodyPr/>
                    <a:lstStyle/>
                    <a:p>
                      <a:pPr>
                        <a:lnSpc>
                          <a:spcPct val="107000"/>
                        </a:lnSpc>
                        <a:spcAft>
                          <a:spcPts val="800"/>
                        </a:spcAft>
                      </a:pPr>
                      <a:r>
                        <a:rPr lang="en-SG" sz="1050" kern="100">
                          <a:effectLst/>
                          <a:latin typeface="Calibri" panose="020F0502020204030204" pitchFamily="34" charset="0"/>
                          <a:ea typeface="Calibri" panose="020F0502020204030204" pitchFamily="34" charset="0"/>
                          <a:cs typeface="Times New Roman" panose="02020603050405020304" pitchFamily="18" charset="0"/>
                        </a:rPr>
                        <a:t>User interface design</a:t>
                      </a:r>
                    </a:p>
                  </a:txBody>
                  <a:tcPr marL="68580" marR="68580" marT="0" marB="0"/>
                </a:tc>
                <a:tc>
                  <a:txBody>
                    <a:bodyPr/>
                    <a:lstStyle/>
                    <a:p>
                      <a:pPr>
                        <a:lnSpc>
                          <a:spcPct val="107000"/>
                        </a:lnSpc>
                        <a:spcAft>
                          <a:spcPts val="800"/>
                        </a:spcAft>
                      </a:pPr>
                      <a:r>
                        <a:rPr lang="en-SG" sz="1050" kern="100" dirty="0">
                          <a:effectLst/>
                          <a:latin typeface="Calibri" panose="020F0502020204030204" pitchFamily="34" charset="0"/>
                          <a:ea typeface="Calibri" panose="020F0502020204030204" pitchFamily="34" charset="0"/>
                          <a:cs typeface="Times New Roman" panose="02020603050405020304" pitchFamily="18" charset="0"/>
                        </a:rPr>
                        <a:t>Making the website and application as intuitive and easy to use as possible.</a:t>
                      </a:r>
                    </a:p>
                  </a:txBody>
                  <a:tcPr marL="68580" marR="68580" marT="0" marB="0"/>
                </a:tc>
                <a:tc>
                  <a:txBody>
                    <a:bodyPr/>
                    <a:lstStyle/>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LinkedIn learning</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Coursera</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SG" sz="1200" dirty="0"/>
                    </a:p>
                  </a:txBody>
                  <a:tcPr/>
                </a:tc>
                <a:extLst>
                  <a:ext uri="{0D108BD9-81ED-4DB2-BD59-A6C34878D82A}">
                    <a16:rowId xmlns:a16="http://schemas.microsoft.com/office/drawing/2014/main" val="967774361"/>
                  </a:ext>
                </a:extLst>
              </a:tr>
              <a:tr h="651785">
                <a:tc>
                  <a:txBody>
                    <a:bodyPr/>
                    <a:lstStyle/>
                    <a:p>
                      <a:pPr>
                        <a:lnSpc>
                          <a:spcPct val="107000"/>
                        </a:lnSpc>
                        <a:spcAft>
                          <a:spcPts val="800"/>
                        </a:spcAft>
                      </a:pPr>
                      <a:r>
                        <a:rPr lang="en-SG" sz="1050" kern="100">
                          <a:effectLst/>
                          <a:latin typeface="Calibri" panose="020F0502020204030204" pitchFamily="34" charset="0"/>
                          <a:ea typeface="Calibri" panose="020F0502020204030204" pitchFamily="34" charset="0"/>
                          <a:cs typeface="Times New Roman" panose="02020603050405020304" pitchFamily="18" charset="0"/>
                        </a:rPr>
                        <a:t>Quality assurance</a:t>
                      </a:r>
                    </a:p>
                  </a:txBody>
                  <a:tcPr marL="68580" marR="68580" marT="0" marB="0"/>
                </a:tc>
                <a:tc>
                  <a:txBody>
                    <a:bodyPr/>
                    <a:lstStyle/>
                    <a:p>
                      <a:pPr>
                        <a:lnSpc>
                          <a:spcPct val="107000"/>
                        </a:lnSpc>
                        <a:spcAft>
                          <a:spcPts val="800"/>
                        </a:spcAft>
                      </a:pPr>
                      <a:r>
                        <a:rPr lang="en-SG" sz="1050" kern="100" dirty="0">
                          <a:effectLst/>
                          <a:latin typeface="Calibri" panose="020F0502020204030204" pitchFamily="34" charset="0"/>
                          <a:ea typeface="Calibri" panose="020F0502020204030204" pitchFamily="34" charset="0"/>
                          <a:cs typeface="Times New Roman" panose="02020603050405020304" pitchFamily="18" charset="0"/>
                        </a:rPr>
                        <a:t>Ensuring that any bugs or errors are caught before the website and application are deployed.</a:t>
                      </a:r>
                    </a:p>
                  </a:txBody>
                  <a:tcPr marL="68580" marR="68580" marT="0" marB="0"/>
                </a:tc>
                <a:tc>
                  <a:txBody>
                    <a:bodyPr/>
                    <a:lstStyle/>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LinkedIn learning</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Coursera</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SG" sz="1200" dirty="0"/>
                    </a:p>
                  </a:txBody>
                  <a:tcPr/>
                </a:tc>
                <a:extLst>
                  <a:ext uri="{0D108BD9-81ED-4DB2-BD59-A6C34878D82A}">
                    <a16:rowId xmlns:a16="http://schemas.microsoft.com/office/drawing/2014/main" val="2164264225"/>
                  </a:ext>
                </a:extLst>
              </a:tr>
              <a:tr h="580617">
                <a:tc>
                  <a:txBody>
                    <a:bodyPr/>
                    <a:lstStyle/>
                    <a:p>
                      <a:pPr>
                        <a:lnSpc>
                          <a:spcPct val="107000"/>
                        </a:lnSpc>
                        <a:spcAft>
                          <a:spcPts val="800"/>
                        </a:spcAft>
                      </a:pPr>
                      <a:r>
                        <a:rPr lang="en-SG" sz="1050" kern="100">
                          <a:effectLst/>
                          <a:latin typeface="Calibri" panose="020F0502020204030204" pitchFamily="34" charset="0"/>
                          <a:ea typeface="Calibri" panose="020F0502020204030204" pitchFamily="34" charset="0"/>
                          <a:cs typeface="Times New Roman" panose="02020603050405020304" pitchFamily="18" charset="0"/>
                        </a:rPr>
                        <a:t>Database management</a:t>
                      </a:r>
                    </a:p>
                  </a:txBody>
                  <a:tcPr marL="68580" marR="68580" marT="0" marB="0"/>
                </a:tc>
                <a:tc>
                  <a:txBody>
                    <a:bodyPr/>
                    <a:lstStyle/>
                    <a:p>
                      <a:pPr>
                        <a:lnSpc>
                          <a:spcPct val="107000"/>
                        </a:lnSpc>
                        <a:spcAft>
                          <a:spcPts val="800"/>
                        </a:spcAft>
                      </a:pPr>
                      <a:r>
                        <a:rPr lang="en-US" sz="1050" kern="100" dirty="0">
                          <a:effectLst/>
                          <a:latin typeface="Calibri" panose="020F0502020204030204" pitchFamily="34" charset="0"/>
                          <a:ea typeface="Calibri" panose="020F0502020204030204" pitchFamily="34" charset="0"/>
                          <a:cs typeface="Times New Roman" panose="02020603050405020304" pitchFamily="18" charset="0"/>
                        </a:rPr>
                        <a:t>Managing how the relationship between the units and the courses. Specifically using the graph database Neo4J.</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Neo4J </a:t>
                      </a: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d</a:t>
                      </a: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ocumentation</a:t>
                      </a:r>
                      <a:endPar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LinkedIn learning</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Coursera</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SG" sz="1200" dirty="0"/>
                    </a:p>
                  </a:txBody>
                  <a:tcPr/>
                </a:tc>
                <a:extLst>
                  <a:ext uri="{0D108BD9-81ED-4DB2-BD59-A6C34878D82A}">
                    <a16:rowId xmlns:a16="http://schemas.microsoft.com/office/drawing/2014/main" val="2176075038"/>
                  </a:ext>
                </a:extLst>
              </a:tr>
              <a:tr h="520265">
                <a:tc>
                  <a:txBody>
                    <a:bodyPr/>
                    <a:lstStyle/>
                    <a:p>
                      <a:pPr>
                        <a:lnSpc>
                          <a:spcPct val="107000"/>
                        </a:lnSpc>
                        <a:spcAft>
                          <a:spcPts val="800"/>
                        </a:spcAft>
                      </a:pPr>
                      <a:r>
                        <a:rPr lang="en-SG" sz="1050" kern="100">
                          <a:effectLst/>
                          <a:latin typeface="Calibri" panose="020F0502020204030204" pitchFamily="34" charset="0"/>
                          <a:ea typeface="Calibri" panose="020F0502020204030204" pitchFamily="34" charset="0"/>
                          <a:cs typeface="Times New Roman" panose="02020603050405020304" pitchFamily="18" charset="0"/>
                        </a:rPr>
                        <a:t>Technical writing</a:t>
                      </a:r>
                    </a:p>
                  </a:txBody>
                  <a:tcPr marL="68580" marR="68580" marT="0" marB="0"/>
                </a:tc>
                <a:tc>
                  <a:txBody>
                    <a:bodyPr/>
                    <a:lstStyle/>
                    <a:p>
                      <a:pPr>
                        <a:lnSpc>
                          <a:spcPct val="107000"/>
                        </a:lnSpc>
                        <a:spcAft>
                          <a:spcPts val="800"/>
                        </a:spcAft>
                      </a:pPr>
                      <a:r>
                        <a:rPr lang="en-SG" sz="1050" kern="100" dirty="0">
                          <a:effectLst/>
                          <a:latin typeface="Calibri" panose="020F0502020204030204" pitchFamily="34" charset="0"/>
                          <a:ea typeface="Calibri" panose="020F0502020204030204" pitchFamily="34" charset="0"/>
                          <a:cs typeface="Times New Roman" panose="02020603050405020304" pitchFamily="18" charset="0"/>
                        </a:rPr>
                        <a:t>Documentation for project handover and providing information to the client.</a:t>
                      </a:r>
                    </a:p>
                  </a:txBody>
                  <a:tcPr marL="68580" marR="68580" marT="0" marB="0"/>
                </a:tc>
                <a:tc>
                  <a:txBody>
                    <a:bodyPr/>
                    <a:lstStyle/>
                    <a:p>
                      <a:pPr>
                        <a:lnSpc>
                          <a:spcPct val="107000"/>
                        </a:lnSpc>
                        <a:spcAft>
                          <a:spcPts val="800"/>
                        </a:spcAft>
                      </a:pPr>
                      <a:r>
                        <a:rPr lang="en-SG" sz="105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STUDYSmarter</a:t>
                      </a: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 writing consultation</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SG" sz="1200" dirty="0"/>
                    </a:p>
                  </a:txBody>
                  <a:tcPr/>
                </a:tc>
                <a:extLst>
                  <a:ext uri="{0D108BD9-81ED-4DB2-BD59-A6C34878D82A}">
                    <a16:rowId xmlns:a16="http://schemas.microsoft.com/office/drawing/2014/main" val="1955724949"/>
                  </a:ext>
                </a:extLst>
              </a:tr>
              <a:tr h="651785">
                <a:tc>
                  <a:txBody>
                    <a:bodyPr/>
                    <a:lstStyle/>
                    <a:p>
                      <a:pPr>
                        <a:lnSpc>
                          <a:spcPct val="107000"/>
                        </a:lnSpc>
                        <a:spcAft>
                          <a:spcPts val="800"/>
                        </a:spcAft>
                      </a:pPr>
                      <a:r>
                        <a:rPr lang="en-SG" sz="1050" kern="100">
                          <a:effectLst/>
                          <a:latin typeface="Calibri" panose="020F0502020204030204" pitchFamily="34" charset="0"/>
                          <a:ea typeface="Calibri" panose="020F0502020204030204" pitchFamily="34" charset="0"/>
                          <a:cs typeface="Times New Roman" panose="02020603050405020304" pitchFamily="18" charset="0"/>
                        </a:rPr>
                        <a:t>Familiarity with prerequisites</a:t>
                      </a:r>
                    </a:p>
                  </a:txBody>
                  <a:tcPr marL="68580" marR="68580" marT="0" marB="0"/>
                </a:tc>
                <a:tc>
                  <a:txBody>
                    <a:bodyPr/>
                    <a:lstStyle/>
                    <a:p>
                      <a:pPr>
                        <a:lnSpc>
                          <a:spcPct val="107000"/>
                        </a:lnSpc>
                        <a:spcAft>
                          <a:spcPts val="800"/>
                        </a:spcAft>
                      </a:pPr>
                      <a:r>
                        <a:rPr lang="en-SG" sz="1050" kern="100" dirty="0">
                          <a:effectLst/>
                          <a:latin typeface="Calibri" panose="020F0502020204030204" pitchFamily="34" charset="0"/>
                          <a:ea typeface="Calibri" panose="020F0502020204030204" pitchFamily="34" charset="0"/>
                          <a:cs typeface="Times New Roman" panose="02020603050405020304" pitchFamily="18" charset="0"/>
                        </a:rPr>
                        <a:t>A key understanding of how the UWA units relate to each other is necessary to develop the project.</a:t>
                      </a:r>
                    </a:p>
                  </a:txBody>
                  <a:tcPr marL="68580" marR="68580" marT="0" marB="0"/>
                </a:tc>
                <a:tc>
                  <a:txBody>
                    <a:bodyPr/>
                    <a:lstStyle/>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UWA units</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UWA’s Engineering courses</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SG" sz="1200" dirty="0"/>
                    </a:p>
                  </a:txBody>
                  <a:tcPr/>
                </a:tc>
                <a:extLst>
                  <a:ext uri="{0D108BD9-81ED-4DB2-BD59-A6C34878D82A}">
                    <a16:rowId xmlns:a16="http://schemas.microsoft.com/office/drawing/2014/main" val="3080311152"/>
                  </a:ext>
                </a:extLst>
              </a:tr>
              <a:tr h="783307">
                <a:tc>
                  <a:txBody>
                    <a:bodyPr/>
                    <a:lstStyle/>
                    <a:p>
                      <a:pPr>
                        <a:lnSpc>
                          <a:spcPct val="107000"/>
                        </a:lnSpc>
                        <a:spcAft>
                          <a:spcPts val="800"/>
                        </a:spcAft>
                      </a:pPr>
                      <a:r>
                        <a:rPr lang="en-SG" sz="1050" kern="100">
                          <a:effectLst/>
                          <a:latin typeface="Calibri" panose="020F0502020204030204" pitchFamily="34" charset="0"/>
                          <a:ea typeface="Calibri" panose="020F0502020204030204" pitchFamily="34" charset="0"/>
                          <a:cs typeface="Times New Roman" panose="02020603050405020304" pitchFamily="18" charset="0"/>
                        </a:rPr>
                        <a:t>Professionalism</a:t>
                      </a:r>
                    </a:p>
                  </a:txBody>
                  <a:tcPr marL="68580" marR="68580" marT="0" marB="0"/>
                </a:tc>
                <a:tc>
                  <a:txBody>
                    <a:bodyPr/>
                    <a:lstStyle/>
                    <a:p>
                      <a:pPr>
                        <a:lnSpc>
                          <a:spcPct val="107000"/>
                        </a:lnSpc>
                        <a:spcAft>
                          <a:spcPts val="800"/>
                        </a:spcAft>
                      </a:pPr>
                      <a:r>
                        <a:rPr lang="en-SG" sz="1050" kern="100" dirty="0">
                          <a:effectLst/>
                          <a:latin typeface="Calibri" panose="020F0502020204030204" pitchFamily="34" charset="0"/>
                          <a:ea typeface="Calibri" panose="020F0502020204030204" pitchFamily="34" charset="0"/>
                          <a:cs typeface="Times New Roman" panose="02020603050405020304" pitchFamily="18" charset="0"/>
                        </a:rPr>
                        <a:t>Professionalism is expected when working in a team and communicating with the client.</a:t>
                      </a:r>
                    </a:p>
                  </a:txBody>
                  <a:tcPr marL="68580" marR="68580" marT="0" marB="0"/>
                </a:tc>
                <a:tc>
                  <a:txBody>
                    <a:bodyPr/>
                    <a:lstStyle/>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3"/>
                        </a:rPr>
                        <a:t>Code of conduct</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4"/>
                        </a:rPr>
                        <a:t>ACS Professional Conduct</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05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5"/>
                        </a:rPr>
                        <a:t>ACS Code Ethics</a:t>
                      </a:r>
                      <a:endParaRPr lang="en-SG"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SG" sz="1200" dirty="0"/>
                    </a:p>
                  </a:txBody>
                  <a:tcPr/>
                </a:tc>
                <a:extLst>
                  <a:ext uri="{0D108BD9-81ED-4DB2-BD59-A6C34878D82A}">
                    <a16:rowId xmlns:a16="http://schemas.microsoft.com/office/drawing/2014/main" val="2319479942"/>
                  </a:ext>
                </a:extLst>
              </a:tr>
            </a:tbl>
          </a:graphicData>
        </a:graphic>
      </p:graphicFrame>
    </p:spTree>
    <p:extLst>
      <p:ext uri="{BB962C8B-B14F-4D97-AF65-F5344CB8AC3E}">
        <p14:creationId xmlns:p14="http://schemas.microsoft.com/office/powerpoint/2010/main" val="54933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FDAEBDA-2196-56C6-CD17-1F978908F718}"/>
              </a:ext>
            </a:extLst>
          </p:cNvPr>
          <p:cNvGrpSpPr/>
          <p:nvPr/>
        </p:nvGrpSpPr>
        <p:grpSpPr>
          <a:xfrm>
            <a:off x="319780" y="2417060"/>
            <a:ext cx="3112423" cy="731327"/>
            <a:chOff x="319780" y="2417996"/>
            <a:chExt cx="2888489" cy="731327"/>
          </a:xfrm>
        </p:grpSpPr>
        <p:sp>
          <p:nvSpPr>
            <p:cNvPr id="73" name="Rectangle 72">
              <a:extLst>
                <a:ext uri="{FF2B5EF4-FFF2-40B4-BE49-F238E27FC236}">
                  <a16:creationId xmlns:a16="http://schemas.microsoft.com/office/drawing/2014/main" id="{F5CDDA15-87E0-1EC3-F2B1-7355B80A9245}"/>
                </a:ext>
              </a:extLst>
            </p:cNvPr>
            <p:cNvSpPr/>
            <p:nvPr/>
          </p:nvSpPr>
          <p:spPr>
            <a:xfrm>
              <a:off x="319780" y="2417996"/>
              <a:ext cx="2888489" cy="7313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chemeClr val="bg1">
                    <a:lumMod val="85000"/>
                  </a:schemeClr>
                </a:solidFill>
              </a:endParaRPr>
            </a:p>
          </p:txBody>
        </p:sp>
        <p:grpSp>
          <p:nvGrpSpPr>
            <p:cNvPr id="10" name="Group 9">
              <a:extLst>
                <a:ext uri="{FF2B5EF4-FFF2-40B4-BE49-F238E27FC236}">
                  <a16:creationId xmlns:a16="http://schemas.microsoft.com/office/drawing/2014/main" id="{49C1B275-FD97-0173-662D-9522C844C4C9}"/>
                </a:ext>
              </a:extLst>
            </p:cNvPr>
            <p:cNvGrpSpPr/>
            <p:nvPr/>
          </p:nvGrpSpPr>
          <p:grpSpPr>
            <a:xfrm>
              <a:off x="323318" y="2500089"/>
              <a:ext cx="2654401" cy="530972"/>
              <a:chOff x="323318" y="2500089"/>
              <a:chExt cx="2654401" cy="530972"/>
            </a:xfrm>
          </p:grpSpPr>
          <p:sp>
            <p:nvSpPr>
              <p:cNvPr id="7" name="TextBox 6">
                <a:extLst>
                  <a:ext uri="{FF2B5EF4-FFF2-40B4-BE49-F238E27FC236}">
                    <a16:creationId xmlns:a16="http://schemas.microsoft.com/office/drawing/2014/main" id="{1CF4809F-2586-D681-5715-F7F8D307CE43}"/>
                  </a:ext>
                </a:extLst>
              </p:cNvPr>
              <p:cNvSpPr txBox="1"/>
              <p:nvPr/>
            </p:nvSpPr>
            <p:spPr>
              <a:xfrm>
                <a:off x="323318" y="2500089"/>
                <a:ext cx="932288" cy="523220"/>
              </a:xfrm>
              <a:prstGeom prst="rect">
                <a:avLst/>
              </a:prstGeom>
              <a:noFill/>
            </p:spPr>
            <p:txBody>
              <a:bodyPr wrap="square" rtlCol="0">
                <a:spAutoFit/>
              </a:bodyPr>
              <a:lstStyle/>
              <a:p>
                <a:pPr algn="ctr"/>
                <a:r>
                  <a:rPr lang="en-US" sz="2800" b="1" i="0" dirty="0">
                    <a:solidFill>
                      <a:srgbClr val="203864"/>
                    </a:solidFill>
                    <a:effectLst/>
                    <a:latin typeface="Calibri bold" panose="020F0702030404030204" pitchFamily="34" charset="0"/>
                    <a:cs typeface="Calibri bold" panose="020F0702030404030204" pitchFamily="34" charset="0"/>
                  </a:rPr>
                  <a:t>01.</a:t>
                </a:r>
                <a:endParaRPr lang="en-KE" sz="4800" dirty="0">
                  <a:solidFill>
                    <a:srgbClr val="203864"/>
                  </a:solidFill>
                  <a:latin typeface="Calibri bold" panose="020F0702030404030204" pitchFamily="34" charset="0"/>
                  <a:cs typeface="Calibri bold" panose="020F0702030404030204" pitchFamily="34" charset="0"/>
                </a:endParaRPr>
              </a:p>
            </p:txBody>
          </p:sp>
          <p:sp>
            <p:nvSpPr>
              <p:cNvPr id="8" name="Rectangle 7">
                <a:extLst>
                  <a:ext uri="{FF2B5EF4-FFF2-40B4-BE49-F238E27FC236}">
                    <a16:creationId xmlns:a16="http://schemas.microsoft.com/office/drawing/2014/main" id="{DE49BFE2-16D9-C568-E164-1EC444ED06A4}"/>
                  </a:ext>
                </a:extLst>
              </p:cNvPr>
              <p:cNvSpPr/>
              <p:nvPr/>
            </p:nvSpPr>
            <p:spPr>
              <a:xfrm>
                <a:off x="521506" y="2985342"/>
                <a:ext cx="500012" cy="4571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 name="TextBox 8">
                <a:extLst>
                  <a:ext uri="{FF2B5EF4-FFF2-40B4-BE49-F238E27FC236}">
                    <a16:creationId xmlns:a16="http://schemas.microsoft.com/office/drawing/2014/main" id="{025DFCAA-D47D-5C1E-8033-55C799484279}"/>
                  </a:ext>
                </a:extLst>
              </p:cNvPr>
              <p:cNvSpPr txBox="1"/>
              <p:nvPr/>
            </p:nvSpPr>
            <p:spPr>
              <a:xfrm>
                <a:off x="1021518" y="2574402"/>
                <a:ext cx="1956201" cy="369332"/>
              </a:xfrm>
              <a:prstGeom prst="rect">
                <a:avLst/>
              </a:prstGeom>
              <a:noFill/>
            </p:spPr>
            <p:txBody>
              <a:bodyPr wrap="square" rtlCol="0">
                <a:spAutoFit/>
              </a:bodyPr>
              <a:lstStyle/>
              <a:p>
                <a:r>
                  <a:rPr lang="en-US" dirty="0"/>
                  <a:t>Database manager</a:t>
                </a:r>
                <a:endParaRPr lang="en-KE" dirty="0"/>
              </a:p>
            </p:txBody>
          </p:sp>
        </p:grpSp>
      </p:grpSp>
      <p:grpSp>
        <p:nvGrpSpPr>
          <p:cNvPr id="12" name="Group 11">
            <a:extLst>
              <a:ext uri="{FF2B5EF4-FFF2-40B4-BE49-F238E27FC236}">
                <a16:creationId xmlns:a16="http://schemas.microsoft.com/office/drawing/2014/main" id="{9409A4EF-74B7-5C4F-F371-2D158774F36D}"/>
              </a:ext>
            </a:extLst>
          </p:cNvPr>
          <p:cNvGrpSpPr/>
          <p:nvPr/>
        </p:nvGrpSpPr>
        <p:grpSpPr>
          <a:xfrm>
            <a:off x="3876306" y="2819099"/>
            <a:ext cx="2888489" cy="731327"/>
            <a:chOff x="319780" y="2417996"/>
            <a:chExt cx="2888489" cy="731327"/>
          </a:xfrm>
        </p:grpSpPr>
        <p:sp>
          <p:nvSpPr>
            <p:cNvPr id="13" name="Rectangle 12">
              <a:extLst>
                <a:ext uri="{FF2B5EF4-FFF2-40B4-BE49-F238E27FC236}">
                  <a16:creationId xmlns:a16="http://schemas.microsoft.com/office/drawing/2014/main" id="{F672A4AC-034F-424C-4B59-A13A67E1DD4D}"/>
                </a:ext>
              </a:extLst>
            </p:cNvPr>
            <p:cNvSpPr/>
            <p:nvPr/>
          </p:nvSpPr>
          <p:spPr>
            <a:xfrm>
              <a:off x="319780" y="2417996"/>
              <a:ext cx="2888489" cy="7313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chemeClr val="bg1">
                    <a:lumMod val="85000"/>
                  </a:schemeClr>
                </a:solidFill>
              </a:endParaRPr>
            </a:p>
          </p:txBody>
        </p:sp>
        <p:grpSp>
          <p:nvGrpSpPr>
            <p:cNvPr id="14" name="Group 13">
              <a:extLst>
                <a:ext uri="{FF2B5EF4-FFF2-40B4-BE49-F238E27FC236}">
                  <a16:creationId xmlns:a16="http://schemas.microsoft.com/office/drawing/2014/main" id="{416E8A7B-512E-830F-0331-108C78306952}"/>
                </a:ext>
              </a:extLst>
            </p:cNvPr>
            <p:cNvGrpSpPr/>
            <p:nvPr/>
          </p:nvGrpSpPr>
          <p:grpSpPr>
            <a:xfrm>
              <a:off x="323318" y="2500089"/>
              <a:ext cx="2654401" cy="530972"/>
              <a:chOff x="323318" y="2500089"/>
              <a:chExt cx="2654401" cy="530972"/>
            </a:xfrm>
          </p:grpSpPr>
          <p:sp>
            <p:nvSpPr>
              <p:cNvPr id="15" name="TextBox 14">
                <a:extLst>
                  <a:ext uri="{FF2B5EF4-FFF2-40B4-BE49-F238E27FC236}">
                    <a16:creationId xmlns:a16="http://schemas.microsoft.com/office/drawing/2014/main" id="{558515E1-D5E2-1D4F-18A9-6D5D3A0EE84E}"/>
                  </a:ext>
                </a:extLst>
              </p:cNvPr>
              <p:cNvSpPr txBox="1"/>
              <p:nvPr/>
            </p:nvSpPr>
            <p:spPr>
              <a:xfrm>
                <a:off x="323318" y="2500089"/>
                <a:ext cx="932288" cy="523220"/>
              </a:xfrm>
              <a:prstGeom prst="rect">
                <a:avLst/>
              </a:prstGeom>
              <a:noFill/>
            </p:spPr>
            <p:txBody>
              <a:bodyPr wrap="square" rtlCol="0">
                <a:spAutoFit/>
              </a:bodyPr>
              <a:lstStyle/>
              <a:p>
                <a:pPr algn="ctr"/>
                <a:r>
                  <a:rPr lang="en-US" sz="2800" b="1" i="0" dirty="0">
                    <a:solidFill>
                      <a:srgbClr val="203864"/>
                    </a:solidFill>
                    <a:effectLst/>
                    <a:latin typeface="Calibri bold" panose="020F0702030404030204" pitchFamily="34" charset="0"/>
                    <a:cs typeface="Calibri bold" panose="020F0702030404030204" pitchFamily="34" charset="0"/>
                  </a:rPr>
                  <a:t>01.</a:t>
                </a:r>
                <a:endParaRPr lang="en-KE" sz="4800" dirty="0">
                  <a:solidFill>
                    <a:srgbClr val="203864"/>
                  </a:solidFill>
                  <a:latin typeface="Calibri bold" panose="020F0702030404030204" pitchFamily="34" charset="0"/>
                  <a:cs typeface="Calibri bold" panose="020F0702030404030204" pitchFamily="34" charset="0"/>
                </a:endParaRPr>
              </a:p>
            </p:txBody>
          </p:sp>
          <p:sp>
            <p:nvSpPr>
              <p:cNvPr id="16" name="Rectangle 15">
                <a:extLst>
                  <a:ext uri="{FF2B5EF4-FFF2-40B4-BE49-F238E27FC236}">
                    <a16:creationId xmlns:a16="http://schemas.microsoft.com/office/drawing/2014/main" id="{7339CE42-FF1F-FE67-7CA7-B06FB06DD204}"/>
                  </a:ext>
                </a:extLst>
              </p:cNvPr>
              <p:cNvSpPr/>
              <p:nvPr/>
            </p:nvSpPr>
            <p:spPr>
              <a:xfrm>
                <a:off x="521506" y="2985342"/>
                <a:ext cx="500012" cy="4571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 name="TextBox 16">
                <a:extLst>
                  <a:ext uri="{FF2B5EF4-FFF2-40B4-BE49-F238E27FC236}">
                    <a16:creationId xmlns:a16="http://schemas.microsoft.com/office/drawing/2014/main" id="{CC6EDDC0-DC52-284B-A9F6-669DC6F0B417}"/>
                  </a:ext>
                </a:extLst>
              </p:cNvPr>
              <p:cNvSpPr txBox="1"/>
              <p:nvPr/>
            </p:nvSpPr>
            <p:spPr>
              <a:xfrm>
                <a:off x="1021518" y="2574402"/>
                <a:ext cx="1956201" cy="369332"/>
              </a:xfrm>
              <a:prstGeom prst="rect">
                <a:avLst/>
              </a:prstGeom>
              <a:noFill/>
            </p:spPr>
            <p:txBody>
              <a:bodyPr wrap="square" rtlCol="0">
                <a:spAutoFit/>
              </a:bodyPr>
              <a:lstStyle/>
              <a:p>
                <a:r>
                  <a:rPr lang="en-US" dirty="0"/>
                  <a:t>Project manager</a:t>
                </a:r>
                <a:endParaRPr lang="en-KE" dirty="0"/>
              </a:p>
            </p:txBody>
          </p:sp>
        </p:grpSp>
      </p:grpSp>
      <p:grpSp>
        <p:nvGrpSpPr>
          <p:cNvPr id="18" name="Group 17">
            <a:extLst>
              <a:ext uri="{FF2B5EF4-FFF2-40B4-BE49-F238E27FC236}">
                <a16:creationId xmlns:a16="http://schemas.microsoft.com/office/drawing/2014/main" id="{2E63DA36-DA7C-3EF2-504A-2AB05C9E78C4}"/>
              </a:ext>
            </a:extLst>
          </p:cNvPr>
          <p:cNvGrpSpPr/>
          <p:nvPr/>
        </p:nvGrpSpPr>
        <p:grpSpPr>
          <a:xfrm>
            <a:off x="3876306" y="4118834"/>
            <a:ext cx="2888489" cy="731327"/>
            <a:chOff x="319780" y="2417996"/>
            <a:chExt cx="2888489" cy="731327"/>
          </a:xfrm>
        </p:grpSpPr>
        <p:sp>
          <p:nvSpPr>
            <p:cNvPr id="19" name="Rectangle 18">
              <a:extLst>
                <a:ext uri="{FF2B5EF4-FFF2-40B4-BE49-F238E27FC236}">
                  <a16:creationId xmlns:a16="http://schemas.microsoft.com/office/drawing/2014/main" id="{D82B2315-6CEB-7A1A-F09E-8A64251B6ADA}"/>
                </a:ext>
              </a:extLst>
            </p:cNvPr>
            <p:cNvSpPr/>
            <p:nvPr/>
          </p:nvSpPr>
          <p:spPr>
            <a:xfrm>
              <a:off x="319780" y="2417996"/>
              <a:ext cx="2888489" cy="7313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chemeClr val="bg1">
                    <a:lumMod val="85000"/>
                  </a:schemeClr>
                </a:solidFill>
              </a:endParaRPr>
            </a:p>
          </p:txBody>
        </p:sp>
        <p:grpSp>
          <p:nvGrpSpPr>
            <p:cNvPr id="20" name="Group 19">
              <a:extLst>
                <a:ext uri="{FF2B5EF4-FFF2-40B4-BE49-F238E27FC236}">
                  <a16:creationId xmlns:a16="http://schemas.microsoft.com/office/drawing/2014/main" id="{E097E21A-3915-4EAE-F0BC-721311058132}"/>
                </a:ext>
              </a:extLst>
            </p:cNvPr>
            <p:cNvGrpSpPr/>
            <p:nvPr/>
          </p:nvGrpSpPr>
          <p:grpSpPr>
            <a:xfrm>
              <a:off x="323318" y="2500089"/>
              <a:ext cx="2654401" cy="530972"/>
              <a:chOff x="323318" y="2500089"/>
              <a:chExt cx="2654401" cy="530972"/>
            </a:xfrm>
          </p:grpSpPr>
          <p:sp>
            <p:nvSpPr>
              <p:cNvPr id="21" name="TextBox 20">
                <a:extLst>
                  <a:ext uri="{FF2B5EF4-FFF2-40B4-BE49-F238E27FC236}">
                    <a16:creationId xmlns:a16="http://schemas.microsoft.com/office/drawing/2014/main" id="{093A55EF-5EF1-FA37-CD76-2EB2042CF2BE}"/>
                  </a:ext>
                </a:extLst>
              </p:cNvPr>
              <p:cNvSpPr txBox="1"/>
              <p:nvPr/>
            </p:nvSpPr>
            <p:spPr>
              <a:xfrm>
                <a:off x="323318" y="2500089"/>
                <a:ext cx="932288" cy="523220"/>
              </a:xfrm>
              <a:prstGeom prst="rect">
                <a:avLst/>
              </a:prstGeom>
              <a:noFill/>
            </p:spPr>
            <p:txBody>
              <a:bodyPr wrap="square" rtlCol="0">
                <a:spAutoFit/>
              </a:bodyPr>
              <a:lstStyle/>
              <a:p>
                <a:pPr algn="ctr"/>
                <a:r>
                  <a:rPr lang="en-US" sz="2800" b="1" i="0" dirty="0">
                    <a:solidFill>
                      <a:srgbClr val="203864"/>
                    </a:solidFill>
                    <a:effectLst/>
                    <a:latin typeface="Calibri bold" panose="020F0702030404030204" pitchFamily="34" charset="0"/>
                    <a:cs typeface="Calibri bold" panose="020F0702030404030204" pitchFamily="34" charset="0"/>
                  </a:rPr>
                  <a:t>02.</a:t>
                </a:r>
                <a:endParaRPr lang="en-KE" sz="4800" dirty="0">
                  <a:solidFill>
                    <a:srgbClr val="203864"/>
                  </a:solidFill>
                  <a:latin typeface="Calibri bold" panose="020F0702030404030204" pitchFamily="34" charset="0"/>
                  <a:cs typeface="Calibri bold" panose="020F0702030404030204" pitchFamily="34" charset="0"/>
                </a:endParaRPr>
              </a:p>
            </p:txBody>
          </p:sp>
          <p:sp>
            <p:nvSpPr>
              <p:cNvPr id="22" name="Rectangle 21">
                <a:extLst>
                  <a:ext uri="{FF2B5EF4-FFF2-40B4-BE49-F238E27FC236}">
                    <a16:creationId xmlns:a16="http://schemas.microsoft.com/office/drawing/2014/main" id="{91B1C025-657E-A72B-64BA-9AFA49F75BD4}"/>
                  </a:ext>
                </a:extLst>
              </p:cNvPr>
              <p:cNvSpPr/>
              <p:nvPr/>
            </p:nvSpPr>
            <p:spPr>
              <a:xfrm>
                <a:off x="521506" y="2985342"/>
                <a:ext cx="500012" cy="4571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 name="TextBox 22">
                <a:extLst>
                  <a:ext uri="{FF2B5EF4-FFF2-40B4-BE49-F238E27FC236}">
                    <a16:creationId xmlns:a16="http://schemas.microsoft.com/office/drawing/2014/main" id="{2A3F2556-4E90-1860-22EA-D5EF0FE2BBBF}"/>
                  </a:ext>
                </a:extLst>
              </p:cNvPr>
              <p:cNvSpPr txBox="1"/>
              <p:nvPr/>
            </p:nvSpPr>
            <p:spPr>
              <a:xfrm>
                <a:off x="1021518" y="2574402"/>
                <a:ext cx="1956201" cy="369332"/>
              </a:xfrm>
              <a:prstGeom prst="rect">
                <a:avLst/>
              </a:prstGeom>
              <a:noFill/>
            </p:spPr>
            <p:txBody>
              <a:bodyPr wrap="square" rtlCol="0">
                <a:spAutoFit/>
              </a:bodyPr>
              <a:lstStyle/>
              <a:p>
                <a:r>
                  <a:rPr lang="en-US" dirty="0"/>
                  <a:t>Technical writer</a:t>
                </a:r>
                <a:endParaRPr lang="en-KE" dirty="0"/>
              </a:p>
            </p:txBody>
          </p:sp>
        </p:grpSp>
      </p:grpSp>
      <p:grpSp>
        <p:nvGrpSpPr>
          <p:cNvPr id="24" name="Group 23">
            <a:extLst>
              <a:ext uri="{FF2B5EF4-FFF2-40B4-BE49-F238E27FC236}">
                <a16:creationId xmlns:a16="http://schemas.microsoft.com/office/drawing/2014/main" id="{0252721A-4CAD-BCF6-F3D7-8E2758F0C9BA}"/>
              </a:ext>
            </a:extLst>
          </p:cNvPr>
          <p:cNvGrpSpPr/>
          <p:nvPr/>
        </p:nvGrpSpPr>
        <p:grpSpPr>
          <a:xfrm>
            <a:off x="319780" y="4257542"/>
            <a:ext cx="3112423" cy="731327"/>
            <a:chOff x="319780" y="2417996"/>
            <a:chExt cx="2888489" cy="731327"/>
          </a:xfrm>
        </p:grpSpPr>
        <p:sp>
          <p:nvSpPr>
            <p:cNvPr id="25" name="Rectangle 24">
              <a:extLst>
                <a:ext uri="{FF2B5EF4-FFF2-40B4-BE49-F238E27FC236}">
                  <a16:creationId xmlns:a16="http://schemas.microsoft.com/office/drawing/2014/main" id="{A95AEDD2-5F14-5D84-DC35-A7FFA0424053}"/>
                </a:ext>
              </a:extLst>
            </p:cNvPr>
            <p:cNvSpPr/>
            <p:nvPr/>
          </p:nvSpPr>
          <p:spPr>
            <a:xfrm>
              <a:off x="319780" y="2417996"/>
              <a:ext cx="2888489" cy="7313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chemeClr val="bg1">
                    <a:lumMod val="85000"/>
                  </a:schemeClr>
                </a:solidFill>
              </a:endParaRPr>
            </a:p>
          </p:txBody>
        </p:sp>
        <p:grpSp>
          <p:nvGrpSpPr>
            <p:cNvPr id="26" name="Group 25">
              <a:extLst>
                <a:ext uri="{FF2B5EF4-FFF2-40B4-BE49-F238E27FC236}">
                  <a16:creationId xmlns:a16="http://schemas.microsoft.com/office/drawing/2014/main" id="{E1FC3ED5-EB39-BC54-1E02-4592C7BC503D}"/>
                </a:ext>
              </a:extLst>
            </p:cNvPr>
            <p:cNvGrpSpPr/>
            <p:nvPr/>
          </p:nvGrpSpPr>
          <p:grpSpPr>
            <a:xfrm>
              <a:off x="323318" y="2500089"/>
              <a:ext cx="2884951" cy="530972"/>
              <a:chOff x="323318" y="2500089"/>
              <a:chExt cx="2884951" cy="530972"/>
            </a:xfrm>
          </p:grpSpPr>
          <p:sp>
            <p:nvSpPr>
              <p:cNvPr id="27" name="TextBox 26">
                <a:extLst>
                  <a:ext uri="{FF2B5EF4-FFF2-40B4-BE49-F238E27FC236}">
                    <a16:creationId xmlns:a16="http://schemas.microsoft.com/office/drawing/2014/main" id="{C3D45DC3-9185-0E0B-CD3D-BEBCBF49CD0B}"/>
                  </a:ext>
                </a:extLst>
              </p:cNvPr>
              <p:cNvSpPr txBox="1"/>
              <p:nvPr/>
            </p:nvSpPr>
            <p:spPr>
              <a:xfrm>
                <a:off x="323318" y="2500089"/>
                <a:ext cx="932288" cy="523220"/>
              </a:xfrm>
              <a:prstGeom prst="rect">
                <a:avLst/>
              </a:prstGeom>
              <a:noFill/>
            </p:spPr>
            <p:txBody>
              <a:bodyPr wrap="square" rtlCol="0">
                <a:spAutoFit/>
              </a:bodyPr>
              <a:lstStyle/>
              <a:p>
                <a:pPr algn="ctr"/>
                <a:r>
                  <a:rPr lang="en-US" sz="2800" b="1" i="0" dirty="0">
                    <a:solidFill>
                      <a:srgbClr val="203864"/>
                    </a:solidFill>
                    <a:effectLst/>
                    <a:latin typeface="Calibri bold" panose="020F0702030404030204" pitchFamily="34" charset="0"/>
                    <a:cs typeface="Calibri bold" panose="020F0702030404030204" pitchFamily="34" charset="0"/>
                  </a:rPr>
                  <a:t>03.</a:t>
                </a:r>
                <a:endParaRPr lang="en-KE" sz="4800" dirty="0">
                  <a:solidFill>
                    <a:srgbClr val="203864"/>
                  </a:solidFill>
                  <a:latin typeface="Calibri bold" panose="020F0702030404030204" pitchFamily="34" charset="0"/>
                  <a:cs typeface="Calibri bold" panose="020F0702030404030204" pitchFamily="34" charset="0"/>
                </a:endParaRPr>
              </a:p>
            </p:txBody>
          </p:sp>
          <p:sp>
            <p:nvSpPr>
              <p:cNvPr id="28" name="Rectangle 27">
                <a:extLst>
                  <a:ext uri="{FF2B5EF4-FFF2-40B4-BE49-F238E27FC236}">
                    <a16:creationId xmlns:a16="http://schemas.microsoft.com/office/drawing/2014/main" id="{251429E1-AE41-74BF-B699-87B82864FF4B}"/>
                  </a:ext>
                </a:extLst>
              </p:cNvPr>
              <p:cNvSpPr/>
              <p:nvPr/>
            </p:nvSpPr>
            <p:spPr>
              <a:xfrm>
                <a:off x="521506" y="2985342"/>
                <a:ext cx="500012" cy="4571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 name="TextBox 28">
                <a:extLst>
                  <a:ext uri="{FF2B5EF4-FFF2-40B4-BE49-F238E27FC236}">
                    <a16:creationId xmlns:a16="http://schemas.microsoft.com/office/drawing/2014/main" id="{719A8B04-B32C-9178-51E4-756710672CA5}"/>
                  </a:ext>
                </a:extLst>
              </p:cNvPr>
              <p:cNvSpPr txBox="1"/>
              <p:nvPr/>
            </p:nvSpPr>
            <p:spPr>
              <a:xfrm>
                <a:off x="1021518" y="2574402"/>
                <a:ext cx="2186751" cy="369332"/>
              </a:xfrm>
              <a:prstGeom prst="rect">
                <a:avLst/>
              </a:prstGeom>
              <a:noFill/>
            </p:spPr>
            <p:txBody>
              <a:bodyPr wrap="square" rtlCol="0">
                <a:spAutoFit/>
              </a:bodyPr>
              <a:lstStyle/>
              <a:p>
                <a:r>
                  <a:rPr lang="en-US" dirty="0"/>
                  <a:t>Back-end developer</a:t>
                </a:r>
                <a:endParaRPr lang="en-KE" dirty="0"/>
              </a:p>
            </p:txBody>
          </p:sp>
        </p:grpSp>
      </p:grpSp>
      <p:grpSp>
        <p:nvGrpSpPr>
          <p:cNvPr id="30" name="Group 29">
            <a:extLst>
              <a:ext uri="{FF2B5EF4-FFF2-40B4-BE49-F238E27FC236}">
                <a16:creationId xmlns:a16="http://schemas.microsoft.com/office/drawing/2014/main" id="{7D0AA450-8974-56C2-355A-7AF09D09B0F9}"/>
              </a:ext>
            </a:extLst>
          </p:cNvPr>
          <p:cNvGrpSpPr/>
          <p:nvPr/>
        </p:nvGrpSpPr>
        <p:grpSpPr>
          <a:xfrm>
            <a:off x="319780" y="5177783"/>
            <a:ext cx="3325976" cy="731327"/>
            <a:chOff x="319780" y="2417996"/>
            <a:chExt cx="3086677" cy="731327"/>
          </a:xfrm>
        </p:grpSpPr>
        <p:sp>
          <p:nvSpPr>
            <p:cNvPr id="31" name="Rectangle 30">
              <a:extLst>
                <a:ext uri="{FF2B5EF4-FFF2-40B4-BE49-F238E27FC236}">
                  <a16:creationId xmlns:a16="http://schemas.microsoft.com/office/drawing/2014/main" id="{426B3A47-19CC-2931-EB66-9B0C6C42C40C}"/>
                </a:ext>
              </a:extLst>
            </p:cNvPr>
            <p:cNvSpPr/>
            <p:nvPr/>
          </p:nvSpPr>
          <p:spPr>
            <a:xfrm>
              <a:off x="319780" y="2417996"/>
              <a:ext cx="2888489" cy="7313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chemeClr val="bg1">
                    <a:lumMod val="85000"/>
                  </a:schemeClr>
                </a:solidFill>
              </a:endParaRPr>
            </a:p>
          </p:txBody>
        </p:sp>
        <p:grpSp>
          <p:nvGrpSpPr>
            <p:cNvPr id="32" name="Group 31">
              <a:extLst>
                <a:ext uri="{FF2B5EF4-FFF2-40B4-BE49-F238E27FC236}">
                  <a16:creationId xmlns:a16="http://schemas.microsoft.com/office/drawing/2014/main" id="{D07337ED-2AFB-DB40-618D-7921E77060A3}"/>
                </a:ext>
              </a:extLst>
            </p:cNvPr>
            <p:cNvGrpSpPr/>
            <p:nvPr/>
          </p:nvGrpSpPr>
          <p:grpSpPr>
            <a:xfrm>
              <a:off x="323318" y="2500089"/>
              <a:ext cx="3083139" cy="530972"/>
              <a:chOff x="323318" y="2500089"/>
              <a:chExt cx="3083139" cy="530972"/>
            </a:xfrm>
          </p:grpSpPr>
          <p:sp>
            <p:nvSpPr>
              <p:cNvPr id="33" name="TextBox 32">
                <a:extLst>
                  <a:ext uri="{FF2B5EF4-FFF2-40B4-BE49-F238E27FC236}">
                    <a16:creationId xmlns:a16="http://schemas.microsoft.com/office/drawing/2014/main" id="{65B6E263-6FE0-170A-BBC3-73701B209839}"/>
                  </a:ext>
                </a:extLst>
              </p:cNvPr>
              <p:cNvSpPr txBox="1"/>
              <p:nvPr/>
            </p:nvSpPr>
            <p:spPr>
              <a:xfrm>
                <a:off x="323318" y="2500089"/>
                <a:ext cx="932288" cy="523220"/>
              </a:xfrm>
              <a:prstGeom prst="rect">
                <a:avLst/>
              </a:prstGeom>
              <a:noFill/>
            </p:spPr>
            <p:txBody>
              <a:bodyPr wrap="square" rtlCol="0">
                <a:spAutoFit/>
              </a:bodyPr>
              <a:lstStyle/>
              <a:p>
                <a:pPr algn="ctr"/>
                <a:r>
                  <a:rPr lang="en-US" sz="2800" b="1" i="0" dirty="0">
                    <a:solidFill>
                      <a:srgbClr val="203864"/>
                    </a:solidFill>
                    <a:effectLst/>
                    <a:latin typeface="Calibri bold" panose="020F0702030404030204" pitchFamily="34" charset="0"/>
                    <a:cs typeface="Calibri bold" panose="020F0702030404030204" pitchFamily="34" charset="0"/>
                  </a:rPr>
                  <a:t>04.</a:t>
                </a:r>
                <a:endParaRPr lang="en-KE" sz="4800" dirty="0">
                  <a:solidFill>
                    <a:srgbClr val="203864"/>
                  </a:solidFill>
                  <a:latin typeface="Calibri bold" panose="020F0702030404030204" pitchFamily="34" charset="0"/>
                  <a:cs typeface="Calibri bold" panose="020F0702030404030204" pitchFamily="34" charset="0"/>
                </a:endParaRPr>
              </a:p>
            </p:txBody>
          </p:sp>
          <p:sp>
            <p:nvSpPr>
              <p:cNvPr id="34" name="Rectangle 33">
                <a:extLst>
                  <a:ext uri="{FF2B5EF4-FFF2-40B4-BE49-F238E27FC236}">
                    <a16:creationId xmlns:a16="http://schemas.microsoft.com/office/drawing/2014/main" id="{04DB6A78-129D-857F-82FD-EE8F66308833}"/>
                  </a:ext>
                </a:extLst>
              </p:cNvPr>
              <p:cNvSpPr/>
              <p:nvPr/>
            </p:nvSpPr>
            <p:spPr>
              <a:xfrm>
                <a:off x="521506" y="2985342"/>
                <a:ext cx="500012" cy="4571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5" name="TextBox 34">
                <a:extLst>
                  <a:ext uri="{FF2B5EF4-FFF2-40B4-BE49-F238E27FC236}">
                    <a16:creationId xmlns:a16="http://schemas.microsoft.com/office/drawing/2014/main" id="{61B96C2D-0056-74C5-DCA1-ED98BCEA0125}"/>
                  </a:ext>
                </a:extLst>
              </p:cNvPr>
              <p:cNvSpPr txBox="1"/>
              <p:nvPr/>
            </p:nvSpPr>
            <p:spPr>
              <a:xfrm>
                <a:off x="1021518" y="2574402"/>
                <a:ext cx="2384939" cy="369332"/>
              </a:xfrm>
              <a:prstGeom prst="rect">
                <a:avLst/>
              </a:prstGeom>
              <a:noFill/>
            </p:spPr>
            <p:txBody>
              <a:bodyPr wrap="square" rtlCol="0">
                <a:spAutoFit/>
              </a:bodyPr>
              <a:lstStyle/>
              <a:p>
                <a:r>
                  <a:rPr lang="en-US" dirty="0"/>
                  <a:t>User interface designer</a:t>
                </a:r>
                <a:endParaRPr lang="en-KE" dirty="0"/>
              </a:p>
            </p:txBody>
          </p:sp>
        </p:grpSp>
      </p:grpSp>
      <p:grpSp>
        <p:nvGrpSpPr>
          <p:cNvPr id="36" name="Group 35">
            <a:extLst>
              <a:ext uri="{FF2B5EF4-FFF2-40B4-BE49-F238E27FC236}">
                <a16:creationId xmlns:a16="http://schemas.microsoft.com/office/drawing/2014/main" id="{5012C960-0E21-CDBA-997F-50295CC87E7D}"/>
              </a:ext>
            </a:extLst>
          </p:cNvPr>
          <p:cNvGrpSpPr/>
          <p:nvPr/>
        </p:nvGrpSpPr>
        <p:grpSpPr>
          <a:xfrm>
            <a:off x="319780" y="3337301"/>
            <a:ext cx="3112423" cy="731327"/>
            <a:chOff x="319780" y="2417996"/>
            <a:chExt cx="2888489" cy="731327"/>
          </a:xfrm>
        </p:grpSpPr>
        <p:sp>
          <p:nvSpPr>
            <p:cNvPr id="37" name="Rectangle 36">
              <a:extLst>
                <a:ext uri="{FF2B5EF4-FFF2-40B4-BE49-F238E27FC236}">
                  <a16:creationId xmlns:a16="http://schemas.microsoft.com/office/drawing/2014/main" id="{42619144-CBAE-3DA6-B2A8-85EF65363431}"/>
                </a:ext>
              </a:extLst>
            </p:cNvPr>
            <p:cNvSpPr/>
            <p:nvPr/>
          </p:nvSpPr>
          <p:spPr>
            <a:xfrm>
              <a:off x="319780" y="2417996"/>
              <a:ext cx="2888489" cy="7313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chemeClr val="bg1">
                    <a:lumMod val="85000"/>
                  </a:schemeClr>
                </a:solidFill>
              </a:endParaRPr>
            </a:p>
          </p:txBody>
        </p:sp>
        <p:grpSp>
          <p:nvGrpSpPr>
            <p:cNvPr id="40" name="Group 39">
              <a:extLst>
                <a:ext uri="{FF2B5EF4-FFF2-40B4-BE49-F238E27FC236}">
                  <a16:creationId xmlns:a16="http://schemas.microsoft.com/office/drawing/2014/main" id="{7F83F324-5BDA-200B-5F90-B7BC03D71B8B}"/>
                </a:ext>
              </a:extLst>
            </p:cNvPr>
            <p:cNvGrpSpPr/>
            <p:nvPr/>
          </p:nvGrpSpPr>
          <p:grpSpPr>
            <a:xfrm>
              <a:off x="323318" y="2500089"/>
              <a:ext cx="2884951" cy="530972"/>
              <a:chOff x="323318" y="2500089"/>
              <a:chExt cx="2884951" cy="530972"/>
            </a:xfrm>
          </p:grpSpPr>
          <p:sp>
            <p:nvSpPr>
              <p:cNvPr id="41" name="TextBox 40">
                <a:extLst>
                  <a:ext uri="{FF2B5EF4-FFF2-40B4-BE49-F238E27FC236}">
                    <a16:creationId xmlns:a16="http://schemas.microsoft.com/office/drawing/2014/main" id="{A52E50A7-697C-BD1A-E5B2-5CD439617123}"/>
                  </a:ext>
                </a:extLst>
              </p:cNvPr>
              <p:cNvSpPr txBox="1"/>
              <p:nvPr/>
            </p:nvSpPr>
            <p:spPr>
              <a:xfrm>
                <a:off x="323318" y="2500089"/>
                <a:ext cx="932288" cy="523220"/>
              </a:xfrm>
              <a:prstGeom prst="rect">
                <a:avLst/>
              </a:prstGeom>
              <a:noFill/>
            </p:spPr>
            <p:txBody>
              <a:bodyPr wrap="square" rtlCol="0">
                <a:spAutoFit/>
              </a:bodyPr>
              <a:lstStyle/>
              <a:p>
                <a:pPr algn="ctr"/>
                <a:r>
                  <a:rPr lang="en-US" sz="2800" b="1" i="0" dirty="0">
                    <a:solidFill>
                      <a:srgbClr val="203864"/>
                    </a:solidFill>
                    <a:effectLst/>
                    <a:latin typeface="Calibri bold" panose="020F0702030404030204" pitchFamily="34" charset="0"/>
                    <a:cs typeface="Calibri bold" panose="020F0702030404030204" pitchFamily="34" charset="0"/>
                  </a:rPr>
                  <a:t>02.</a:t>
                </a:r>
                <a:endParaRPr lang="en-KE" sz="4800" dirty="0">
                  <a:solidFill>
                    <a:srgbClr val="203864"/>
                  </a:solidFill>
                  <a:latin typeface="Calibri bold" panose="020F0702030404030204" pitchFamily="34" charset="0"/>
                  <a:cs typeface="Calibri bold" panose="020F0702030404030204" pitchFamily="34" charset="0"/>
                </a:endParaRPr>
              </a:p>
            </p:txBody>
          </p:sp>
          <p:sp>
            <p:nvSpPr>
              <p:cNvPr id="45" name="Rectangle 44">
                <a:extLst>
                  <a:ext uri="{FF2B5EF4-FFF2-40B4-BE49-F238E27FC236}">
                    <a16:creationId xmlns:a16="http://schemas.microsoft.com/office/drawing/2014/main" id="{CDE772FF-8CE1-A182-8A19-E3B142491404}"/>
                  </a:ext>
                </a:extLst>
              </p:cNvPr>
              <p:cNvSpPr/>
              <p:nvPr/>
            </p:nvSpPr>
            <p:spPr>
              <a:xfrm>
                <a:off x="521506" y="2985342"/>
                <a:ext cx="500012" cy="4571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6" name="TextBox 45">
                <a:extLst>
                  <a:ext uri="{FF2B5EF4-FFF2-40B4-BE49-F238E27FC236}">
                    <a16:creationId xmlns:a16="http://schemas.microsoft.com/office/drawing/2014/main" id="{D33BD66A-1A18-9B01-5B89-1DA7B240CBED}"/>
                  </a:ext>
                </a:extLst>
              </p:cNvPr>
              <p:cNvSpPr txBox="1"/>
              <p:nvPr/>
            </p:nvSpPr>
            <p:spPr>
              <a:xfrm>
                <a:off x="1021518" y="2574402"/>
                <a:ext cx="2186751" cy="369332"/>
              </a:xfrm>
              <a:prstGeom prst="rect">
                <a:avLst/>
              </a:prstGeom>
              <a:noFill/>
            </p:spPr>
            <p:txBody>
              <a:bodyPr wrap="square" rtlCol="0">
                <a:spAutoFit/>
              </a:bodyPr>
              <a:lstStyle/>
              <a:p>
                <a:r>
                  <a:rPr lang="en-US" dirty="0"/>
                  <a:t>Front-end developer</a:t>
                </a:r>
                <a:endParaRPr lang="en-KE" dirty="0"/>
              </a:p>
            </p:txBody>
          </p:sp>
        </p:grpSp>
      </p:grpSp>
      <p:grpSp>
        <p:nvGrpSpPr>
          <p:cNvPr id="47" name="Group 46">
            <a:extLst>
              <a:ext uri="{FF2B5EF4-FFF2-40B4-BE49-F238E27FC236}">
                <a16:creationId xmlns:a16="http://schemas.microsoft.com/office/drawing/2014/main" id="{884C466E-62A5-172E-B8FE-542BE4733FBC}"/>
              </a:ext>
            </a:extLst>
          </p:cNvPr>
          <p:cNvGrpSpPr/>
          <p:nvPr/>
        </p:nvGrpSpPr>
        <p:grpSpPr>
          <a:xfrm>
            <a:off x="319780" y="6098022"/>
            <a:ext cx="3112423" cy="731327"/>
            <a:chOff x="319780" y="2417996"/>
            <a:chExt cx="2888489" cy="731327"/>
          </a:xfrm>
        </p:grpSpPr>
        <p:sp>
          <p:nvSpPr>
            <p:cNvPr id="48" name="Rectangle 47">
              <a:extLst>
                <a:ext uri="{FF2B5EF4-FFF2-40B4-BE49-F238E27FC236}">
                  <a16:creationId xmlns:a16="http://schemas.microsoft.com/office/drawing/2014/main" id="{F0409838-E136-D6FB-A81B-BAA04BAF1991}"/>
                </a:ext>
              </a:extLst>
            </p:cNvPr>
            <p:cNvSpPr/>
            <p:nvPr/>
          </p:nvSpPr>
          <p:spPr>
            <a:xfrm>
              <a:off x="319780" y="2417996"/>
              <a:ext cx="2888489" cy="7313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chemeClr val="bg1">
                    <a:lumMod val="85000"/>
                  </a:schemeClr>
                </a:solidFill>
              </a:endParaRPr>
            </a:p>
          </p:txBody>
        </p:sp>
        <p:grpSp>
          <p:nvGrpSpPr>
            <p:cNvPr id="51" name="Group 50">
              <a:extLst>
                <a:ext uri="{FF2B5EF4-FFF2-40B4-BE49-F238E27FC236}">
                  <a16:creationId xmlns:a16="http://schemas.microsoft.com/office/drawing/2014/main" id="{0023A62B-5600-84EB-677E-B19BA7A70914}"/>
                </a:ext>
              </a:extLst>
            </p:cNvPr>
            <p:cNvGrpSpPr/>
            <p:nvPr/>
          </p:nvGrpSpPr>
          <p:grpSpPr>
            <a:xfrm>
              <a:off x="323318" y="2500089"/>
              <a:ext cx="2654401" cy="530972"/>
              <a:chOff x="323318" y="2500089"/>
              <a:chExt cx="2654401" cy="530972"/>
            </a:xfrm>
          </p:grpSpPr>
          <p:sp>
            <p:nvSpPr>
              <p:cNvPr id="52" name="TextBox 51">
                <a:extLst>
                  <a:ext uri="{FF2B5EF4-FFF2-40B4-BE49-F238E27FC236}">
                    <a16:creationId xmlns:a16="http://schemas.microsoft.com/office/drawing/2014/main" id="{28FD0058-BC12-9ABA-9ED2-47D1459B8E69}"/>
                  </a:ext>
                </a:extLst>
              </p:cNvPr>
              <p:cNvSpPr txBox="1"/>
              <p:nvPr/>
            </p:nvSpPr>
            <p:spPr>
              <a:xfrm>
                <a:off x="323318" y="2500089"/>
                <a:ext cx="932288" cy="523220"/>
              </a:xfrm>
              <a:prstGeom prst="rect">
                <a:avLst/>
              </a:prstGeom>
              <a:noFill/>
            </p:spPr>
            <p:txBody>
              <a:bodyPr wrap="square" rtlCol="0">
                <a:spAutoFit/>
              </a:bodyPr>
              <a:lstStyle/>
              <a:p>
                <a:pPr algn="ctr"/>
                <a:r>
                  <a:rPr lang="en-US" sz="2800" b="1" i="0" dirty="0">
                    <a:solidFill>
                      <a:srgbClr val="203864"/>
                    </a:solidFill>
                    <a:effectLst/>
                    <a:latin typeface="Calibri bold" panose="020F0702030404030204" pitchFamily="34" charset="0"/>
                    <a:cs typeface="Calibri bold" panose="020F0702030404030204" pitchFamily="34" charset="0"/>
                  </a:rPr>
                  <a:t>05.</a:t>
                </a:r>
                <a:endParaRPr lang="en-KE" sz="4800" dirty="0">
                  <a:solidFill>
                    <a:srgbClr val="203864"/>
                  </a:solidFill>
                  <a:latin typeface="Calibri bold" panose="020F0702030404030204" pitchFamily="34" charset="0"/>
                  <a:cs typeface="Calibri bold" panose="020F0702030404030204" pitchFamily="34" charset="0"/>
                </a:endParaRPr>
              </a:p>
            </p:txBody>
          </p:sp>
          <p:sp>
            <p:nvSpPr>
              <p:cNvPr id="53" name="Rectangle 52">
                <a:extLst>
                  <a:ext uri="{FF2B5EF4-FFF2-40B4-BE49-F238E27FC236}">
                    <a16:creationId xmlns:a16="http://schemas.microsoft.com/office/drawing/2014/main" id="{18A65F0F-193A-C127-A7FF-EFC51CA7002A}"/>
                  </a:ext>
                </a:extLst>
              </p:cNvPr>
              <p:cNvSpPr/>
              <p:nvPr/>
            </p:nvSpPr>
            <p:spPr>
              <a:xfrm>
                <a:off x="521506" y="2985342"/>
                <a:ext cx="500012" cy="4571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54" name="TextBox 53">
                <a:extLst>
                  <a:ext uri="{FF2B5EF4-FFF2-40B4-BE49-F238E27FC236}">
                    <a16:creationId xmlns:a16="http://schemas.microsoft.com/office/drawing/2014/main" id="{DB87314B-5229-6F39-0A88-FE3BC77583C0}"/>
                  </a:ext>
                </a:extLst>
              </p:cNvPr>
              <p:cNvSpPr txBox="1"/>
              <p:nvPr/>
            </p:nvSpPr>
            <p:spPr>
              <a:xfrm>
                <a:off x="1021518" y="2574402"/>
                <a:ext cx="1956201" cy="369332"/>
              </a:xfrm>
              <a:prstGeom prst="rect">
                <a:avLst/>
              </a:prstGeom>
              <a:noFill/>
            </p:spPr>
            <p:txBody>
              <a:bodyPr wrap="square" rtlCol="0">
                <a:spAutoFit/>
              </a:bodyPr>
              <a:lstStyle/>
              <a:p>
                <a:r>
                  <a:rPr lang="en-US" dirty="0"/>
                  <a:t>QA tester</a:t>
                </a:r>
                <a:endParaRPr lang="en-KE" dirty="0"/>
              </a:p>
            </p:txBody>
          </p:sp>
        </p:grpSp>
      </p:grpSp>
      <p:grpSp>
        <p:nvGrpSpPr>
          <p:cNvPr id="55" name="Group 54">
            <a:extLst>
              <a:ext uri="{FF2B5EF4-FFF2-40B4-BE49-F238E27FC236}">
                <a16:creationId xmlns:a16="http://schemas.microsoft.com/office/drawing/2014/main" id="{84894381-09C6-04F2-BE5C-DD30F0D4F98C}"/>
              </a:ext>
            </a:extLst>
          </p:cNvPr>
          <p:cNvGrpSpPr/>
          <p:nvPr/>
        </p:nvGrpSpPr>
        <p:grpSpPr>
          <a:xfrm>
            <a:off x="3876306" y="5418570"/>
            <a:ext cx="2888489" cy="731327"/>
            <a:chOff x="319780" y="2417996"/>
            <a:chExt cx="2888489" cy="731327"/>
          </a:xfrm>
        </p:grpSpPr>
        <p:sp>
          <p:nvSpPr>
            <p:cNvPr id="56" name="Rectangle 55">
              <a:extLst>
                <a:ext uri="{FF2B5EF4-FFF2-40B4-BE49-F238E27FC236}">
                  <a16:creationId xmlns:a16="http://schemas.microsoft.com/office/drawing/2014/main" id="{A121231C-FE67-F663-1BC1-EFBC245F9B45}"/>
                </a:ext>
              </a:extLst>
            </p:cNvPr>
            <p:cNvSpPr/>
            <p:nvPr/>
          </p:nvSpPr>
          <p:spPr>
            <a:xfrm>
              <a:off x="319780" y="2417996"/>
              <a:ext cx="2888489" cy="7313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chemeClr val="bg1">
                    <a:lumMod val="85000"/>
                  </a:schemeClr>
                </a:solidFill>
              </a:endParaRPr>
            </a:p>
          </p:txBody>
        </p:sp>
        <p:grpSp>
          <p:nvGrpSpPr>
            <p:cNvPr id="57" name="Group 56">
              <a:extLst>
                <a:ext uri="{FF2B5EF4-FFF2-40B4-BE49-F238E27FC236}">
                  <a16:creationId xmlns:a16="http://schemas.microsoft.com/office/drawing/2014/main" id="{2FBA592C-7391-D571-CA4E-A2F92D45CE3B}"/>
                </a:ext>
              </a:extLst>
            </p:cNvPr>
            <p:cNvGrpSpPr/>
            <p:nvPr/>
          </p:nvGrpSpPr>
          <p:grpSpPr>
            <a:xfrm>
              <a:off x="323318" y="2500089"/>
              <a:ext cx="2654401" cy="530972"/>
              <a:chOff x="323318" y="2500089"/>
              <a:chExt cx="2654401" cy="530972"/>
            </a:xfrm>
          </p:grpSpPr>
          <p:sp>
            <p:nvSpPr>
              <p:cNvPr id="58" name="TextBox 57">
                <a:extLst>
                  <a:ext uri="{FF2B5EF4-FFF2-40B4-BE49-F238E27FC236}">
                    <a16:creationId xmlns:a16="http://schemas.microsoft.com/office/drawing/2014/main" id="{3989E6E6-0CE2-5D3E-4235-C8CE0F884190}"/>
                  </a:ext>
                </a:extLst>
              </p:cNvPr>
              <p:cNvSpPr txBox="1"/>
              <p:nvPr/>
            </p:nvSpPr>
            <p:spPr>
              <a:xfrm>
                <a:off x="323318" y="2500089"/>
                <a:ext cx="932288" cy="523220"/>
              </a:xfrm>
              <a:prstGeom prst="rect">
                <a:avLst/>
              </a:prstGeom>
              <a:noFill/>
            </p:spPr>
            <p:txBody>
              <a:bodyPr wrap="square" rtlCol="0">
                <a:spAutoFit/>
              </a:bodyPr>
              <a:lstStyle/>
              <a:p>
                <a:pPr algn="ctr"/>
                <a:r>
                  <a:rPr lang="en-US" sz="2800" b="1" i="0" dirty="0">
                    <a:solidFill>
                      <a:srgbClr val="203864"/>
                    </a:solidFill>
                    <a:effectLst/>
                    <a:latin typeface="Calibri bold" panose="020F0702030404030204" pitchFamily="34" charset="0"/>
                    <a:cs typeface="Calibri bold" panose="020F0702030404030204" pitchFamily="34" charset="0"/>
                  </a:rPr>
                  <a:t>03.</a:t>
                </a:r>
                <a:endParaRPr lang="en-KE" sz="4800" dirty="0">
                  <a:solidFill>
                    <a:srgbClr val="203864"/>
                  </a:solidFill>
                  <a:latin typeface="Calibri bold" panose="020F0702030404030204" pitchFamily="34" charset="0"/>
                  <a:cs typeface="Calibri bold" panose="020F0702030404030204" pitchFamily="34" charset="0"/>
                </a:endParaRPr>
              </a:p>
            </p:txBody>
          </p:sp>
          <p:sp>
            <p:nvSpPr>
              <p:cNvPr id="59" name="Rectangle 58">
                <a:extLst>
                  <a:ext uri="{FF2B5EF4-FFF2-40B4-BE49-F238E27FC236}">
                    <a16:creationId xmlns:a16="http://schemas.microsoft.com/office/drawing/2014/main" id="{A91CD0D2-3AFC-A755-CC2C-4704CF33AB5E}"/>
                  </a:ext>
                </a:extLst>
              </p:cNvPr>
              <p:cNvSpPr/>
              <p:nvPr/>
            </p:nvSpPr>
            <p:spPr>
              <a:xfrm>
                <a:off x="521506" y="2985342"/>
                <a:ext cx="500012" cy="4571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0" name="TextBox 59">
                <a:extLst>
                  <a:ext uri="{FF2B5EF4-FFF2-40B4-BE49-F238E27FC236}">
                    <a16:creationId xmlns:a16="http://schemas.microsoft.com/office/drawing/2014/main" id="{1D254AA6-F1B3-6B44-A068-9B1D2E937183}"/>
                  </a:ext>
                </a:extLst>
              </p:cNvPr>
              <p:cNvSpPr txBox="1"/>
              <p:nvPr/>
            </p:nvSpPr>
            <p:spPr>
              <a:xfrm>
                <a:off x="1021518" y="2574402"/>
                <a:ext cx="1956201" cy="369332"/>
              </a:xfrm>
              <a:prstGeom prst="rect">
                <a:avLst/>
              </a:prstGeom>
              <a:noFill/>
            </p:spPr>
            <p:txBody>
              <a:bodyPr wrap="square" rtlCol="0">
                <a:spAutoFit/>
              </a:bodyPr>
              <a:lstStyle/>
              <a:p>
                <a:r>
                  <a:rPr lang="en-US" dirty="0"/>
                  <a:t>Client Liaison</a:t>
                </a:r>
                <a:endParaRPr lang="en-KE" dirty="0"/>
              </a:p>
            </p:txBody>
          </p:sp>
        </p:grpSp>
      </p:grpSp>
      <p:sp>
        <p:nvSpPr>
          <p:cNvPr id="4" name="Rectangle 3">
            <a:extLst>
              <a:ext uri="{FF2B5EF4-FFF2-40B4-BE49-F238E27FC236}">
                <a16:creationId xmlns:a16="http://schemas.microsoft.com/office/drawing/2014/main" id="{72BBBC27-9A16-4F45-B1FC-4CF036F1ACC0}"/>
              </a:ext>
            </a:extLst>
          </p:cNvPr>
          <p:cNvSpPr/>
          <p:nvPr/>
        </p:nvSpPr>
        <p:spPr>
          <a:xfrm>
            <a:off x="0" y="531387"/>
            <a:ext cx="2494345" cy="70788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5" name="TextBox 4">
            <a:extLst>
              <a:ext uri="{FF2B5EF4-FFF2-40B4-BE49-F238E27FC236}">
                <a16:creationId xmlns:a16="http://schemas.microsoft.com/office/drawing/2014/main" id="{A3E61103-1D0C-4F60-8489-0F5351C81C18}"/>
              </a:ext>
            </a:extLst>
          </p:cNvPr>
          <p:cNvSpPr txBox="1"/>
          <p:nvPr/>
        </p:nvSpPr>
        <p:spPr>
          <a:xfrm>
            <a:off x="319780" y="617996"/>
            <a:ext cx="2110068" cy="523220"/>
          </a:xfrm>
          <a:prstGeom prst="rect">
            <a:avLst/>
          </a:prstGeom>
          <a:noFill/>
        </p:spPr>
        <p:txBody>
          <a:bodyPr wrap="square" rtlCol="0">
            <a:spAutoFit/>
          </a:bodyPr>
          <a:lstStyle/>
          <a:p>
            <a:r>
              <a:rPr lang="en-US" sz="2800" b="1" i="0" dirty="0">
                <a:solidFill>
                  <a:srgbClr val="00AEEF"/>
                </a:solidFill>
                <a:effectLst/>
                <a:latin typeface="Calibri bold" panose="020F0702030404030204" pitchFamily="34" charset="0"/>
                <a:cs typeface="Calibri bold" panose="020F0702030404030204" pitchFamily="34" charset="0"/>
              </a:rPr>
              <a:t>Team Roles</a:t>
            </a:r>
            <a:endParaRPr lang="en-KE" sz="2800" dirty="0">
              <a:solidFill>
                <a:srgbClr val="00AEEF"/>
              </a:solidFill>
              <a:latin typeface="Calibri bold" panose="020F0702030404030204" pitchFamily="34" charset="0"/>
              <a:cs typeface="Calibri bold" panose="020F0702030404030204" pitchFamily="34" charset="0"/>
            </a:endParaRPr>
          </a:p>
        </p:txBody>
      </p:sp>
      <p:sp>
        <p:nvSpPr>
          <p:cNvPr id="49" name="Rectangle 48">
            <a:extLst>
              <a:ext uri="{FF2B5EF4-FFF2-40B4-BE49-F238E27FC236}">
                <a16:creationId xmlns:a16="http://schemas.microsoft.com/office/drawing/2014/main" id="{5E23835F-D3F0-4387-B97D-2FDE88755C01}"/>
              </a:ext>
            </a:extLst>
          </p:cNvPr>
          <p:cNvSpPr/>
          <p:nvPr/>
        </p:nvSpPr>
        <p:spPr>
          <a:xfrm>
            <a:off x="-1" y="9336506"/>
            <a:ext cx="878306" cy="336883"/>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50" name="TextBox 49">
            <a:extLst>
              <a:ext uri="{FF2B5EF4-FFF2-40B4-BE49-F238E27FC236}">
                <a16:creationId xmlns:a16="http://schemas.microsoft.com/office/drawing/2014/main" id="{B26F2AED-8D8A-4408-8554-8B9112068FD9}"/>
              </a:ext>
            </a:extLst>
          </p:cNvPr>
          <p:cNvSpPr txBox="1"/>
          <p:nvPr/>
        </p:nvSpPr>
        <p:spPr>
          <a:xfrm>
            <a:off x="998620" y="9332313"/>
            <a:ext cx="2430379" cy="338554"/>
          </a:xfrm>
          <a:prstGeom prst="rect">
            <a:avLst/>
          </a:prstGeom>
          <a:noFill/>
        </p:spPr>
        <p:txBody>
          <a:bodyPr wrap="square" rtlCol="0">
            <a:spAutoFit/>
          </a:bodyPr>
          <a:lstStyle/>
          <a:p>
            <a:r>
              <a:rPr lang="en-US" sz="1600" dirty="0">
                <a:latin typeface="Calibri bold" panose="020F0702030404030204" pitchFamily="34" charset="0"/>
                <a:cs typeface="Calibri bold" panose="020F0702030404030204" pitchFamily="34" charset="0"/>
              </a:rPr>
              <a:t>2  </a:t>
            </a:r>
            <a:r>
              <a:rPr lang="en-US" sz="1600" dirty="0"/>
              <a:t>|  </a:t>
            </a:r>
            <a:r>
              <a:rPr lang="en-US" sz="1400" dirty="0"/>
              <a:t>CITS3200 Grp 15</a:t>
            </a:r>
            <a:endParaRPr lang="en-KE" sz="1400" dirty="0"/>
          </a:p>
        </p:txBody>
      </p:sp>
      <p:sp>
        <p:nvSpPr>
          <p:cNvPr id="38" name="TextBox 37">
            <a:extLst>
              <a:ext uri="{FF2B5EF4-FFF2-40B4-BE49-F238E27FC236}">
                <a16:creationId xmlns:a16="http://schemas.microsoft.com/office/drawing/2014/main" id="{72B7E617-0937-171F-6506-4212D74D8532}"/>
              </a:ext>
            </a:extLst>
          </p:cNvPr>
          <p:cNvSpPr txBox="1"/>
          <p:nvPr/>
        </p:nvSpPr>
        <p:spPr>
          <a:xfrm>
            <a:off x="217046" y="1724381"/>
            <a:ext cx="2386464" cy="461665"/>
          </a:xfrm>
          <a:prstGeom prst="rect">
            <a:avLst/>
          </a:prstGeom>
          <a:noFill/>
        </p:spPr>
        <p:txBody>
          <a:bodyPr wrap="square">
            <a:spAutoFit/>
          </a:bodyPr>
          <a:lstStyle/>
          <a:p>
            <a:r>
              <a:rPr lang="en-US" sz="2400" b="1" dirty="0">
                <a:solidFill>
                  <a:srgbClr val="00AEEF"/>
                </a:solidFill>
                <a:latin typeface="Calibri bold" panose="020F0702030404030204" pitchFamily="34" charset="0"/>
                <a:cs typeface="Calibri bold" panose="020F0702030404030204" pitchFamily="34" charset="0"/>
              </a:rPr>
              <a:t>Software based:</a:t>
            </a:r>
            <a:endParaRPr lang="en-KE" sz="2400" dirty="0">
              <a:solidFill>
                <a:srgbClr val="00AEEF"/>
              </a:solidFill>
              <a:latin typeface="Calibri bold" panose="020F0702030404030204" pitchFamily="34" charset="0"/>
              <a:cs typeface="Calibri bold" panose="020F0702030404030204" pitchFamily="34" charset="0"/>
            </a:endParaRPr>
          </a:p>
        </p:txBody>
      </p:sp>
      <p:sp>
        <p:nvSpPr>
          <p:cNvPr id="39" name="TextBox 38">
            <a:extLst>
              <a:ext uri="{FF2B5EF4-FFF2-40B4-BE49-F238E27FC236}">
                <a16:creationId xmlns:a16="http://schemas.microsoft.com/office/drawing/2014/main" id="{E41DA3AF-678A-BF83-45A6-B8120D7E11F3}"/>
              </a:ext>
            </a:extLst>
          </p:cNvPr>
          <p:cNvSpPr txBox="1"/>
          <p:nvPr/>
        </p:nvSpPr>
        <p:spPr>
          <a:xfrm>
            <a:off x="3876309" y="1724381"/>
            <a:ext cx="2386464" cy="461665"/>
          </a:xfrm>
          <a:prstGeom prst="rect">
            <a:avLst/>
          </a:prstGeom>
          <a:noFill/>
        </p:spPr>
        <p:txBody>
          <a:bodyPr wrap="square">
            <a:spAutoFit/>
          </a:bodyPr>
          <a:lstStyle/>
          <a:p>
            <a:r>
              <a:rPr lang="en-US" sz="2400" b="1" dirty="0">
                <a:solidFill>
                  <a:srgbClr val="00AEEF"/>
                </a:solidFill>
                <a:latin typeface="Calibri bold" panose="020F0702030404030204" pitchFamily="34" charset="0"/>
                <a:cs typeface="Calibri bold" panose="020F0702030404030204" pitchFamily="34" charset="0"/>
              </a:rPr>
              <a:t>Others:</a:t>
            </a:r>
            <a:endParaRPr lang="en-KE" sz="2400" dirty="0">
              <a:solidFill>
                <a:srgbClr val="00AEEF"/>
              </a:solidFill>
              <a:latin typeface="Calibri bold" panose="020F0702030404030204" pitchFamily="34" charset="0"/>
              <a:cs typeface="Calibri bold" panose="020F0702030404030204" pitchFamily="34" charset="0"/>
            </a:endParaRPr>
          </a:p>
        </p:txBody>
      </p:sp>
      <p:cxnSp>
        <p:nvCxnSpPr>
          <p:cNvPr id="2" name="Straight Connector 1">
            <a:extLst>
              <a:ext uri="{FF2B5EF4-FFF2-40B4-BE49-F238E27FC236}">
                <a16:creationId xmlns:a16="http://schemas.microsoft.com/office/drawing/2014/main" id="{C5576581-7798-21E5-EA7E-0CB9BA30A425}"/>
              </a:ext>
            </a:extLst>
          </p:cNvPr>
          <p:cNvCxnSpPr>
            <a:cxnSpLocks/>
          </p:cNvCxnSpPr>
          <p:nvPr/>
        </p:nvCxnSpPr>
        <p:spPr>
          <a:xfrm>
            <a:off x="521506" y="7126556"/>
            <a:ext cx="1862879" cy="0"/>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66DC8A2-0FDF-87C3-C8FE-4705FD3CDE12}"/>
              </a:ext>
            </a:extLst>
          </p:cNvPr>
          <p:cNvCxnSpPr>
            <a:cxnSpLocks/>
          </p:cNvCxnSpPr>
          <p:nvPr/>
        </p:nvCxnSpPr>
        <p:spPr>
          <a:xfrm>
            <a:off x="521506" y="8828036"/>
            <a:ext cx="1777544" cy="0"/>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70828A1-D66B-D932-1786-ADDE1D0508F2}"/>
              </a:ext>
            </a:extLst>
          </p:cNvPr>
          <p:cNvSpPr txBox="1"/>
          <p:nvPr/>
        </p:nvSpPr>
        <p:spPr>
          <a:xfrm>
            <a:off x="408625" y="7277026"/>
            <a:ext cx="4660916" cy="1384995"/>
          </a:xfrm>
          <a:prstGeom prst="rect">
            <a:avLst/>
          </a:prstGeom>
          <a:noFill/>
        </p:spPr>
        <p:txBody>
          <a:bodyPr wrap="square" rtlCol="0">
            <a:spAutoFit/>
          </a:bodyPr>
          <a:lstStyle/>
          <a:p>
            <a:r>
              <a:rPr lang="en-US" sz="1400" i="0" dirty="0">
                <a:solidFill>
                  <a:srgbClr val="00AEEF"/>
                </a:solidFill>
                <a:effectLst/>
                <a:latin typeface="Calibri bold" panose="020F0702030404030204" pitchFamily="34" charset="0"/>
                <a:ea typeface="OpenSymbol" panose="05010000000000000000" pitchFamily="2" charset="2"/>
                <a:cs typeface="Calibri bold" panose="020F0702030404030204" pitchFamily="34" charset="0"/>
              </a:rPr>
              <a:t>It's worth noting that team roles are not fixed, as not only are there not enough members for each role, but each member will have an even workload distribution based on their skills and interests. The team has demonstrated a high level of flexibility and a willingness of the team to adapt, and this will significantly contribute to the success of the project.</a:t>
            </a:r>
            <a:endParaRPr lang="en-KE" sz="1400" dirty="0">
              <a:solidFill>
                <a:srgbClr val="00AEEF"/>
              </a:solidFill>
              <a:latin typeface="Calibri bold" panose="020F0702030404030204" pitchFamily="34" charset="0"/>
              <a:ea typeface="OpenSymbol" panose="05010000000000000000" pitchFamily="2" charset="2"/>
              <a:cs typeface="Calibri bold" panose="020F0702030404030204" pitchFamily="34" charset="0"/>
            </a:endParaRPr>
          </a:p>
        </p:txBody>
      </p:sp>
    </p:spTree>
    <p:extLst>
      <p:ext uri="{BB962C8B-B14F-4D97-AF65-F5344CB8AC3E}">
        <p14:creationId xmlns:p14="http://schemas.microsoft.com/office/powerpoint/2010/main" val="24727024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1862</TotalTime>
  <Words>370</Words>
  <Application>Microsoft Office PowerPoint</Application>
  <PresentationFormat>A4 Paper (210x297 mm)</PresentationFormat>
  <Paragraphs>63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bold</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Ryan Chua</cp:lastModifiedBy>
  <cp:revision>38</cp:revision>
  <dcterms:created xsi:type="dcterms:W3CDTF">2021-08-17T06:27:48Z</dcterms:created>
  <dcterms:modified xsi:type="dcterms:W3CDTF">2023-08-14T14:14:32Z</dcterms:modified>
</cp:coreProperties>
</file>