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7.jpg" ContentType="image/png"/>
  <Override PartName="/ppt/notesSlides/notesSlide9.xml" ContentType="application/vnd.openxmlformats-officedocument.presentationml.notesSlide+xml"/>
  <Override PartName="/ppt/media/image19.jpg" ContentType="image/png"/>
  <Override PartName="/ppt/notesSlides/notesSlide10.xml" ContentType="application/vnd.openxmlformats-officedocument.presentationml.notesSlide+xml"/>
  <Override PartName="/ppt/media/image22.jpg" ContentType="image/png"/>
  <Override PartName="/ppt/notesSlides/notesSlide11.xml" ContentType="application/vnd.openxmlformats-officedocument.presentationml.notesSlide+xml"/>
  <Override PartName="/ppt/media/image24.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281" r:id="rId7"/>
    <p:sldId id="282" r:id="rId8"/>
    <p:sldId id="316" r:id="rId9"/>
    <p:sldId id="315" r:id="rId10"/>
    <p:sldId id="318" r:id="rId11"/>
    <p:sldId id="319" r:id="rId12"/>
    <p:sldId id="320" r:id="rId13"/>
    <p:sldId id="321" r:id="rId14"/>
    <p:sldId id="322" r:id="rId15"/>
    <p:sldId id="317"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101" autoAdjust="0"/>
  </p:normalViewPr>
  <p:slideViewPr>
    <p:cSldViewPr snapToGrid="0" snapToObjects="1">
      <p:cViewPr varScale="1">
        <p:scale>
          <a:sx n="57" d="100"/>
          <a:sy n="57" d="100"/>
        </p:scale>
        <p:origin x="1016"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D3649-8A98-5B51-1E83-0D2B647BD6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164BA5-6C54-6E9A-6B81-ADCB156AB60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DC7ADBC-2DC2-4B52-C3AA-19E25F617E9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19977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61D44-79F2-7E37-75EF-B71564FE5E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974552-B0F7-38BC-3A56-DE0BB8554A4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89E93B6-5D03-FEFF-040B-B4DB154F7CE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6652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F96CF-5FE1-A2A2-1EF0-8447D7544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A3A179-0672-B7A3-568F-B7E60E93C97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2D920EE-C562-E7EF-9EA3-C324EA62580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35711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3C25A-A04E-DBCA-5CE8-F4440A04C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C6C980-4551-DD4B-36DA-9F6B64D7C50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27AA7EA-4AEF-62B5-E1C8-09931EED8C7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84467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16A9A-272D-9E97-CF0D-3EC11F5E3D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BDB9D4-328E-A040-B9EC-5A2B17ABB97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F31F4C4-4953-AB9F-BD50-C84D1132B3B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22511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DF18E-41E9-487B-923F-D4B516DEC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C4090-BD7A-2B85-7339-5F635FE5D3D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0D84DD1-ECAD-6824-6605-2D5AA4BEC4F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8865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0FFB6-DEA9-F26F-E820-7DFA68E2E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BFA71-CB02-DE6D-182D-2DA3896EE0F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6CA64EC-E01C-8CCD-71AA-BD3153AD4B9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6737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Basic </a:t>
            </a:r>
            <a:r>
              <a:rPr lang="en-US" dirty="0" err="1"/>
              <a:t>struktur</a:t>
            </a:r>
            <a:br>
              <a:rPr lang="en-US" dirty="0"/>
            </a:br>
            <a:r>
              <a:rPr lang="en-US" dirty="0"/>
              <a:t>web </a:t>
            </a:r>
            <a:r>
              <a:rPr lang="en-US" dirty="0" err="1"/>
              <a:t>kelompok</a:t>
            </a:r>
            <a:r>
              <a:rPr lang="en-US" dirty="0"/>
              <a:t> 3</a:t>
            </a:r>
            <a:br>
              <a:rPr lang="en-US" dirty="0"/>
            </a:br>
            <a:endParaRPr lang="en-US" dirty="0"/>
          </a:p>
        </p:txBody>
      </p:sp>
    </p:spTree>
    <p:extLst>
      <p:ext uri="{BB962C8B-B14F-4D97-AF65-F5344CB8AC3E}">
        <p14:creationId xmlns:p14="http://schemas.microsoft.com/office/powerpoint/2010/main" val="22024376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AC70-0AE9-D460-CE6C-30E7D2125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D485DB-BE93-79C5-56CD-147F635D4E36}"/>
              </a:ext>
            </a:extLst>
          </p:cNvPr>
          <p:cNvSpPr>
            <a:spLocks noGrp="1"/>
          </p:cNvSpPr>
          <p:nvPr>
            <p:ph type="title"/>
          </p:nvPr>
        </p:nvSpPr>
        <p:spPr>
          <a:xfrm>
            <a:off x="0" y="-611193"/>
            <a:ext cx="7796464" cy="1222385"/>
          </a:xfrm>
        </p:spPr>
        <p:txBody>
          <a:bodyPr/>
          <a:lstStyle/>
          <a:p>
            <a:r>
              <a:rPr lang="en-US" dirty="0"/>
              <a:t>Halaman </a:t>
            </a:r>
            <a:r>
              <a:rPr lang="en-US" dirty="0" err="1"/>
              <a:t>untuk</a:t>
            </a:r>
            <a:r>
              <a:rPr lang="en-US" dirty="0"/>
              <a:t> </a:t>
            </a:r>
            <a:r>
              <a:rPr lang="en-US" dirty="0" err="1"/>
              <a:t>belajar</a:t>
            </a:r>
            <a:r>
              <a:rPr lang="en-US" dirty="0"/>
              <a:t> </a:t>
            </a:r>
          </a:p>
        </p:txBody>
      </p:sp>
      <p:sp>
        <p:nvSpPr>
          <p:cNvPr id="3" name="Slide Number Placeholder 2">
            <a:extLst>
              <a:ext uri="{FF2B5EF4-FFF2-40B4-BE49-F238E27FC236}">
                <a16:creationId xmlns:a16="http://schemas.microsoft.com/office/drawing/2014/main" id="{DE2BB237-4328-9877-0F78-CE2C783B68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4" name="Rectangle 1">
            <a:extLst>
              <a:ext uri="{FF2B5EF4-FFF2-40B4-BE49-F238E27FC236}">
                <a16:creationId xmlns:a16="http://schemas.microsoft.com/office/drawing/2014/main" id="{3C46E5E8-B15F-AAE3-4BEC-FFB36BBD96AB}"/>
              </a:ext>
            </a:extLst>
          </p:cNvPr>
          <p:cNvSpPr>
            <a:spLocks noGrp="1" noChangeArrowheads="1"/>
          </p:cNvSpPr>
          <p:nvPr>
            <p:ph sz="half" idx="2"/>
          </p:nvPr>
        </p:nvSpPr>
        <p:spPr bwMode="auto">
          <a:xfrm>
            <a:off x="0" y="780180"/>
            <a:ext cx="7315200" cy="151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dirty="0">
                <a:solidFill>
                  <a:schemeClr val="tx1"/>
                </a:solidFill>
              </a:rPr>
              <a:t>Pada web  </a:t>
            </a:r>
            <a:r>
              <a:rPr lang="en-US" sz="1200" dirty="0" err="1">
                <a:solidFill>
                  <a:schemeClr val="tx1"/>
                </a:solidFill>
              </a:rPr>
              <a:t>ini</a:t>
            </a:r>
            <a:r>
              <a:rPr lang="en-US" sz="1200" dirty="0">
                <a:solidFill>
                  <a:schemeClr val="tx1"/>
                </a:solidFill>
              </a:rPr>
              <a:t> </a:t>
            </a:r>
            <a:r>
              <a:rPr lang="en-US" sz="1200" dirty="0" err="1">
                <a:solidFill>
                  <a:schemeClr val="tx1"/>
                </a:solidFill>
              </a:rPr>
              <a:t>dibuat</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membantu</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belajar</a:t>
            </a:r>
            <a:r>
              <a:rPr lang="en-US" sz="1200" dirty="0">
                <a:solidFill>
                  <a:schemeClr val="tx1"/>
                </a:solidFill>
              </a:rPr>
              <a:t> </a:t>
            </a:r>
            <a:r>
              <a:rPr lang="en-US" sz="1200" dirty="0" err="1">
                <a:solidFill>
                  <a:schemeClr val="tx1"/>
                </a:solidFill>
              </a:rPr>
              <a:t>berbagai</a:t>
            </a:r>
            <a:r>
              <a:rPr lang="en-US" sz="1200" dirty="0">
                <a:solidFill>
                  <a:schemeClr val="tx1"/>
                </a:solidFill>
              </a:rPr>
              <a:t> </a:t>
            </a:r>
            <a:r>
              <a:rPr lang="en-US" sz="1200" dirty="0" err="1">
                <a:solidFill>
                  <a:schemeClr val="tx1"/>
                </a:solidFill>
              </a:rPr>
              <a:t>bahasa</a:t>
            </a:r>
            <a:r>
              <a:rPr lang="en-US" sz="1200" dirty="0">
                <a:solidFill>
                  <a:schemeClr val="tx1"/>
                </a:solidFill>
              </a:rPr>
              <a:t> </a:t>
            </a:r>
            <a:r>
              <a:rPr lang="en-US" sz="1200" dirty="0" err="1">
                <a:solidFill>
                  <a:schemeClr val="tx1"/>
                </a:solidFill>
              </a:rPr>
              <a:t>asing</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en-US" sz="1200" dirty="0" err="1">
                <a:solidFill>
                  <a:schemeClr val="tx1"/>
                </a:solidFill>
              </a:rPr>
              <a:t>Inggris</a:t>
            </a:r>
            <a:r>
              <a:rPr lang="en-US" sz="1200" dirty="0">
                <a:solidFill>
                  <a:schemeClr val="tx1"/>
                </a:solidFill>
              </a:rPr>
              <a:t>, </a:t>
            </a:r>
            <a:r>
              <a:rPr lang="en-US" sz="1200" dirty="0" err="1">
                <a:solidFill>
                  <a:schemeClr val="tx1"/>
                </a:solidFill>
              </a:rPr>
              <a:t>Jepang</a:t>
            </a:r>
            <a:r>
              <a:rPr lang="en-US" sz="1200" dirty="0">
                <a:solidFill>
                  <a:schemeClr val="tx1"/>
                </a:solidFill>
              </a:rPr>
              <a:t>, Italia, dan </a:t>
            </a:r>
            <a:r>
              <a:rPr lang="en-US" sz="1200" dirty="0" err="1">
                <a:solidFill>
                  <a:schemeClr val="tx1"/>
                </a:solidFill>
              </a:rPr>
              <a:t>lainnya</a:t>
            </a:r>
            <a:r>
              <a:rPr lang="en-US" sz="1200" dirty="0">
                <a:solidFill>
                  <a:schemeClr val="tx1"/>
                </a:solidFill>
              </a:rPr>
              <a:t>. Di </a:t>
            </a:r>
            <a:r>
              <a:rPr lang="en-US" sz="1200" dirty="0" err="1">
                <a:solidFill>
                  <a:schemeClr val="tx1"/>
                </a:solidFill>
              </a:rPr>
              <a:t>awal</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memilih</a:t>
            </a:r>
            <a:r>
              <a:rPr lang="en-US" sz="1200" dirty="0">
                <a:solidFill>
                  <a:schemeClr val="tx1"/>
                </a:solidFill>
              </a:rPr>
              <a:t> </a:t>
            </a:r>
            <a:r>
              <a:rPr lang="en-US" sz="1200" dirty="0" err="1">
                <a:solidFill>
                  <a:schemeClr val="tx1"/>
                </a:solidFill>
              </a:rPr>
              <a:t>bahasa</a:t>
            </a:r>
            <a:r>
              <a:rPr lang="en-US" sz="1200" dirty="0">
                <a:solidFill>
                  <a:schemeClr val="tx1"/>
                </a:solidFill>
              </a:rPr>
              <a:t> yang </a:t>
            </a:r>
            <a:r>
              <a:rPr lang="en-US" sz="1200" dirty="0" err="1">
                <a:solidFill>
                  <a:schemeClr val="tx1"/>
                </a:solidFill>
              </a:rPr>
              <a:t>ingin</a:t>
            </a:r>
            <a:r>
              <a:rPr lang="en-US" sz="1200" dirty="0">
                <a:solidFill>
                  <a:schemeClr val="tx1"/>
                </a:solidFill>
              </a:rPr>
              <a:t> </a:t>
            </a:r>
            <a:r>
              <a:rPr lang="en-US" sz="1200" dirty="0" err="1">
                <a:solidFill>
                  <a:schemeClr val="tx1"/>
                </a:solidFill>
              </a:rPr>
              <a:t>dipelajari</a:t>
            </a:r>
            <a:r>
              <a:rPr lang="en-US" sz="1200" dirty="0">
                <a:solidFill>
                  <a:schemeClr val="tx1"/>
                </a:solidFill>
              </a:rPr>
              <a:t>, </a:t>
            </a:r>
            <a:r>
              <a:rPr lang="en-US" sz="1200" dirty="0" err="1">
                <a:solidFill>
                  <a:schemeClr val="tx1"/>
                </a:solidFill>
              </a:rPr>
              <a:t>lalu</a:t>
            </a:r>
            <a:r>
              <a:rPr lang="en-US" sz="1200" dirty="0">
                <a:solidFill>
                  <a:schemeClr val="tx1"/>
                </a:solidFill>
              </a:rPr>
              <a:t> </a:t>
            </a:r>
            <a:r>
              <a:rPr lang="en-US" sz="1200" dirty="0" err="1">
                <a:solidFill>
                  <a:schemeClr val="tx1"/>
                </a:solidFill>
              </a:rPr>
              <a:t>langsung</a:t>
            </a:r>
            <a:r>
              <a:rPr lang="en-US" sz="1200" dirty="0">
                <a:solidFill>
                  <a:schemeClr val="tx1"/>
                </a:solidFill>
              </a:rPr>
              <a:t> </a:t>
            </a:r>
            <a:r>
              <a:rPr lang="en-US" sz="1200" dirty="0" err="1">
                <a:solidFill>
                  <a:schemeClr val="tx1"/>
                </a:solidFill>
              </a:rPr>
              <a:t>masuk</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pelajaran</a:t>
            </a:r>
            <a:r>
              <a:rPr lang="en-US" sz="1200" dirty="0">
                <a:solidFill>
                  <a:schemeClr val="tx1"/>
                </a:solidFill>
              </a:rPr>
              <a:t> </a:t>
            </a:r>
            <a:r>
              <a:rPr lang="en-US" sz="1200" dirty="0" err="1">
                <a:solidFill>
                  <a:schemeClr val="tx1"/>
                </a:solidFill>
              </a:rPr>
              <a:t>pertama</a:t>
            </a:r>
            <a:r>
              <a:rPr lang="en-US" sz="1200" dirty="0">
                <a:solidFill>
                  <a:schemeClr val="tx1"/>
                </a:solidFill>
              </a:rPr>
              <a:t>. </a:t>
            </a:r>
            <a:r>
              <a:rPr lang="en-US" sz="1200" dirty="0" err="1">
                <a:solidFill>
                  <a:schemeClr val="tx1"/>
                </a:solidFill>
              </a:rPr>
              <a:t>Misalnya</a:t>
            </a:r>
            <a:r>
              <a:rPr lang="en-US" sz="1200" dirty="0">
                <a:solidFill>
                  <a:schemeClr val="tx1"/>
                </a:solidFill>
              </a:rPr>
              <a:t>, </a:t>
            </a:r>
            <a:r>
              <a:rPr lang="en-US" sz="1200" dirty="0" err="1">
                <a:solidFill>
                  <a:schemeClr val="tx1"/>
                </a:solidFill>
              </a:rPr>
              <a:t>dalam</a:t>
            </a:r>
            <a:r>
              <a:rPr lang="en-US" sz="1200" dirty="0">
                <a:solidFill>
                  <a:schemeClr val="tx1"/>
                </a:solidFill>
              </a:rPr>
              <a:t> </a:t>
            </a:r>
            <a:r>
              <a:rPr lang="en-US" sz="1200" dirty="0" err="1">
                <a:solidFill>
                  <a:schemeClr val="tx1"/>
                </a:solidFill>
              </a:rPr>
              <a:t>pelajaran</a:t>
            </a:r>
            <a:r>
              <a:rPr lang="en-US" sz="1200" dirty="0">
                <a:solidFill>
                  <a:schemeClr val="tx1"/>
                </a:solidFill>
              </a:rPr>
              <a:t> Bahasa </a:t>
            </a:r>
            <a:r>
              <a:rPr lang="en-US" sz="1200" dirty="0" err="1">
                <a:solidFill>
                  <a:schemeClr val="tx1"/>
                </a:solidFill>
              </a:rPr>
              <a:t>Jepang</a:t>
            </a:r>
            <a:r>
              <a:rPr lang="en-US" sz="1200" dirty="0">
                <a:solidFill>
                  <a:schemeClr val="tx1"/>
                </a:solidFill>
              </a:rPr>
              <a:t>, </a:t>
            </a:r>
            <a:r>
              <a:rPr lang="en-US" sz="1200" dirty="0" err="1">
                <a:solidFill>
                  <a:schemeClr val="tx1"/>
                </a:solidFill>
              </a:rPr>
              <a:t>muncul</a:t>
            </a:r>
            <a:r>
              <a:rPr lang="en-US" sz="1200" dirty="0">
                <a:solidFill>
                  <a:schemeClr val="tx1"/>
                </a:solidFill>
              </a:rPr>
              <a:t> </a:t>
            </a:r>
            <a:r>
              <a:rPr lang="en-US" sz="1200" dirty="0" err="1">
                <a:solidFill>
                  <a:schemeClr val="tx1"/>
                </a:solidFill>
              </a:rPr>
              <a:t>soal</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ja-JP" altLang="en-US" sz="1200" dirty="0">
                <a:solidFill>
                  <a:schemeClr val="tx1"/>
                </a:solidFill>
              </a:rPr>
              <a:t>こんにちは</a:t>
            </a:r>
            <a:r>
              <a:rPr lang="en-US" altLang="ja-JP" sz="1200" dirty="0">
                <a:solidFill>
                  <a:schemeClr val="tx1"/>
                </a:solidFill>
              </a:rPr>
              <a:t>" (</a:t>
            </a:r>
            <a:r>
              <a:rPr lang="en-US" sz="1200" dirty="0" err="1">
                <a:solidFill>
                  <a:schemeClr val="tx1"/>
                </a:solidFill>
              </a:rPr>
              <a:t>konnichiwa</a:t>
            </a:r>
            <a:r>
              <a:rPr lang="en-US" sz="1200" dirty="0">
                <a:solidFill>
                  <a:schemeClr val="tx1"/>
                </a:solidFill>
              </a:rPr>
              <a:t>), dan </a:t>
            </a:r>
            <a:r>
              <a:rPr lang="en-US" sz="1200" dirty="0" err="1">
                <a:solidFill>
                  <a:schemeClr val="tx1"/>
                </a:solidFill>
              </a:rPr>
              <a:t>pengguna</a:t>
            </a:r>
            <a:r>
              <a:rPr lang="en-US" sz="1200" dirty="0">
                <a:solidFill>
                  <a:schemeClr val="tx1"/>
                </a:solidFill>
              </a:rPr>
              <a:t> </a:t>
            </a:r>
            <a:r>
              <a:rPr lang="en-US" sz="1200" dirty="0" err="1">
                <a:solidFill>
                  <a:schemeClr val="tx1"/>
                </a:solidFill>
              </a:rPr>
              <a:t>harus</a:t>
            </a:r>
            <a:r>
              <a:rPr lang="en-US" sz="1200" dirty="0">
                <a:solidFill>
                  <a:schemeClr val="tx1"/>
                </a:solidFill>
              </a:rPr>
              <a:t> </a:t>
            </a:r>
            <a:r>
              <a:rPr lang="en-US" sz="1200" dirty="0" err="1">
                <a:solidFill>
                  <a:schemeClr val="tx1"/>
                </a:solidFill>
              </a:rPr>
              <a:t>memilih</a:t>
            </a:r>
            <a:r>
              <a:rPr lang="en-US" sz="1200" dirty="0">
                <a:solidFill>
                  <a:schemeClr val="tx1"/>
                </a:solidFill>
              </a:rPr>
              <a:t> </a:t>
            </a:r>
            <a:r>
              <a:rPr lang="en-US" sz="1200" dirty="0" err="1">
                <a:solidFill>
                  <a:schemeClr val="tx1"/>
                </a:solidFill>
              </a:rPr>
              <a:t>artinya</a:t>
            </a:r>
            <a:r>
              <a:rPr lang="en-US" sz="1200" dirty="0">
                <a:solidFill>
                  <a:schemeClr val="tx1"/>
                </a:solidFill>
              </a:rPr>
              <a:t>. Jika </a:t>
            </a:r>
            <a:r>
              <a:rPr lang="en-US" sz="1200" dirty="0" err="1">
                <a:solidFill>
                  <a:schemeClr val="tx1"/>
                </a:solidFill>
              </a:rPr>
              <a:t>benar</a:t>
            </a:r>
            <a:r>
              <a:rPr lang="en-US" sz="1200" dirty="0">
                <a:solidFill>
                  <a:schemeClr val="tx1"/>
                </a:solidFill>
              </a:rPr>
              <a:t>, </a:t>
            </a:r>
            <a:r>
              <a:rPr lang="en-US" sz="1200" dirty="0" err="1">
                <a:solidFill>
                  <a:schemeClr val="tx1"/>
                </a:solidFill>
              </a:rPr>
              <a:t>akan</a:t>
            </a:r>
            <a:r>
              <a:rPr lang="en-US" sz="1200" dirty="0">
                <a:solidFill>
                  <a:schemeClr val="tx1"/>
                </a:solidFill>
              </a:rPr>
              <a:t> </a:t>
            </a:r>
            <a:r>
              <a:rPr lang="en-US" sz="1200" dirty="0" err="1">
                <a:solidFill>
                  <a:schemeClr val="tx1"/>
                </a:solidFill>
              </a:rPr>
              <a:t>mendapat</a:t>
            </a:r>
            <a:r>
              <a:rPr lang="en-US" sz="1200" dirty="0">
                <a:solidFill>
                  <a:schemeClr val="tx1"/>
                </a:solidFill>
              </a:rPr>
              <a:t> XP +10 dan </a:t>
            </a:r>
            <a:r>
              <a:rPr lang="en-US" sz="1200" dirty="0" err="1">
                <a:solidFill>
                  <a:schemeClr val="tx1"/>
                </a:solidFill>
              </a:rPr>
              <a:t>lanjut</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soal</a:t>
            </a:r>
            <a:r>
              <a:rPr lang="en-US" sz="1200" dirty="0">
                <a:solidFill>
                  <a:schemeClr val="tx1"/>
                </a:solidFill>
              </a:rPr>
              <a:t> </a:t>
            </a:r>
            <a:r>
              <a:rPr lang="en-US" sz="1200" dirty="0" err="1">
                <a:solidFill>
                  <a:schemeClr val="tx1"/>
                </a:solidFill>
              </a:rPr>
              <a:t>berikutnya</a:t>
            </a:r>
            <a:r>
              <a:rPr lang="en-US" sz="1200" dirty="0">
                <a:solidFill>
                  <a:schemeClr val="tx1"/>
                </a:solidFill>
              </a:rPr>
              <a:t>.</a:t>
            </a:r>
          </a:p>
          <a:p>
            <a:r>
              <a:rPr lang="en-US" sz="1200" dirty="0" err="1">
                <a:solidFill>
                  <a:schemeClr val="tx1"/>
                </a:solidFill>
              </a:rPr>
              <a:t>Tampilannya</a:t>
            </a:r>
            <a:r>
              <a:rPr lang="en-US" sz="1200" dirty="0">
                <a:solidFill>
                  <a:schemeClr val="tx1"/>
                </a:solidFill>
              </a:rPr>
              <a:t> </a:t>
            </a:r>
            <a:r>
              <a:rPr lang="en-US" sz="1200" dirty="0" err="1">
                <a:solidFill>
                  <a:schemeClr val="tx1"/>
                </a:solidFill>
              </a:rPr>
              <a:t>sederhana</a:t>
            </a:r>
            <a:r>
              <a:rPr lang="en-US" sz="1200" dirty="0">
                <a:solidFill>
                  <a:schemeClr val="tx1"/>
                </a:solidFill>
              </a:rPr>
              <a:t> dan </a:t>
            </a:r>
            <a:r>
              <a:rPr lang="en-US" sz="1200" dirty="0" err="1">
                <a:solidFill>
                  <a:schemeClr val="tx1"/>
                </a:solidFill>
              </a:rPr>
              <a:t>responsif</a:t>
            </a:r>
            <a:r>
              <a:rPr lang="en-US" sz="1200" dirty="0">
                <a:solidFill>
                  <a:schemeClr val="tx1"/>
                </a:solidFill>
              </a:rPr>
              <a:t>, </a:t>
            </a:r>
            <a:r>
              <a:rPr lang="en-US" sz="1200" dirty="0" err="1">
                <a:solidFill>
                  <a:schemeClr val="tx1"/>
                </a:solidFill>
              </a:rPr>
              <a:t>dirancang</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en-US" sz="1200" dirty="0" err="1">
                <a:solidFill>
                  <a:schemeClr val="tx1"/>
                </a:solidFill>
              </a:rPr>
              <a:t>permainan</a:t>
            </a:r>
            <a:r>
              <a:rPr lang="en-US" sz="1200" dirty="0">
                <a:solidFill>
                  <a:schemeClr val="tx1"/>
                </a:solidFill>
              </a:rPr>
              <a:t> </a:t>
            </a:r>
            <a:r>
              <a:rPr lang="en-US" sz="1200" dirty="0" err="1">
                <a:solidFill>
                  <a:schemeClr val="tx1"/>
                </a:solidFill>
              </a:rPr>
              <a:t>sehingga</a:t>
            </a:r>
            <a:r>
              <a:rPr lang="en-US" sz="1200" dirty="0">
                <a:solidFill>
                  <a:schemeClr val="tx1"/>
                </a:solidFill>
              </a:rPr>
              <a:t> </a:t>
            </a:r>
            <a:r>
              <a:rPr lang="en-US" sz="1200" dirty="0" err="1">
                <a:solidFill>
                  <a:schemeClr val="tx1"/>
                </a:solidFill>
              </a:rPr>
              <a:t>cocok</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anak-anak</a:t>
            </a:r>
            <a:r>
              <a:rPr lang="en-US" sz="1200" dirty="0">
                <a:solidFill>
                  <a:schemeClr val="tx1"/>
                </a:solidFill>
              </a:rPr>
              <a:t> dan </a:t>
            </a:r>
            <a:r>
              <a:rPr lang="en-US" sz="1200" dirty="0" err="1">
                <a:solidFill>
                  <a:schemeClr val="tx1"/>
                </a:solidFill>
              </a:rPr>
              <a:t>pemula</a:t>
            </a:r>
            <a:r>
              <a:rPr lang="en-US" sz="1200" dirty="0">
                <a:solidFill>
                  <a:schemeClr val="tx1"/>
                </a:solidFill>
              </a:rPr>
              <a:t>. </a:t>
            </a:r>
            <a:r>
              <a:rPr lang="en-US" sz="1200" dirty="0" err="1">
                <a:solidFill>
                  <a:schemeClr val="tx1"/>
                </a:solidFill>
              </a:rPr>
              <a:t>Belajar</a:t>
            </a:r>
            <a:r>
              <a:rPr lang="en-US" sz="1200" dirty="0">
                <a:solidFill>
                  <a:schemeClr val="tx1"/>
                </a:solidFill>
              </a:rPr>
              <a:t> </a:t>
            </a:r>
            <a:r>
              <a:rPr lang="en-US" sz="1200" dirty="0" err="1">
                <a:solidFill>
                  <a:schemeClr val="tx1"/>
                </a:solidFill>
              </a:rPr>
              <a:t>jadi</a:t>
            </a:r>
            <a:r>
              <a:rPr lang="en-US" sz="1200" dirty="0">
                <a:solidFill>
                  <a:schemeClr val="tx1"/>
                </a:solidFill>
              </a:rPr>
              <a:t> </a:t>
            </a:r>
            <a:r>
              <a:rPr lang="en-US" sz="1200" dirty="0" err="1">
                <a:solidFill>
                  <a:schemeClr val="tx1"/>
                </a:solidFill>
              </a:rPr>
              <a:t>terasa</a:t>
            </a:r>
            <a:r>
              <a:rPr lang="en-US" sz="1200" dirty="0">
                <a:solidFill>
                  <a:schemeClr val="tx1"/>
                </a:solidFill>
              </a:rPr>
              <a:t> </a:t>
            </a:r>
            <a:r>
              <a:rPr lang="en-US" sz="1200" dirty="0" err="1">
                <a:solidFill>
                  <a:schemeClr val="tx1"/>
                </a:solidFill>
              </a:rPr>
              <a:t>menyenangkan</a:t>
            </a:r>
            <a:r>
              <a:rPr lang="en-US" sz="1200" dirty="0">
                <a:solidFill>
                  <a:schemeClr val="tx1"/>
                </a:solidFill>
              </a:rPr>
              <a:t> </a:t>
            </a:r>
            <a:r>
              <a:rPr lang="en-US" sz="1200" dirty="0" err="1">
                <a:solidFill>
                  <a:schemeClr val="tx1"/>
                </a:solidFill>
              </a:rPr>
              <a:t>dengan</a:t>
            </a:r>
            <a:r>
              <a:rPr lang="en-US" sz="1200" dirty="0">
                <a:solidFill>
                  <a:schemeClr val="tx1"/>
                </a:solidFill>
              </a:rPr>
              <a:t> </a:t>
            </a:r>
            <a:r>
              <a:rPr lang="en-US" sz="1200" dirty="0" err="1">
                <a:solidFill>
                  <a:schemeClr val="tx1"/>
                </a:solidFill>
              </a:rPr>
              <a:t>sistem</a:t>
            </a:r>
            <a:r>
              <a:rPr lang="en-US" sz="1200" dirty="0">
                <a:solidFill>
                  <a:schemeClr val="tx1"/>
                </a:solidFill>
              </a:rPr>
              <a:t> level, </a:t>
            </a:r>
            <a:r>
              <a:rPr lang="en-US" sz="1200" dirty="0" err="1">
                <a:solidFill>
                  <a:schemeClr val="tx1"/>
                </a:solidFill>
              </a:rPr>
              <a:t>tantangan</a:t>
            </a:r>
            <a:r>
              <a:rPr lang="en-US" sz="1200" dirty="0">
                <a:solidFill>
                  <a:schemeClr val="tx1"/>
                </a:solidFill>
              </a:rPr>
              <a:t> </a:t>
            </a:r>
            <a:r>
              <a:rPr lang="en-US" sz="1200" dirty="0" err="1">
                <a:solidFill>
                  <a:schemeClr val="tx1"/>
                </a:solidFill>
              </a:rPr>
              <a:t>harian</a:t>
            </a:r>
            <a:r>
              <a:rPr lang="en-US" sz="1200" dirty="0">
                <a:solidFill>
                  <a:schemeClr val="tx1"/>
                </a:solidFill>
              </a:rPr>
              <a:t>, dan </a:t>
            </a:r>
            <a:r>
              <a:rPr lang="en-US" sz="1200" dirty="0" err="1">
                <a:solidFill>
                  <a:schemeClr val="tx1"/>
                </a:solidFill>
              </a:rPr>
              <a:t>penghargaan</a:t>
            </a:r>
            <a:r>
              <a:rPr lang="en-US" sz="1200" dirty="0">
                <a:solidFill>
                  <a:schemeClr val="tx1"/>
                </a:solidFill>
              </a:rPr>
              <a:t> yang </a:t>
            </a:r>
            <a:r>
              <a:rPr lang="en-US" sz="1200" dirty="0" err="1">
                <a:solidFill>
                  <a:schemeClr val="tx1"/>
                </a:solidFill>
              </a:rPr>
              <a:t>membuat</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terus</a:t>
            </a:r>
            <a:r>
              <a:rPr lang="en-US" sz="1200" dirty="0">
                <a:solidFill>
                  <a:schemeClr val="tx1"/>
                </a:solidFill>
              </a:rPr>
              <a:t> </a:t>
            </a:r>
            <a:r>
              <a:rPr lang="en-US" sz="1200" dirty="0" err="1">
                <a:solidFill>
                  <a:schemeClr val="tx1"/>
                </a:solidFill>
              </a:rPr>
              <a:t>termotivasi</a:t>
            </a:r>
            <a:r>
              <a:rPr lang="en-US" sz="1200" dirty="0">
                <a:solidFill>
                  <a:schemeClr val="tx1"/>
                </a:solidFill>
              </a:rPr>
              <a:t>.</a:t>
            </a:r>
          </a:p>
        </p:txBody>
      </p:sp>
      <p:pic>
        <p:nvPicPr>
          <p:cNvPr id="6" name="Picture 5">
            <a:extLst>
              <a:ext uri="{FF2B5EF4-FFF2-40B4-BE49-F238E27FC236}">
                <a16:creationId xmlns:a16="http://schemas.microsoft.com/office/drawing/2014/main" id="{1FD4DBED-7243-B9A2-668F-3FA831FAF5AA}"/>
              </a:ext>
            </a:extLst>
          </p:cNvPr>
          <p:cNvPicPr>
            <a:picLocks noChangeAspect="1"/>
          </p:cNvPicPr>
          <p:nvPr/>
        </p:nvPicPr>
        <p:blipFill>
          <a:blip r:embed="rId3"/>
          <a:stretch>
            <a:fillRect/>
          </a:stretch>
        </p:blipFill>
        <p:spPr>
          <a:xfrm>
            <a:off x="83718" y="2293415"/>
            <a:ext cx="4218709" cy="2813844"/>
          </a:xfrm>
          <a:prstGeom prst="rect">
            <a:avLst/>
          </a:prstGeom>
        </p:spPr>
      </p:pic>
      <p:pic>
        <p:nvPicPr>
          <p:cNvPr id="9" name="Picture 8">
            <a:extLst>
              <a:ext uri="{FF2B5EF4-FFF2-40B4-BE49-F238E27FC236}">
                <a16:creationId xmlns:a16="http://schemas.microsoft.com/office/drawing/2014/main" id="{43608D2A-AF79-CF44-F8CE-DFB2F2C61B09}"/>
              </a:ext>
            </a:extLst>
          </p:cNvPr>
          <p:cNvPicPr>
            <a:picLocks noChangeAspect="1"/>
          </p:cNvPicPr>
          <p:nvPr/>
        </p:nvPicPr>
        <p:blipFill>
          <a:blip r:embed="rId4"/>
          <a:stretch>
            <a:fillRect/>
          </a:stretch>
        </p:blipFill>
        <p:spPr>
          <a:xfrm>
            <a:off x="4386145" y="2293415"/>
            <a:ext cx="4382769" cy="2813844"/>
          </a:xfrm>
          <a:prstGeom prst="rect">
            <a:avLst/>
          </a:prstGeom>
        </p:spPr>
      </p:pic>
      <p:pic>
        <p:nvPicPr>
          <p:cNvPr id="13" name="Picture 12">
            <a:extLst>
              <a:ext uri="{FF2B5EF4-FFF2-40B4-BE49-F238E27FC236}">
                <a16:creationId xmlns:a16="http://schemas.microsoft.com/office/drawing/2014/main" id="{E0800E4E-3887-41A6-ADFF-414677DE5F7B}"/>
              </a:ext>
            </a:extLst>
          </p:cNvPr>
          <p:cNvPicPr>
            <a:picLocks noChangeAspect="1"/>
          </p:cNvPicPr>
          <p:nvPr/>
        </p:nvPicPr>
        <p:blipFill>
          <a:blip r:embed="rId5"/>
          <a:stretch>
            <a:fillRect/>
          </a:stretch>
        </p:blipFill>
        <p:spPr>
          <a:xfrm>
            <a:off x="9193260" y="1061107"/>
            <a:ext cx="2514600" cy="5114925"/>
          </a:xfrm>
          <a:prstGeom prst="rect">
            <a:avLst/>
          </a:prstGeom>
        </p:spPr>
      </p:pic>
    </p:spTree>
    <p:extLst>
      <p:ext uri="{BB962C8B-B14F-4D97-AF65-F5344CB8AC3E}">
        <p14:creationId xmlns:p14="http://schemas.microsoft.com/office/powerpoint/2010/main" val="397876160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CCFB-D24D-4183-0A58-A1AFF3681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7613E-0C2F-2219-9BF0-1817331876B4}"/>
              </a:ext>
            </a:extLst>
          </p:cNvPr>
          <p:cNvSpPr>
            <a:spLocks noGrp="1"/>
          </p:cNvSpPr>
          <p:nvPr>
            <p:ph type="title"/>
          </p:nvPr>
        </p:nvSpPr>
        <p:spPr>
          <a:xfrm>
            <a:off x="0" y="-611193"/>
            <a:ext cx="7796464" cy="1222385"/>
          </a:xfrm>
        </p:spPr>
        <p:txBody>
          <a:bodyPr/>
          <a:lstStyle/>
          <a:p>
            <a:r>
              <a:rPr lang="en-US" dirty="0"/>
              <a:t>Halaman membership</a:t>
            </a:r>
          </a:p>
        </p:txBody>
      </p:sp>
      <p:sp>
        <p:nvSpPr>
          <p:cNvPr id="3" name="Slide Number Placeholder 2">
            <a:extLst>
              <a:ext uri="{FF2B5EF4-FFF2-40B4-BE49-F238E27FC236}">
                <a16:creationId xmlns:a16="http://schemas.microsoft.com/office/drawing/2014/main" id="{297DB191-A0EC-0BFC-AF25-3EEA517005DE}"/>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4" name="Rectangle 1">
            <a:extLst>
              <a:ext uri="{FF2B5EF4-FFF2-40B4-BE49-F238E27FC236}">
                <a16:creationId xmlns:a16="http://schemas.microsoft.com/office/drawing/2014/main" id="{DD85BA29-E63B-AA98-71B9-3C123820DC1A}"/>
              </a:ext>
            </a:extLst>
          </p:cNvPr>
          <p:cNvSpPr>
            <a:spLocks noGrp="1" noChangeArrowheads="1"/>
          </p:cNvSpPr>
          <p:nvPr>
            <p:ph sz="half" idx="2"/>
          </p:nvPr>
        </p:nvSpPr>
        <p:spPr bwMode="auto">
          <a:xfrm>
            <a:off x="0" y="611192"/>
            <a:ext cx="7315200" cy="222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15000"/>
              </a:lnSpc>
              <a:spcAft>
                <a:spcPts val="800"/>
              </a:spcAft>
              <a:buNone/>
            </a:pP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sekarang</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“Membership Duolingo”</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ditampilkan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pilihan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langganan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yaitu</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 Family</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hanya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akses</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konten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pembelajaran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sementara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fitur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seperti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Unlimited Hearts, Skill Practice, Mistake Review, dan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bebas</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iklan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tidak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Pada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versi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desktop,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terlihat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lebih</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lengkap</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harga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berlangganan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104.916,67 per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bulan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 Family</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154.916,67 per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tahun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klaim</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50%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hemat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Halaman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memudahkan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membandingkan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manfaat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harga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masing-masing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sebelum</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memutuskan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upgrade.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chemeClr val="tx1"/>
              </a:solidFill>
            </a:endParaRPr>
          </a:p>
        </p:txBody>
      </p:sp>
      <p:pic>
        <p:nvPicPr>
          <p:cNvPr id="7" name="Picture 6">
            <a:extLst>
              <a:ext uri="{FF2B5EF4-FFF2-40B4-BE49-F238E27FC236}">
                <a16:creationId xmlns:a16="http://schemas.microsoft.com/office/drawing/2014/main" id="{4CDC1FB1-7C7A-ED3C-2CD0-2E0A9838C8BE}"/>
              </a:ext>
            </a:extLst>
          </p:cNvPr>
          <p:cNvPicPr>
            <a:picLocks noChangeAspect="1"/>
          </p:cNvPicPr>
          <p:nvPr/>
        </p:nvPicPr>
        <p:blipFill>
          <a:blip r:embed="rId3"/>
          <a:stretch>
            <a:fillRect/>
          </a:stretch>
        </p:blipFill>
        <p:spPr>
          <a:xfrm>
            <a:off x="0" y="2474529"/>
            <a:ext cx="5639899" cy="3168546"/>
          </a:xfrm>
          <a:prstGeom prst="rect">
            <a:avLst/>
          </a:prstGeom>
        </p:spPr>
      </p:pic>
      <p:pic>
        <p:nvPicPr>
          <p:cNvPr id="10" name="Picture 9">
            <a:extLst>
              <a:ext uri="{FF2B5EF4-FFF2-40B4-BE49-F238E27FC236}">
                <a16:creationId xmlns:a16="http://schemas.microsoft.com/office/drawing/2014/main" id="{B8EA07B7-5920-CCF6-E01D-BB5C03E6FDFA}"/>
              </a:ext>
            </a:extLst>
          </p:cNvPr>
          <p:cNvPicPr>
            <a:picLocks noChangeAspect="1"/>
          </p:cNvPicPr>
          <p:nvPr/>
        </p:nvPicPr>
        <p:blipFill>
          <a:blip r:embed="rId4"/>
          <a:stretch>
            <a:fillRect/>
          </a:stretch>
        </p:blipFill>
        <p:spPr>
          <a:xfrm>
            <a:off x="6273826" y="2318287"/>
            <a:ext cx="1867874" cy="3799428"/>
          </a:xfrm>
          <a:prstGeom prst="rect">
            <a:avLst/>
          </a:prstGeom>
        </p:spPr>
      </p:pic>
    </p:spTree>
    <p:extLst>
      <p:ext uri="{BB962C8B-B14F-4D97-AF65-F5344CB8AC3E}">
        <p14:creationId xmlns:p14="http://schemas.microsoft.com/office/powerpoint/2010/main" val="133850416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2B454-84A4-9F61-18E1-71F1AD897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3A6097-8AEF-A64B-12BB-9D3AAC47604D}"/>
              </a:ext>
            </a:extLst>
          </p:cNvPr>
          <p:cNvSpPr>
            <a:spLocks noGrp="1"/>
          </p:cNvSpPr>
          <p:nvPr>
            <p:ph type="title"/>
          </p:nvPr>
        </p:nvSpPr>
        <p:spPr>
          <a:xfrm>
            <a:off x="914399" y="834635"/>
            <a:ext cx="7796464" cy="1222385"/>
          </a:xfrm>
        </p:spPr>
        <p:txBody>
          <a:bodyPr/>
          <a:lstStyle/>
          <a:p>
            <a:r>
              <a:rPr lang="en-US" dirty="0"/>
              <a:t>Hasil </a:t>
            </a:r>
            <a:r>
              <a:rPr lang="en-US" dirty="0" err="1"/>
              <a:t>dari</a:t>
            </a:r>
            <a:r>
              <a:rPr lang="en-US" dirty="0"/>
              <a:t> </a:t>
            </a:r>
            <a:r>
              <a:rPr lang="en-US" dirty="0" err="1"/>
              <a:t>pengerjaan</a:t>
            </a:r>
            <a:r>
              <a:rPr lang="en-US" dirty="0"/>
              <a:t> </a:t>
            </a:r>
            <a:r>
              <a:rPr lang="en-US" dirty="0" err="1"/>
              <a:t>ini</a:t>
            </a:r>
            <a:endParaRPr lang="en-US" dirty="0"/>
          </a:p>
        </p:txBody>
      </p:sp>
      <p:sp>
        <p:nvSpPr>
          <p:cNvPr id="3" name="Slide Number Placeholder 2">
            <a:extLst>
              <a:ext uri="{FF2B5EF4-FFF2-40B4-BE49-F238E27FC236}">
                <a16:creationId xmlns:a16="http://schemas.microsoft.com/office/drawing/2014/main" id="{ED340ED0-A409-E1EF-931B-6059D9D935F3}"/>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4" name="Rectangle 1">
            <a:extLst>
              <a:ext uri="{FF2B5EF4-FFF2-40B4-BE49-F238E27FC236}">
                <a16:creationId xmlns:a16="http://schemas.microsoft.com/office/drawing/2014/main" id="{C9C28C54-7367-451D-5BA4-31911F0FE3F4}"/>
              </a:ext>
            </a:extLst>
          </p:cNvPr>
          <p:cNvSpPr>
            <a:spLocks noGrp="1" noChangeArrowheads="1"/>
          </p:cNvSpPr>
          <p:nvPr>
            <p:ph sz="half" idx="2"/>
          </p:nvPr>
        </p:nvSpPr>
        <p:spPr bwMode="auto">
          <a:xfrm>
            <a:off x="914399" y="2287463"/>
            <a:ext cx="663229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Kode HTML dan CSS </a:t>
            </a:r>
            <a:r>
              <a:rPr kumimoji="0" lang="en-US" altLang="en-US" sz="1200" b="0" i="0" u="none" strike="noStrike" cap="none" normalizeH="0" baseline="0" dirty="0" err="1">
                <a:ln>
                  <a:noFill/>
                </a:ln>
                <a:solidFill>
                  <a:schemeClr val="tx1"/>
                </a:solidFill>
                <a:effectLst/>
                <a:latin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menghasilkan</a:t>
            </a:r>
            <a:r>
              <a:rPr kumimoji="0" lang="en-US" altLang="en-US" sz="1200" b="0" i="0" u="none" strike="noStrike" cap="none" normalizeH="0" baseline="0" dirty="0">
                <a:ln>
                  <a:noFill/>
                </a:ln>
                <a:solidFill>
                  <a:schemeClr val="tx1"/>
                </a:solidFill>
                <a:effectLst/>
                <a:latin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Unicode MS"/>
              </a:rPr>
              <a:t>flexbox</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menyusun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seperti</a:t>
            </a:r>
            <a:r>
              <a:rPr kumimoji="0" lang="en-US" altLang="en-US" sz="1200" b="0" i="0" u="none" strike="noStrike" cap="none" normalizeH="0" baseline="0" dirty="0">
                <a:ln>
                  <a:noFill/>
                </a:ln>
                <a:solidFill>
                  <a:schemeClr val="tx1"/>
                </a:solidFill>
                <a:effectLst/>
              </a:rPr>
              <a:t> logo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horizontal. Navbar dan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position: fixed</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sehingga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berada</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tempat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halaman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digulir</a:t>
            </a:r>
            <a:r>
              <a:rPr kumimoji="0" lang="en-US" altLang="en-US" sz="1200" b="0" i="0" u="none" strike="noStrike" cap="none" normalizeH="0" baseline="0" dirty="0">
                <a:ln>
                  <a:noFill/>
                </a:ln>
                <a:solidFill>
                  <a:schemeClr val="tx1"/>
                </a:solidFill>
                <a:effectLst/>
              </a:rPr>
              <a:t>. Latar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Desain navbar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warna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teks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putih</a:t>
            </a:r>
            <a:r>
              <a:rPr kumimoji="0" lang="en-US" altLang="en-US" sz="1200" b="0" i="0" u="none" strike="noStrike" cap="none" normalizeH="0" baseline="0" dirty="0">
                <a:ln>
                  <a:noFill/>
                </a:ln>
                <a:solidFill>
                  <a:schemeClr val="tx1"/>
                </a:solidFill>
                <a:effectLst/>
              </a:rPr>
              <a:t>,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border-radius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cerah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terjadi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menambahkan</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&lt;body&gt;</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mengubah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pada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Kode </a:t>
            </a:r>
            <a:r>
              <a:rPr kumimoji="0" lang="en-US" altLang="en-US" sz="1200" b="0" i="0" u="none" strike="noStrike" cap="none" normalizeH="0" baseline="0" dirty="0" err="1">
                <a:ln>
                  <a:noFill/>
                </a:ln>
                <a:solidFill>
                  <a:schemeClr val="tx1"/>
                </a:solidFill>
                <a:effectLst/>
              </a:rPr>
              <a:t>ini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memungkinkan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responsif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dan mobile-friendly, </a:t>
            </a:r>
            <a:r>
              <a:rPr kumimoji="0" lang="en-US" altLang="en-US" sz="1200" b="0" i="0" u="none" strike="noStrike" cap="none" normalizeH="0" baseline="0" dirty="0" err="1">
                <a:ln>
                  <a:noFill/>
                </a:ln>
                <a:solidFill>
                  <a:schemeClr val="tx1"/>
                </a:solidFill>
                <a:effectLst/>
              </a:rPr>
              <a:t>serta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menyesuaikan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perangkat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layar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617819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err="1"/>
              <a:t>Anggota</a:t>
            </a:r>
            <a:r>
              <a:rPr lang="en-US" dirty="0"/>
              <a:t> </a:t>
            </a:r>
            <a:r>
              <a:rPr lang="en-US" dirty="0" err="1"/>
              <a:t>kelompok</a:t>
            </a:r>
            <a:r>
              <a:rPr lang="en-US" dirty="0"/>
              <a:t> 3</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M Rizky M</a:t>
            </a:r>
          </a:p>
          <a:p>
            <a:r>
              <a:rPr lang="en-US" dirty="0"/>
              <a:t>M Haikal M</a:t>
            </a:r>
          </a:p>
          <a:p>
            <a:r>
              <a:rPr lang="en-US" dirty="0"/>
              <a:t>Ni Cika A S</a:t>
            </a:r>
          </a:p>
          <a:p>
            <a:r>
              <a:rPr lang="en-US" dirty="0"/>
              <a:t>Fatima 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74574" y="991446"/>
            <a:ext cx="5259554" cy="2495028"/>
          </a:xfrm>
        </p:spPr>
        <p:txBody>
          <a:bodyPr/>
          <a:lstStyle/>
          <a:p>
            <a:r>
              <a:rPr lang="en-US" dirty="0"/>
              <a:t>Gambaran  </a:t>
            </a:r>
            <a:br>
              <a:rPr lang="en-US" dirty="0"/>
            </a:br>
            <a:r>
              <a:rPr lang="en-US" dirty="0" err="1"/>
              <a:t>kasar</a:t>
            </a:r>
            <a:r>
              <a:rPr lang="en-US" dirty="0"/>
              <a:t> </a:t>
            </a:r>
            <a:br>
              <a:rPr lang="en-US" dirty="0"/>
            </a:br>
            <a:r>
              <a:rPr lang="en-US" dirty="0"/>
              <a:t>nav-bar</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84741" y="3678227"/>
            <a:ext cx="5259554" cy="2233233"/>
          </a:xfrm>
        </p:spPr>
        <p:txBody>
          <a:bodyPr/>
          <a:lstStyle/>
          <a:p>
            <a:r>
              <a:rPr lang="en-US" dirty="0"/>
              <a:t>Pada </a:t>
            </a:r>
            <a:r>
              <a:rPr lang="en-US" dirty="0" err="1"/>
              <a:t>gambar</a:t>
            </a:r>
            <a:r>
              <a:rPr lang="en-US" dirty="0"/>
              <a:t> di </a:t>
            </a:r>
            <a:r>
              <a:rPr lang="en-US" dirty="0" err="1"/>
              <a:t>samping</a:t>
            </a:r>
            <a:r>
              <a:rPr lang="en-US" dirty="0"/>
              <a:t> </a:t>
            </a:r>
          </a:p>
          <a:p>
            <a:r>
              <a:rPr lang="en-US" dirty="0" err="1"/>
              <a:t>Merupakan</a:t>
            </a:r>
            <a:r>
              <a:rPr lang="en-US" dirty="0"/>
              <a:t> </a:t>
            </a:r>
            <a:r>
              <a:rPr lang="en-US" dirty="0" err="1"/>
              <a:t>hasil</a:t>
            </a:r>
            <a:endParaRPr lang="en-US" dirty="0"/>
          </a:p>
          <a:p>
            <a:r>
              <a:rPr lang="en-US" dirty="0"/>
              <a:t>Nav-bar </a:t>
            </a:r>
            <a:r>
              <a:rPr lang="en-US" dirty="0" err="1"/>
              <a:t>klmpk</a:t>
            </a:r>
            <a:r>
              <a:rPr lang="en-US" dirty="0"/>
              <a:t> 3</a:t>
            </a:r>
          </a:p>
        </p:txBody>
      </p:sp>
      <p:pic>
        <p:nvPicPr>
          <p:cNvPr id="12" name="Picture Placeholder 11">
            <a:extLst>
              <a:ext uri="{FF2B5EF4-FFF2-40B4-BE49-F238E27FC236}">
                <a16:creationId xmlns:a16="http://schemas.microsoft.com/office/drawing/2014/main" id="{C6DFFD93-832B-C482-0B10-12B38E8A2DE9}"/>
              </a:ext>
            </a:extLst>
          </p:cNvPr>
          <p:cNvPicPr>
            <a:picLocks noGrp="1" noChangeAspect="1"/>
          </p:cNvPicPr>
          <p:nvPr>
            <p:ph type="pic" sz="quarter" idx="11"/>
          </p:nvPr>
        </p:nvPicPr>
        <p:blipFill>
          <a:blip r:embed="rId3"/>
          <a:srcRect l="4025" r="4025"/>
          <a:stretch>
            <a:fillRect/>
          </a:stretch>
        </p:blipFill>
        <p:spPr>
          <a:xfrm>
            <a:off x="4032250" y="1057275"/>
            <a:ext cx="8159750" cy="4984750"/>
          </a:xfrm>
        </p:spPr>
      </p:pic>
    </p:spTree>
    <p:extLst>
      <p:ext uri="{BB962C8B-B14F-4D97-AF65-F5344CB8AC3E}">
        <p14:creationId xmlns:p14="http://schemas.microsoft.com/office/powerpoint/2010/main" val="295292380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sz="2800" dirty="0" err="1"/>
              <a:t>Struktur</a:t>
            </a:r>
            <a:r>
              <a:rPr lang="en-US" sz="2800" dirty="0"/>
              <a:t> HTML</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z="1200" smtClean="0"/>
              <a:pPr/>
              <a:t>4</a:t>
            </a:fld>
            <a:endParaRPr lang="en-US" sz="1200" dirty="0"/>
          </a:p>
        </p:txBody>
      </p:sp>
      <p:sp>
        <p:nvSpPr>
          <p:cNvPr id="3" name="Rectangle 1">
            <a:extLst>
              <a:ext uri="{FF2B5EF4-FFF2-40B4-BE49-F238E27FC236}">
                <a16:creationId xmlns:a16="http://schemas.microsoft.com/office/drawing/2014/main" id="{CD3A3E2F-3D7F-3C8A-EB07-34FB565513E8}"/>
              </a:ext>
            </a:extLst>
          </p:cNvPr>
          <p:cNvSpPr>
            <a:spLocks noGrp="1" noChangeArrowheads="1"/>
          </p:cNvSpPr>
          <p:nvPr>
            <p:ph sz="half" idx="2"/>
          </p:nvPr>
        </p:nvSpPr>
        <p:spPr bwMode="auto">
          <a:xfrm>
            <a:off x="3350580" y="2367171"/>
            <a:ext cx="631121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Kode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dibuat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(navbar) yang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khususnya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mobile.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Struktur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HTML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diawali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dengan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standar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HTML5</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dan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pengaturan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viewport agar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optimal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berbagai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perangkat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dalam</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terdapat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logo</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ditampilkan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tag &lt;</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img</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dan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tombol</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(burger button)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membuka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menutup</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dilihat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perangkat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kecil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terdiri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beberapa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link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seperti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Home, About, Services, Products, dan Contact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Masing-masing link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diberi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animasi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delay agar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dibuka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Fungsionalitas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tombol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burger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diatur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JavaScript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sederhana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yaitu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fungsi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toggleMenu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menambahkan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menghapus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class open pada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elemen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&lt;body&gt;. Class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oleh file CSS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eksternal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Nav.css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mengontrol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misalnya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apakah</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ditampilkan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disembunyikan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856810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F4241-C8C1-4F36-EBDA-204261940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503EB-FFF4-4EB1-AE2A-2353EC3F7AA5}"/>
              </a:ext>
            </a:extLst>
          </p:cNvPr>
          <p:cNvSpPr>
            <a:spLocks noGrp="1"/>
          </p:cNvSpPr>
          <p:nvPr>
            <p:ph type="title"/>
          </p:nvPr>
        </p:nvSpPr>
        <p:spPr>
          <a:xfrm>
            <a:off x="3460565" y="1057274"/>
            <a:ext cx="7965461" cy="994164"/>
          </a:xfrm>
        </p:spPr>
        <p:txBody>
          <a:bodyPr/>
          <a:lstStyle/>
          <a:p>
            <a:r>
              <a:rPr lang="en-US" sz="2800" dirty="0" err="1"/>
              <a:t>Struktur</a:t>
            </a:r>
            <a:r>
              <a:rPr lang="en-US" sz="2800" dirty="0"/>
              <a:t> CSS</a:t>
            </a:r>
          </a:p>
        </p:txBody>
      </p:sp>
      <p:sp>
        <p:nvSpPr>
          <p:cNvPr id="23" name="Slide Number Placeholder 22">
            <a:extLst>
              <a:ext uri="{FF2B5EF4-FFF2-40B4-BE49-F238E27FC236}">
                <a16:creationId xmlns:a16="http://schemas.microsoft.com/office/drawing/2014/main" id="{54C4930D-7999-3ED9-2FA9-F4A5A09C291A}"/>
              </a:ext>
            </a:extLst>
          </p:cNvPr>
          <p:cNvSpPr>
            <a:spLocks noGrp="1"/>
          </p:cNvSpPr>
          <p:nvPr>
            <p:ph type="sldNum" sz="quarter" idx="10"/>
          </p:nvPr>
        </p:nvSpPr>
        <p:spPr>
          <a:xfrm>
            <a:off x="10358437" y="457199"/>
            <a:ext cx="1067589" cy="471489"/>
          </a:xfrm>
        </p:spPr>
        <p:txBody>
          <a:bodyPr/>
          <a:lstStyle/>
          <a:p>
            <a:fld id="{48F63A3B-78C7-47BE-AE5E-E10140E04643}" type="slidenum">
              <a:rPr lang="en-US" sz="1200" smtClean="0"/>
              <a:pPr/>
              <a:t>5</a:t>
            </a:fld>
            <a:endParaRPr lang="en-US" sz="1200" dirty="0"/>
          </a:p>
        </p:txBody>
      </p:sp>
      <p:sp>
        <p:nvSpPr>
          <p:cNvPr id="4" name="Rectangle 1">
            <a:extLst>
              <a:ext uri="{FF2B5EF4-FFF2-40B4-BE49-F238E27FC236}">
                <a16:creationId xmlns:a16="http://schemas.microsoft.com/office/drawing/2014/main" id="{8A136C4D-7B0B-22D8-8707-F6B245609B51}"/>
              </a:ext>
            </a:extLst>
          </p:cNvPr>
          <p:cNvSpPr>
            <a:spLocks noGrp="1" noChangeArrowheads="1"/>
          </p:cNvSpPr>
          <p:nvPr>
            <p:ph sz="half" idx="2"/>
          </p:nvPr>
        </p:nvSpPr>
        <p:spPr bwMode="auto">
          <a:xfrm>
            <a:off x="2804803" y="2253821"/>
            <a:ext cx="8276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Kode CSS </a:t>
            </a:r>
            <a:r>
              <a:rPr kumimoji="0" lang="en-US" altLang="en-US" sz="1200" b="0" i="0" u="none" strike="noStrike" cap="none" normalizeH="0" baseline="0" dirty="0" err="1">
                <a:ln>
                  <a:noFill/>
                </a:ln>
                <a:solidFill>
                  <a:schemeClr val="tx1"/>
                </a:solidFill>
                <a:effectLst/>
                <a:latin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dirancang</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membuat</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dengan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latar</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belakang</a:t>
            </a:r>
            <a:r>
              <a:rPr kumimoji="0" lang="en-US" altLang="en-US" sz="1200" b="0" i="0" u="none" strike="noStrike" cap="none" normalizeH="0" baseline="0" dirty="0">
                <a:ln>
                  <a:noFill/>
                </a:ln>
                <a:solidFill>
                  <a:schemeClr val="tx1"/>
                </a:solidFill>
                <a:effectLst/>
                <a:latin typeface="Arial" panose="020B0604020202020204" pitchFamily="34" charset="0"/>
              </a:rPr>
              <a:t> dan </a:t>
            </a:r>
            <a:r>
              <a:rPr kumimoji="0" lang="en-US" altLang="en-US" sz="1200" b="0" i="0" u="none" strike="noStrike" cap="none" normalizeH="0" baseline="0" dirty="0" err="1">
                <a:ln>
                  <a:noFill/>
                </a:ln>
                <a:solidFill>
                  <a:schemeClr val="tx1"/>
                </a:solidFill>
                <a:effectLst/>
                <a:latin typeface="Arial" panose="020B0604020202020204" pitchFamily="34" charset="0"/>
              </a:rPr>
              <a:t>elemen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lainnya</a:t>
            </a:r>
            <a:r>
              <a:rPr kumimoji="0" lang="en-US" altLang="en-US" sz="1200" b="0" i="0" u="none" strike="noStrike" cap="none" normalizeH="0" baseline="0" dirty="0">
                <a:ln>
                  <a:noFill/>
                </a:ln>
                <a:solidFill>
                  <a:schemeClr val="tx1"/>
                </a:solidFill>
                <a:effectLst/>
                <a:latin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rPr>
              <a:t>terintegrasi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Pertama</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Unicode MS"/>
              </a:rPr>
              <a:t>box-sizing: border-box</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memastikan</a:t>
            </a:r>
            <a:r>
              <a:rPr kumimoji="0" lang="en-US" altLang="en-US" sz="1200" b="0" i="0" u="none" strike="noStrike" cap="none" normalizeH="0" baseline="0" dirty="0">
                <a:ln>
                  <a:noFill/>
                </a:ln>
                <a:solidFill>
                  <a:schemeClr val="tx1"/>
                </a:solidFill>
                <a:effectLst/>
              </a:rPr>
              <a:t> padding dan border </a:t>
            </a:r>
            <a:r>
              <a:rPr kumimoji="0" lang="en-US" altLang="en-US" sz="1200" b="0" i="0" u="none" strike="noStrike" cap="none" normalizeH="0" baseline="0" dirty="0" err="1">
                <a:ln>
                  <a:noFill/>
                </a:ln>
                <a:solidFill>
                  <a:schemeClr val="tx1"/>
                </a:solidFill>
                <a:effectLst/>
              </a:rPr>
              <a:t>dihitung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bagian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dari</a:t>
            </a:r>
            <a:r>
              <a:rPr kumimoji="0" lang="en-US" altLang="en-US" sz="1200" b="0" i="0" u="none" strike="noStrike" cap="none" normalizeH="0" baseline="0" dirty="0">
                <a:ln>
                  <a:noFill/>
                </a:ln>
                <a:solidFill>
                  <a:schemeClr val="tx1"/>
                </a:solidFill>
                <a:effectLst/>
              </a:rPr>
              <a:t> total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Posisi</a:t>
            </a:r>
            <a:r>
              <a:rPr kumimoji="0" lang="en-US" altLang="en-US" sz="1200" b="0" i="0" u="none" strike="noStrike" cap="none" normalizeH="0" baseline="0" dirty="0">
                <a:ln>
                  <a:noFill/>
                </a:ln>
                <a:solidFill>
                  <a:schemeClr val="tx1"/>
                </a:solidFill>
                <a:effectLst/>
              </a:rPr>
              <a:t> navbar,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menu, dan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position: fixed</a:t>
            </a:r>
            <a:r>
              <a:rPr kumimoji="0" lang="en-US" altLang="en-US" sz="1200" b="0" i="0" u="none" strike="noStrike" cap="none" normalizeH="0" baseline="0" dirty="0">
                <a:ln>
                  <a:noFill/>
                </a:ln>
                <a:solidFill>
                  <a:schemeClr val="tx1"/>
                </a:solidFill>
                <a:effectLst/>
              </a:rPr>
              <a:t> agar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tempat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halaman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digulir</a:t>
            </a:r>
            <a:r>
              <a:rPr kumimoji="0" lang="en-US" altLang="en-US" sz="1200" b="0" i="0" u="none" strike="noStrike" cap="none" normalizeH="0" baseline="0" dirty="0">
                <a:ln>
                  <a:noFill/>
                </a:ln>
                <a:solidFill>
                  <a:schemeClr val="tx1"/>
                </a:solidFill>
                <a:effectLst/>
              </a:rPr>
              <a:t>. Latar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gradient </a:t>
            </a:r>
            <a:r>
              <a:rPr kumimoji="0" lang="en-US" altLang="en-US" sz="1200" b="0" i="0" u="none" strike="noStrike" cap="none" normalizeH="0" baseline="0" dirty="0" err="1">
                <a:ln>
                  <a:noFill/>
                </a:ln>
                <a:solidFill>
                  <a:schemeClr val="tx1"/>
                </a:solidFill>
                <a:effectLst/>
              </a:rPr>
              <a:t>besar</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diberi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body</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Navbar </a:t>
            </a:r>
            <a:r>
              <a:rPr kumimoji="0" lang="en-US" altLang="en-US" sz="1200" b="0" i="0" u="none" strike="noStrike" cap="none" normalizeH="0" baseline="0" dirty="0" err="1">
                <a:ln>
                  <a:noFill/>
                </a:ln>
                <a:solidFill>
                  <a:schemeClr val="tx1"/>
                </a:solidFill>
                <a:effectLst/>
              </a:rPr>
              <a:t>dirancang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flexbox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menyusun</a:t>
            </a:r>
            <a:r>
              <a:rPr kumimoji="0" lang="en-US" altLang="en-US" sz="1200" b="0" i="0" u="none" strike="noStrike" cap="none" normalizeH="0" baseline="0" dirty="0">
                <a:ln>
                  <a:noFill/>
                </a:ln>
                <a:solidFill>
                  <a:schemeClr val="tx1"/>
                </a:solidFill>
                <a:effectLst/>
              </a:rPr>
              <a:t> logo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horizontal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warna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terang</a:t>
            </a:r>
            <a:r>
              <a:rPr kumimoji="0" lang="en-US" altLang="en-US" sz="1200" b="0" i="0" u="none" strike="noStrike" cap="none" normalizeH="0" baseline="0" dirty="0">
                <a:ln>
                  <a:noFill/>
                </a:ln>
                <a:solidFill>
                  <a:schemeClr val="tx1"/>
                </a:solidFill>
                <a:effectLst/>
              </a:rPr>
              <a:t> dan </a:t>
            </a:r>
            <a:r>
              <a:rPr kumimoji="0" lang="en-US" altLang="en-US" sz="1200" b="0" i="0" u="none" strike="noStrike" cap="none" normalizeH="0" baseline="0" dirty="0" err="1">
                <a:ln>
                  <a:noFill/>
                </a:ln>
                <a:solidFill>
                  <a:schemeClr val="tx1"/>
                </a:solidFill>
                <a:effectLst/>
              </a:rPr>
              <a:t>teks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putih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sebagai</a:t>
            </a:r>
            <a:r>
              <a:rPr kumimoji="0" lang="en-US" altLang="en-US" sz="1200" b="0" i="0" u="none" strike="noStrike" cap="none" normalizeH="0" baseline="0" dirty="0">
                <a:ln>
                  <a:noFill/>
                </a:ln>
                <a:solidFill>
                  <a:schemeClr val="tx1"/>
                </a:solidFill>
                <a:effectLst/>
              </a:rPr>
              <a:t> background, </a:t>
            </a:r>
            <a:r>
              <a:rPr kumimoji="0" lang="en-US" altLang="en-US" sz="1200" b="0" i="0" u="none" strike="noStrike" cap="none" normalizeH="0" baseline="0" dirty="0" err="1">
                <a:ln>
                  <a:noFill/>
                </a:ln>
                <a:solidFill>
                  <a:schemeClr val="tx1"/>
                </a:solidFill>
                <a:effectLst/>
              </a:rPr>
              <a:t>sementara</a:t>
            </a:r>
            <a:r>
              <a:rPr kumimoji="0" lang="en-US" altLang="en-US" sz="1200" b="0" i="0" u="none" strike="noStrike" cap="none" normalizeH="0" baseline="0" dirty="0">
                <a:ln>
                  <a:noFill/>
                </a:ln>
                <a:solidFill>
                  <a:schemeClr val="tx1"/>
                </a:solidFill>
                <a:effectLst/>
              </a:rPr>
              <a:t> logo navbar </a:t>
            </a:r>
            <a:r>
              <a:rPr kumimoji="0" lang="en-US" altLang="en-US" sz="1200" b="0" i="0" u="none" strike="noStrike" cap="none" normalizeH="0" baseline="0" dirty="0" err="1">
                <a:ln>
                  <a:noFill/>
                </a:ln>
                <a:solidFill>
                  <a:schemeClr val="tx1"/>
                </a:solidFill>
                <a:effectLst/>
              </a:rPr>
              <a:t>disesuaikan</a:t>
            </a:r>
            <a:r>
              <a:rPr kumimoji="0" lang="en-US" altLang="en-US" sz="1200" b="0" i="0" u="none" strike="noStrike" cap="none" normalizeH="0" baseline="0" dirty="0">
                <a:ln>
                  <a:noFill/>
                </a:ln>
                <a:solidFill>
                  <a:schemeClr val="tx1"/>
                </a:solidFill>
                <a:effectLst/>
              </a:rPr>
              <a:t> agar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proporsional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desain</a:t>
            </a:r>
            <a:r>
              <a:rPr kumimoji="0" lang="en-US" altLang="en-US" sz="1200" b="0" i="0" u="none" strike="noStrike" cap="none" normalizeH="0" baseline="0" dirty="0">
                <a:ln>
                  <a:noFill/>
                </a:ln>
                <a:solidFill>
                  <a:schemeClr val="tx1"/>
                </a:solidFill>
                <a:effectLst/>
              </a:rPr>
              <a:t> border-radius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cerah</a:t>
            </a:r>
            <a:r>
              <a:rPr kumimoji="0" lang="en-US" altLang="en-US" sz="1200" b="0" i="0" u="none" strike="noStrike" cap="none" normalizeH="0" baseline="0" dirty="0">
                <a:ln>
                  <a:noFill/>
                </a:ln>
                <a:solidFill>
                  <a:schemeClr val="tx1"/>
                </a:solidFill>
                <a:effectLst/>
              </a:rPr>
              <a:t>, dan ikon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sebelah</a:t>
            </a:r>
            <a:r>
              <a:rPr kumimoji="0" lang="en-US" altLang="en-US" sz="1200" b="0" i="0" u="none" strike="noStrike" cap="none" normalizeH="0" baseline="0" dirty="0">
                <a:ln>
                  <a:noFill/>
                </a:ln>
                <a:solidFill>
                  <a:schemeClr val="tx1"/>
                </a:solidFill>
                <a:effectLst/>
              </a:rPr>
              <a:t> kiri input.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terjadi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menambahkan</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&lt;body&gt;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mengubah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pada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keseluruhan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kode</a:t>
            </a:r>
            <a:r>
              <a:rPr kumimoji="0" lang="en-US" altLang="en-US" sz="1200" b="0" i="0" u="none" strike="noStrike" cap="none" normalizeH="0" baseline="0" dirty="0">
                <a:ln>
                  <a:noFill/>
                </a:ln>
                <a:solidFill>
                  <a:schemeClr val="tx1"/>
                </a:solidFill>
                <a:effectLst/>
              </a:rPr>
              <a:t> CSS </a:t>
            </a:r>
            <a:r>
              <a:rPr kumimoji="0" lang="en-US" altLang="en-US" sz="1200" b="0" i="0" u="none" strike="noStrike" cap="none" normalizeH="0" baseline="0" dirty="0" err="1">
                <a:ln>
                  <a:noFill/>
                </a:ln>
                <a:solidFill>
                  <a:schemeClr val="tx1"/>
                </a:solidFill>
                <a:effectLst/>
              </a:rPr>
              <a:t>ini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menciptakan</a:t>
            </a:r>
            <a:r>
              <a:rPr kumimoji="0" lang="en-US" altLang="en-US" sz="1200" b="0" i="0" u="none" strike="noStrike" cap="none" normalizeH="0" baseline="0" dirty="0">
                <a:ln>
                  <a:noFill/>
                </a:ln>
                <a:solidFill>
                  <a:schemeClr val="tx1"/>
                </a:solidFill>
                <a:effectLst/>
              </a:rPr>
              <a:t> navbar yang </a:t>
            </a:r>
            <a:r>
              <a:rPr kumimoji="0" lang="en-US" altLang="en-US" sz="1200" b="0" i="0" u="none" strike="noStrike" cap="none" normalizeH="0" baseline="0" dirty="0" err="1">
                <a:ln>
                  <a:noFill/>
                </a:ln>
                <a:solidFill>
                  <a:schemeClr val="tx1"/>
                </a:solidFill>
                <a:effectLst/>
              </a:rPr>
              <a:t>responsif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dan mobile-friendly, </a:t>
            </a:r>
            <a:r>
              <a:rPr kumimoji="0" lang="en-US" altLang="en-US" sz="1200" b="0" i="0" u="none" strike="noStrike" cap="none" normalizeH="0" baseline="0" dirty="0" err="1">
                <a:ln>
                  <a:noFill/>
                </a:ln>
                <a:solidFill>
                  <a:schemeClr val="tx1"/>
                </a:solidFill>
                <a:effectLst/>
              </a:rPr>
              <a:t>cocok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layar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04185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0" y="-293697"/>
            <a:ext cx="7796464" cy="1222385"/>
          </a:xfrm>
        </p:spPr>
        <p:txBody>
          <a:bodyPr/>
          <a:lstStyle/>
          <a:p>
            <a:r>
              <a:rPr lang="en-US" dirty="0"/>
              <a:t>Gambaran web login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Rectangle 1">
            <a:extLst>
              <a:ext uri="{FF2B5EF4-FFF2-40B4-BE49-F238E27FC236}">
                <a16:creationId xmlns:a16="http://schemas.microsoft.com/office/drawing/2014/main" id="{40504C85-3D08-CC5C-6949-1DE26D09BF32}"/>
              </a:ext>
            </a:extLst>
          </p:cNvPr>
          <p:cNvSpPr>
            <a:spLocks noGrp="1" noChangeArrowheads="1"/>
          </p:cNvSpPr>
          <p:nvPr>
            <p:ph sz="half" idx="2"/>
          </p:nvPr>
        </p:nvSpPr>
        <p:spPr bwMode="auto">
          <a:xfrm>
            <a:off x="249381" y="1157833"/>
            <a:ext cx="66322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chemeClr val="tx1"/>
                </a:solidFill>
              </a:rPr>
              <a:t>Pada </a:t>
            </a:r>
            <a:r>
              <a:rPr lang="en-US" sz="1200" dirty="0" err="1">
                <a:solidFill>
                  <a:schemeClr val="tx1"/>
                </a:solidFill>
              </a:rPr>
              <a:t>bagian</a:t>
            </a:r>
            <a:r>
              <a:rPr lang="en-US" sz="1200" dirty="0">
                <a:solidFill>
                  <a:schemeClr val="tx1"/>
                </a:solidFill>
              </a:rPr>
              <a:t> </a:t>
            </a:r>
            <a:r>
              <a:rPr lang="en-US" sz="1200" dirty="0" err="1">
                <a:solidFill>
                  <a:schemeClr val="tx1"/>
                </a:solidFill>
              </a:rPr>
              <a:t>ini</a:t>
            </a:r>
            <a:r>
              <a:rPr lang="en-US" sz="1200" dirty="0">
                <a:solidFill>
                  <a:schemeClr val="tx1"/>
                </a:solidFill>
              </a:rPr>
              <a:t> kami </a:t>
            </a:r>
            <a:r>
              <a:rPr lang="en-US" sz="1200" dirty="0" err="1">
                <a:solidFill>
                  <a:schemeClr val="tx1"/>
                </a:solidFill>
              </a:rPr>
              <a:t>telah</a:t>
            </a:r>
            <a:r>
              <a:rPr lang="en-US" sz="1200" dirty="0">
                <a:solidFill>
                  <a:schemeClr val="tx1"/>
                </a:solidFill>
              </a:rPr>
              <a:t> </a:t>
            </a:r>
            <a:r>
              <a:rPr lang="en-US" sz="1200" dirty="0" err="1">
                <a:solidFill>
                  <a:schemeClr val="tx1"/>
                </a:solidFill>
              </a:rPr>
              <a:t>membuat</a:t>
            </a:r>
            <a:r>
              <a:rPr lang="en-US" sz="1200" dirty="0">
                <a:solidFill>
                  <a:schemeClr val="tx1"/>
                </a:solidFill>
              </a:rPr>
              <a:t> Halaman login Duolingo </a:t>
            </a:r>
            <a:r>
              <a:rPr lang="en-US" sz="1200" dirty="0" err="1">
                <a:solidFill>
                  <a:schemeClr val="tx1"/>
                </a:solidFill>
              </a:rPr>
              <a:t>memungkinkan</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masuk</a:t>
            </a:r>
            <a:r>
              <a:rPr lang="en-US" sz="1200" dirty="0">
                <a:solidFill>
                  <a:schemeClr val="tx1"/>
                </a:solidFill>
              </a:rPr>
              <a:t> </a:t>
            </a:r>
            <a:r>
              <a:rPr lang="en-US" sz="1200" dirty="0" err="1">
                <a:solidFill>
                  <a:schemeClr val="tx1"/>
                </a:solidFill>
              </a:rPr>
              <a:t>dengan</a:t>
            </a:r>
            <a:r>
              <a:rPr lang="en-US" sz="1200" dirty="0">
                <a:solidFill>
                  <a:schemeClr val="tx1"/>
                </a:solidFill>
              </a:rPr>
              <a:t> </a:t>
            </a:r>
            <a:r>
              <a:rPr lang="en-US" sz="1200" dirty="0" err="1">
                <a:solidFill>
                  <a:schemeClr val="tx1"/>
                </a:solidFill>
              </a:rPr>
              <a:t>memasukkan</a:t>
            </a:r>
            <a:r>
              <a:rPr lang="en-US" sz="1200" dirty="0">
                <a:solidFill>
                  <a:schemeClr val="tx1"/>
                </a:solidFill>
              </a:rPr>
              <a:t> username dan password. </a:t>
            </a:r>
            <a:r>
              <a:rPr lang="en-US" sz="1200" dirty="0" err="1">
                <a:solidFill>
                  <a:schemeClr val="tx1"/>
                </a:solidFill>
              </a:rPr>
              <a:t>Tersedia</a:t>
            </a:r>
            <a:r>
              <a:rPr lang="en-US" sz="1200" dirty="0">
                <a:solidFill>
                  <a:schemeClr val="tx1"/>
                </a:solidFill>
              </a:rPr>
              <a:t> juga </a:t>
            </a:r>
            <a:r>
              <a:rPr lang="en-US" sz="1200" dirty="0" err="1">
                <a:solidFill>
                  <a:schemeClr val="tx1"/>
                </a:solidFill>
              </a:rPr>
              <a:t>opsi</a:t>
            </a:r>
            <a:r>
              <a:rPr lang="en-US" sz="1200" dirty="0">
                <a:solidFill>
                  <a:schemeClr val="tx1"/>
                </a:solidFill>
              </a:rPr>
              <a:t> login </a:t>
            </a:r>
            <a:r>
              <a:rPr lang="en-US" sz="1200" dirty="0" err="1">
                <a:solidFill>
                  <a:schemeClr val="tx1"/>
                </a:solidFill>
              </a:rPr>
              <a:t>menggunakan</a:t>
            </a:r>
            <a:r>
              <a:rPr lang="en-US" sz="1200" dirty="0">
                <a:solidFill>
                  <a:schemeClr val="tx1"/>
                </a:solidFill>
              </a:rPr>
              <a:t> </a:t>
            </a:r>
            <a:r>
              <a:rPr lang="en-US" sz="1200" dirty="0" err="1">
                <a:solidFill>
                  <a:schemeClr val="tx1"/>
                </a:solidFill>
              </a:rPr>
              <a:t>akun</a:t>
            </a:r>
            <a:r>
              <a:rPr lang="en-US" sz="1200" dirty="0">
                <a:solidFill>
                  <a:schemeClr val="tx1"/>
                </a:solidFill>
              </a:rPr>
              <a:t> Google </a:t>
            </a:r>
            <a:r>
              <a:rPr lang="en-US" sz="1200" dirty="0" err="1">
                <a:solidFill>
                  <a:schemeClr val="tx1"/>
                </a:solidFill>
              </a:rPr>
              <a:t>atau</a:t>
            </a:r>
            <a:r>
              <a:rPr lang="en-US" sz="1200" dirty="0">
                <a:solidFill>
                  <a:schemeClr val="tx1"/>
                </a:solidFill>
              </a:rPr>
              <a:t> Facebook. Jika </a:t>
            </a:r>
            <a:r>
              <a:rPr lang="en-US" sz="1200" dirty="0" err="1">
                <a:solidFill>
                  <a:schemeClr val="tx1"/>
                </a:solidFill>
              </a:rPr>
              <a:t>pengguna</a:t>
            </a:r>
            <a:r>
              <a:rPr lang="en-US" sz="1200" dirty="0">
                <a:solidFill>
                  <a:schemeClr val="tx1"/>
                </a:solidFill>
              </a:rPr>
              <a:t> </a:t>
            </a:r>
            <a:r>
              <a:rPr lang="en-US" sz="1200" dirty="0" err="1">
                <a:solidFill>
                  <a:schemeClr val="tx1"/>
                </a:solidFill>
              </a:rPr>
              <a:t>lupa</a:t>
            </a:r>
            <a:r>
              <a:rPr lang="en-US" sz="1200" dirty="0">
                <a:solidFill>
                  <a:schemeClr val="tx1"/>
                </a:solidFill>
              </a:rPr>
              <a:t> kata </a:t>
            </a:r>
            <a:r>
              <a:rPr lang="en-US" sz="1200" dirty="0" err="1">
                <a:solidFill>
                  <a:schemeClr val="tx1"/>
                </a:solidFill>
              </a:rPr>
              <a:t>sandi</a:t>
            </a:r>
            <a:r>
              <a:rPr lang="en-US" sz="1200" dirty="0">
                <a:solidFill>
                  <a:schemeClr val="tx1"/>
                </a:solidFill>
              </a:rPr>
              <a:t>, </a:t>
            </a:r>
            <a:r>
              <a:rPr lang="en-US" sz="1200" dirty="0" err="1">
                <a:solidFill>
                  <a:schemeClr val="tx1"/>
                </a:solidFill>
              </a:rPr>
              <a:t>terdapat</a:t>
            </a:r>
            <a:r>
              <a:rPr lang="en-US" sz="1200" dirty="0">
                <a:solidFill>
                  <a:schemeClr val="tx1"/>
                </a:solidFill>
              </a:rPr>
              <a:t> </a:t>
            </a:r>
            <a:r>
              <a:rPr lang="en-US" sz="1200" dirty="0" err="1">
                <a:solidFill>
                  <a:schemeClr val="tx1"/>
                </a:solidFill>
              </a:rPr>
              <a:t>fitur</a:t>
            </a:r>
            <a:r>
              <a:rPr lang="en-US" sz="1200" dirty="0">
                <a:solidFill>
                  <a:schemeClr val="tx1"/>
                </a:solidFill>
              </a:rPr>
              <a:t> "</a:t>
            </a:r>
            <a:r>
              <a:rPr lang="en-US" sz="1200" dirty="0" err="1">
                <a:solidFill>
                  <a:schemeClr val="tx1"/>
                </a:solidFill>
              </a:rPr>
              <a:t>lupa</a:t>
            </a:r>
            <a:r>
              <a:rPr lang="en-US" sz="1200" dirty="0">
                <a:solidFill>
                  <a:schemeClr val="tx1"/>
                </a:solidFill>
              </a:rPr>
              <a:t> password" </a:t>
            </a:r>
            <a:r>
              <a:rPr lang="en-US" sz="1200" dirty="0" err="1">
                <a:solidFill>
                  <a:schemeClr val="tx1"/>
                </a:solidFill>
              </a:rPr>
              <a:t>untuk</a:t>
            </a:r>
            <a:r>
              <a:rPr lang="en-US" sz="1200" dirty="0">
                <a:solidFill>
                  <a:schemeClr val="tx1"/>
                </a:solidFill>
              </a:rPr>
              <a:t> </a:t>
            </a:r>
            <a:r>
              <a:rPr lang="en-US" sz="1200" dirty="0" err="1">
                <a:solidFill>
                  <a:schemeClr val="tx1"/>
                </a:solidFill>
              </a:rPr>
              <a:t>memulihkan</a:t>
            </a:r>
            <a:r>
              <a:rPr lang="en-US" sz="1200" dirty="0">
                <a:solidFill>
                  <a:schemeClr val="tx1"/>
                </a:solidFill>
              </a:rPr>
              <a:t> </a:t>
            </a:r>
            <a:r>
              <a:rPr lang="en-US" sz="1200" dirty="0" err="1">
                <a:solidFill>
                  <a:schemeClr val="tx1"/>
                </a:solidFill>
              </a:rPr>
              <a:t>akses</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akun</a:t>
            </a:r>
            <a:r>
              <a:rPr lang="en-US" sz="1200" dirty="0">
                <a:solidFill>
                  <a:schemeClr val="tx1"/>
                </a:solidFill>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260186F-B423-749F-CB13-C8EE1598C163}"/>
              </a:ext>
            </a:extLst>
          </p:cNvPr>
          <p:cNvPicPr>
            <a:picLocks noChangeAspect="1"/>
          </p:cNvPicPr>
          <p:nvPr/>
        </p:nvPicPr>
        <p:blipFill>
          <a:blip r:embed="rId3"/>
          <a:stretch>
            <a:fillRect/>
          </a:stretch>
        </p:blipFill>
        <p:spPr>
          <a:xfrm>
            <a:off x="249381" y="2217975"/>
            <a:ext cx="7127081" cy="3893498"/>
          </a:xfrm>
          <a:prstGeom prst="rect">
            <a:avLst/>
          </a:prstGeom>
        </p:spPr>
      </p:pic>
    </p:spTree>
    <p:extLst>
      <p:ext uri="{BB962C8B-B14F-4D97-AF65-F5344CB8AC3E}">
        <p14:creationId xmlns:p14="http://schemas.microsoft.com/office/powerpoint/2010/main" val="246859579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43E6D-ADBB-08DA-0761-334BD05DA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4CE5EA-F9EB-C2AA-824C-66DC01288AB0}"/>
              </a:ext>
            </a:extLst>
          </p:cNvPr>
          <p:cNvSpPr>
            <a:spLocks noGrp="1"/>
          </p:cNvSpPr>
          <p:nvPr>
            <p:ph type="title"/>
          </p:nvPr>
        </p:nvSpPr>
        <p:spPr>
          <a:xfrm>
            <a:off x="0" y="-611193"/>
            <a:ext cx="7796464" cy="1222385"/>
          </a:xfrm>
        </p:spPr>
        <p:txBody>
          <a:bodyPr/>
          <a:lstStyle/>
          <a:p>
            <a:r>
              <a:rPr lang="en-US" dirty="0"/>
              <a:t>FITUR leaderboard </a:t>
            </a:r>
          </a:p>
        </p:txBody>
      </p:sp>
      <p:sp>
        <p:nvSpPr>
          <p:cNvPr id="3" name="Slide Number Placeholder 2">
            <a:extLst>
              <a:ext uri="{FF2B5EF4-FFF2-40B4-BE49-F238E27FC236}">
                <a16:creationId xmlns:a16="http://schemas.microsoft.com/office/drawing/2014/main" id="{14FCA029-1972-E487-0C84-97ABE6DF1C4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Rectangle 1">
            <a:extLst>
              <a:ext uri="{FF2B5EF4-FFF2-40B4-BE49-F238E27FC236}">
                <a16:creationId xmlns:a16="http://schemas.microsoft.com/office/drawing/2014/main" id="{060042B3-6487-1DEF-1987-5E4CC66FA75E}"/>
              </a:ext>
            </a:extLst>
          </p:cNvPr>
          <p:cNvSpPr>
            <a:spLocks noGrp="1" noChangeArrowheads="1"/>
          </p:cNvSpPr>
          <p:nvPr>
            <p:ph sz="half" idx="2"/>
          </p:nvPr>
        </p:nvSpPr>
        <p:spPr bwMode="auto">
          <a:xfrm>
            <a:off x="0" y="567302"/>
            <a:ext cx="87202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id-ID"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Lalu kita telah sampai di menunjukkan halaman leaderboard Duolingo, yaitu daftar peringkat pengguna berdasarkan poin (XP) yang diperoleh.Di dalam tabel, terlihat nama pengguna, urutan peringkat, dan jumlah XP yang mereka miliki. Contohnya:Alex Johnson ada di posisi pertama dengan 985XP.Halaman ini juga memiliki tab filter seperti “Semua, Mingguan, Bulanan, dan Tahunan” untuk melihat peringkat berdasarkan waktu.</a:t>
            </a:r>
            <a:r>
              <a:rPr lang="id-ID"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id-ID"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Fungsinya adalah untuk memotivasi pengguna bersaing secara sehat dalam belajar bahasa.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876D255-7A0C-6C5B-EDF5-B060903B5082}"/>
              </a:ext>
            </a:extLst>
          </p:cNvPr>
          <p:cNvPicPr>
            <a:picLocks noChangeAspect="1"/>
          </p:cNvPicPr>
          <p:nvPr/>
        </p:nvPicPr>
        <p:blipFill>
          <a:blip r:embed="rId3"/>
          <a:stretch>
            <a:fillRect/>
          </a:stretch>
        </p:blipFill>
        <p:spPr>
          <a:xfrm>
            <a:off x="249382" y="2575933"/>
            <a:ext cx="6296384" cy="3501482"/>
          </a:xfrm>
          <a:prstGeom prst="rect">
            <a:avLst/>
          </a:prstGeom>
        </p:spPr>
      </p:pic>
    </p:spTree>
    <p:extLst>
      <p:ext uri="{BB962C8B-B14F-4D97-AF65-F5344CB8AC3E}">
        <p14:creationId xmlns:p14="http://schemas.microsoft.com/office/powerpoint/2010/main" val="89431711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9C9D5-CC68-9FC8-43D5-9EF58C3A6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60D1E-1CDF-9108-6EC6-265534383DF9}"/>
              </a:ext>
            </a:extLst>
          </p:cNvPr>
          <p:cNvSpPr>
            <a:spLocks noGrp="1"/>
          </p:cNvSpPr>
          <p:nvPr>
            <p:ph type="title"/>
          </p:nvPr>
        </p:nvSpPr>
        <p:spPr>
          <a:xfrm>
            <a:off x="0" y="-611193"/>
            <a:ext cx="7796464" cy="1222385"/>
          </a:xfrm>
        </p:spPr>
        <p:txBody>
          <a:bodyPr/>
          <a:lstStyle/>
          <a:p>
            <a:r>
              <a:rPr lang="en-US" dirty="0"/>
              <a:t>METODE </a:t>
            </a:r>
            <a:r>
              <a:rPr lang="en-US" dirty="0" err="1"/>
              <a:t>PEMBAYARAN</a:t>
            </a:r>
            <a:r>
              <a:rPr lang="en-US" dirty="0"/>
              <a:t> </a:t>
            </a:r>
          </a:p>
        </p:txBody>
      </p:sp>
      <p:sp>
        <p:nvSpPr>
          <p:cNvPr id="3" name="Slide Number Placeholder 2">
            <a:extLst>
              <a:ext uri="{FF2B5EF4-FFF2-40B4-BE49-F238E27FC236}">
                <a16:creationId xmlns:a16="http://schemas.microsoft.com/office/drawing/2014/main" id="{0C6745BB-F612-53A4-9DBF-16790EB9732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Rectangle 1">
            <a:extLst>
              <a:ext uri="{FF2B5EF4-FFF2-40B4-BE49-F238E27FC236}">
                <a16:creationId xmlns:a16="http://schemas.microsoft.com/office/drawing/2014/main" id="{D5B77D1D-6199-B688-FFA0-7B02616C001B}"/>
              </a:ext>
            </a:extLst>
          </p:cNvPr>
          <p:cNvSpPr>
            <a:spLocks noGrp="1" noChangeArrowheads="1"/>
          </p:cNvSpPr>
          <p:nvPr>
            <p:ph sz="half" idx="2"/>
          </p:nvPr>
        </p:nvSpPr>
        <p:spPr bwMode="auto">
          <a:xfrm>
            <a:off x="0" y="844300"/>
            <a:ext cx="8720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sampai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“Payment Method Duolingo”.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diminta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masukin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nomor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HP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pilih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metode</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Lalu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email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konfirmasi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bawahnya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tulisan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kalau</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terenkripsi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Terakhir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info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dibeli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yaitu</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Super Duolingo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seharga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104.916.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7893696-0828-FC63-E138-C07ECD399A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71" y="2059936"/>
            <a:ext cx="6356196" cy="3762412"/>
          </a:xfrm>
          <a:prstGeom prst="rect">
            <a:avLst/>
          </a:prstGeom>
          <a:noFill/>
          <a:ln>
            <a:noFill/>
          </a:ln>
        </p:spPr>
      </p:pic>
      <p:pic>
        <p:nvPicPr>
          <p:cNvPr id="8" name="Picture 7">
            <a:extLst>
              <a:ext uri="{FF2B5EF4-FFF2-40B4-BE49-F238E27FC236}">
                <a16:creationId xmlns:a16="http://schemas.microsoft.com/office/drawing/2014/main" id="{9002BAAB-90F9-5359-DCAA-BF006550570D}"/>
              </a:ext>
            </a:extLst>
          </p:cNvPr>
          <p:cNvPicPr>
            <a:picLocks noChangeAspect="1"/>
          </p:cNvPicPr>
          <p:nvPr/>
        </p:nvPicPr>
        <p:blipFill>
          <a:blip r:embed="rId4"/>
          <a:stretch>
            <a:fillRect/>
          </a:stretch>
        </p:blipFill>
        <p:spPr>
          <a:xfrm>
            <a:off x="6727503" y="2059936"/>
            <a:ext cx="2037822" cy="4145118"/>
          </a:xfrm>
          <a:prstGeom prst="rect">
            <a:avLst/>
          </a:prstGeom>
        </p:spPr>
      </p:pic>
    </p:spTree>
    <p:extLst>
      <p:ext uri="{BB962C8B-B14F-4D97-AF65-F5344CB8AC3E}">
        <p14:creationId xmlns:p14="http://schemas.microsoft.com/office/powerpoint/2010/main" val="37626452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54D9C-A97E-FAD4-2E90-474A347683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1FAC7-57E0-70F9-CDB5-EA60B6D343E8}"/>
              </a:ext>
            </a:extLst>
          </p:cNvPr>
          <p:cNvSpPr>
            <a:spLocks noGrp="1"/>
          </p:cNvSpPr>
          <p:nvPr>
            <p:ph type="title"/>
          </p:nvPr>
        </p:nvSpPr>
        <p:spPr>
          <a:xfrm>
            <a:off x="0" y="-611193"/>
            <a:ext cx="7796464" cy="1222385"/>
          </a:xfrm>
        </p:spPr>
        <p:txBody>
          <a:bodyPr/>
          <a:lstStyle/>
          <a:p>
            <a:r>
              <a:rPr lang="en-US" dirty="0"/>
              <a:t>HALAMAN </a:t>
            </a:r>
            <a:r>
              <a:rPr lang="en-US" dirty="0" err="1"/>
              <a:t>PROFIL</a:t>
            </a:r>
            <a:endParaRPr lang="en-US" dirty="0"/>
          </a:p>
        </p:txBody>
      </p:sp>
      <p:sp>
        <p:nvSpPr>
          <p:cNvPr id="3" name="Slide Number Placeholder 2">
            <a:extLst>
              <a:ext uri="{FF2B5EF4-FFF2-40B4-BE49-F238E27FC236}">
                <a16:creationId xmlns:a16="http://schemas.microsoft.com/office/drawing/2014/main" id="{A1526F36-57C2-7CD1-0705-B26C65499B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4" name="Rectangle 1">
            <a:extLst>
              <a:ext uri="{FF2B5EF4-FFF2-40B4-BE49-F238E27FC236}">
                <a16:creationId xmlns:a16="http://schemas.microsoft.com/office/drawing/2014/main" id="{914B7AB9-AFF4-37F2-543D-78F4DE6B38CA}"/>
              </a:ext>
            </a:extLst>
          </p:cNvPr>
          <p:cNvSpPr>
            <a:spLocks noGrp="1" noChangeArrowheads="1"/>
          </p:cNvSpPr>
          <p:nvPr>
            <p:ph sz="half" idx="2"/>
          </p:nvPr>
        </p:nvSpPr>
        <p:spPr bwMode="auto">
          <a:xfrm>
            <a:off x="0" y="844300"/>
            <a:ext cx="8720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sekarang</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“Info Akun Duolingo”.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terlihat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nama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(Lily),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tanggal</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mulai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bergabung</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status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langganannya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(Subscribed).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bawahnya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statistik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seperti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streak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belajar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selama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42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total XP 12.450,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liga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(Gold),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crowns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sebanyak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15. Halaman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nunjukin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progres</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belajar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secara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lengkap</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rapi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850DF32-282B-F945-9520-1A45209C6E9C}"/>
              </a:ext>
            </a:extLst>
          </p:cNvPr>
          <p:cNvPicPr>
            <a:picLocks noChangeAspect="1"/>
          </p:cNvPicPr>
          <p:nvPr/>
        </p:nvPicPr>
        <p:blipFill>
          <a:blip r:embed="rId3"/>
          <a:stretch>
            <a:fillRect/>
          </a:stretch>
        </p:blipFill>
        <p:spPr>
          <a:xfrm>
            <a:off x="101240" y="2229295"/>
            <a:ext cx="6489129" cy="3530849"/>
          </a:xfrm>
          <a:prstGeom prst="rect">
            <a:avLst/>
          </a:prstGeom>
        </p:spPr>
      </p:pic>
      <p:pic>
        <p:nvPicPr>
          <p:cNvPr id="9" name="Picture 8">
            <a:extLst>
              <a:ext uri="{FF2B5EF4-FFF2-40B4-BE49-F238E27FC236}">
                <a16:creationId xmlns:a16="http://schemas.microsoft.com/office/drawing/2014/main" id="{3A57B871-5073-5649-7D54-C5CD9C914614}"/>
              </a:ext>
            </a:extLst>
          </p:cNvPr>
          <p:cNvPicPr>
            <a:picLocks noChangeAspect="1"/>
          </p:cNvPicPr>
          <p:nvPr/>
        </p:nvPicPr>
        <p:blipFill>
          <a:blip r:embed="rId4"/>
          <a:stretch>
            <a:fillRect/>
          </a:stretch>
        </p:blipFill>
        <p:spPr>
          <a:xfrm>
            <a:off x="6835574" y="2180088"/>
            <a:ext cx="1884680" cy="3833612"/>
          </a:xfrm>
          <a:prstGeom prst="rect">
            <a:avLst/>
          </a:prstGeom>
        </p:spPr>
      </p:pic>
    </p:spTree>
    <p:extLst>
      <p:ext uri="{BB962C8B-B14F-4D97-AF65-F5344CB8AC3E}">
        <p14:creationId xmlns:p14="http://schemas.microsoft.com/office/powerpoint/2010/main" val="2046354448"/>
      </p:ext>
    </p:extLst>
  </p:cSld>
  <p:clrMapOvr>
    <a:masterClrMapping/>
  </p:clrMapOvr>
  <p:transition spd="slow">
    <p:push dir="u"/>
  </p:transition>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{FD63CB04-570E-4631-905C-D47EC8405E9D}tf78438558_win32</Template>
  <TotalTime>110</TotalTime>
  <Words>989</Words>
  <Application>Microsoft Office PowerPoint</Application>
  <PresentationFormat>Widescreen</PresentationFormat>
  <Paragraphs>42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Arial Unicode MS</vt:lpstr>
      <vt:lpstr>Calibri</vt:lpstr>
      <vt:lpstr>Sabon Next LT</vt:lpstr>
      <vt:lpstr>Times New Roman</vt:lpstr>
      <vt:lpstr>Custom</vt:lpstr>
      <vt:lpstr>Basic struktur web kelompok 3 </vt:lpstr>
      <vt:lpstr>Anggota kelompok 3</vt:lpstr>
      <vt:lpstr>Gambaran   kasar  nav-bar</vt:lpstr>
      <vt:lpstr>Struktur HTML</vt:lpstr>
      <vt:lpstr>Struktur CSS</vt:lpstr>
      <vt:lpstr>Gambaran web login</vt:lpstr>
      <vt:lpstr>FITUR leaderboard </vt:lpstr>
      <vt:lpstr>METODE PEMBAYARAN </vt:lpstr>
      <vt:lpstr>HALAMAN PROFIL</vt:lpstr>
      <vt:lpstr>Halaman untuk belajar </vt:lpstr>
      <vt:lpstr>Halaman membership</vt:lpstr>
      <vt:lpstr>Hasil dari pengerjaan ini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lastModifiedBy>Deslina Nuraini</cp:lastModifiedBy>
  <cp:revision>5</cp:revision>
  <dcterms:created xsi:type="dcterms:W3CDTF">2025-04-22T11:42:53Z</dcterms:created>
  <dcterms:modified xsi:type="dcterms:W3CDTF">2025-05-28T01:24:30Z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