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8229600" cx="14630400"/>
  <p:notesSz cx="8229600" cy="14630400"/>
  <p:embeddedFontLst>
    <p:embeddedFont>
      <p:font typeface="Platypi Medium"/>
      <p:regular r:id="rId33"/>
      <p:bold r:id="rId34"/>
      <p:italic r:id="rId35"/>
      <p:boldItalic r:id="rId36"/>
    </p:embeddedFont>
    <p:embeddedFont>
      <p:font typeface="Source Serif 4"/>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wv1OtPi66WTfOxfETQrIDCCt5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erif4-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typiMedium-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latypiMedium-italic.fntdata"/><Relationship Id="rId12" Type="http://schemas.openxmlformats.org/officeDocument/2006/relationships/slide" Target="slides/slide8.xml"/><Relationship Id="rId34" Type="http://schemas.openxmlformats.org/officeDocument/2006/relationships/font" Target="fonts/PlatypiMedium-bold.fntdata"/><Relationship Id="rId15" Type="http://schemas.openxmlformats.org/officeDocument/2006/relationships/slide" Target="slides/slide11.xml"/><Relationship Id="rId37" Type="http://schemas.openxmlformats.org/officeDocument/2006/relationships/font" Target="fonts/SourceSerif4-regular.fntdata"/><Relationship Id="rId14" Type="http://schemas.openxmlformats.org/officeDocument/2006/relationships/slide" Target="slides/slide10.xml"/><Relationship Id="rId36" Type="http://schemas.openxmlformats.org/officeDocument/2006/relationships/font" Target="fonts/PlatypiMedium-boldItalic.fntdata"/><Relationship Id="rId17" Type="http://schemas.openxmlformats.org/officeDocument/2006/relationships/slide" Target="slides/slide13.xml"/><Relationship Id="rId39" Type="http://schemas.openxmlformats.org/officeDocument/2006/relationships/font" Target="fonts/SourceSerif4-italic.fntdata"/><Relationship Id="rId16" Type="http://schemas.openxmlformats.org/officeDocument/2006/relationships/slide" Target="slides/slide12.xml"/><Relationship Id="rId38" Type="http://schemas.openxmlformats.org/officeDocument/2006/relationships/font" Target="fonts/SourceSerif4-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3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p:nvPr/>
        </p:nvSpPr>
        <p:spPr>
          <a:xfrm>
            <a:off x="0" y="0"/>
            <a:ext cx="14630400" cy="8229600"/>
          </a:xfrm>
          <a:prstGeom prst="rect">
            <a:avLst/>
          </a:prstGeom>
          <a:solidFill>
            <a:srgbClr val="F3E3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37" name="Shape 37"/>
        <p:cNvGrpSpPr/>
        <p:nvPr/>
      </p:nvGrpSpPr>
      <p:grpSpPr>
        <a:xfrm>
          <a:off x="0" y="0"/>
          <a:ext cx="0" cy="0"/>
          <a:chOff x="0" y="0"/>
          <a:chExt cx="0" cy="0"/>
        </a:xfrm>
      </p:grpSpPr>
      <p:sp>
        <p:nvSpPr>
          <p:cNvPr id="38" name="Google Shape;38;p39"/>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spTree>
      <p:nvGrpSpPr>
        <p:cNvPr id="40" name="Shape 40"/>
        <p:cNvGrpSpPr/>
        <p:nvPr/>
      </p:nvGrpSpPr>
      <p:grpSpPr>
        <a:xfrm>
          <a:off x="0" y="0"/>
          <a:ext cx="0" cy="0"/>
          <a:chOff x="0" y="0"/>
          <a:chExt cx="0" cy="0"/>
        </a:xfrm>
      </p:grpSpPr>
      <p:sp>
        <p:nvSpPr>
          <p:cNvPr id="41" name="Google Shape;41;p4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spTree>
      <p:nvGrpSpPr>
        <p:cNvPr id="43" name="Shape 43"/>
        <p:cNvGrpSpPr/>
        <p:nvPr/>
      </p:nvGrpSpPr>
      <p:grpSpPr>
        <a:xfrm>
          <a:off x="0" y="0"/>
          <a:ext cx="0" cy="0"/>
          <a:chOff x="0" y="0"/>
          <a:chExt cx="0" cy="0"/>
        </a:xfrm>
      </p:grpSpPr>
      <p:sp>
        <p:nvSpPr>
          <p:cNvPr id="44" name="Google Shape;44;p41"/>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master">
  <p:cSld name="Slide 13 master">
    <p:spTree>
      <p:nvGrpSpPr>
        <p:cNvPr id="46" name="Shape 46"/>
        <p:cNvGrpSpPr/>
        <p:nvPr/>
      </p:nvGrpSpPr>
      <p:grpSpPr>
        <a:xfrm>
          <a:off x="0" y="0"/>
          <a:ext cx="0" cy="0"/>
          <a:chOff x="0" y="0"/>
          <a:chExt cx="0" cy="0"/>
        </a:xfrm>
      </p:grpSpPr>
      <p:sp>
        <p:nvSpPr>
          <p:cNvPr id="47" name="Google Shape;47;p4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4 master">
  <p:cSld name="Slide 14 master">
    <p:spTree>
      <p:nvGrpSpPr>
        <p:cNvPr id="49" name="Shape 49"/>
        <p:cNvGrpSpPr/>
        <p:nvPr/>
      </p:nvGrpSpPr>
      <p:grpSpPr>
        <a:xfrm>
          <a:off x="0" y="0"/>
          <a:ext cx="0" cy="0"/>
          <a:chOff x="0" y="0"/>
          <a:chExt cx="0" cy="0"/>
        </a:xfrm>
      </p:grpSpPr>
      <p:sp>
        <p:nvSpPr>
          <p:cNvPr id="50" name="Google Shape;50;p4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5 master">
  <p:cSld name="Slide 15 master">
    <p:spTree>
      <p:nvGrpSpPr>
        <p:cNvPr id="52" name="Shape 52"/>
        <p:cNvGrpSpPr/>
        <p:nvPr/>
      </p:nvGrpSpPr>
      <p:grpSpPr>
        <a:xfrm>
          <a:off x="0" y="0"/>
          <a:ext cx="0" cy="0"/>
          <a:chOff x="0" y="0"/>
          <a:chExt cx="0" cy="0"/>
        </a:xfrm>
      </p:grpSpPr>
      <p:sp>
        <p:nvSpPr>
          <p:cNvPr id="53" name="Google Shape;53;p4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6 master">
  <p:cSld name="Slide 16 master">
    <p:spTree>
      <p:nvGrpSpPr>
        <p:cNvPr id="55" name="Shape 55"/>
        <p:cNvGrpSpPr/>
        <p:nvPr/>
      </p:nvGrpSpPr>
      <p:grpSpPr>
        <a:xfrm>
          <a:off x="0" y="0"/>
          <a:ext cx="0" cy="0"/>
          <a:chOff x="0" y="0"/>
          <a:chExt cx="0" cy="0"/>
        </a:xfrm>
      </p:grpSpPr>
      <p:sp>
        <p:nvSpPr>
          <p:cNvPr id="56" name="Google Shape;56;p4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7 master">
  <p:cSld name="Slide 17 master">
    <p:spTree>
      <p:nvGrpSpPr>
        <p:cNvPr id="58" name="Shape 58"/>
        <p:cNvGrpSpPr/>
        <p:nvPr/>
      </p:nvGrpSpPr>
      <p:grpSpPr>
        <a:xfrm>
          <a:off x="0" y="0"/>
          <a:ext cx="0" cy="0"/>
          <a:chOff x="0" y="0"/>
          <a:chExt cx="0" cy="0"/>
        </a:xfrm>
      </p:grpSpPr>
      <p:sp>
        <p:nvSpPr>
          <p:cNvPr id="59" name="Google Shape;59;p4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8 master">
  <p:cSld name="Slide 18 master">
    <p:spTree>
      <p:nvGrpSpPr>
        <p:cNvPr id="61" name="Shape 61"/>
        <p:cNvGrpSpPr/>
        <p:nvPr/>
      </p:nvGrpSpPr>
      <p:grpSpPr>
        <a:xfrm>
          <a:off x="0" y="0"/>
          <a:ext cx="0" cy="0"/>
          <a:chOff x="0" y="0"/>
          <a:chExt cx="0" cy="0"/>
        </a:xfrm>
      </p:grpSpPr>
      <p:sp>
        <p:nvSpPr>
          <p:cNvPr id="62" name="Google Shape;62;p4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9 master">
  <p:cSld name="Slide 19 master">
    <p:spTree>
      <p:nvGrpSpPr>
        <p:cNvPr id="64" name="Shape 64"/>
        <p:cNvGrpSpPr/>
        <p:nvPr/>
      </p:nvGrpSpPr>
      <p:grpSpPr>
        <a:xfrm>
          <a:off x="0" y="0"/>
          <a:ext cx="0" cy="0"/>
          <a:chOff x="0" y="0"/>
          <a:chExt cx="0" cy="0"/>
        </a:xfrm>
      </p:grpSpPr>
      <p:sp>
        <p:nvSpPr>
          <p:cNvPr id="65" name="Google Shape;65;p48"/>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3" name="Shape 13"/>
        <p:cNvGrpSpPr/>
        <p:nvPr/>
      </p:nvGrpSpPr>
      <p:grpSpPr>
        <a:xfrm>
          <a:off x="0" y="0"/>
          <a:ext cx="0" cy="0"/>
          <a:chOff x="0" y="0"/>
          <a:chExt cx="0" cy="0"/>
        </a:xfrm>
      </p:grpSpPr>
      <p:sp>
        <p:nvSpPr>
          <p:cNvPr id="14" name="Google Shape;14;p31"/>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0 master">
  <p:cSld name="Slide 20 master">
    <p:spTree>
      <p:nvGrpSpPr>
        <p:cNvPr id="67" name="Shape 67"/>
        <p:cNvGrpSpPr/>
        <p:nvPr/>
      </p:nvGrpSpPr>
      <p:grpSpPr>
        <a:xfrm>
          <a:off x="0" y="0"/>
          <a:ext cx="0" cy="0"/>
          <a:chOff x="0" y="0"/>
          <a:chExt cx="0" cy="0"/>
        </a:xfrm>
      </p:grpSpPr>
      <p:sp>
        <p:nvSpPr>
          <p:cNvPr id="68" name="Google Shape;68;p49"/>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1 master">
  <p:cSld name="Slide 21 master">
    <p:spTree>
      <p:nvGrpSpPr>
        <p:cNvPr id="70" name="Shape 70"/>
        <p:cNvGrpSpPr/>
        <p:nvPr/>
      </p:nvGrpSpPr>
      <p:grpSpPr>
        <a:xfrm>
          <a:off x="0" y="0"/>
          <a:ext cx="0" cy="0"/>
          <a:chOff x="0" y="0"/>
          <a:chExt cx="0" cy="0"/>
        </a:xfrm>
      </p:grpSpPr>
      <p:sp>
        <p:nvSpPr>
          <p:cNvPr id="71" name="Google Shape;71;p5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2 master">
  <p:cSld name="Slide 22 master">
    <p:spTree>
      <p:nvGrpSpPr>
        <p:cNvPr id="73" name="Shape 73"/>
        <p:cNvGrpSpPr/>
        <p:nvPr/>
      </p:nvGrpSpPr>
      <p:grpSpPr>
        <a:xfrm>
          <a:off x="0" y="0"/>
          <a:ext cx="0" cy="0"/>
          <a:chOff x="0" y="0"/>
          <a:chExt cx="0" cy="0"/>
        </a:xfrm>
      </p:grpSpPr>
      <p:sp>
        <p:nvSpPr>
          <p:cNvPr id="74" name="Google Shape;74;p51"/>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3 master">
  <p:cSld name="Slide 23 master">
    <p:spTree>
      <p:nvGrpSpPr>
        <p:cNvPr id="76" name="Shape 76"/>
        <p:cNvGrpSpPr/>
        <p:nvPr/>
      </p:nvGrpSpPr>
      <p:grpSpPr>
        <a:xfrm>
          <a:off x="0" y="0"/>
          <a:ext cx="0" cy="0"/>
          <a:chOff x="0" y="0"/>
          <a:chExt cx="0" cy="0"/>
        </a:xfrm>
      </p:grpSpPr>
      <p:sp>
        <p:nvSpPr>
          <p:cNvPr id="77" name="Google Shape;77;p5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4 master">
  <p:cSld name="Slide 24 master">
    <p:spTree>
      <p:nvGrpSpPr>
        <p:cNvPr id="79" name="Shape 79"/>
        <p:cNvGrpSpPr/>
        <p:nvPr/>
      </p:nvGrpSpPr>
      <p:grpSpPr>
        <a:xfrm>
          <a:off x="0" y="0"/>
          <a:ext cx="0" cy="0"/>
          <a:chOff x="0" y="0"/>
          <a:chExt cx="0" cy="0"/>
        </a:xfrm>
      </p:grpSpPr>
      <p:sp>
        <p:nvSpPr>
          <p:cNvPr id="80" name="Google Shape;80;p5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5 master">
  <p:cSld name="Slide 25 master">
    <p:spTree>
      <p:nvGrpSpPr>
        <p:cNvPr id="82" name="Shape 82"/>
        <p:cNvGrpSpPr/>
        <p:nvPr/>
      </p:nvGrpSpPr>
      <p:grpSpPr>
        <a:xfrm>
          <a:off x="0" y="0"/>
          <a:ext cx="0" cy="0"/>
          <a:chOff x="0" y="0"/>
          <a:chExt cx="0" cy="0"/>
        </a:xfrm>
      </p:grpSpPr>
      <p:sp>
        <p:nvSpPr>
          <p:cNvPr id="83" name="Google Shape;83;p5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6 master">
  <p:cSld name="Slide 26 master">
    <p:spTree>
      <p:nvGrpSpPr>
        <p:cNvPr id="85" name="Shape 85"/>
        <p:cNvGrpSpPr/>
        <p:nvPr/>
      </p:nvGrpSpPr>
      <p:grpSpPr>
        <a:xfrm>
          <a:off x="0" y="0"/>
          <a:ext cx="0" cy="0"/>
          <a:chOff x="0" y="0"/>
          <a:chExt cx="0" cy="0"/>
        </a:xfrm>
      </p:grpSpPr>
      <p:sp>
        <p:nvSpPr>
          <p:cNvPr id="86" name="Google Shape;86;p5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7 master">
  <p:cSld name="Slide 27 master">
    <p:spTree>
      <p:nvGrpSpPr>
        <p:cNvPr id="88" name="Shape 88"/>
        <p:cNvGrpSpPr/>
        <p:nvPr/>
      </p:nvGrpSpPr>
      <p:grpSpPr>
        <a:xfrm>
          <a:off x="0" y="0"/>
          <a:ext cx="0" cy="0"/>
          <a:chOff x="0" y="0"/>
          <a:chExt cx="0" cy="0"/>
        </a:xfrm>
      </p:grpSpPr>
      <p:sp>
        <p:nvSpPr>
          <p:cNvPr id="89" name="Google Shape;89;p5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8 master">
  <p:cSld name="Slide 28 master">
    <p:spTree>
      <p:nvGrpSpPr>
        <p:cNvPr id="91" name="Shape 91"/>
        <p:cNvGrpSpPr/>
        <p:nvPr/>
      </p:nvGrpSpPr>
      <p:grpSpPr>
        <a:xfrm>
          <a:off x="0" y="0"/>
          <a:ext cx="0" cy="0"/>
          <a:chOff x="0" y="0"/>
          <a:chExt cx="0" cy="0"/>
        </a:xfrm>
      </p:grpSpPr>
      <p:sp>
        <p:nvSpPr>
          <p:cNvPr id="92" name="Google Shape;92;p5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94"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6" name="Shape 16"/>
        <p:cNvGrpSpPr/>
        <p:nvPr/>
      </p:nvGrpSpPr>
      <p:grpSpPr>
        <a:xfrm>
          <a:off x="0" y="0"/>
          <a:ext cx="0" cy="0"/>
          <a:chOff x="0" y="0"/>
          <a:chExt cx="0" cy="0"/>
        </a:xfrm>
      </p:grpSpPr>
      <p:sp>
        <p:nvSpPr>
          <p:cNvPr id="17" name="Google Shape;17;p3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9" name="Shape 19"/>
        <p:cNvGrpSpPr/>
        <p:nvPr/>
      </p:nvGrpSpPr>
      <p:grpSpPr>
        <a:xfrm>
          <a:off x="0" y="0"/>
          <a:ext cx="0" cy="0"/>
          <a:chOff x="0" y="0"/>
          <a:chExt cx="0" cy="0"/>
        </a:xfrm>
      </p:grpSpPr>
      <p:sp>
        <p:nvSpPr>
          <p:cNvPr id="20" name="Google Shape;20;p3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2" name="Shape 22"/>
        <p:cNvGrpSpPr/>
        <p:nvPr/>
      </p:nvGrpSpPr>
      <p:grpSpPr>
        <a:xfrm>
          <a:off x="0" y="0"/>
          <a:ext cx="0" cy="0"/>
          <a:chOff x="0" y="0"/>
          <a:chExt cx="0" cy="0"/>
        </a:xfrm>
      </p:grpSpPr>
      <p:sp>
        <p:nvSpPr>
          <p:cNvPr id="23" name="Google Shape;23;p3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5" name="Shape 25"/>
        <p:cNvGrpSpPr/>
        <p:nvPr/>
      </p:nvGrpSpPr>
      <p:grpSpPr>
        <a:xfrm>
          <a:off x="0" y="0"/>
          <a:ext cx="0" cy="0"/>
          <a:chOff x="0" y="0"/>
          <a:chExt cx="0" cy="0"/>
        </a:xfrm>
      </p:grpSpPr>
      <p:sp>
        <p:nvSpPr>
          <p:cNvPr id="26" name="Google Shape;26;p3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28" name="Shape 28"/>
        <p:cNvGrpSpPr/>
        <p:nvPr/>
      </p:nvGrpSpPr>
      <p:grpSpPr>
        <a:xfrm>
          <a:off x="0" y="0"/>
          <a:ext cx="0" cy="0"/>
          <a:chOff x="0" y="0"/>
          <a:chExt cx="0" cy="0"/>
        </a:xfrm>
      </p:grpSpPr>
      <p:sp>
        <p:nvSpPr>
          <p:cNvPr id="29" name="Google Shape;29;p3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1" name="Shape 31"/>
        <p:cNvGrpSpPr/>
        <p:nvPr/>
      </p:nvGrpSpPr>
      <p:grpSpPr>
        <a:xfrm>
          <a:off x="0" y="0"/>
          <a:ext cx="0" cy="0"/>
          <a:chOff x="0" y="0"/>
          <a:chExt cx="0" cy="0"/>
        </a:xfrm>
      </p:grpSpPr>
      <p:sp>
        <p:nvSpPr>
          <p:cNvPr id="32" name="Google Shape;32;p3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34" name="Shape 34"/>
        <p:cNvGrpSpPr/>
        <p:nvPr/>
      </p:nvGrpSpPr>
      <p:grpSpPr>
        <a:xfrm>
          <a:off x="0" y="0"/>
          <a:ext cx="0" cy="0"/>
          <a:chOff x="0" y="0"/>
          <a:chExt cx="0" cy="0"/>
        </a:xfrm>
      </p:grpSpPr>
      <p:sp>
        <p:nvSpPr>
          <p:cNvPr id="35" name="Google Shape;35;p38"/>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793790" y="2047994"/>
            <a:ext cx="13042821" cy="1956435"/>
          </a:xfrm>
          <a:prstGeom prst="rect">
            <a:avLst/>
          </a:prstGeom>
          <a:noFill/>
          <a:ln>
            <a:noFill/>
          </a:ln>
        </p:spPr>
        <p:txBody>
          <a:bodyPr anchorCtr="0" anchor="t" bIns="0" lIns="0" spcFirstLastPara="1" rIns="0" wrap="square" tIns="0">
            <a:noAutofit/>
          </a:bodyPr>
          <a:lstStyle/>
          <a:p>
            <a:pPr indent="0" lvl="0" marL="0" marR="0" rtl="0" algn="l">
              <a:lnSpc>
                <a:spcPct val="125203"/>
              </a:lnSpc>
              <a:spcBef>
                <a:spcPts val="0"/>
              </a:spcBef>
              <a:spcAft>
                <a:spcPts val="0"/>
              </a:spcAft>
              <a:buClr>
                <a:srgbClr val="201B18"/>
              </a:buClr>
              <a:buSzPts val="6150"/>
              <a:buFont typeface="Platypi Medium"/>
              <a:buNone/>
            </a:pPr>
            <a:r>
              <a:rPr b="0" i="0" lang="en-US" sz="6150" u="none" cap="none" strike="noStrike">
                <a:solidFill>
                  <a:srgbClr val="201B18"/>
                </a:solidFill>
                <a:latin typeface="Platypi Medium"/>
                <a:ea typeface="Platypi Medium"/>
                <a:cs typeface="Platypi Medium"/>
                <a:sym typeface="Platypi Medium"/>
              </a:rPr>
              <a:t>Fitness AI Exercise Classification System</a:t>
            </a:r>
            <a:endParaRPr b="0" i="0" sz="6150" u="none" cap="none" strike="noStrike"/>
          </a:p>
        </p:txBody>
      </p:sp>
      <p:sp>
        <p:nvSpPr>
          <p:cNvPr id="101" name="Google Shape;101;p1"/>
          <p:cNvSpPr/>
          <p:nvPr/>
        </p:nvSpPr>
        <p:spPr>
          <a:xfrm>
            <a:off x="793790" y="4344591"/>
            <a:ext cx="13042821" cy="1133951"/>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201B18"/>
              </a:buClr>
              <a:buSzPts val="3550"/>
              <a:buFont typeface="Platypi Medium"/>
              <a:buNone/>
            </a:pPr>
            <a:r>
              <a:rPr b="0" i="0" lang="en-US" sz="3550" u="none" cap="none" strike="noStrike">
                <a:solidFill>
                  <a:srgbClr val="201B18"/>
                </a:solidFill>
                <a:latin typeface="Platypi Medium"/>
                <a:ea typeface="Platypi Medium"/>
                <a:cs typeface="Platypi Medium"/>
                <a:sym typeface="Platypi Medium"/>
              </a:rPr>
              <a:t>A Deep Learning Approach for Automated Workout Recognition</a:t>
            </a:r>
            <a:endParaRPr b="0" i="0" sz="3550" u="none" cap="none" strike="noStrike"/>
          </a:p>
        </p:txBody>
      </p:sp>
      <p:sp>
        <p:nvSpPr>
          <p:cNvPr id="102" name="Google Shape;102;p1"/>
          <p:cNvSpPr/>
          <p:nvPr/>
        </p:nvSpPr>
        <p:spPr>
          <a:xfrm>
            <a:off x="793790" y="5818703"/>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Author: Hay Lahav</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p:nvPr/>
        </p:nvSpPr>
        <p:spPr>
          <a:xfrm>
            <a:off x="396835" y="311825"/>
            <a:ext cx="4575691" cy="283488"/>
          </a:xfrm>
          <a:prstGeom prst="rect">
            <a:avLst/>
          </a:prstGeom>
          <a:noFill/>
          <a:ln>
            <a:noFill/>
          </a:ln>
        </p:spPr>
        <p:txBody>
          <a:bodyPr anchorCtr="0" anchor="t" bIns="0" lIns="0" spcFirstLastPara="1" rIns="0" wrap="square" tIns="0">
            <a:noAutofit/>
          </a:bodyPr>
          <a:lstStyle/>
          <a:p>
            <a:pPr indent="0" lvl="0" marL="0" marR="0" rtl="0" algn="l">
              <a:lnSpc>
                <a:spcPct val="125714"/>
              </a:lnSpc>
              <a:spcBef>
                <a:spcPts val="0"/>
              </a:spcBef>
              <a:spcAft>
                <a:spcPts val="0"/>
              </a:spcAft>
              <a:buClr>
                <a:srgbClr val="201B18"/>
              </a:buClr>
              <a:buSzPts val="1750"/>
              <a:buFont typeface="Platypi Medium"/>
              <a:buNone/>
            </a:pPr>
            <a:r>
              <a:rPr b="1" i="0" lang="en-US" sz="1750" u="none" cap="none" strike="noStrike">
                <a:solidFill>
                  <a:srgbClr val="201B18"/>
                </a:solidFill>
                <a:latin typeface="Platypi Medium"/>
                <a:ea typeface="Platypi Medium"/>
                <a:cs typeface="Platypi Medium"/>
                <a:sym typeface="Platypi Medium"/>
              </a:rPr>
              <a:t>Challenge 2 - Pose Detection Variability</a:t>
            </a:r>
            <a:endParaRPr b="0" i="0" sz="1750" u="none" cap="none" strike="noStrike"/>
          </a:p>
        </p:txBody>
      </p:sp>
      <p:sp>
        <p:nvSpPr>
          <p:cNvPr id="272" name="Google Shape;272;p10"/>
          <p:cNvSpPr/>
          <p:nvPr/>
        </p:nvSpPr>
        <p:spPr>
          <a:xfrm>
            <a:off x="396835" y="708660"/>
            <a:ext cx="3919657" cy="212646"/>
          </a:xfrm>
          <a:prstGeom prst="rect">
            <a:avLst/>
          </a:prstGeom>
          <a:noFill/>
          <a:ln>
            <a:noFill/>
          </a:ln>
        </p:spPr>
        <p:txBody>
          <a:bodyPr anchorCtr="0" anchor="t" bIns="0" lIns="0" spcFirstLastPara="1" rIns="0" wrap="square" tIns="0">
            <a:noAutofit/>
          </a:bodyPr>
          <a:lstStyle/>
          <a:p>
            <a:pPr indent="0" lvl="0" marL="0" marR="0" rtl="0" algn="l">
              <a:lnSpc>
                <a:spcPct val="126923"/>
              </a:lnSpc>
              <a:spcBef>
                <a:spcPts val="0"/>
              </a:spcBef>
              <a:spcAft>
                <a:spcPts val="0"/>
              </a:spcAft>
              <a:buClr>
                <a:srgbClr val="201B18"/>
              </a:buClr>
              <a:buSzPts val="1300"/>
              <a:buFont typeface="Platypi Medium"/>
              <a:buNone/>
            </a:pPr>
            <a:r>
              <a:rPr b="0" i="0" lang="en-US" sz="1300" u="none" cap="none" strike="noStrike">
                <a:solidFill>
                  <a:srgbClr val="201B18"/>
                </a:solidFill>
                <a:latin typeface="Platypi Medium"/>
                <a:ea typeface="Platypi Medium"/>
                <a:cs typeface="Platypi Medium"/>
                <a:sym typeface="Platypi Medium"/>
              </a:rPr>
              <a:t>MediaPipe Limitations in Real-World Scenarios</a:t>
            </a:r>
            <a:endParaRPr b="0" i="0" sz="1300" u="none" cap="none" strike="noStrike"/>
          </a:p>
        </p:txBody>
      </p:sp>
      <p:sp>
        <p:nvSpPr>
          <p:cNvPr id="273" name="Google Shape;273;p10"/>
          <p:cNvSpPr/>
          <p:nvPr/>
        </p:nvSpPr>
        <p:spPr>
          <a:xfrm>
            <a:off x="396835" y="1091327"/>
            <a:ext cx="1432322" cy="177165"/>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Clr>
                <a:srgbClr val="201B18"/>
              </a:buClr>
              <a:buSzPts val="1100"/>
              <a:buFont typeface="Platypi Medium"/>
              <a:buNone/>
            </a:pPr>
            <a:r>
              <a:rPr b="1" i="0" lang="en-US" sz="1100" u="none" cap="none" strike="noStrike">
                <a:solidFill>
                  <a:srgbClr val="201B18"/>
                </a:solidFill>
                <a:latin typeface="Platypi Medium"/>
                <a:ea typeface="Platypi Medium"/>
                <a:cs typeface="Platypi Medium"/>
                <a:sym typeface="Platypi Medium"/>
              </a:rPr>
              <a:t>Lighting Sensitivity</a:t>
            </a:r>
            <a:endParaRPr b="0" i="0" sz="1100" u="none" cap="none" strike="noStrike"/>
          </a:p>
        </p:txBody>
      </p:sp>
      <p:sp>
        <p:nvSpPr>
          <p:cNvPr id="274" name="Google Shape;274;p10"/>
          <p:cNvSpPr/>
          <p:nvPr/>
        </p:nvSpPr>
        <p:spPr>
          <a:xfrm>
            <a:off x="396835" y="1540550"/>
            <a:ext cx="6780014" cy="181451"/>
          </a:xfrm>
          <a:prstGeom prst="rect">
            <a:avLst/>
          </a:prstGeom>
          <a:noFill/>
          <a:ln>
            <a:noFill/>
          </a:ln>
        </p:spPr>
        <p:txBody>
          <a:bodyPr anchorCtr="0" anchor="t" bIns="0" lIns="0" spcFirstLastPara="1" rIns="0" wrap="square" tIns="0">
            <a:noAutofit/>
          </a:bodyPr>
          <a:lstStyle/>
          <a:p>
            <a:pPr indent="0" lvl="0" marL="0" marR="0" rtl="0" algn="l">
              <a:lnSpc>
                <a:spcPct val="164705"/>
              </a:lnSpc>
              <a:spcBef>
                <a:spcPts val="0"/>
              </a:spcBef>
              <a:spcAft>
                <a:spcPts val="0"/>
              </a:spcAft>
              <a:buClr>
                <a:srgbClr val="504C49"/>
              </a:buClr>
              <a:buSzPts val="850"/>
              <a:buFont typeface="Source Serif 4"/>
              <a:buNone/>
            </a:pP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Poor Performance in Low Light</a:t>
            </a:r>
            <a:endParaRPr b="0" i="0" sz="850" u="none" cap="none" strike="noStrike"/>
          </a:p>
        </p:txBody>
      </p:sp>
      <p:sp>
        <p:nvSpPr>
          <p:cNvPr id="275" name="Google Shape;275;p10"/>
          <p:cNvSpPr/>
          <p:nvPr/>
        </p:nvSpPr>
        <p:spPr>
          <a:xfrm>
            <a:off x="396835" y="1824038"/>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Confidence drops below 0.3 in dim lighting</a:t>
            </a:r>
            <a:endParaRPr b="0" i="0" sz="850" u="none" cap="none" strike="noStrike"/>
          </a:p>
        </p:txBody>
      </p:sp>
      <p:sp>
        <p:nvSpPr>
          <p:cNvPr id="276" name="Google Shape;276;p10"/>
          <p:cNvSpPr/>
          <p:nvPr/>
        </p:nvSpPr>
        <p:spPr>
          <a:xfrm>
            <a:off x="396835" y="2045137"/>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Shadows cause landmark instability</a:t>
            </a:r>
            <a:endParaRPr b="0" i="0" sz="850" u="none" cap="none" strike="noStrike"/>
          </a:p>
        </p:txBody>
      </p:sp>
      <p:sp>
        <p:nvSpPr>
          <p:cNvPr id="277" name="Google Shape;277;p10"/>
          <p:cNvSpPr/>
          <p:nvPr/>
        </p:nvSpPr>
        <p:spPr>
          <a:xfrm>
            <a:off x="7461171" y="1540550"/>
            <a:ext cx="6780014" cy="181451"/>
          </a:xfrm>
          <a:prstGeom prst="rect">
            <a:avLst/>
          </a:prstGeom>
          <a:noFill/>
          <a:ln>
            <a:noFill/>
          </a:ln>
        </p:spPr>
        <p:txBody>
          <a:bodyPr anchorCtr="0" anchor="t" bIns="0" lIns="0" spcFirstLastPara="1" rIns="0" wrap="square" tIns="0">
            <a:noAutofit/>
          </a:bodyPr>
          <a:lstStyle/>
          <a:p>
            <a:pPr indent="0" lvl="0" marL="0" marR="0" rtl="0" algn="l">
              <a:lnSpc>
                <a:spcPct val="164705"/>
              </a:lnSpc>
              <a:spcBef>
                <a:spcPts val="0"/>
              </a:spcBef>
              <a:spcAft>
                <a:spcPts val="0"/>
              </a:spcAft>
              <a:buClr>
                <a:srgbClr val="504C49"/>
              </a:buClr>
              <a:buSzPts val="850"/>
              <a:buFont typeface="Source Serif 4"/>
              <a:buNone/>
            </a:pP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Multi-Person Detection</a:t>
            </a:r>
            <a:endParaRPr b="0" i="0" sz="850" u="none" cap="none" strike="noStrike"/>
          </a:p>
        </p:txBody>
      </p:sp>
      <p:sp>
        <p:nvSpPr>
          <p:cNvPr id="278" name="Google Shape;278;p10"/>
          <p:cNvSpPr/>
          <p:nvPr/>
        </p:nvSpPr>
        <p:spPr>
          <a:xfrm>
            <a:off x="7461171" y="1824038"/>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MediaPipe detects multiple pose skeletons</a:t>
            </a:r>
            <a:endParaRPr b="0" i="0" sz="850" u="none" cap="none" strike="noStrike"/>
          </a:p>
        </p:txBody>
      </p:sp>
      <p:sp>
        <p:nvSpPr>
          <p:cNvPr id="279" name="Google Shape;279;p10"/>
          <p:cNvSpPr/>
          <p:nvPr/>
        </p:nvSpPr>
        <p:spPr>
          <a:xfrm>
            <a:off x="7461171" y="2045137"/>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Uncertainty about which person is exercising</a:t>
            </a:r>
            <a:endParaRPr b="0" i="0" sz="850" u="none" cap="none" strike="noStrike"/>
          </a:p>
        </p:txBody>
      </p:sp>
      <p:sp>
        <p:nvSpPr>
          <p:cNvPr id="280" name="Google Shape;280;p10"/>
          <p:cNvSpPr/>
          <p:nvPr/>
        </p:nvSpPr>
        <p:spPr>
          <a:xfrm>
            <a:off x="7461171" y="2266236"/>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Background people interfere with primary subject</a:t>
            </a:r>
            <a:endParaRPr b="0" i="0" sz="850" u="none" cap="none" strike="noStrike"/>
          </a:p>
        </p:txBody>
      </p:sp>
      <p:pic>
        <p:nvPicPr>
          <p:cNvPr descr="preencoded.png" id="281" name="Google Shape;281;p10"/>
          <p:cNvPicPr preferRelativeResize="0"/>
          <p:nvPr/>
        </p:nvPicPr>
        <p:blipFill rotWithShape="1">
          <a:blip r:embed="rId3">
            <a:alphaModFix/>
          </a:blip>
          <a:srcRect b="0" l="0" r="0" t="0"/>
          <a:stretch/>
        </p:blipFill>
        <p:spPr>
          <a:xfrm>
            <a:off x="396835" y="2742367"/>
            <a:ext cx="2514124" cy="1679853"/>
          </a:xfrm>
          <a:prstGeom prst="rect">
            <a:avLst/>
          </a:prstGeom>
          <a:noFill/>
          <a:ln>
            <a:noFill/>
          </a:ln>
        </p:spPr>
      </p:pic>
      <p:pic>
        <p:nvPicPr>
          <p:cNvPr descr="preencoded.png" id="282" name="Google Shape;282;p10"/>
          <p:cNvPicPr preferRelativeResize="0"/>
          <p:nvPr/>
        </p:nvPicPr>
        <p:blipFill rotWithShape="1">
          <a:blip r:embed="rId4">
            <a:alphaModFix/>
          </a:blip>
          <a:srcRect b="0" l="0" r="0" t="0"/>
          <a:stretch/>
        </p:blipFill>
        <p:spPr>
          <a:xfrm>
            <a:off x="11434167" y="2742367"/>
            <a:ext cx="2806898" cy="2530435"/>
          </a:xfrm>
          <a:prstGeom prst="rect">
            <a:avLst/>
          </a:prstGeom>
          <a:noFill/>
          <a:ln>
            <a:noFill/>
          </a:ln>
        </p:spPr>
      </p:pic>
      <p:sp>
        <p:nvSpPr>
          <p:cNvPr id="283" name="Google Shape;283;p10"/>
          <p:cNvSpPr/>
          <p:nvPr/>
        </p:nvSpPr>
        <p:spPr>
          <a:xfrm>
            <a:off x="396835" y="5570339"/>
            <a:ext cx="1503759" cy="177165"/>
          </a:xfrm>
          <a:prstGeom prst="rect">
            <a:avLst/>
          </a:prstGeom>
          <a:noFill/>
          <a:ln>
            <a:noFill/>
          </a:ln>
        </p:spPr>
        <p:txBody>
          <a:bodyPr anchorCtr="0" anchor="t" bIns="0" lIns="0" spcFirstLastPara="1" rIns="0" wrap="square" tIns="0">
            <a:noAutofit/>
          </a:bodyPr>
          <a:lstStyle/>
          <a:p>
            <a:pPr indent="0" lvl="0" marL="0" marR="0" rtl="0" algn="l">
              <a:lnSpc>
                <a:spcPct val="122727"/>
              </a:lnSpc>
              <a:spcBef>
                <a:spcPts val="0"/>
              </a:spcBef>
              <a:spcAft>
                <a:spcPts val="0"/>
              </a:spcAft>
              <a:buClr>
                <a:srgbClr val="201B18"/>
              </a:buClr>
              <a:buSzPts val="1100"/>
              <a:buFont typeface="Platypi Medium"/>
              <a:buNone/>
            </a:pPr>
            <a:r>
              <a:rPr b="1" i="0" lang="en-US" sz="1100" u="none" cap="none" strike="noStrike">
                <a:solidFill>
                  <a:srgbClr val="201B18"/>
                </a:solidFill>
                <a:latin typeface="Platypi Medium"/>
                <a:ea typeface="Platypi Medium"/>
                <a:cs typeface="Platypi Medium"/>
                <a:sym typeface="Platypi Medium"/>
              </a:rPr>
              <a:t>Camera Angle Issues</a:t>
            </a:r>
            <a:endParaRPr b="0" i="0" sz="1100" u="none" cap="none" strike="noStrike"/>
          </a:p>
        </p:txBody>
      </p:sp>
      <p:sp>
        <p:nvSpPr>
          <p:cNvPr id="284" name="Google Shape;284;p10"/>
          <p:cNvSpPr/>
          <p:nvPr/>
        </p:nvSpPr>
        <p:spPr>
          <a:xfrm>
            <a:off x="396835" y="6019562"/>
            <a:ext cx="6780014" cy="181451"/>
          </a:xfrm>
          <a:prstGeom prst="rect">
            <a:avLst/>
          </a:prstGeom>
          <a:noFill/>
          <a:ln>
            <a:noFill/>
          </a:ln>
        </p:spPr>
        <p:txBody>
          <a:bodyPr anchorCtr="0" anchor="t" bIns="0" lIns="0" spcFirstLastPara="1" rIns="0" wrap="square" tIns="0">
            <a:noAutofit/>
          </a:bodyPr>
          <a:lstStyle/>
          <a:p>
            <a:pPr indent="0" lvl="0" marL="0" marR="0" rtl="0" algn="l">
              <a:lnSpc>
                <a:spcPct val="164705"/>
              </a:lnSpc>
              <a:spcBef>
                <a:spcPts val="0"/>
              </a:spcBef>
              <a:spcAft>
                <a:spcPts val="0"/>
              </a:spcAft>
              <a:buClr>
                <a:srgbClr val="000000"/>
              </a:buClr>
              <a:buSzPts val="850"/>
              <a:buFont typeface="Source Serif 4"/>
              <a:buNone/>
            </a:pPr>
            <a:r>
              <a:rPr b="0" i="0" lang="en-US" sz="850" u="none" cap="none" strike="noStrike">
                <a:solidFill>
                  <a:srgbClr val="000000"/>
                </a:solidFill>
                <a:latin typeface="Source Serif 4"/>
                <a:ea typeface="Source Serif 4"/>
                <a:cs typeface="Source Serif 4"/>
                <a:sym typeface="Source Serif 4"/>
              </a:rPr>
              <a:t>📐</a:t>
            </a: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Optimal vs Suboptimal Angles</a:t>
            </a:r>
            <a:endParaRPr b="0" i="0" sz="850" u="none" cap="none" strike="noStrike"/>
          </a:p>
        </p:txBody>
      </p:sp>
      <p:sp>
        <p:nvSpPr>
          <p:cNvPr id="285" name="Google Shape;285;p10"/>
          <p:cNvSpPr/>
          <p:nvPr/>
        </p:nvSpPr>
        <p:spPr>
          <a:xfrm>
            <a:off x="396835" y="6303050"/>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Side view: Best for sagittal plane exercises</a:t>
            </a:r>
            <a:endParaRPr b="0" i="0" sz="850" u="none" cap="none" strike="noStrike"/>
          </a:p>
        </p:txBody>
      </p:sp>
      <p:sp>
        <p:nvSpPr>
          <p:cNvPr id="286" name="Google Shape;286;p10"/>
          <p:cNvSpPr/>
          <p:nvPr/>
        </p:nvSpPr>
        <p:spPr>
          <a:xfrm>
            <a:off x="396835" y="6524149"/>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Front view: Optimal for frontal plane movements</a:t>
            </a:r>
            <a:endParaRPr b="0" i="0" sz="850" u="none" cap="none" strike="noStrike"/>
          </a:p>
        </p:txBody>
      </p:sp>
      <p:sp>
        <p:nvSpPr>
          <p:cNvPr id="287" name="Google Shape;287;p10"/>
          <p:cNvSpPr/>
          <p:nvPr/>
        </p:nvSpPr>
        <p:spPr>
          <a:xfrm>
            <a:off x="396835" y="6745248"/>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Oblique angles: Compromise detection quality</a:t>
            </a:r>
            <a:endParaRPr b="0" i="0" sz="850" u="none" cap="none" strike="noStrike"/>
          </a:p>
        </p:txBody>
      </p:sp>
      <p:sp>
        <p:nvSpPr>
          <p:cNvPr id="288" name="Google Shape;288;p10"/>
          <p:cNvSpPr/>
          <p:nvPr/>
        </p:nvSpPr>
        <p:spPr>
          <a:xfrm>
            <a:off x="7461171" y="6019562"/>
            <a:ext cx="6780014" cy="181451"/>
          </a:xfrm>
          <a:prstGeom prst="rect">
            <a:avLst/>
          </a:prstGeom>
          <a:noFill/>
          <a:ln>
            <a:noFill/>
          </a:ln>
        </p:spPr>
        <p:txBody>
          <a:bodyPr anchorCtr="0" anchor="t" bIns="0" lIns="0" spcFirstLastPara="1" rIns="0" wrap="square" tIns="0">
            <a:noAutofit/>
          </a:bodyPr>
          <a:lstStyle/>
          <a:p>
            <a:pPr indent="0" lvl="0" marL="0" marR="0" rtl="0" algn="l">
              <a:lnSpc>
                <a:spcPct val="164705"/>
              </a:lnSpc>
              <a:spcBef>
                <a:spcPts val="0"/>
              </a:spcBef>
              <a:spcAft>
                <a:spcPts val="0"/>
              </a:spcAft>
              <a:buClr>
                <a:srgbClr val="000000"/>
              </a:buClr>
              <a:buSzPts val="850"/>
              <a:buFont typeface="Source Serif 4"/>
              <a:buNone/>
            </a:pPr>
            <a:r>
              <a:rPr b="0" i="0" lang="en-US" sz="850" u="none" cap="none" strike="noStrike">
                <a:solidFill>
                  <a:srgbClr val="000000"/>
                </a:solidFill>
                <a:latin typeface="Source Serif 4"/>
                <a:ea typeface="Source Serif 4"/>
                <a:cs typeface="Source Serif 4"/>
                <a:sym typeface="Source Serif 4"/>
              </a:rPr>
              <a:t>🎥</a:t>
            </a: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Scale and Distance Problems</a:t>
            </a:r>
            <a:endParaRPr b="0" i="0" sz="850" u="none" cap="none" strike="noStrike"/>
          </a:p>
        </p:txBody>
      </p:sp>
      <p:sp>
        <p:nvSpPr>
          <p:cNvPr id="289" name="Google Shape;289;p10"/>
          <p:cNvSpPr/>
          <p:nvPr/>
        </p:nvSpPr>
        <p:spPr>
          <a:xfrm>
            <a:off x="7461171" y="6303050"/>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Close-up shots: Missing full body context</a:t>
            </a:r>
            <a:endParaRPr b="0" i="0" sz="850" u="none" cap="none" strike="noStrike"/>
          </a:p>
        </p:txBody>
      </p:sp>
      <p:sp>
        <p:nvSpPr>
          <p:cNvPr id="290" name="Google Shape;290;p10"/>
          <p:cNvSpPr/>
          <p:nvPr/>
        </p:nvSpPr>
        <p:spPr>
          <a:xfrm>
            <a:off x="7461171" y="6524149"/>
            <a:ext cx="6780014" cy="181451"/>
          </a:xfrm>
          <a:prstGeom prst="rect">
            <a:avLst/>
          </a:prstGeom>
          <a:noFill/>
          <a:ln>
            <a:noFill/>
          </a:ln>
        </p:spPr>
        <p:txBody>
          <a:bodyPr anchorCtr="0" anchor="t" bIns="0" lIns="0" spcFirstLastPara="1" rIns="0" wrap="square" tIns="0">
            <a:noAutofit/>
          </a:bodyPr>
          <a:lstStyle/>
          <a:p>
            <a:pPr indent="-342900" lvl="0" marL="342900" marR="0" rtl="0" algn="l">
              <a:lnSpc>
                <a:spcPct val="164705"/>
              </a:lnSpc>
              <a:spcBef>
                <a:spcPts val="0"/>
              </a:spcBef>
              <a:spcAft>
                <a:spcPts val="0"/>
              </a:spcAft>
              <a:buClr>
                <a:srgbClr val="504C49"/>
              </a:buClr>
              <a:buSzPts val="850"/>
              <a:buFont typeface="Source Serif 4"/>
              <a:buChar char="•"/>
            </a:pPr>
            <a:r>
              <a:rPr b="0" i="0" lang="en-US" sz="850" u="none" cap="none" strike="noStrike">
                <a:solidFill>
                  <a:srgbClr val="504C49"/>
                </a:solidFill>
                <a:latin typeface="Source Serif 4"/>
                <a:ea typeface="Source Serif 4"/>
                <a:cs typeface="Source Serif 4"/>
                <a:sym typeface="Source Serif 4"/>
              </a:rPr>
              <a:t>Inconsistent subject-to-camera distances</a:t>
            </a:r>
            <a:endParaRPr b="0" i="0" sz="850" u="none" cap="none" strike="noStrike"/>
          </a:p>
        </p:txBody>
      </p:sp>
      <p:sp>
        <p:nvSpPr>
          <p:cNvPr id="291" name="Google Shape;291;p10"/>
          <p:cNvSpPr/>
          <p:nvPr/>
        </p:nvSpPr>
        <p:spPr>
          <a:xfrm>
            <a:off x="396835" y="7136368"/>
            <a:ext cx="2263854" cy="212646"/>
          </a:xfrm>
          <a:prstGeom prst="rect">
            <a:avLst/>
          </a:prstGeom>
          <a:noFill/>
          <a:ln>
            <a:noFill/>
          </a:ln>
        </p:spPr>
        <p:txBody>
          <a:bodyPr anchorCtr="0" anchor="t" bIns="0" lIns="0" spcFirstLastPara="1" rIns="0" wrap="square" tIns="0">
            <a:noAutofit/>
          </a:bodyPr>
          <a:lstStyle/>
          <a:p>
            <a:pPr indent="0" lvl="0" marL="0" marR="0" rtl="0" algn="l">
              <a:lnSpc>
                <a:spcPct val="126923"/>
              </a:lnSpc>
              <a:spcBef>
                <a:spcPts val="0"/>
              </a:spcBef>
              <a:spcAft>
                <a:spcPts val="0"/>
              </a:spcAft>
              <a:buClr>
                <a:srgbClr val="201B18"/>
              </a:buClr>
              <a:buSzPts val="1300"/>
              <a:buFont typeface="Platypi Medium"/>
              <a:buNone/>
            </a:pPr>
            <a:r>
              <a:rPr b="0" i="0" lang="en-US" sz="1300" u="none" cap="none" strike="noStrike">
                <a:solidFill>
                  <a:srgbClr val="201B18"/>
                </a:solidFill>
                <a:latin typeface="Platypi Medium"/>
                <a:ea typeface="Platypi Medium"/>
                <a:cs typeface="Platypi Medium"/>
                <a:sym typeface="Platypi Medium"/>
              </a:rPr>
              <a:t>Impact on Training Quality</a:t>
            </a:r>
            <a:endParaRPr b="0" i="0" sz="1300" u="none" cap="none" strike="noStrike"/>
          </a:p>
        </p:txBody>
      </p:sp>
      <p:sp>
        <p:nvSpPr>
          <p:cNvPr id="292" name="Google Shape;292;p10"/>
          <p:cNvSpPr/>
          <p:nvPr/>
        </p:nvSpPr>
        <p:spPr>
          <a:xfrm>
            <a:off x="396835" y="7519035"/>
            <a:ext cx="13836729" cy="544354"/>
          </a:xfrm>
          <a:prstGeom prst="rect">
            <a:avLst/>
          </a:prstGeom>
          <a:noFill/>
          <a:ln>
            <a:noFill/>
          </a:ln>
        </p:spPr>
        <p:txBody>
          <a:bodyPr anchorCtr="0" anchor="t" bIns="0" lIns="0" spcFirstLastPara="1" rIns="0" wrap="square" tIns="0">
            <a:noAutofit/>
          </a:bodyPr>
          <a:lstStyle/>
          <a:p>
            <a:pPr indent="0" lvl="0" marL="0" marR="0" rtl="0" algn="l">
              <a:lnSpc>
                <a:spcPct val="164705"/>
              </a:lnSpc>
              <a:spcBef>
                <a:spcPts val="0"/>
              </a:spcBef>
              <a:spcAft>
                <a:spcPts val="0"/>
              </a:spcAft>
              <a:buClr>
                <a:srgbClr val="000000"/>
              </a:buClr>
              <a:buSzPts val="850"/>
              <a:buFont typeface="Source Serif 4"/>
              <a:buNone/>
            </a:pPr>
            <a:r>
              <a:rPr b="0" i="0" lang="en-US" sz="850" u="none" cap="none" strike="noStrike">
                <a:solidFill>
                  <a:srgbClr val="000000"/>
                </a:solidFill>
                <a:latin typeface="Source Serif 4"/>
                <a:ea typeface="Source Serif 4"/>
                <a:cs typeface="Source Serif 4"/>
                <a:sym typeface="Source Serif 4"/>
              </a:rPr>
              <a:t>⚠️</a:t>
            </a: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Noisy Training Data:</a:t>
            </a:r>
            <a:r>
              <a:rPr b="0" i="0" lang="en-US" sz="850" u="none" cap="none" strike="noStrike">
                <a:solidFill>
                  <a:srgbClr val="504C49"/>
                </a:solidFill>
                <a:latin typeface="Source Serif 4"/>
                <a:ea typeface="Source Serif 4"/>
                <a:cs typeface="Source Serif 4"/>
                <a:sym typeface="Source Serif 4"/>
              </a:rPr>
              <a:t> Poor detections create incorrect feature vectors</a:t>
            </a:r>
            <a:r>
              <a:rPr b="0" i="0" lang="en-US" sz="850" u="none" cap="none" strike="noStrike">
                <a:solidFill>
                  <a:srgbClr val="000000"/>
                </a:solidFill>
                <a:latin typeface="Source Serif 4"/>
                <a:ea typeface="Source Serif 4"/>
                <a:cs typeface="Source Serif 4"/>
                <a:sym typeface="Source Serif 4"/>
              </a:rPr>
              <a:t>⚠️</a:t>
            </a: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Inconsistent Features:</a:t>
            </a:r>
            <a:r>
              <a:rPr b="0" i="0" lang="en-US" sz="850" u="none" cap="none" strike="noStrike">
                <a:solidFill>
                  <a:srgbClr val="504C49"/>
                </a:solidFill>
                <a:latin typeface="Source Serif 4"/>
                <a:ea typeface="Source Serif 4"/>
                <a:cs typeface="Source Serif 4"/>
                <a:sym typeface="Source Serif 4"/>
              </a:rPr>
              <a:t> Same exercise produces different feature patterns</a:t>
            </a:r>
            <a:r>
              <a:rPr b="0" i="0" lang="en-US" sz="850" u="none" cap="none" strike="noStrike">
                <a:solidFill>
                  <a:srgbClr val="000000"/>
                </a:solidFill>
                <a:latin typeface="Source Serif 4"/>
                <a:ea typeface="Source Serif 4"/>
                <a:cs typeface="Source Serif 4"/>
                <a:sym typeface="Source Serif 4"/>
              </a:rPr>
              <a:t>⚠️</a:t>
            </a:r>
            <a:r>
              <a:rPr b="0" i="0" lang="en-US" sz="850" u="none" cap="none" strike="noStrike">
                <a:solidFill>
                  <a:srgbClr val="504C49"/>
                </a:solidFill>
                <a:latin typeface="Source Serif 4"/>
                <a:ea typeface="Source Serif 4"/>
                <a:cs typeface="Source Serif 4"/>
                <a:sym typeface="Source Serif 4"/>
              </a:rPr>
              <a:t> </a:t>
            </a:r>
            <a:r>
              <a:rPr b="1" i="0" lang="en-US" sz="850" u="none" cap="none" strike="noStrike">
                <a:solidFill>
                  <a:srgbClr val="504C49"/>
                </a:solidFill>
                <a:latin typeface="Source Serif 4"/>
                <a:ea typeface="Source Serif 4"/>
                <a:cs typeface="Source Serif 4"/>
                <a:sym typeface="Source Serif 4"/>
              </a:rPr>
              <a:t>Model Confusion:</a:t>
            </a:r>
            <a:r>
              <a:rPr b="0" i="0" lang="en-US" sz="850" u="none" cap="none" strike="noStrike">
                <a:solidFill>
                  <a:srgbClr val="504C49"/>
                </a:solidFill>
                <a:latin typeface="Source Serif 4"/>
                <a:ea typeface="Source Serif 4"/>
                <a:cs typeface="Source Serif 4"/>
                <a:sym typeface="Source Serif 4"/>
              </a:rPr>
              <a:t> Network learns from unreliable ground truth data</a:t>
            </a:r>
            <a:endParaRPr b="0" i="0" sz="85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1"/>
          <p:cNvSpPr/>
          <p:nvPr/>
        </p:nvSpPr>
        <p:spPr>
          <a:xfrm>
            <a:off x="434221" y="341233"/>
            <a:ext cx="5458063" cy="310277"/>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201B18"/>
              </a:buClr>
              <a:buSzPts val="1950"/>
              <a:buFont typeface="Platypi Medium"/>
              <a:buNone/>
            </a:pPr>
            <a:r>
              <a:rPr b="1" i="0" lang="en-US" sz="1950" u="none" cap="none" strike="noStrike">
                <a:solidFill>
                  <a:srgbClr val="201B18"/>
                </a:solidFill>
                <a:latin typeface="Platypi Medium"/>
                <a:ea typeface="Platypi Medium"/>
                <a:cs typeface="Platypi Medium"/>
                <a:sym typeface="Platypi Medium"/>
              </a:rPr>
              <a:t>Solution 2 - Robust Quality Control System</a:t>
            </a:r>
            <a:endParaRPr b="0" i="0" sz="1950" u="none" cap="none" strike="noStrike"/>
          </a:p>
        </p:txBody>
      </p:sp>
      <p:sp>
        <p:nvSpPr>
          <p:cNvPr id="299" name="Google Shape;299;p11"/>
          <p:cNvSpPr/>
          <p:nvPr/>
        </p:nvSpPr>
        <p:spPr>
          <a:xfrm>
            <a:off x="434221" y="775573"/>
            <a:ext cx="2940129" cy="232529"/>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201B18"/>
              </a:buClr>
              <a:buSzPts val="1450"/>
              <a:buFont typeface="Platypi Medium"/>
              <a:buNone/>
            </a:pPr>
            <a:r>
              <a:rPr b="0" i="0" lang="en-US" sz="1450" u="none" cap="none" strike="noStrike">
                <a:solidFill>
                  <a:srgbClr val="201B18"/>
                </a:solidFill>
                <a:latin typeface="Platypi Medium"/>
                <a:ea typeface="Platypi Medium"/>
                <a:cs typeface="Platypi Medium"/>
                <a:sym typeface="Platypi Medium"/>
              </a:rPr>
              <a:t>Multi-Tier Filtering Architecture</a:t>
            </a:r>
            <a:endParaRPr b="0" i="0" sz="1450" u="none" cap="none" strike="noStrike"/>
          </a:p>
        </p:txBody>
      </p:sp>
      <p:sp>
        <p:nvSpPr>
          <p:cNvPr id="300" name="Google Shape;300;p11"/>
          <p:cNvSpPr/>
          <p:nvPr/>
        </p:nvSpPr>
        <p:spPr>
          <a:xfrm>
            <a:off x="434221" y="1194197"/>
            <a:ext cx="3006923" cy="19383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Tier 1: MediaPipe Confidence Filtering</a:t>
            </a:r>
            <a:endParaRPr b="0" i="0" sz="1200" u="none" cap="none" strike="noStrike"/>
          </a:p>
        </p:txBody>
      </p:sp>
      <p:sp>
        <p:nvSpPr>
          <p:cNvPr id="301" name="Google Shape;301;p11"/>
          <p:cNvSpPr/>
          <p:nvPr/>
        </p:nvSpPr>
        <p:spPr>
          <a:xfrm>
            <a:off x="434221" y="1685806"/>
            <a:ext cx="6729651" cy="20609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Detection Confidence Threshold: 0.5</a:t>
            </a:r>
            <a:endParaRPr b="0" i="0" sz="950" u="none" cap="none" strike="noStrike"/>
          </a:p>
        </p:txBody>
      </p:sp>
      <p:sp>
        <p:nvSpPr>
          <p:cNvPr id="302" name="Google Shape;302;p11"/>
          <p:cNvSpPr/>
          <p:nvPr/>
        </p:nvSpPr>
        <p:spPr>
          <a:xfrm>
            <a:off x="434221" y="2003584"/>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Rejects frames with low overall pose confidence</a:t>
            </a:r>
            <a:endParaRPr b="0" i="0" sz="950" u="none" cap="none" strike="noStrike"/>
          </a:p>
        </p:txBody>
      </p:sp>
      <p:sp>
        <p:nvSpPr>
          <p:cNvPr id="303" name="Google Shape;303;p11"/>
          <p:cNvSpPr/>
          <p:nvPr/>
        </p:nvSpPr>
        <p:spPr>
          <a:xfrm>
            <a:off x="434221" y="2245400"/>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Ensures basic pose skeleton is reliable</a:t>
            </a:r>
            <a:endParaRPr b="0" i="0" sz="950" u="none" cap="none" strike="noStrike"/>
          </a:p>
        </p:txBody>
      </p:sp>
      <p:sp>
        <p:nvSpPr>
          <p:cNvPr id="304" name="Google Shape;304;p11"/>
          <p:cNvSpPr/>
          <p:nvPr/>
        </p:nvSpPr>
        <p:spPr>
          <a:xfrm>
            <a:off x="434221" y="2487216"/>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Filters out frames with poor lighting/occlusion</a:t>
            </a:r>
            <a:endParaRPr b="0" i="0" sz="950" u="none" cap="none" strike="noStrike"/>
          </a:p>
        </p:txBody>
      </p:sp>
      <p:sp>
        <p:nvSpPr>
          <p:cNvPr id="305" name="Google Shape;305;p11"/>
          <p:cNvSpPr/>
          <p:nvPr/>
        </p:nvSpPr>
        <p:spPr>
          <a:xfrm>
            <a:off x="7474148" y="1685806"/>
            <a:ext cx="6729651" cy="20609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Per-Landmark Visibility Check</a:t>
            </a:r>
            <a:endParaRPr b="0" i="0" sz="950" u="none" cap="none" strike="noStrike"/>
          </a:p>
        </p:txBody>
      </p:sp>
      <p:sp>
        <p:nvSpPr>
          <p:cNvPr id="306" name="Google Shape;306;p11"/>
          <p:cNvSpPr/>
          <p:nvPr/>
        </p:nvSpPr>
        <p:spPr>
          <a:xfrm>
            <a:off x="7474148" y="2003584"/>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Individual landmark confidence assessment</a:t>
            </a:r>
            <a:endParaRPr b="0" i="0" sz="950" u="none" cap="none" strike="noStrike"/>
          </a:p>
        </p:txBody>
      </p:sp>
      <p:sp>
        <p:nvSpPr>
          <p:cNvPr id="307" name="Google Shape;307;p11"/>
          <p:cNvSpPr/>
          <p:nvPr/>
        </p:nvSpPr>
        <p:spPr>
          <a:xfrm>
            <a:off x="7474148" y="2245400"/>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Critical joints must meet minimum visibility</a:t>
            </a:r>
            <a:endParaRPr b="0" i="0" sz="950" u="none" cap="none" strike="noStrike"/>
          </a:p>
        </p:txBody>
      </p:sp>
      <p:sp>
        <p:nvSpPr>
          <p:cNvPr id="308" name="Google Shape;308;p11"/>
          <p:cNvSpPr/>
          <p:nvPr/>
        </p:nvSpPr>
        <p:spPr>
          <a:xfrm>
            <a:off x="7474148" y="2487216"/>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Graceful degradation for non-critical landmarks</a:t>
            </a:r>
            <a:endParaRPr b="0" i="0" sz="950" u="none" cap="none" strike="noStrike"/>
          </a:p>
        </p:txBody>
      </p:sp>
      <p:sp>
        <p:nvSpPr>
          <p:cNvPr id="309" name="Google Shape;309;p11"/>
          <p:cNvSpPr/>
          <p:nvPr/>
        </p:nvSpPr>
        <p:spPr>
          <a:xfrm>
            <a:off x="434221" y="2915126"/>
            <a:ext cx="2944178" cy="19383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Tier 2: Average Visibility Assessment</a:t>
            </a:r>
            <a:endParaRPr b="0" i="0" sz="1200" u="none" cap="none" strike="noStrike"/>
          </a:p>
        </p:txBody>
      </p:sp>
      <p:sp>
        <p:nvSpPr>
          <p:cNvPr id="310" name="Google Shape;310;p11"/>
          <p:cNvSpPr/>
          <p:nvPr/>
        </p:nvSpPr>
        <p:spPr>
          <a:xfrm>
            <a:off x="434221" y="3406735"/>
            <a:ext cx="6729651" cy="19847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504C49"/>
              </a:buClr>
              <a:buSzPts val="950"/>
              <a:buFont typeface="Source Serif 4"/>
              <a:buNone/>
            </a:pP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Overall Quality Metric: 0.6 Threshold</a:t>
            </a:r>
            <a:endParaRPr b="0" i="0" sz="950" u="none" cap="none" strike="noStrike"/>
          </a:p>
        </p:txBody>
      </p:sp>
      <p:sp>
        <p:nvSpPr>
          <p:cNvPr id="311" name="Google Shape;311;p11"/>
          <p:cNvSpPr/>
          <p:nvPr/>
        </p:nvSpPr>
        <p:spPr>
          <a:xfrm>
            <a:off x="434221" y="3716893"/>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Calculates mean visibility across all 33 landmarks</a:t>
            </a:r>
            <a:endParaRPr b="0" i="0" sz="950" u="none" cap="none" strike="noStrike"/>
          </a:p>
        </p:txBody>
      </p:sp>
      <p:sp>
        <p:nvSpPr>
          <p:cNvPr id="312" name="Google Shape;312;p11"/>
          <p:cNvSpPr/>
          <p:nvPr/>
        </p:nvSpPr>
        <p:spPr>
          <a:xfrm>
            <a:off x="434221" y="3958709"/>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Ensures sufficient body coverage for feature extraction</a:t>
            </a:r>
            <a:endParaRPr b="0" i="0" sz="950" u="none" cap="none" strike="noStrike"/>
          </a:p>
        </p:txBody>
      </p:sp>
      <p:sp>
        <p:nvSpPr>
          <p:cNvPr id="313" name="Google Shape;313;p11"/>
          <p:cNvSpPr/>
          <p:nvPr/>
        </p:nvSpPr>
        <p:spPr>
          <a:xfrm>
            <a:off x="434221" y="4200525"/>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Accounts for partial occlusion scenarios</a:t>
            </a:r>
            <a:endParaRPr b="0" i="0" sz="950" u="none" cap="none" strike="noStrike"/>
          </a:p>
        </p:txBody>
      </p:sp>
      <p:sp>
        <p:nvSpPr>
          <p:cNvPr id="314" name="Google Shape;314;p11"/>
          <p:cNvSpPr/>
          <p:nvPr/>
        </p:nvSpPr>
        <p:spPr>
          <a:xfrm>
            <a:off x="7474148" y="3406735"/>
            <a:ext cx="6729651" cy="19847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504C49"/>
              </a:buClr>
              <a:buSzPts val="950"/>
              <a:buFont typeface="Source Serif 4"/>
              <a:buNone/>
            </a:pP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Critical Joint Priority</a:t>
            </a:r>
            <a:endParaRPr b="0" i="0" sz="950" u="none" cap="none" strike="noStrike"/>
          </a:p>
        </p:txBody>
      </p:sp>
      <p:sp>
        <p:nvSpPr>
          <p:cNvPr id="315" name="Google Shape;315;p11"/>
          <p:cNvSpPr/>
          <p:nvPr/>
        </p:nvSpPr>
        <p:spPr>
          <a:xfrm>
            <a:off x="7474148" y="3716893"/>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Hip center: Most important for normalization</a:t>
            </a:r>
            <a:endParaRPr b="0" i="0" sz="950" u="none" cap="none" strike="noStrike"/>
          </a:p>
        </p:txBody>
      </p:sp>
      <p:sp>
        <p:nvSpPr>
          <p:cNvPr id="316" name="Google Shape;316;p11"/>
          <p:cNvSpPr/>
          <p:nvPr/>
        </p:nvSpPr>
        <p:spPr>
          <a:xfrm>
            <a:off x="7474148" y="3958709"/>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Shoulders/elbows: Essential for upper body exercises</a:t>
            </a:r>
            <a:endParaRPr b="0" i="0" sz="950" u="none" cap="none" strike="noStrike"/>
          </a:p>
        </p:txBody>
      </p:sp>
      <p:sp>
        <p:nvSpPr>
          <p:cNvPr id="317" name="Google Shape;317;p11"/>
          <p:cNvSpPr/>
          <p:nvPr/>
        </p:nvSpPr>
        <p:spPr>
          <a:xfrm>
            <a:off x="7474148" y="4200525"/>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Knees/ankles: Critical for lower body movements</a:t>
            </a:r>
            <a:endParaRPr b="0" i="0" sz="950" u="none" cap="none" strike="noStrike"/>
          </a:p>
        </p:txBody>
      </p:sp>
      <p:sp>
        <p:nvSpPr>
          <p:cNvPr id="318" name="Google Shape;318;p11"/>
          <p:cNvSpPr/>
          <p:nvPr/>
        </p:nvSpPr>
        <p:spPr>
          <a:xfrm>
            <a:off x="434221" y="4628436"/>
            <a:ext cx="3030498" cy="19383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Tier 3: Sequence-Level Quality Control</a:t>
            </a:r>
            <a:endParaRPr b="0" i="0" sz="1200" u="none" cap="none" strike="noStrike"/>
          </a:p>
        </p:txBody>
      </p:sp>
      <p:sp>
        <p:nvSpPr>
          <p:cNvPr id="319" name="Google Shape;319;p11"/>
          <p:cNvSpPr/>
          <p:nvPr/>
        </p:nvSpPr>
        <p:spPr>
          <a:xfrm>
            <a:off x="434221" y="5120045"/>
            <a:ext cx="6729651" cy="19847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504C49"/>
              </a:buClr>
              <a:buSzPts val="950"/>
              <a:buFont typeface="Source Serif 4"/>
              <a:buNone/>
            </a:pP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Pose Detection Rate</a:t>
            </a:r>
            <a:endParaRPr b="0" i="0" sz="950" u="none" cap="none" strike="noStrike"/>
          </a:p>
        </p:txBody>
      </p:sp>
      <p:sp>
        <p:nvSpPr>
          <p:cNvPr id="320" name="Google Shape;320;p11"/>
          <p:cNvSpPr/>
          <p:nvPr/>
        </p:nvSpPr>
        <p:spPr>
          <a:xfrm>
            <a:off x="434221" y="5430203"/>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Minimum 30% valid poses per video sequence</a:t>
            </a:r>
            <a:endParaRPr b="0" i="0" sz="950" u="none" cap="none" strike="noStrike"/>
          </a:p>
        </p:txBody>
      </p:sp>
      <p:sp>
        <p:nvSpPr>
          <p:cNvPr id="321" name="Google Shape;321;p11"/>
          <p:cNvSpPr/>
          <p:nvPr/>
        </p:nvSpPr>
        <p:spPr>
          <a:xfrm>
            <a:off x="434221" y="5672018"/>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Ensures sufficient data for temporal modeling</a:t>
            </a:r>
            <a:endParaRPr b="0" i="0" sz="950" u="none" cap="none" strike="noStrike"/>
          </a:p>
        </p:txBody>
      </p:sp>
      <p:sp>
        <p:nvSpPr>
          <p:cNvPr id="322" name="Google Shape;322;p11"/>
          <p:cNvSpPr/>
          <p:nvPr/>
        </p:nvSpPr>
        <p:spPr>
          <a:xfrm>
            <a:off x="434221" y="5913834"/>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Automatically rejects low-quality videos</a:t>
            </a:r>
            <a:endParaRPr b="0" i="0" sz="950" u="none" cap="none" strike="noStrike"/>
          </a:p>
        </p:txBody>
      </p:sp>
      <p:sp>
        <p:nvSpPr>
          <p:cNvPr id="323" name="Google Shape;323;p11"/>
          <p:cNvSpPr/>
          <p:nvPr/>
        </p:nvSpPr>
        <p:spPr>
          <a:xfrm>
            <a:off x="7474148" y="5120045"/>
            <a:ext cx="6729651" cy="19847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504C49"/>
              </a:buClr>
              <a:buSzPts val="950"/>
              <a:buFont typeface="Source Serif 4"/>
              <a:buNone/>
            </a:pP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Temporal Consistency Check</a:t>
            </a:r>
            <a:endParaRPr b="0" i="0" sz="950" u="none" cap="none" strike="noStrike"/>
          </a:p>
        </p:txBody>
      </p:sp>
      <p:sp>
        <p:nvSpPr>
          <p:cNvPr id="324" name="Google Shape;324;p11"/>
          <p:cNvSpPr/>
          <p:nvPr/>
        </p:nvSpPr>
        <p:spPr>
          <a:xfrm>
            <a:off x="7474148" y="5430203"/>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Validates smooth landmark transitions between frames</a:t>
            </a:r>
            <a:endParaRPr b="0" i="0" sz="950" u="none" cap="none" strike="noStrike"/>
          </a:p>
        </p:txBody>
      </p:sp>
      <p:sp>
        <p:nvSpPr>
          <p:cNvPr id="325" name="Google Shape;325;p11"/>
          <p:cNvSpPr/>
          <p:nvPr/>
        </p:nvSpPr>
        <p:spPr>
          <a:xfrm>
            <a:off x="7474148" y="5672018"/>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Detects and filters sudden position jumps</a:t>
            </a:r>
            <a:endParaRPr b="0" i="0" sz="950" u="none" cap="none" strike="noStrike"/>
          </a:p>
        </p:txBody>
      </p:sp>
      <p:sp>
        <p:nvSpPr>
          <p:cNvPr id="326" name="Google Shape;326;p11"/>
          <p:cNvSpPr/>
          <p:nvPr/>
        </p:nvSpPr>
        <p:spPr>
          <a:xfrm>
            <a:off x="7474148" y="5913834"/>
            <a:ext cx="6729651" cy="198477"/>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Maintains temporal coherence in sequences</a:t>
            </a:r>
            <a:endParaRPr b="0" i="0" sz="950" u="none" cap="none" strike="noStrike"/>
          </a:p>
        </p:txBody>
      </p:sp>
      <p:sp>
        <p:nvSpPr>
          <p:cNvPr id="327" name="Google Shape;327;p11"/>
          <p:cNvSpPr/>
          <p:nvPr/>
        </p:nvSpPr>
        <p:spPr>
          <a:xfrm>
            <a:off x="434221" y="6341745"/>
            <a:ext cx="2192298" cy="232529"/>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201B18"/>
              </a:buClr>
              <a:buSzPts val="1450"/>
              <a:buFont typeface="Platypi Medium"/>
              <a:buNone/>
            </a:pPr>
            <a:r>
              <a:rPr b="0" i="0" lang="en-US" sz="1450" u="none" cap="none" strike="noStrike">
                <a:solidFill>
                  <a:srgbClr val="201B18"/>
                </a:solidFill>
                <a:latin typeface="Platypi Medium"/>
                <a:ea typeface="Platypi Medium"/>
                <a:cs typeface="Platypi Medium"/>
                <a:sym typeface="Platypi Medium"/>
              </a:rPr>
              <a:t>Error Handling Strategy</a:t>
            </a:r>
            <a:endParaRPr b="0" i="0" sz="1450" u="none" cap="none" strike="noStrike"/>
          </a:p>
        </p:txBody>
      </p:sp>
      <p:sp>
        <p:nvSpPr>
          <p:cNvPr id="328" name="Google Shape;328;p11"/>
          <p:cNvSpPr/>
          <p:nvPr/>
        </p:nvSpPr>
        <p:spPr>
          <a:xfrm>
            <a:off x="434221" y="6760369"/>
            <a:ext cx="13761958" cy="82438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Graceful Degradation:</a:t>
            </a:r>
            <a:r>
              <a:rPr b="0" i="0" lang="en-US" sz="950" u="none" cap="none" strike="noStrike">
                <a:solidFill>
                  <a:srgbClr val="504C49"/>
                </a:solidFill>
                <a:latin typeface="Source Serif 4"/>
                <a:ea typeface="Source Serif 4"/>
                <a:cs typeface="Source Serif 4"/>
                <a:sym typeface="Source Serif 4"/>
              </a:rPr>
              <a:t> System continues with reduced features when possible</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Quality Metrics Tracking:</a:t>
            </a:r>
            <a:r>
              <a:rPr b="0" i="0" lang="en-US" sz="950" u="none" cap="none" strike="noStrike">
                <a:solidFill>
                  <a:srgbClr val="504C49"/>
                </a:solidFill>
                <a:latin typeface="Source Serif 4"/>
                <a:ea typeface="Source Serif 4"/>
                <a:cs typeface="Source Serif 4"/>
                <a:sym typeface="Source Serif 4"/>
              </a:rPr>
              <a:t> Continuous monitoring of detection performance</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Automatic Rejection:</a:t>
            </a:r>
            <a:r>
              <a:rPr b="0" i="0" lang="en-US" sz="950" u="none" cap="none" strike="noStrike">
                <a:solidFill>
                  <a:srgbClr val="504C49"/>
                </a:solidFill>
                <a:latin typeface="Source Serif 4"/>
                <a:ea typeface="Source Serif 4"/>
                <a:cs typeface="Source Serif 4"/>
                <a:sym typeface="Source Serif 4"/>
              </a:rPr>
              <a:t> Bad sequences removed without manual intervention</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Robust Interpolation:</a:t>
            </a:r>
            <a:r>
              <a:rPr b="0" i="0" lang="en-US" sz="950" u="none" cap="none" strike="noStrike">
                <a:solidFill>
                  <a:srgbClr val="504C49"/>
                </a:solidFill>
                <a:latin typeface="Source Serif 4"/>
                <a:ea typeface="Source Serif 4"/>
                <a:cs typeface="Source Serif 4"/>
                <a:sym typeface="Source Serif 4"/>
              </a:rPr>
              <a:t> Smart filling of missing landmarks using temporal context</a:t>
            </a:r>
            <a:endParaRPr b="0" i="0" sz="950" u="none" cap="none" strike="noStrike"/>
          </a:p>
        </p:txBody>
      </p:sp>
      <p:sp>
        <p:nvSpPr>
          <p:cNvPr id="329" name="Google Shape;329;p11"/>
          <p:cNvSpPr/>
          <p:nvPr/>
        </p:nvSpPr>
        <p:spPr>
          <a:xfrm>
            <a:off x="434221" y="7724299"/>
            <a:ext cx="13761958" cy="198477"/>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F44444"/>
              </a:buClr>
              <a:buSzPts val="950"/>
              <a:buFont typeface="Source Serif 4"/>
              <a:buNone/>
            </a:pPr>
            <a:r>
              <a:rPr b="0" i="0" lang="en-US" sz="950" u="none" cap="none" strike="noStrike">
                <a:solidFill>
                  <a:srgbClr val="F44444"/>
                </a:solidFill>
                <a:latin typeface="Source Serif 4"/>
                <a:ea typeface="Source Serif 4"/>
                <a:cs typeface="Source Serif 4"/>
                <a:sym typeface="Source Serif 4"/>
              </a:rPr>
              <a:t>Note: We lose information, which can be critical for a rare classes. </a:t>
            </a:r>
            <a:endParaRPr b="0" i="0" sz="95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2"/>
          <p:cNvSpPr/>
          <p:nvPr/>
        </p:nvSpPr>
        <p:spPr>
          <a:xfrm>
            <a:off x="729020" y="572810"/>
            <a:ext cx="8167211" cy="520660"/>
          </a:xfrm>
          <a:prstGeom prst="rect">
            <a:avLst/>
          </a:prstGeom>
          <a:noFill/>
          <a:ln>
            <a:noFill/>
          </a:ln>
        </p:spPr>
        <p:txBody>
          <a:bodyPr anchorCtr="0" anchor="t" bIns="0" lIns="0" spcFirstLastPara="1" rIns="0" wrap="square" tIns="0">
            <a:noAutofit/>
          </a:bodyPr>
          <a:lstStyle/>
          <a:p>
            <a:pPr indent="0" lvl="0" marL="0" marR="0" rtl="0" algn="l">
              <a:lnSpc>
                <a:spcPct val="126153"/>
              </a:lnSpc>
              <a:spcBef>
                <a:spcPts val="0"/>
              </a:spcBef>
              <a:spcAft>
                <a:spcPts val="0"/>
              </a:spcAft>
              <a:buClr>
                <a:srgbClr val="201B18"/>
              </a:buClr>
              <a:buSzPts val="3250"/>
              <a:buFont typeface="Platypi Medium"/>
              <a:buNone/>
            </a:pPr>
            <a:r>
              <a:rPr b="1" i="0" lang="en-US" sz="3250" u="none" cap="none" strike="noStrike">
                <a:solidFill>
                  <a:srgbClr val="201B18"/>
                </a:solidFill>
                <a:latin typeface="Platypi Medium"/>
                <a:ea typeface="Platypi Medium"/>
                <a:cs typeface="Platypi Medium"/>
                <a:sym typeface="Platypi Medium"/>
              </a:rPr>
              <a:t>Challenge 3 - Class Imbalance Problem</a:t>
            </a:r>
            <a:endParaRPr b="0" i="0" sz="3250" u="none" cap="none" strike="noStrike"/>
          </a:p>
        </p:txBody>
      </p:sp>
      <p:sp>
        <p:nvSpPr>
          <p:cNvPr id="336" name="Google Shape;336;p12"/>
          <p:cNvSpPr/>
          <p:nvPr/>
        </p:nvSpPr>
        <p:spPr>
          <a:xfrm>
            <a:off x="729020" y="1301710"/>
            <a:ext cx="3799403" cy="390525"/>
          </a:xfrm>
          <a:prstGeom prst="rect">
            <a:avLst/>
          </a:prstGeom>
          <a:noFill/>
          <a:ln>
            <a:noFill/>
          </a:ln>
        </p:spPr>
        <p:txBody>
          <a:bodyPr anchorCtr="0" anchor="t" bIns="0" lIns="0" spcFirstLastPara="1" rIns="0" wrap="square" tIns="0">
            <a:noAutofit/>
          </a:bodyPr>
          <a:lstStyle/>
          <a:p>
            <a:pPr indent="0" lvl="0" marL="0" marR="0" rtl="0" algn="l">
              <a:lnSpc>
                <a:spcPct val="124489"/>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The Imbalance Statistics</a:t>
            </a:r>
            <a:endParaRPr b="0" i="0" sz="2450" u="none" cap="none" strike="noStrike"/>
          </a:p>
        </p:txBody>
      </p:sp>
      <p:sp>
        <p:nvSpPr>
          <p:cNvPr id="337" name="Google Shape;337;p12"/>
          <p:cNvSpPr/>
          <p:nvPr/>
        </p:nvSpPr>
        <p:spPr>
          <a:xfrm>
            <a:off x="729020" y="2004655"/>
            <a:ext cx="13172361" cy="34099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000000"/>
              </a:buClr>
              <a:buSzPts val="1600"/>
              <a:buFont typeface="Source Serif 4"/>
              <a:buNone/>
            </a:pPr>
            <a:r>
              <a:rPr b="0" i="0" lang="en-US" sz="1600" u="none" cap="none" strike="noStrike">
                <a:solidFill>
                  <a:srgbClr val="000000"/>
                </a:solidFill>
                <a:latin typeface="Source Serif 4"/>
                <a:ea typeface="Source Serif 4"/>
                <a:cs typeface="Source Serif 4"/>
                <a:sym typeface="Source Serif 4"/>
              </a:rPr>
              <a:t>📊</a:t>
            </a:r>
            <a:r>
              <a:rPr b="0" i="0" lang="en-US" sz="1600" u="none" cap="none" strike="noStrike">
                <a:solidFill>
                  <a:srgbClr val="504C49"/>
                </a:solidFill>
                <a:latin typeface="Source Serif 4"/>
                <a:ea typeface="Source Serif 4"/>
                <a:cs typeface="Source Serif 4"/>
                <a:sym typeface="Source Serif 4"/>
              </a:rPr>
              <a:t> </a:t>
            </a:r>
            <a:r>
              <a:rPr b="1" i="0" lang="en-US" sz="1600" u="none" cap="none" strike="noStrike">
                <a:solidFill>
                  <a:srgbClr val="504C49"/>
                </a:solidFill>
                <a:latin typeface="Source Serif 4"/>
                <a:ea typeface="Source Serif 4"/>
                <a:cs typeface="Source Serif 4"/>
                <a:sym typeface="Source Serif 4"/>
              </a:rPr>
              <a:t>Severe Class Distribution Skew</a:t>
            </a:r>
            <a:endParaRPr b="0" i="0" sz="1600" u="none" cap="none" strike="noStrike"/>
          </a:p>
        </p:txBody>
      </p:sp>
      <p:sp>
        <p:nvSpPr>
          <p:cNvPr id="338" name="Google Shape;338;p12"/>
          <p:cNvSpPr/>
          <p:nvPr/>
        </p:nvSpPr>
        <p:spPr>
          <a:xfrm>
            <a:off x="729020" y="2579965"/>
            <a:ext cx="13172361"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1" i="0" lang="en-US" sz="1600" u="none" cap="none" strike="noStrike">
                <a:solidFill>
                  <a:srgbClr val="504C49"/>
                </a:solidFill>
                <a:latin typeface="Source Serif 4"/>
                <a:ea typeface="Source Serif 4"/>
                <a:cs typeface="Source Serif 4"/>
                <a:sym typeface="Source Serif 4"/>
              </a:rPr>
              <a:t>Most Popular:</a:t>
            </a:r>
            <a:r>
              <a:rPr b="0" i="0" lang="en-US" sz="1600" u="none" cap="none" strike="noStrike">
                <a:solidFill>
                  <a:srgbClr val="504C49"/>
                </a:solidFill>
                <a:latin typeface="Source Serif 4"/>
                <a:ea typeface="Source Serif 4"/>
                <a:cs typeface="Source Serif 4"/>
                <a:sym typeface="Source Serif 4"/>
              </a:rPr>
              <a:t> Bench press (10.3%), Barbell biceps curl (10.5%)</a:t>
            </a:r>
            <a:endParaRPr b="0" i="0" sz="1600" u="none" cap="none" strike="noStrike"/>
          </a:p>
        </p:txBody>
      </p:sp>
      <p:sp>
        <p:nvSpPr>
          <p:cNvPr id="339" name="Google Shape;339;p12"/>
          <p:cNvSpPr/>
          <p:nvPr/>
        </p:nvSpPr>
        <p:spPr>
          <a:xfrm>
            <a:off x="729020" y="2986207"/>
            <a:ext cx="13172361"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1" i="0" lang="en-US" sz="1600" u="none" cap="none" strike="noStrike">
                <a:solidFill>
                  <a:srgbClr val="504C49"/>
                </a:solidFill>
                <a:latin typeface="Source Serif 4"/>
                <a:ea typeface="Source Serif 4"/>
                <a:cs typeface="Source Serif 4"/>
                <a:sym typeface="Source Serif 4"/>
              </a:rPr>
              <a:t>Least Popular:</a:t>
            </a:r>
            <a:r>
              <a:rPr b="0" i="0" lang="en-US" sz="1600" u="none" cap="none" strike="noStrike">
                <a:solidFill>
                  <a:srgbClr val="504C49"/>
                </a:solidFill>
                <a:latin typeface="Source Serif 4"/>
                <a:ea typeface="Source Serif 4"/>
                <a:cs typeface="Source Serif 4"/>
                <a:sym typeface="Source Serif 4"/>
              </a:rPr>
              <a:t> Plank (&lt;3%), Romanian deadlift (&lt;3%)</a:t>
            </a:r>
            <a:endParaRPr b="0" i="0" sz="1600" u="none" cap="none" strike="noStrike"/>
          </a:p>
        </p:txBody>
      </p:sp>
      <p:sp>
        <p:nvSpPr>
          <p:cNvPr id="340" name="Google Shape;340;p12"/>
          <p:cNvSpPr/>
          <p:nvPr/>
        </p:nvSpPr>
        <p:spPr>
          <a:xfrm>
            <a:off x="729020" y="3392448"/>
            <a:ext cx="13172361"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1" i="0" lang="en-US" sz="1600" u="none" cap="none" strike="noStrike">
                <a:solidFill>
                  <a:srgbClr val="504C49"/>
                </a:solidFill>
                <a:latin typeface="Source Serif 4"/>
                <a:ea typeface="Source Serif 4"/>
                <a:cs typeface="Source Serif 4"/>
                <a:sym typeface="Source Serif 4"/>
              </a:rPr>
              <a:t>Ratio:</a:t>
            </a:r>
            <a:r>
              <a:rPr b="0" i="0" lang="en-US" sz="1600" u="none" cap="none" strike="noStrike">
                <a:solidFill>
                  <a:srgbClr val="504C49"/>
                </a:solidFill>
                <a:latin typeface="Source Serif 4"/>
                <a:ea typeface="Source Serif 4"/>
                <a:cs typeface="Source Serif 4"/>
                <a:sym typeface="Source Serif 4"/>
              </a:rPr>
              <a:t> 3.5:1 between most and least represented classes</a:t>
            </a:r>
            <a:endParaRPr b="0" i="0" sz="1600" u="none" cap="none" strike="noStrike"/>
          </a:p>
        </p:txBody>
      </p:sp>
      <p:sp>
        <p:nvSpPr>
          <p:cNvPr id="341" name="Google Shape;341;p12"/>
          <p:cNvSpPr/>
          <p:nvPr/>
        </p:nvSpPr>
        <p:spPr>
          <a:xfrm>
            <a:off x="729020" y="4038243"/>
            <a:ext cx="4805958" cy="390525"/>
          </a:xfrm>
          <a:prstGeom prst="rect">
            <a:avLst/>
          </a:prstGeom>
          <a:noFill/>
          <a:ln>
            <a:noFill/>
          </a:ln>
        </p:spPr>
        <p:txBody>
          <a:bodyPr anchorCtr="0" anchor="t" bIns="0" lIns="0" spcFirstLastPara="1" rIns="0" wrap="square" tIns="0">
            <a:noAutofit/>
          </a:bodyPr>
          <a:lstStyle/>
          <a:p>
            <a:pPr indent="0" lvl="0" marL="0" marR="0" rtl="0" algn="l">
              <a:lnSpc>
                <a:spcPct val="124489"/>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Why Class Imbalance is Critical</a:t>
            </a:r>
            <a:endParaRPr b="0" i="0" sz="2450" u="none" cap="none" strike="noStrike"/>
          </a:p>
        </p:txBody>
      </p:sp>
      <p:sp>
        <p:nvSpPr>
          <p:cNvPr id="342" name="Google Shape;342;p12"/>
          <p:cNvSpPr/>
          <p:nvPr/>
        </p:nvSpPr>
        <p:spPr>
          <a:xfrm>
            <a:off x="729020" y="4928592"/>
            <a:ext cx="4051459"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0" i="0" lang="en-US" sz="1600" u="none" cap="none" strike="noStrike">
                <a:solidFill>
                  <a:srgbClr val="504C49"/>
                </a:solidFill>
                <a:latin typeface="Source Serif 4"/>
                <a:ea typeface="Source Serif 4"/>
                <a:cs typeface="Source Serif 4"/>
                <a:sym typeface="Source Serif 4"/>
              </a:rPr>
              <a:t> </a:t>
            </a:r>
            <a:r>
              <a:rPr b="1" i="0" lang="en-US" sz="1600" u="none" cap="none" strike="noStrike">
                <a:solidFill>
                  <a:srgbClr val="504C49"/>
                </a:solidFill>
                <a:latin typeface="Source Serif 4"/>
                <a:ea typeface="Source Serif 4"/>
                <a:cs typeface="Source Serif 4"/>
                <a:sym typeface="Source Serif 4"/>
              </a:rPr>
              <a:t>Biased Model Predictions</a:t>
            </a:r>
            <a:endParaRPr b="0" i="0" sz="1600" u="none" cap="none" strike="noStrike"/>
          </a:p>
        </p:txBody>
      </p:sp>
      <p:sp>
        <p:nvSpPr>
          <p:cNvPr id="343" name="Google Shape;343;p12"/>
          <p:cNvSpPr/>
          <p:nvPr/>
        </p:nvSpPr>
        <p:spPr>
          <a:xfrm>
            <a:off x="729020" y="5449372"/>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Network learns to predict popular classes</a:t>
            </a:r>
            <a:endParaRPr b="0" i="0" sz="1600" u="none" cap="none" strike="noStrike"/>
          </a:p>
        </p:txBody>
      </p:sp>
      <p:sp>
        <p:nvSpPr>
          <p:cNvPr id="344" name="Google Shape;344;p12"/>
          <p:cNvSpPr/>
          <p:nvPr/>
        </p:nvSpPr>
        <p:spPr>
          <a:xfrm>
            <a:off x="729020" y="6188988"/>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Poor performance on underrepresented exercises</a:t>
            </a:r>
            <a:endParaRPr b="0" i="0" sz="1600" u="none" cap="none" strike="noStrike"/>
          </a:p>
        </p:txBody>
      </p:sp>
      <p:sp>
        <p:nvSpPr>
          <p:cNvPr id="345" name="Google Shape;345;p12"/>
          <p:cNvSpPr/>
          <p:nvPr/>
        </p:nvSpPr>
        <p:spPr>
          <a:xfrm>
            <a:off x="729020" y="6928604"/>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High overall accuracy but terrible per-class metrics</a:t>
            </a:r>
            <a:endParaRPr b="0" i="0" sz="1600" u="none" cap="none" strike="noStrike"/>
          </a:p>
        </p:txBody>
      </p:sp>
      <p:sp>
        <p:nvSpPr>
          <p:cNvPr id="346" name="Google Shape;346;p12"/>
          <p:cNvSpPr/>
          <p:nvPr/>
        </p:nvSpPr>
        <p:spPr>
          <a:xfrm>
            <a:off x="5296257" y="4928592"/>
            <a:ext cx="4051459"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0" i="0" lang="en-US" sz="1600" u="none" cap="none" strike="noStrike">
                <a:solidFill>
                  <a:srgbClr val="504C49"/>
                </a:solidFill>
                <a:latin typeface="Source Serif 4"/>
                <a:ea typeface="Source Serif 4"/>
                <a:cs typeface="Source Serif 4"/>
                <a:sym typeface="Source Serif 4"/>
              </a:rPr>
              <a:t> </a:t>
            </a:r>
            <a:r>
              <a:rPr b="1" i="0" lang="en-US" sz="1600" u="none" cap="none" strike="noStrike">
                <a:solidFill>
                  <a:srgbClr val="504C49"/>
                </a:solidFill>
                <a:latin typeface="Source Serif 4"/>
                <a:ea typeface="Source Serif 4"/>
                <a:cs typeface="Source Serif 4"/>
                <a:sym typeface="Source Serif 4"/>
              </a:rPr>
              <a:t>Gradient Dominance</a:t>
            </a:r>
            <a:endParaRPr b="0" i="0" sz="1600" u="none" cap="none" strike="noStrike"/>
          </a:p>
        </p:txBody>
      </p:sp>
      <p:sp>
        <p:nvSpPr>
          <p:cNvPr id="347" name="Google Shape;347;p12"/>
          <p:cNvSpPr/>
          <p:nvPr/>
        </p:nvSpPr>
        <p:spPr>
          <a:xfrm>
            <a:off x="5296257" y="5449372"/>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Popular classes dominate loss calculation</a:t>
            </a:r>
            <a:endParaRPr b="0" i="0" sz="1600" u="none" cap="none" strike="noStrike"/>
          </a:p>
        </p:txBody>
      </p:sp>
      <p:sp>
        <p:nvSpPr>
          <p:cNvPr id="348" name="Google Shape;348;p12"/>
          <p:cNvSpPr/>
          <p:nvPr/>
        </p:nvSpPr>
        <p:spPr>
          <a:xfrm>
            <a:off x="5296257" y="6188988"/>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Rare classes contribute minimally to learning</a:t>
            </a:r>
            <a:endParaRPr b="0" i="0" sz="1600" u="none" cap="none" strike="noStrike"/>
          </a:p>
        </p:txBody>
      </p:sp>
      <p:sp>
        <p:nvSpPr>
          <p:cNvPr id="349" name="Google Shape;349;p12"/>
          <p:cNvSpPr/>
          <p:nvPr/>
        </p:nvSpPr>
        <p:spPr>
          <a:xfrm>
            <a:off x="5296257" y="6928604"/>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Model ignores minority class patterns</a:t>
            </a:r>
            <a:endParaRPr b="0" i="0" sz="1600" u="none" cap="none" strike="noStrike"/>
          </a:p>
        </p:txBody>
      </p:sp>
      <p:sp>
        <p:nvSpPr>
          <p:cNvPr id="350" name="Google Shape;350;p12"/>
          <p:cNvSpPr/>
          <p:nvPr/>
        </p:nvSpPr>
        <p:spPr>
          <a:xfrm>
            <a:off x="9863495" y="4928592"/>
            <a:ext cx="4051459" cy="333375"/>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600"/>
              <a:buFont typeface="Source Serif 4"/>
              <a:buNone/>
            </a:pPr>
            <a:r>
              <a:rPr b="1" i="0" lang="en-US" sz="1600" u="none" cap="none" strike="noStrike">
                <a:solidFill>
                  <a:srgbClr val="504C49"/>
                </a:solidFill>
                <a:latin typeface="Source Serif 4"/>
                <a:ea typeface="Source Serif 4"/>
                <a:cs typeface="Source Serif 4"/>
                <a:sym typeface="Source Serif 4"/>
              </a:rPr>
              <a:t>Standard Cross-Entropy Loss</a:t>
            </a:r>
            <a:endParaRPr b="0" i="0" sz="1600" u="none" cap="none" strike="noStrike"/>
          </a:p>
        </p:txBody>
      </p:sp>
      <p:sp>
        <p:nvSpPr>
          <p:cNvPr id="351" name="Google Shape;351;p12"/>
          <p:cNvSpPr/>
          <p:nvPr/>
        </p:nvSpPr>
        <p:spPr>
          <a:xfrm>
            <a:off x="9863495" y="5449372"/>
            <a:ext cx="4051459" cy="333375"/>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Treats all misclassifications equally</a:t>
            </a:r>
            <a:endParaRPr b="0" i="0" sz="1600" u="none" cap="none" strike="noStrike"/>
          </a:p>
        </p:txBody>
      </p:sp>
      <p:sp>
        <p:nvSpPr>
          <p:cNvPr id="352" name="Google Shape;352;p12"/>
          <p:cNvSpPr/>
          <p:nvPr/>
        </p:nvSpPr>
        <p:spPr>
          <a:xfrm>
            <a:off x="9863495" y="5855613"/>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Doesn't emphasize learning difficult examples</a:t>
            </a:r>
            <a:endParaRPr b="0" i="0" sz="1600" u="none" cap="none" strike="noStrike"/>
          </a:p>
        </p:txBody>
      </p:sp>
      <p:sp>
        <p:nvSpPr>
          <p:cNvPr id="353" name="Google Shape;353;p12"/>
          <p:cNvSpPr/>
          <p:nvPr/>
        </p:nvSpPr>
        <p:spPr>
          <a:xfrm>
            <a:off x="9863495" y="6595229"/>
            <a:ext cx="4051459" cy="666750"/>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600"/>
              <a:buFont typeface="Source Serif 4"/>
              <a:buChar char="•"/>
            </a:pPr>
            <a:r>
              <a:rPr b="0" i="0" lang="en-US" sz="1600" u="none" cap="none" strike="noStrike">
                <a:solidFill>
                  <a:srgbClr val="504C49"/>
                </a:solidFill>
                <a:latin typeface="Source Serif 4"/>
                <a:ea typeface="Source Serif 4"/>
                <a:cs typeface="Source Serif 4"/>
                <a:sym typeface="Source Serif 4"/>
              </a:rPr>
              <a:t>Popular classes overwhelm gradient updates</a:t>
            </a:r>
            <a:endParaRPr b="0" i="0" sz="16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3"/>
          <p:cNvSpPr/>
          <p:nvPr/>
        </p:nvSpPr>
        <p:spPr>
          <a:xfrm>
            <a:off x="525185" y="412671"/>
            <a:ext cx="8541782" cy="375166"/>
          </a:xfrm>
          <a:prstGeom prst="rect">
            <a:avLst/>
          </a:prstGeom>
          <a:noFill/>
          <a:ln>
            <a:noFill/>
          </a:ln>
        </p:spPr>
        <p:txBody>
          <a:bodyPr anchorCtr="0" anchor="t" bIns="0" lIns="0" spcFirstLastPara="1" rIns="0" wrap="square" tIns="0">
            <a:noAutofit/>
          </a:bodyPr>
          <a:lstStyle/>
          <a:p>
            <a:pPr indent="0" lvl="0" marL="0" marR="0" rtl="0" algn="l">
              <a:lnSpc>
                <a:spcPct val="125531"/>
              </a:lnSpc>
              <a:spcBef>
                <a:spcPts val="0"/>
              </a:spcBef>
              <a:spcAft>
                <a:spcPts val="0"/>
              </a:spcAft>
              <a:buClr>
                <a:srgbClr val="201B18"/>
              </a:buClr>
              <a:buSzPts val="2350"/>
              <a:buFont typeface="Platypi Medium"/>
              <a:buNone/>
            </a:pPr>
            <a:r>
              <a:rPr b="0" i="0" lang="en-US" sz="2350" u="none" cap="none" strike="noStrike">
                <a:solidFill>
                  <a:srgbClr val="201B18"/>
                </a:solidFill>
                <a:latin typeface="Platypi Medium"/>
                <a:ea typeface="Platypi Medium"/>
                <a:cs typeface="Platypi Medium"/>
                <a:sym typeface="Platypi Medium"/>
              </a:rPr>
              <a:t>Solution 3 Focal Loss Implementation for Class Imbalance</a:t>
            </a:r>
            <a:endParaRPr b="0" i="0" sz="2350" u="none" cap="none" strike="noStrike"/>
          </a:p>
        </p:txBody>
      </p:sp>
      <p:sp>
        <p:nvSpPr>
          <p:cNvPr id="360" name="Google Shape;360;p13"/>
          <p:cNvSpPr/>
          <p:nvPr/>
        </p:nvSpPr>
        <p:spPr>
          <a:xfrm>
            <a:off x="525185" y="937855"/>
            <a:ext cx="3514606" cy="234553"/>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201B18"/>
              </a:buClr>
              <a:buSzPts val="1450"/>
              <a:buFont typeface="Platypi Medium"/>
              <a:buNone/>
            </a:pPr>
            <a:r>
              <a:rPr b="1" i="0" lang="en-US" sz="1450" u="none" cap="none" strike="noStrike">
                <a:solidFill>
                  <a:srgbClr val="201B18"/>
                </a:solidFill>
                <a:latin typeface="Platypi Medium"/>
                <a:ea typeface="Platypi Medium"/>
                <a:cs typeface="Platypi Medium"/>
                <a:sym typeface="Platypi Medium"/>
              </a:rPr>
              <a:t>Focal Loss Mathematical Foundation</a:t>
            </a:r>
            <a:endParaRPr b="0" i="0" sz="1450" u="none" cap="none" strike="noStrike"/>
          </a:p>
        </p:txBody>
      </p:sp>
      <p:sp>
        <p:nvSpPr>
          <p:cNvPr id="361" name="Google Shape;361;p13"/>
          <p:cNvSpPr/>
          <p:nvPr/>
        </p:nvSpPr>
        <p:spPr>
          <a:xfrm>
            <a:off x="525185" y="1397437"/>
            <a:ext cx="13580031"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000000"/>
              </a:buClr>
              <a:buSzPts val="1150"/>
              <a:buFont typeface="Source Serif 4"/>
              <a:buNone/>
            </a:pPr>
            <a:r>
              <a:rPr b="0" i="0" lang="en-US" sz="1150" u="none" cap="none" strike="noStrike">
                <a:solidFill>
                  <a:srgbClr val="000000"/>
                </a:solidFill>
                <a:latin typeface="Source Serif 4"/>
                <a:ea typeface="Source Serif 4"/>
                <a:cs typeface="Source Serif 4"/>
                <a:sym typeface="Source Serif 4"/>
              </a:rPr>
              <a:t>📐</a:t>
            </a:r>
            <a:r>
              <a:rPr b="0" i="0" lang="en-US" sz="1150" u="none" cap="none" strike="noStrike">
                <a:solidFill>
                  <a:srgbClr val="504C49"/>
                </a:solidFill>
                <a:latin typeface="Source Serif 4"/>
                <a:ea typeface="Source Serif 4"/>
                <a:cs typeface="Source Serif 4"/>
                <a:sym typeface="Source Serif 4"/>
              </a:rPr>
              <a:t> </a:t>
            </a:r>
            <a:r>
              <a:rPr b="1" i="0" lang="en-US" sz="1150" u="none" cap="none" strike="noStrike">
                <a:solidFill>
                  <a:srgbClr val="504C49"/>
                </a:solidFill>
                <a:latin typeface="Source Serif 4"/>
                <a:ea typeface="Source Serif 4"/>
                <a:cs typeface="Source Serif 4"/>
                <a:sym typeface="Source Serif 4"/>
              </a:rPr>
              <a:t>Standard Cross-Entropy Problem</a:t>
            </a:r>
            <a:endParaRPr b="0" i="0" sz="1150" u="none" cap="none" strike="noStrike"/>
          </a:p>
        </p:txBody>
      </p:sp>
      <p:sp>
        <p:nvSpPr>
          <p:cNvPr id="362" name="Google Shape;362;p13"/>
          <p:cNvSpPr/>
          <p:nvPr/>
        </p:nvSpPr>
        <p:spPr>
          <a:xfrm>
            <a:off x="525185" y="1806416"/>
            <a:ext cx="13580031" cy="465177"/>
          </a:xfrm>
          <a:prstGeom prst="roundRect">
            <a:avLst>
              <a:gd fmla="val 483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517684" y="1806416"/>
            <a:ext cx="13595033" cy="465177"/>
          </a:xfrm>
          <a:prstGeom prst="roundRect">
            <a:avLst>
              <a:gd fmla="val 483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667702" y="1918930"/>
            <a:ext cx="13294995"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CE(pt) = -log(pt)</a:t>
            </a:r>
            <a:endParaRPr b="0" i="0" sz="1150" u="none" cap="none" strike="noStrike"/>
          </a:p>
        </p:txBody>
      </p:sp>
      <p:sp>
        <p:nvSpPr>
          <p:cNvPr id="365" name="Google Shape;365;p13"/>
          <p:cNvSpPr/>
          <p:nvPr/>
        </p:nvSpPr>
        <p:spPr>
          <a:xfrm>
            <a:off x="525185" y="2440424"/>
            <a:ext cx="13580031" cy="240149"/>
          </a:xfrm>
          <a:prstGeom prst="rect">
            <a:avLst/>
          </a:prstGeom>
          <a:noFill/>
          <a:ln>
            <a:noFill/>
          </a:ln>
        </p:spPr>
        <p:txBody>
          <a:bodyPr anchorCtr="0" anchor="t" bIns="0" lIns="0" spcFirstLastPara="1" rIns="0" wrap="square" tIns="0">
            <a:noAutofit/>
          </a:bodyPr>
          <a:lstStyle/>
          <a:p>
            <a:pPr indent="-342900" lvl="0" marL="342900" marR="0" rtl="0" algn="l">
              <a:lnSpc>
                <a:spcPct val="160869"/>
              </a:lnSpc>
              <a:spcBef>
                <a:spcPts val="0"/>
              </a:spcBef>
              <a:spcAft>
                <a:spcPts val="0"/>
              </a:spcAft>
              <a:buClr>
                <a:srgbClr val="504C49"/>
              </a:buClr>
              <a:buSzPts val="1150"/>
              <a:buFont typeface="Source Serif 4"/>
              <a:buChar char="•"/>
            </a:pPr>
            <a:r>
              <a:rPr b="0" i="0" lang="en-US" sz="1150" u="none" cap="none" strike="noStrike">
                <a:solidFill>
                  <a:srgbClr val="504C49"/>
                </a:solidFill>
                <a:latin typeface="Source Serif 4"/>
                <a:ea typeface="Source Serif 4"/>
                <a:cs typeface="Source Serif 4"/>
                <a:sym typeface="Source Serif 4"/>
              </a:rPr>
              <a:t>Treats all examples equally</a:t>
            </a:r>
            <a:endParaRPr b="0" i="0" sz="1150" u="none" cap="none" strike="noStrike"/>
          </a:p>
        </p:txBody>
      </p:sp>
      <p:sp>
        <p:nvSpPr>
          <p:cNvPr id="366" name="Google Shape;366;p13"/>
          <p:cNvSpPr/>
          <p:nvPr/>
        </p:nvSpPr>
        <p:spPr>
          <a:xfrm>
            <a:off x="525185" y="2733080"/>
            <a:ext cx="13580031" cy="240149"/>
          </a:xfrm>
          <a:prstGeom prst="rect">
            <a:avLst/>
          </a:prstGeom>
          <a:noFill/>
          <a:ln>
            <a:noFill/>
          </a:ln>
        </p:spPr>
        <p:txBody>
          <a:bodyPr anchorCtr="0" anchor="t" bIns="0" lIns="0" spcFirstLastPara="1" rIns="0" wrap="square" tIns="0">
            <a:noAutofit/>
          </a:bodyPr>
          <a:lstStyle/>
          <a:p>
            <a:pPr indent="-342900" lvl="0" marL="342900" marR="0" rtl="0" algn="l">
              <a:lnSpc>
                <a:spcPct val="160869"/>
              </a:lnSpc>
              <a:spcBef>
                <a:spcPts val="0"/>
              </a:spcBef>
              <a:spcAft>
                <a:spcPts val="0"/>
              </a:spcAft>
              <a:buClr>
                <a:srgbClr val="504C49"/>
              </a:buClr>
              <a:buSzPts val="1150"/>
              <a:buFont typeface="Source Serif 4"/>
              <a:buChar char="•"/>
            </a:pPr>
            <a:r>
              <a:rPr b="0" i="0" lang="en-US" sz="1150" u="none" cap="none" strike="noStrike">
                <a:solidFill>
                  <a:srgbClr val="504C49"/>
                </a:solidFill>
                <a:latin typeface="Source Serif 4"/>
                <a:ea typeface="Source Serif 4"/>
                <a:cs typeface="Source Serif 4"/>
                <a:sym typeface="Source Serif 4"/>
              </a:rPr>
              <a:t>Easy examples dominate loss calculation</a:t>
            </a:r>
            <a:endParaRPr b="0" i="0" sz="1150" u="none" cap="none" strike="noStrike"/>
          </a:p>
        </p:txBody>
      </p:sp>
      <p:sp>
        <p:nvSpPr>
          <p:cNvPr id="367" name="Google Shape;367;p13"/>
          <p:cNvSpPr/>
          <p:nvPr/>
        </p:nvSpPr>
        <p:spPr>
          <a:xfrm>
            <a:off x="525185" y="3025735"/>
            <a:ext cx="13580031" cy="240149"/>
          </a:xfrm>
          <a:prstGeom prst="rect">
            <a:avLst/>
          </a:prstGeom>
          <a:noFill/>
          <a:ln>
            <a:noFill/>
          </a:ln>
        </p:spPr>
        <p:txBody>
          <a:bodyPr anchorCtr="0" anchor="t" bIns="0" lIns="0" spcFirstLastPara="1" rIns="0" wrap="square" tIns="0">
            <a:noAutofit/>
          </a:bodyPr>
          <a:lstStyle/>
          <a:p>
            <a:pPr indent="-342900" lvl="0" marL="342900" marR="0" rtl="0" algn="l">
              <a:lnSpc>
                <a:spcPct val="160869"/>
              </a:lnSpc>
              <a:spcBef>
                <a:spcPts val="0"/>
              </a:spcBef>
              <a:spcAft>
                <a:spcPts val="0"/>
              </a:spcAft>
              <a:buClr>
                <a:srgbClr val="504C49"/>
              </a:buClr>
              <a:buSzPts val="1150"/>
              <a:buFont typeface="Source Serif 4"/>
              <a:buChar char="•"/>
            </a:pPr>
            <a:r>
              <a:rPr b="0" i="0" lang="en-US" sz="1150" u="none" cap="none" strike="noStrike">
                <a:solidFill>
                  <a:srgbClr val="504C49"/>
                </a:solidFill>
                <a:latin typeface="Source Serif 4"/>
                <a:ea typeface="Source Serif 4"/>
                <a:cs typeface="Source Serif 4"/>
                <a:sym typeface="Source Serif 4"/>
              </a:rPr>
              <a:t>Hard examples (rare classes) get insufficient attention</a:t>
            </a:r>
            <a:endParaRPr b="0" i="0" sz="1150" u="none" cap="none" strike="noStrike"/>
          </a:p>
        </p:txBody>
      </p:sp>
      <p:sp>
        <p:nvSpPr>
          <p:cNvPr id="368" name="Google Shape;368;p13"/>
          <p:cNvSpPr/>
          <p:nvPr/>
        </p:nvSpPr>
        <p:spPr>
          <a:xfrm>
            <a:off x="525185" y="3434715"/>
            <a:ext cx="13580031"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000000"/>
              </a:buClr>
              <a:buSzPts val="1150"/>
              <a:buFont typeface="Source Serif 4"/>
              <a:buNone/>
            </a:pPr>
            <a:r>
              <a:rPr b="0" i="0" lang="en-US" sz="1150" u="none" cap="none" strike="noStrike">
                <a:solidFill>
                  <a:srgbClr val="000000"/>
                </a:solidFill>
                <a:latin typeface="Source Serif 4"/>
                <a:ea typeface="Source Serif 4"/>
                <a:cs typeface="Source Serif 4"/>
                <a:sym typeface="Source Serif 4"/>
              </a:rPr>
              <a:t>📐</a:t>
            </a:r>
            <a:r>
              <a:rPr b="0" i="0" lang="en-US" sz="1150" u="none" cap="none" strike="noStrike">
                <a:solidFill>
                  <a:srgbClr val="504C49"/>
                </a:solidFill>
                <a:latin typeface="Source Serif 4"/>
                <a:ea typeface="Source Serif 4"/>
                <a:cs typeface="Source Serif 4"/>
                <a:sym typeface="Source Serif 4"/>
              </a:rPr>
              <a:t> </a:t>
            </a:r>
            <a:r>
              <a:rPr b="1" i="0" lang="en-US" sz="1150" u="none" cap="none" strike="noStrike">
                <a:solidFill>
                  <a:srgbClr val="504C49"/>
                </a:solidFill>
                <a:latin typeface="Source Serif 4"/>
                <a:ea typeface="Source Serif 4"/>
                <a:cs typeface="Source Serif 4"/>
                <a:sym typeface="Source Serif 4"/>
              </a:rPr>
              <a:t>Focal Loss Solution</a:t>
            </a:r>
            <a:endParaRPr b="0" i="0" sz="1150" u="none" cap="none" strike="noStrike"/>
          </a:p>
        </p:txBody>
      </p:sp>
      <p:sp>
        <p:nvSpPr>
          <p:cNvPr id="369" name="Google Shape;369;p13"/>
          <p:cNvSpPr/>
          <p:nvPr/>
        </p:nvSpPr>
        <p:spPr>
          <a:xfrm>
            <a:off x="525185" y="3843695"/>
            <a:ext cx="13580031" cy="465177"/>
          </a:xfrm>
          <a:prstGeom prst="roundRect">
            <a:avLst>
              <a:gd fmla="val 483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517684" y="3843695"/>
            <a:ext cx="13595033" cy="465177"/>
          </a:xfrm>
          <a:prstGeom prst="roundRect">
            <a:avLst>
              <a:gd fmla="val 483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667702" y="3956209"/>
            <a:ext cx="13294995"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FL(pt) = -α(1-pt)^γ log(pt)</a:t>
            </a:r>
            <a:endParaRPr b="0" i="0" sz="1150" u="none" cap="none" strike="noStrike"/>
          </a:p>
        </p:txBody>
      </p:sp>
      <p:sp>
        <p:nvSpPr>
          <p:cNvPr id="372" name="Google Shape;372;p13"/>
          <p:cNvSpPr/>
          <p:nvPr/>
        </p:nvSpPr>
        <p:spPr>
          <a:xfrm>
            <a:off x="525185" y="4477703"/>
            <a:ext cx="13580031"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1" i="0" lang="en-US" sz="1150" u="none" cap="none" strike="noStrike">
                <a:solidFill>
                  <a:srgbClr val="504C49"/>
                </a:solidFill>
                <a:latin typeface="Source Serif 4"/>
                <a:ea typeface="Source Serif 4"/>
                <a:cs typeface="Source Serif 4"/>
                <a:sym typeface="Source Serif 4"/>
              </a:rPr>
              <a:t>Where:</a:t>
            </a:r>
            <a:endParaRPr b="0" i="0" sz="1150" u="none" cap="none" strike="noStrike"/>
          </a:p>
        </p:txBody>
      </p:sp>
      <p:sp>
        <p:nvSpPr>
          <p:cNvPr id="373" name="Google Shape;373;p13"/>
          <p:cNvSpPr/>
          <p:nvPr/>
        </p:nvSpPr>
        <p:spPr>
          <a:xfrm>
            <a:off x="525185" y="4886682"/>
            <a:ext cx="13580031"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pt</a:t>
            </a:r>
            <a:r>
              <a:rPr b="0" i="0" lang="en-US" sz="1150" u="none" cap="none" strike="noStrike">
                <a:solidFill>
                  <a:srgbClr val="504C49"/>
                </a:solidFill>
                <a:latin typeface="Source Serif 4"/>
                <a:ea typeface="Source Serif 4"/>
                <a:cs typeface="Source Serif 4"/>
                <a:sym typeface="Source Serif 4"/>
              </a:rPr>
              <a:t> = model's predicted probability for ground truth class</a:t>
            </a:r>
            <a:endParaRPr b="0" i="0" sz="1150" u="none" cap="none" strike="noStrike"/>
          </a:p>
        </p:txBody>
      </p:sp>
      <p:sp>
        <p:nvSpPr>
          <p:cNvPr id="374" name="Google Shape;374;p13"/>
          <p:cNvSpPr/>
          <p:nvPr/>
        </p:nvSpPr>
        <p:spPr>
          <a:xfrm>
            <a:off x="525185" y="5186958"/>
            <a:ext cx="13580031"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α = 1.0</a:t>
            </a:r>
            <a:r>
              <a:rPr b="0" i="0" lang="en-US" sz="1150" u="none" cap="none" strike="noStrike">
                <a:solidFill>
                  <a:srgbClr val="504C49"/>
                </a:solidFill>
                <a:latin typeface="Source Serif 4"/>
                <a:ea typeface="Source Serif 4"/>
                <a:cs typeface="Source Serif 4"/>
                <a:sym typeface="Source Serif 4"/>
              </a:rPr>
              <a:t> = class balancing parameter</a:t>
            </a:r>
            <a:endParaRPr b="0" i="0" sz="1150" u="none" cap="none" strike="noStrike"/>
          </a:p>
        </p:txBody>
      </p:sp>
      <p:sp>
        <p:nvSpPr>
          <p:cNvPr id="375" name="Google Shape;375;p13"/>
          <p:cNvSpPr/>
          <p:nvPr/>
        </p:nvSpPr>
        <p:spPr>
          <a:xfrm>
            <a:off x="525185" y="5487233"/>
            <a:ext cx="13580031"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γ = 2.0</a:t>
            </a:r>
            <a:r>
              <a:rPr b="0" i="0" lang="en-US" sz="1150" u="none" cap="none" strike="noStrike">
                <a:solidFill>
                  <a:srgbClr val="504C49"/>
                </a:solidFill>
                <a:latin typeface="Source Serif 4"/>
                <a:ea typeface="Source Serif 4"/>
                <a:cs typeface="Source Serif 4"/>
                <a:sym typeface="Source Serif 4"/>
              </a:rPr>
              <a:t> = focusing parameter for hard examples</a:t>
            </a:r>
            <a:endParaRPr b="0" i="0" sz="1150" u="none" cap="none" strike="noStrike"/>
          </a:p>
        </p:txBody>
      </p:sp>
      <p:sp>
        <p:nvSpPr>
          <p:cNvPr id="376" name="Google Shape;376;p13"/>
          <p:cNvSpPr/>
          <p:nvPr/>
        </p:nvSpPr>
        <p:spPr>
          <a:xfrm>
            <a:off x="525185" y="5960031"/>
            <a:ext cx="2164794" cy="234553"/>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201B18"/>
              </a:buClr>
              <a:buSzPts val="1450"/>
              <a:buFont typeface="Platypi Medium"/>
              <a:buNone/>
            </a:pPr>
            <a:r>
              <a:rPr b="1" i="0" lang="en-US" sz="1450" u="none" cap="none" strike="noStrike">
                <a:solidFill>
                  <a:srgbClr val="201B18"/>
                </a:solidFill>
                <a:latin typeface="Platypi Medium"/>
                <a:ea typeface="Platypi Medium"/>
                <a:cs typeface="Platypi Medium"/>
                <a:sym typeface="Platypi Medium"/>
              </a:rPr>
              <a:t>How Focal Loss Works</a:t>
            </a:r>
            <a:endParaRPr b="0" i="0" sz="1450" u="none" cap="none" strike="noStrike"/>
          </a:p>
        </p:txBody>
      </p:sp>
      <p:sp>
        <p:nvSpPr>
          <p:cNvPr id="377" name="Google Shape;377;p13"/>
          <p:cNvSpPr/>
          <p:nvPr/>
        </p:nvSpPr>
        <p:spPr>
          <a:xfrm>
            <a:off x="525185" y="6554629"/>
            <a:ext cx="6607016"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1" i="0" lang="en-US" sz="1150" u="none" cap="none" strike="noStrike">
                <a:solidFill>
                  <a:srgbClr val="504C49"/>
                </a:solidFill>
                <a:latin typeface="Source Serif 4"/>
                <a:ea typeface="Source Serif 4"/>
                <a:cs typeface="Source Serif 4"/>
                <a:sym typeface="Source Serif 4"/>
              </a:rPr>
              <a:t>Hard Example Emphasis</a:t>
            </a:r>
            <a:endParaRPr b="0" i="0" sz="1150" u="none" cap="none" strike="noStrike"/>
          </a:p>
        </p:txBody>
      </p:sp>
      <p:sp>
        <p:nvSpPr>
          <p:cNvPr id="378" name="Google Shape;378;p13"/>
          <p:cNvSpPr/>
          <p:nvPr/>
        </p:nvSpPr>
        <p:spPr>
          <a:xfrm>
            <a:off x="525185" y="6929795"/>
            <a:ext cx="6607016"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0" i="0" lang="en-US" sz="1150" u="none" cap="none" strike="noStrike">
                <a:solidFill>
                  <a:srgbClr val="504C49"/>
                </a:solidFill>
                <a:latin typeface="Source Serif 4"/>
                <a:ea typeface="Source Serif 4"/>
                <a:cs typeface="Source Serif 4"/>
                <a:sym typeface="Source Serif 4"/>
              </a:rPr>
              <a:t>When </a:t>
            </a:r>
            <a:r>
              <a:rPr b="0" i="0" lang="en-US" sz="1150" u="none" cap="none" strike="noStrike">
                <a:solidFill>
                  <a:srgbClr val="504C49"/>
                </a:solidFill>
                <a:highlight>
                  <a:srgbClr val="F2F2F2"/>
                </a:highlight>
                <a:latin typeface="Consolas"/>
                <a:ea typeface="Consolas"/>
                <a:cs typeface="Consolas"/>
                <a:sym typeface="Consolas"/>
              </a:rPr>
              <a:t>pt</a:t>
            </a:r>
            <a:r>
              <a:rPr b="0" i="0" lang="en-US" sz="1150" u="none" cap="none" strike="noStrike">
                <a:solidFill>
                  <a:srgbClr val="504C49"/>
                </a:solidFill>
                <a:latin typeface="Source Serif 4"/>
                <a:ea typeface="Source Serif 4"/>
                <a:cs typeface="Source Serif 4"/>
                <a:sym typeface="Source Serif 4"/>
              </a:rPr>
              <a:t> is low (wrong prediction): </a:t>
            </a:r>
            <a:r>
              <a:rPr b="0" i="0" lang="en-US" sz="1150" u="none" cap="none" strike="noStrike">
                <a:solidFill>
                  <a:srgbClr val="504C49"/>
                </a:solidFill>
                <a:highlight>
                  <a:srgbClr val="F2F2F2"/>
                </a:highlight>
                <a:latin typeface="Consolas"/>
                <a:ea typeface="Consolas"/>
                <a:cs typeface="Consolas"/>
                <a:sym typeface="Consolas"/>
              </a:rPr>
              <a:t>(1-pt)^γ</a:t>
            </a:r>
            <a:r>
              <a:rPr b="0" i="0" lang="en-US" sz="1150" u="none" cap="none" strike="noStrike">
                <a:solidFill>
                  <a:srgbClr val="504C49"/>
                </a:solidFill>
                <a:latin typeface="Source Serif 4"/>
                <a:ea typeface="Source Serif 4"/>
                <a:cs typeface="Source Serif 4"/>
                <a:sym typeface="Source Serif 4"/>
              </a:rPr>
              <a:t> is high → large loss</a:t>
            </a:r>
            <a:endParaRPr b="0" i="0" sz="1150" u="none" cap="none" strike="noStrike"/>
          </a:p>
        </p:txBody>
      </p:sp>
      <p:sp>
        <p:nvSpPr>
          <p:cNvPr id="379" name="Google Shape;379;p13"/>
          <p:cNvSpPr/>
          <p:nvPr/>
        </p:nvSpPr>
        <p:spPr>
          <a:xfrm>
            <a:off x="525185" y="7230070"/>
            <a:ext cx="6607016"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0" i="0" lang="en-US" sz="1150" u="none" cap="none" strike="noStrike">
                <a:solidFill>
                  <a:srgbClr val="504C49"/>
                </a:solidFill>
                <a:latin typeface="Source Serif 4"/>
                <a:ea typeface="Source Serif 4"/>
                <a:cs typeface="Source Serif 4"/>
                <a:sym typeface="Source Serif 4"/>
              </a:rPr>
              <a:t>When </a:t>
            </a:r>
            <a:r>
              <a:rPr b="0" i="0" lang="en-US" sz="1150" u="none" cap="none" strike="noStrike">
                <a:solidFill>
                  <a:srgbClr val="504C49"/>
                </a:solidFill>
                <a:highlight>
                  <a:srgbClr val="F2F2F2"/>
                </a:highlight>
                <a:latin typeface="Consolas"/>
                <a:ea typeface="Consolas"/>
                <a:cs typeface="Consolas"/>
                <a:sym typeface="Consolas"/>
              </a:rPr>
              <a:t>pt</a:t>
            </a:r>
            <a:r>
              <a:rPr b="0" i="0" lang="en-US" sz="1150" u="none" cap="none" strike="noStrike">
                <a:solidFill>
                  <a:srgbClr val="504C49"/>
                </a:solidFill>
                <a:latin typeface="Source Serif 4"/>
                <a:ea typeface="Source Serif 4"/>
                <a:cs typeface="Source Serif 4"/>
                <a:sym typeface="Source Serif 4"/>
              </a:rPr>
              <a:t> is high (correct prediction): </a:t>
            </a:r>
            <a:r>
              <a:rPr b="0" i="0" lang="en-US" sz="1150" u="none" cap="none" strike="noStrike">
                <a:solidFill>
                  <a:srgbClr val="504C49"/>
                </a:solidFill>
                <a:highlight>
                  <a:srgbClr val="F2F2F2"/>
                </a:highlight>
                <a:latin typeface="Consolas"/>
                <a:ea typeface="Consolas"/>
                <a:cs typeface="Consolas"/>
                <a:sym typeface="Consolas"/>
              </a:rPr>
              <a:t>(1-pt)^γ</a:t>
            </a:r>
            <a:r>
              <a:rPr b="0" i="0" lang="en-US" sz="1150" u="none" cap="none" strike="noStrike">
                <a:solidFill>
                  <a:srgbClr val="504C49"/>
                </a:solidFill>
                <a:latin typeface="Source Serif 4"/>
                <a:ea typeface="Source Serif 4"/>
                <a:cs typeface="Source Serif 4"/>
                <a:sym typeface="Source Serif 4"/>
              </a:rPr>
              <a:t> is low → small loss</a:t>
            </a:r>
            <a:endParaRPr b="0" i="0" sz="1150" u="none" cap="none" strike="noStrike"/>
          </a:p>
        </p:txBody>
      </p:sp>
      <p:sp>
        <p:nvSpPr>
          <p:cNvPr id="380" name="Google Shape;380;p13"/>
          <p:cNvSpPr/>
          <p:nvPr/>
        </p:nvSpPr>
        <p:spPr>
          <a:xfrm>
            <a:off x="525185" y="7530346"/>
            <a:ext cx="6607016" cy="240149"/>
          </a:xfrm>
          <a:prstGeom prst="rect">
            <a:avLst/>
          </a:prstGeom>
          <a:noFill/>
          <a:ln>
            <a:noFill/>
          </a:ln>
        </p:spPr>
        <p:txBody>
          <a:bodyPr anchorCtr="0" anchor="t" bIns="0" lIns="0" spcFirstLastPara="1" rIns="0" wrap="square" tIns="0">
            <a:noAutofit/>
          </a:bodyPr>
          <a:lstStyle/>
          <a:p>
            <a:pPr indent="-269875" lvl="0" marL="342900" marR="0" rtl="0" algn="l">
              <a:lnSpc>
                <a:spcPct val="160869"/>
              </a:lnSpc>
              <a:spcBef>
                <a:spcPts val="0"/>
              </a:spcBef>
              <a:spcAft>
                <a:spcPts val="0"/>
              </a:spcAft>
              <a:buSzPts val="1150"/>
              <a:buFont typeface="Arial"/>
              <a:buNone/>
            </a:pPr>
            <a:r>
              <a:t/>
            </a:r>
            <a:endParaRPr b="0" i="0" sz="1150" u="none" cap="none" strike="noStrike"/>
          </a:p>
        </p:txBody>
      </p:sp>
      <p:sp>
        <p:nvSpPr>
          <p:cNvPr id="381" name="Google Shape;381;p13"/>
          <p:cNvSpPr/>
          <p:nvPr/>
        </p:nvSpPr>
        <p:spPr>
          <a:xfrm>
            <a:off x="7505819" y="6554629"/>
            <a:ext cx="6607016" cy="24014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1" i="0" lang="en-US" sz="1150" u="none" cap="none" strike="noStrike">
                <a:solidFill>
                  <a:srgbClr val="504C49"/>
                </a:solidFill>
                <a:latin typeface="Source Serif 4"/>
                <a:ea typeface="Source Serif 4"/>
                <a:cs typeface="Source Serif 4"/>
                <a:sym typeface="Source Serif 4"/>
              </a:rPr>
              <a:t>Class Balancing Effect</a:t>
            </a:r>
            <a:endParaRPr b="0" i="0" sz="1150" u="none" cap="none" strike="noStrike"/>
          </a:p>
        </p:txBody>
      </p:sp>
      <p:sp>
        <p:nvSpPr>
          <p:cNvPr id="382" name="Google Shape;382;p13"/>
          <p:cNvSpPr/>
          <p:nvPr/>
        </p:nvSpPr>
        <p:spPr>
          <a:xfrm>
            <a:off x="7505819" y="6929795"/>
            <a:ext cx="6607016"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Consolas"/>
              <a:buNone/>
            </a:pPr>
            <a:r>
              <a:rPr b="0" i="0" lang="en-US" sz="1150" u="none" cap="none" strike="noStrike">
                <a:solidFill>
                  <a:srgbClr val="504C49"/>
                </a:solidFill>
                <a:highlight>
                  <a:srgbClr val="F2F2F2"/>
                </a:highlight>
                <a:latin typeface="Consolas"/>
                <a:ea typeface="Consolas"/>
                <a:cs typeface="Consolas"/>
                <a:sym typeface="Consolas"/>
              </a:rPr>
              <a:t>α</a:t>
            </a:r>
            <a:r>
              <a:rPr b="0" i="0" lang="en-US" sz="1150" u="none" cap="none" strike="noStrike">
                <a:solidFill>
                  <a:srgbClr val="504C49"/>
                </a:solidFill>
                <a:latin typeface="Source Serif 4"/>
                <a:ea typeface="Source Serif 4"/>
                <a:cs typeface="Source Serif 4"/>
                <a:sym typeface="Source Serif 4"/>
              </a:rPr>
              <a:t> parameter provides additional weighting for rare classes</a:t>
            </a:r>
            <a:endParaRPr b="0" i="0" sz="1150" u="none" cap="none" strike="noStrike"/>
          </a:p>
        </p:txBody>
      </p:sp>
      <p:sp>
        <p:nvSpPr>
          <p:cNvPr id="383" name="Google Shape;383;p13"/>
          <p:cNvSpPr/>
          <p:nvPr/>
        </p:nvSpPr>
        <p:spPr>
          <a:xfrm>
            <a:off x="7505819" y="7230070"/>
            <a:ext cx="6607016" cy="247769"/>
          </a:xfrm>
          <a:prstGeom prst="rect">
            <a:avLst/>
          </a:prstGeom>
          <a:noFill/>
          <a:ln>
            <a:noFill/>
          </a:ln>
        </p:spPr>
        <p:txBody>
          <a:bodyPr anchorCtr="0" anchor="t" bIns="0" lIns="0" spcFirstLastPara="1" rIns="0" wrap="square" tIns="0">
            <a:noAutofit/>
          </a:bodyPr>
          <a:lstStyle/>
          <a:p>
            <a:pPr indent="0" lvl="0" marL="0" marR="0" rtl="0" algn="l">
              <a:lnSpc>
                <a:spcPct val="160869"/>
              </a:lnSpc>
              <a:spcBef>
                <a:spcPts val="0"/>
              </a:spcBef>
              <a:spcAft>
                <a:spcPts val="0"/>
              </a:spcAft>
              <a:buClr>
                <a:srgbClr val="504C49"/>
              </a:buClr>
              <a:buSzPts val="1150"/>
              <a:buFont typeface="Source Serif 4"/>
              <a:buNone/>
            </a:pPr>
            <a:r>
              <a:rPr b="0" i="0" lang="en-US" sz="1150" u="none" cap="none" strike="noStrike">
                <a:solidFill>
                  <a:srgbClr val="504C49"/>
                </a:solidFill>
                <a:latin typeface="Source Serif 4"/>
                <a:ea typeface="Source Serif 4"/>
                <a:cs typeface="Source Serif 4"/>
                <a:sym typeface="Source Serif 4"/>
              </a:rPr>
              <a:t>Combined with </a:t>
            </a:r>
            <a:r>
              <a:rPr b="0" i="0" lang="en-US" sz="1150" u="none" cap="none" strike="noStrike">
                <a:solidFill>
                  <a:srgbClr val="504C49"/>
                </a:solidFill>
                <a:highlight>
                  <a:srgbClr val="F2F2F2"/>
                </a:highlight>
                <a:latin typeface="Consolas"/>
                <a:ea typeface="Consolas"/>
                <a:cs typeface="Consolas"/>
                <a:sym typeface="Consolas"/>
              </a:rPr>
              <a:t>(1-pt)^γ</a:t>
            </a:r>
            <a:r>
              <a:rPr b="0" i="0" lang="en-US" sz="1150" u="none" cap="none" strike="noStrike">
                <a:solidFill>
                  <a:srgbClr val="504C49"/>
                </a:solidFill>
                <a:latin typeface="Source Serif 4"/>
                <a:ea typeface="Source Serif 4"/>
                <a:cs typeface="Source Serif 4"/>
                <a:sym typeface="Source Serif 4"/>
              </a:rPr>
              <a:t> term for maximum effect</a:t>
            </a:r>
            <a:endParaRPr b="0" i="0" sz="1150" u="none" cap="none" strike="noStrike"/>
          </a:p>
        </p:txBody>
      </p:sp>
      <p:sp>
        <p:nvSpPr>
          <p:cNvPr id="384" name="Google Shape;384;p13"/>
          <p:cNvSpPr/>
          <p:nvPr/>
        </p:nvSpPr>
        <p:spPr>
          <a:xfrm>
            <a:off x="7505819" y="7530346"/>
            <a:ext cx="6607016" cy="240149"/>
          </a:xfrm>
          <a:prstGeom prst="rect">
            <a:avLst/>
          </a:prstGeom>
          <a:noFill/>
          <a:ln>
            <a:noFill/>
          </a:ln>
        </p:spPr>
        <p:txBody>
          <a:bodyPr anchorCtr="0" anchor="t" bIns="0" lIns="0" spcFirstLastPara="1" rIns="0" wrap="square" tIns="0">
            <a:noAutofit/>
          </a:bodyPr>
          <a:lstStyle/>
          <a:p>
            <a:pPr indent="-342900" lvl="0" marL="342900" marR="0" rtl="0" algn="l">
              <a:lnSpc>
                <a:spcPct val="160869"/>
              </a:lnSpc>
              <a:spcBef>
                <a:spcPts val="0"/>
              </a:spcBef>
              <a:spcAft>
                <a:spcPts val="0"/>
              </a:spcAft>
              <a:buClr>
                <a:srgbClr val="504C49"/>
              </a:buClr>
              <a:buSzPts val="1150"/>
              <a:buFont typeface="Source Serif 4"/>
              <a:buChar char="•"/>
            </a:pPr>
            <a:r>
              <a:rPr b="0" i="0" lang="en-US" sz="1150" u="none" cap="none" strike="noStrike">
                <a:solidFill>
                  <a:srgbClr val="504C49"/>
                </a:solidFill>
                <a:latin typeface="Source Serif 4"/>
                <a:ea typeface="Source Serif 4"/>
                <a:cs typeface="Source Serif 4"/>
                <a:sym typeface="Source Serif 4"/>
              </a:rPr>
              <a:t>Prevents easy examples from overwhelming gradients</a:t>
            </a:r>
            <a:endParaRPr b="0" i="0" sz="115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4"/>
          <p:cNvSpPr/>
          <p:nvPr/>
        </p:nvSpPr>
        <p:spPr>
          <a:xfrm>
            <a:off x="793790" y="704374"/>
            <a:ext cx="10427970" cy="566976"/>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201B18"/>
              </a:buClr>
              <a:buSzPts val="3550"/>
              <a:buFont typeface="Platypi Medium"/>
              <a:buNone/>
            </a:pPr>
            <a:r>
              <a:rPr b="0" i="0" lang="en-US" sz="3550" u="none" cap="none" strike="noStrike">
                <a:solidFill>
                  <a:srgbClr val="201B18"/>
                </a:solidFill>
                <a:latin typeface="Platypi Medium"/>
                <a:ea typeface="Platypi Medium"/>
                <a:cs typeface="Platypi Medium"/>
                <a:sym typeface="Platypi Medium"/>
              </a:rPr>
              <a:t>Solution 3 Class Weight Computation Strategy</a:t>
            </a:r>
            <a:endParaRPr b="0" i="0" sz="3550" u="none" cap="none" strike="noStrike"/>
          </a:p>
        </p:txBody>
      </p:sp>
      <p:sp>
        <p:nvSpPr>
          <p:cNvPr id="391" name="Google Shape;391;p14"/>
          <p:cNvSpPr/>
          <p:nvPr/>
        </p:nvSpPr>
        <p:spPr>
          <a:xfrm>
            <a:off x="793790" y="1498163"/>
            <a:ext cx="343054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1" i="0" lang="en-US" sz="2200" u="none" cap="none" strike="noStrike">
                <a:solidFill>
                  <a:srgbClr val="201B18"/>
                </a:solidFill>
                <a:latin typeface="Platypi Medium"/>
                <a:ea typeface="Platypi Medium"/>
                <a:cs typeface="Platypi Medium"/>
                <a:sym typeface="Platypi Medium"/>
              </a:rPr>
              <a:t>Balanced Class Weights</a:t>
            </a:r>
            <a:endParaRPr b="0" i="0" sz="2200" u="none" cap="none" strike="noStrike"/>
          </a:p>
        </p:txBody>
      </p:sp>
      <p:sp>
        <p:nvSpPr>
          <p:cNvPr id="392" name="Google Shape;392;p14"/>
          <p:cNvSpPr/>
          <p:nvPr/>
        </p:nvSpPr>
        <p:spPr>
          <a:xfrm>
            <a:off x="793790" y="2192655"/>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Automatically computed weights inversely proportional to class frequency to counteract dataset imbalance. Each training sample is weighted by its class rarity, ensuring underrepresented exercises (like plank) contribute more to gradient updates than overrepresented ones (like bench press).</a:t>
            </a:r>
            <a:endParaRPr b="0" i="0" sz="1750" u="none" cap="none" strike="noStrike"/>
          </a:p>
        </p:txBody>
      </p:sp>
      <p:sp>
        <p:nvSpPr>
          <p:cNvPr id="393" name="Google Shape;393;p14"/>
          <p:cNvSpPr/>
          <p:nvPr/>
        </p:nvSpPr>
        <p:spPr>
          <a:xfrm>
            <a:off x="793790" y="3536513"/>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000000"/>
              </a:buClr>
              <a:buSzPts val="1750"/>
              <a:buFont typeface="Source Serif 4"/>
              <a:buNone/>
            </a:pPr>
            <a:r>
              <a:rPr b="0" i="0" lang="en-US" sz="1750" u="none" cap="none" strike="noStrike">
                <a:solidFill>
                  <a:srgbClr val="000000"/>
                </a:solidFill>
                <a:latin typeface="Source Serif 4"/>
                <a:ea typeface="Source Serif 4"/>
                <a:cs typeface="Source Serif 4"/>
                <a:sym typeface="Source Serif 4"/>
              </a:rPr>
              <a:t>📊</a:t>
            </a:r>
            <a:r>
              <a:rPr b="0" i="0" lang="en-US" sz="1750" u="none" cap="none" strike="noStrike">
                <a:solidFill>
                  <a:srgbClr val="504C49"/>
                </a:solidFill>
                <a:latin typeface="Source Serif 4"/>
                <a:ea typeface="Source Serif 4"/>
                <a:cs typeface="Source Serif 4"/>
                <a:sym typeface="Source Serif 4"/>
              </a:rPr>
              <a:t> </a:t>
            </a:r>
            <a:r>
              <a:rPr b="1" i="0" lang="en-US" sz="1750" u="none" cap="none" strike="noStrike">
                <a:solidFill>
                  <a:srgbClr val="504C49"/>
                </a:solidFill>
                <a:latin typeface="Source Serif 4"/>
                <a:ea typeface="Source Serif 4"/>
                <a:cs typeface="Source Serif 4"/>
                <a:sym typeface="Source Serif 4"/>
              </a:rPr>
              <a:t>Weight Calculation Results</a:t>
            </a:r>
            <a:endParaRPr b="0" i="0" sz="1750" u="none" cap="none" strike="noStrike"/>
          </a:p>
        </p:txBody>
      </p:sp>
      <p:sp>
        <p:nvSpPr>
          <p:cNvPr id="394" name="Google Shape;394;p14"/>
          <p:cNvSpPr/>
          <p:nvPr/>
        </p:nvSpPr>
        <p:spPr>
          <a:xfrm>
            <a:off x="793790" y="4154567"/>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High-frequency classes</a:t>
            </a:r>
            <a:r>
              <a:rPr b="0" i="0" lang="en-US" sz="1750" u="none" cap="none" strike="noStrike">
                <a:solidFill>
                  <a:srgbClr val="504C49"/>
                </a:solidFill>
                <a:latin typeface="Source Serif 4"/>
                <a:ea typeface="Source Serif 4"/>
                <a:cs typeface="Source Serif 4"/>
                <a:sym typeface="Source Serif 4"/>
              </a:rPr>
              <a:t> (bench press): weight = 0.48</a:t>
            </a:r>
            <a:endParaRPr b="0" i="0" sz="1750" u="none" cap="none" strike="noStrike"/>
          </a:p>
        </p:txBody>
      </p:sp>
      <p:sp>
        <p:nvSpPr>
          <p:cNvPr id="395" name="Google Shape;395;p14"/>
          <p:cNvSpPr/>
          <p:nvPr/>
        </p:nvSpPr>
        <p:spPr>
          <a:xfrm>
            <a:off x="793790" y="4596765"/>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Medium-frequency classes</a:t>
            </a:r>
            <a:r>
              <a:rPr b="0" i="0" lang="en-US" sz="1750" u="none" cap="none" strike="noStrike">
                <a:solidFill>
                  <a:srgbClr val="504C49"/>
                </a:solidFill>
                <a:latin typeface="Source Serif 4"/>
                <a:ea typeface="Source Serif 4"/>
                <a:cs typeface="Source Serif 4"/>
                <a:sym typeface="Source Serif 4"/>
              </a:rPr>
              <a:t> (push-up): weight = 0.72</a:t>
            </a:r>
            <a:endParaRPr b="0" i="0" sz="1750" u="none" cap="none" strike="noStrike"/>
          </a:p>
        </p:txBody>
      </p:sp>
      <p:sp>
        <p:nvSpPr>
          <p:cNvPr id="396" name="Google Shape;396;p14"/>
          <p:cNvSpPr/>
          <p:nvPr/>
        </p:nvSpPr>
        <p:spPr>
          <a:xfrm>
            <a:off x="793790" y="5038963"/>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Low-frequency classes</a:t>
            </a:r>
            <a:r>
              <a:rPr b="0" i="0" lang="en-US" sz="1750" u="none" cap="none" strike="noStrike">
                <a:solidFill>
                  <a:srgbClr val="504C49"/>
                </a:solidFill>
                <a:latin typeface="Source Serif 4"/>
                <a:ea typeface="Source Serif 4"/>
                <a:cs typeface="Source Serif 4"/>
                <a:sym typeface="Source Serif 4"/>
              </a:rPr>
              <a:t> (plank): weight = 1.89</a:t>
            </a:r>
            <a:endParaRPr b="0" i="0" sz="1750" u="none" cap="none" strike="noStrike"/>
          </a:p>
        </p:txBody>
      </p:sp>
      <p:sp>
        <p:nvSpPr>
          <p:cNvPr id="397" name="Google Shape;397;p14"/>
          <p:cNvSpPr/>
          <p:nvPr/>
        </p:nvSpPr>
        <p:spPr>
          <a:xfrm>
            <a:off x="793790" y="5742027"/>
            <a:ext cx="677060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1" i="0" lang="en-US" sz="2200" u="none" cap="none" strike="noStrike">
                <a:solidFill>
                  <a:srgbClr val="201B18"/>
                </a:solidFill>
                <a:latin typeface="Platypi Medium"/>
                <a:ea typeface="Platypi Medium"/>
                <a:cs typeface="Platypi Medium"/>
                <a:sym typeface="Platypi Medium"/>
              </a:rPr>
              <a:t>Combined Strategy: Focal Loss + Class Weights</a:t>
            </a:r>
            <a:endParaRPr b="0" i="0" sz="2200" u="none" cap="none" strike="noStrike"/>
          </a:p>
        </p:txBody>
      </p:sp>
      <p:sp>
        <p:nvSpPr>
          <p:cNvPr id="398" name="Google Shape;398;p14"/>
          <p:cNvSpPr/>
          <p:nvPr/>
        </p:nvSpPr>
        <p:spPr>
          <a:xfrm>
            <a:off x="793790" y="6436519"/>
            <a:ext cx="130428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000000"/>
              </a:buClr>
              <a:buSzPts val="1750"/>
              <a:buFont typeface="Source Serif 4"/>
              <a:buNone/>
            </a:pPr>
            <a:r>
              <a:rPr b="0" i="0" lang="en-US" sz="1750" u="none" cap="none" strike="noStrike">
                <a:solidFill>
                  <a:srgbClr val="000000"/>
                </a:solidFill>
                <a:latin typeface="Source Serif 4"/>
                <a:ea typeface="Source Serif 4"/>
                <a:cs typeface="Source Serif 4"/>
                <a:sym typeface="Source Serif 4"/>
              </a:rPr>
              <a:t>✅</a:t>
            </a:r>
            <a:r>
              <a:rPr b="0" i="0" lang="en-US" sz="1750" u="none" cap="none" strike="noStrike">
                <a:solidFill>
                  <a:srgbClr val="504C49"/>
                </a:solidFill>
                <a:latin typeface="Source Serif 4"/>
                <a:ea typeface="Source Serif 4"/>
                <a:cs typeface="Source Serif 4"/>
                <a:sym typeface="Source Serif 4"/>
              </a:rPr>
              <a:t> </a:t>
            </a:r>
            <a:r>
              <a:rPr b="1" i="0" lang="en-US" sz="1750" u="none" cap="none" strike="noStrike">
                <a:solidFill>
                  <a:srgbClr val="504C49"/>
                </a:solidFill>
                <a:latin typeface="Source Serif 4"/>
                <a:ea typeface="Source Serif 4"/>
                <a:cs typeface="Source Serif 4"/>
                <a:sym typeface="Source Serif 4"/>
              </a:rPr>
              <a:t>Dual Protection:</a:t>
            </a:r>
            <a:r>
              <a:rPr b="0" i="0" lang="en-US" sz="1750" u="none" cap="none" strike="noStrike">
                <a:solidFill>
                  <a:srgbClr val="504C49"/>
                </a:solidFill>
                <a:latin typeface="Source Serif 4"/>
                <a:ea typeface="Source Serif 4"/>
                <a:cs typeface="Source Serif 4"/>
                <a:sym typeface="Source Serif 4"/>
              </a:rPr>
              <a:t> Both hard examples AND rare classes get emphasis</a:t>
            </a:r>
            <a:r>
              <a:rPr b="0" i="0" lang="en-US" sz="1750" u="none" cap="none" strike="noStrike">
                <a:solidFill>
                  <a:srgbClr val="000000"/>
                </a:solidFill>
                <a:latin typeface="Source Serif 4"/>
                <a:ea typeface="Source Serif 4"/>
                <a:cs typeface="Source Serif 4"/>
                <a:sym typeface="Source Serif 4"/>
              </a:rPr>
              <a:t>✅</a:t>
            </a:r>
            <a:r>
              <a:rPr b="0" i="0" lang="en-US" sz="1750" u="none" cap="none" strike="noStrike">
                <a:solidFill>
                  <a:srgbClr val="504C49"/>
                </a:solidFill>
                <a:latin typeface="Source Serif 4"/>
                <a:ea typeface="Source Serif 4"/>
                <a:cs typeface="Source Serif 4"/>
                <a:sym typeface="Source Serif 4"/>
              </a:rPr>
              <a:t> </a:t>
            </a:r>
            <a:r>
              <a:rPr b="1" i="0" lang="en-US" sz="1750" u="none" cap="none" strike="noStrike">
                <a:solidFill>
                  <a:srgbClr val="504C49"/>
                </a:solidFill>
                <a:latin typeface="Source Serif 4"/>
                <a:ea typeface="Source Serif 4"/>
                <a:cs typeface="Source Serif 4"/>
                <a:sym typeface="Source Serif 4"/>
              </a:rPr>
              <a:t>Gradient Balance:</a:t>
            </a:r>
            <a:r>
              <a:rPr b="0" i="0" lang="en-US" sz="1750" u="none" cap="none" strike="noStrike">
                <a:solidFill>
                  <a:srgbClr val="504C49"/>
                </a:solidFill>
                <a:latin typeface="Source Serif 4"/>
                <a:ea typeface="Source Serif 4"/>
                <a:cs typeface="Source Serif 4"/>
                <a:sym typeface="Source Serif 4"/>
              </a:rPr>
              <a:t> Prevents popular classes from dominating learning</a:t>
            </a:r>
            <a:r>
              <a:rPr b="0" i="0" lang="en-US" sz="1750" u="none" cap="none" strike="noStrike">
                <a:solidFill>
                  <a:srgbClr val="000000"/>
                </a:solidFill>
                <a:latin typeface="Source Serif 4"/>
                <a:ea typeface="Source Serif 4"/>
                <a:cs typeface="Source Serif 4"/>
                <a:sym typeface="Source Serif 4"/>
              </a:rPr>
              <a:t>✅</a:t>
            </a:r>
            <a:r>
              <a:rPr b="0" i="0" lang="en-US" sz="1750" u="none" cap="none" strike="noStrike">
                <a:solidFill>
                  <a:srgbClr val="504C49"/>
                </a:solidFill>
                <a:latin typeface="Source Serif 4"/>
                <a:ea typeface="Source Serif 4"/>
                <a:cs typeface="Source Serif 4"/>
                <a:sym typeface="Source Serif 4"/>
              </a:rPr>
              <a:t> </a:t>
            </a:r>
            <a:r>
              <a:rPr b="1" i="0" lang="en-US" sz="1750" u="none" cap="none" strike="noStrike">
                <a:solidFill>
                  <a:srgbClr val="504C49"/>
                </a:solidFill>
                <a:latin typeface="Source Serif 4"/>
                <a:ea typeface="Source Serif 4"/>
                <a:cs typeface="Source Serif 4"/>
                <a:sym typeface="Source Serif 4"/>
              </a:rPr>
              <a:t>Training Stability:</a:t>
            </a:r>
            <a:r>
              <a:rPr b="0" i="0" lang="en-US" sz="1750" u="none" cap="none" strike="noStrike">
                <a:solidFill>
                  <a:srgbClr val="504C49"/>
                </a:solidFill>
                <a:latin typeface="Source Serif 4"/>
                <a:ea typeface="Source Serif 4"/>
                <a:cs typeface="Source Serif 4"/>
                <a:sym typeface="Source Serif 4"/>
              </a:rPr>
              <a:t> Maintains convergence while improving rare class performance</a:t>
            </a:r>
            <a:endParaRPr b="0" i="0" sz="175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5"/>
          <p:cNvSpPr/>
          <p:nvPr/>
        </p:nvSpPr>
        <p:spPr>
          <a:xfrm>
            <a:off x="739735" y="581144"/>
            <a:ext cx="7224832" cy="660440"/>
          </a:xfrm>
          <a:prstGeom prst="rect">
            <a:avLst/>
          </a:prstGeom>
          <a:noFill/>
          <a:ln>
            <a:noFill/>
          </a:ln>
        </p:spPr>
        <p:txBody>
          <a:bodyPr anchorCtr="0" anchor="t" bIns="0" lIns="0" spcFirstLastPara="1" rIns="0" wrap="square" tIns="0">
            <a:noAutofit/>
          </a:bodyPr>
          <a:lstStyle/>
          <a:p>
            <a:pPr indent="0" lvl="0" marL="0" marR="0" rtl="0" algn="l">
              <a:lnSpc>
                <a:spcPct val="125301"/>
              </a:lnSpc>
              <a:spcBef>
                <a:spcPts val="0"/>
              </a:spcBef>
              <a:spcAft>
                <a:spcPts val="0"/>
              </a:spcAft>
              <a:buClr>
                <a:srgbClr val="201B18"/>
              </a:buClr>
              <a:buSzPts val="4150"/>
              <a:buFont typeface="Platypi Medium"/>
              <a:buNone/>
            </a:pPr>
            <a:r>
              <a:rPr b="0" i="0" lang="en-US" sz="4150" u="none" cap="none" strike="noStrike">
                <a:solidFill>
                  <a:srgbClr val="201B18"/>
                </a:solidFill>
                <a:latin typeface="Platypi Medium"/>
                <a:ea typeface="Platypi Medium"/>
                <a:cs typeface="Platypi Medium"/>
                <a:sym typeface="Platypi Medium"/>
              </a:rPr>
              <a:t>Data Preprocessing Pipeline</a:t>
            </a:r>
            <a:endParaRPr b="0" i="0" sz="4150" u="none" cap="none" strike="noStrike"/>
          </a:p>
        </p:txBody>
      </p:sp>
      <p:sp>
        <p:nvSpPr>
          <p:cNvPr id="405" name="Google Shape;405;p15"/>
          <p:cNvSpPr/>
          <p:nvPr/>
        </p:nvSpPr>
        <p:spPr>
          <a:xfrm>
            <a:off x="739735" y="1558528"/>
            <a:ext cx="4285417" cy="396240"/>
          </a:xfrm>
          <a:prstGeom prst="rect">
            <a:avLst/>
          </a:prstGeom>
          <a:noFill/>
          <a:ln>
            <a:noFill/>
          </a:ln>
        </p:spPr>
        <p:txBody>
          <a:bodyPr anchorCtr="0" anchor="t" bIns="0" lIns="0" spcFirstLastPara="1" rIns="0" wrap="square" tIns="0">
            <a:noAutofit/>
          </a:bodyPr>
          <a:lstStyle/>
          <a:p>
            <a:pPr indent="0" lvl="0" marL="0" marR="0" rtl="0" algn="l">
              <a:lnSpc>
                <a:spcPct val="126530"/>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Stage 1: MediaPipe Filtering</a:t>
            </a:r>
            <a:endParaRPr b="0" i="0" sz="2450" u="none" cap="none" strike="noStrike"/>
          </a:p>
        </p:txBody>
      </p:sp>
      <p:sp>
        <p:nvSpPr>
          <p:cNvPr id="406" name="Google Shape;406;p15"/>
          <p:cNvSpPr/>
          <p:nvPr/>
        </p:nvSpPr>
        <p:spPr>
          <a:xfrm>
            <a:off x="739735" y="2271713"/>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Detection confidence &gt; 0.5</a:t>
            </a:r>
            <a:endParaRPr b="0" i="0" sz="1650" u="none" cap="none" strike="noStrike"/>
          </a:p>
        </p:txBody>
      </p:sp>
      <p:sp>
        <p:nvSpPr>
          <p:cNvPr id="407" name="Google Shape;407;p15"/>
          <p:cNvSpPr/>
          <p:nvPr/>
        </p:nvSpPr>
        <p:spPr>
          <a:xfrm>
            <a:off x="739735" y="2926794"/>
            <a:ext cx="6146602" cy="396240"/>
          </a:xfrm>
          <a:prstGeom prst="rect">
            <a:avLst/>
          </a:prstGeom>
          <a:noFill/>
          <a:ln>
            <a:noFill/>
          </a:ln>
        </p:spPr>
        <p:txBody>
          <a:bodyPr anchorCtr="0" anchor="t" bIns="0" lIns="0" spcFirstLastPara="1" rIns="0" wrap="square" tIns="0">
            <a:noAutofit/>
          </a:bodyPr>
          <a:lstStyle/>
          <a:p>
            <a:pPr indent="0" lvl="0" marL="0" marR="0" rtl="0" algn="l">
              <a:lnSpc>
                <a:spcPct val="126530"/>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Stage 2: Landmark Quality Assessment</a:t>
            </a:r>
            <a:endParaRPr b="0" i="0" sz="2450" u="none" cap="none" strike="noStrike"/>
          </a:p>
        </p:txBody>
      </p:sp>
      <p:sp>
        <p:nvSpPr>
          <p:cNvPr id="408" name="Google Shape;408;p15"/>
          <p:cNvSpPr/>
          <p:nvPr/>
        </p:nvSpPr>
        <p:spPr>
          <a:xfrm>
            <a:off x="739735" y="3639979"/>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Average visibility &gt; 0.6 across all 33 landmarks</a:t>
            </a:r>
            <a:endParaRPr b="0" i="0" sz="1650" u="none" cap="none" strike="noStrike"/>
          </a:p>
        </p:txBody>
      </p:sp>
      <p:sp>
        <p:nvSpPr>
          <p:cNvPr id="409" name="Google Shape;409;p15"/>
          <p:cNvSpPr/>
          <p:nvPr/>
        </p:nvSpPr>
        <p:spPr>
          <a:xfrm>
            <a:off x="739735" y="4215884"/>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Critical joints (hips, shoulders, elbows, knees) must be visible</a:t>
            </a:r>
            <a:endParaRPr b="0" i="0" sz="1650" u="none" cap="none" strike="noStrike"/>
          </a:p>
        </p:txBody>
      </p:sp>
      <p:sp>
        <p:nvSpPr>
          <p:cNvPr id="410" name="Google Shape;410;p15"/>
          <p:cNvSpPr/>
          <p:nvPr/>
        </p:nvSpPr>
        <p:spPr>
          <a:xfrm>
            <a:off x="739735" y="4791789"/>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Frame-by-frame confidence tracking</a:t>
            </a:r>
            <a:endParaRPr b="0" i="0" sz="1650" u="none" cap="none" strike="noStrike"/>
          </a:p>
        </p:txBody>
      </p:sp>
      <p:sp>
        <p:nvSpPr>
          <p:cNvPr id="411" name="Google Shape;411;p15"/>
          <p:cNvSpPr/>
          <p:nvPr/>
        </p:nvSpPr>
        <p:spPr>
          <a:xfrm>
            <a:off x="739735" y="5446871"/>
            <a:ext cx="4630579" cy="396240"/>
          </a:xfrm>
          <a:prstGeom prst="rect">
            <a:avLst/>
          </a:prstGeom>
          <a:noFill/>
          <a:ln>
            <a:noFill/>
          </a:ln>
        </p:spPr>
        <p:txBody>
          <a:bodyPr anchorCtr="0" anchor="t" bIns="0" lIns="0" spcFirstLastPara="1" rIns="0" wrap="square" tIns="0">
            <a:noAutofit/>
          </a:bodyPr>
          <a:lstStyle/>
          <a:p>
            <a:pPr indent="0" lvl="0" marL="0" marR="0" rtl="0" algn="l">
              <a:lnSpc>
                <a:spcPct val="126530"/>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Stage 3: Sequence Generation</a:t>
            </a:r>
            <a:endParaRPr b="0" i="0" sz="2450" u="none" cap="none" strike="noStrike"/>
          </a:p>
        </p:txBody>
      </p:sp>
      <p:sp>
        <p:nvSpPr>
          <p:cNvPr id="412" name="Google Shape;412;p15"/>
          <p:cNvSpPr/>
          <p:nvPr/>
        </p:nvSpPr>
        <p:spPr>
          <a:xfrm>
            <a:off x="739735" y="6160056"/>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Sliding window: 20 frames per sequence</a:t>
            </a:r>
            <a:endParaRPr b="0" i="0" sz="1650" u="none" cap="none" strike="noStrike"/>
          </a:p>
        </p:txBody>
      </p:sp>
      <p:sp>
        <p:nvSpPr>
          <p:cNvPr id="413" name="Google Shape;413;p15"/>
          <p:cNvSpPr/>
          <p:nvPr/>
        </p:nvSpPr>
        <p:spPr>
          <a:xfrm>
            <a:off x="739735" y="6735961"/>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70% overlap for maximum data extraction</a:t>
            </a:r>
            <a:endParaRPr b="0" i="0" sz="1650" u="none" cap="none" strike="noStrike"/>
          </a:p>
        </p:txBody>
      </p:sp>
      <p:sp>
        <p:nvSpPr>
          <p:cNvPr id="414" name="Google Shape;414;p15"/>
          <p:cNvSpPr/>
          <p:nvPr/>
        </p:nvSpPr>
        <p:spPr>
          <a:xfrm>
            <a:off x="739735" y="7311866"/>
            <a:ext cx="13150929" cy="338138"/>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504C49"/>
              </a:buClr>
              <a:buSzPts val="1650"/>
              <a:buFont typeface="Source Serif 4"/>
              <a:buNone/>
            </a:pPr>
            <a:r>
              <a:rPr b="0" i="0" lang="en-US" sz="1650" u="none" cap="none" strike="noStrike">
                <a:solidFill>
                  <a:srgbClr val="504C49"/>
                </a:solidFill>
                <a:latin typeface="Source Serif 4"/>
                <a:ea typeface="Source Serif 4"/>
                <a:cs typeface="Source Serif 4"/>
                <a:sym typeface="Source Serif 4"/>
              </a:rPr>
              <a:t>Frame skip = 2 for computational efficiency</a:t>
            </a:r>
            <a:endParaRPr b="0" i="0" sz="165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6"/>
          <p:cNvSpPr/>
          <p:nvPr/>
        </p:nvSpPr>
        <p:spPr>
          <a:xfrm>
            <a:off x="611386" y="480417"/>
            <a:ext cx="6196727" cy="545902"/>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3400"/>
              <a:buFont typeface="Platypi Medium"/>
              <a:buNone/>
            </a:pPr>
            <a:r>
              <a:rPr b="0" i="0" lang="en-US" sz="3400" u="none" cap="none" strike="noStrike">
                <a:solidFill>
                  <a:srgbClr val="201B18"/>
                </a:solidFill>
                <a:latin typeface="Platypi Medium"/>
                <a:ea typeface="Platypi Medium"/>
                <a:cs typeface="Platypi Medium"/>
                <a:sym typeface="Platypi Medium"/>
              </a:rPr>
              <a:t>Data Augmentation Strategy</a:t>
            </a:r>
            <a:endParaRPr b="0" i="0" sz="3400" u="none" cap="none" strike="noStrike"/>
          </a:p>
        </p:txBody>
      </p:sp>
      <p:sp>
        <p:nvSpPr>
          <p:cNvPr id="421" name="Google Shape;421;p16"/>
          <p:cNvSpPr/>
          <p:nvPr/>
        </p:nvSpPr>
        <p:spPr>
          <a:xfrm>
            <a:off x="611386" y="1288375"/>
            <a:ext cx="3223141" cy="327541"/>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201B18"/>
              </a:buClr>
              <a:buSzPts val="2050"/>
              <a:buFont typeface="Platypi Medium"/>
              <a:buNone/>
            </a:pPr>
            <a:r>
              <a:rPr b="0" i="0" lang="en-US" sz="2050" u="none" cap="none" strike="noStrike">
                <a:solidFill>
                  <a:srgbClr val="201B18"/>
                </a:solidFill>
                <a:latin typeface="Platypi Medium"/>
                <a:ea typeface="Platypi Medium"/>
                <a:cs typeface="Platypi Medium"/>
                <a:sym typeface="Platypi Medium"/>
              </a:rPr>
              <a:t>Temporal Augmentation </a:t>
            </a:r>
            <a:endParaRPr b="0" i="0" sz="2050" u="none" cap="none" strike="noStrike"/>
          </a:p>
        </p:txBody>
      </p:sp>
      <p:sp>
        <p:nvSpPr>
          <p:cNvPr id="422" name="Google Shape;422;p16"/>
          <p:cNvSpPr/>
          <p:nvPr/>
        </p:nvSpPr>
        <p:spPr>
          <a:xfrm>
            <a:off x="611386" y="1877973"/>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Time stretching: 0.8-1.2x speed simulation</a:t>
            </a:r>
            <a:endParaRPr b="0" i="0" sz="1350" u="none" cap="none" strike="noStrike"/>
          </a:p>
        </p:txBody>
      </p:sp>
      <p:sp>
        <p:nvSpPr>
          <p:cNvPr id="423" name="Google Shape;423;p16"/>
          <p:cNvSpPr/>
          <p:nvPr/>
        </p:nvSpPr>
        <p:spPr>
          <a:xfrm>
            <a:off x="611386" y="2353866"/>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Temporal shifts: ±2 frame offsets</a:t>
            </a:r>
            <a:endParaRPr b="0" i="0" sz="1350" u="none" cap="none" strike="noStrike"/>
          </a:p>
        </p:txBody>
      </p:sp>
      <p:sp>
        <p:nvSpPr>
          <p:cNvPr id="424" name="Google Shape;424;p16"/>
          <p:cNvSpPr/>
          <p:nvPr/>
        </p:nvSpPr>
        <p:spPr>
          <a:xfrm>
            <a:off x="611386" y="2829758"/>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Sequence subsampling for variation</a:t>
            </a:r>
            <a:endParaRPr b="0" i="0" sz="1350" u="none" cap="none" strike="noStrike"/>
          </a:p>
        </p:txBody>
      </p:sp>
      <p:sp>
        <p:nvSpPr>
          <p:cNvPr id="425" name="Google Shape;425;p16"/>
          <p:cNvSpPr/>
          <p:nvPr/>
        </p:nvSpPr>
        <p:spPr>
          <a:xfrm>
            <a:off x="611386" y="3371255"/>
            <a:ext cx="2620566" cy="327541"/>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201B18"/>
              </a:buClr>
              <a:buSzPts val="2050"/>
              <a:buFont typeface="Platypi Medium"/>
              <a:buNone/>
            </a:pPr>
            <a:r>
              <a:rPr b="0" i="0" lang="en-US" sz="2050" u="none" cap="none" strike="noStrike">
                <a:solidFill>
                  <a:srgbClr val="201B18"/>
                </a:solidFill>
                <a:latin typeface="Platypi Medium"/>
                <a:ea typeface="Platypi Medium"/>
                <a:cs typeface="Platypi Medium"/>
                <a:sym typeface="Platypi Medium"/>
              </a:rPr>
              <a:t>Noise Injection </a:t>
            </a:r>
            <a:endParaRPr b="0" i="0" sz="2050" u="none" cap="none" strike="noStrike"/>
          </a:p>
        </p:txBody>
      </p:sp>
      <p:sp>
        <p:nvSpPr>
          <p:cNvPr id="426" name="Google Shape;426;p16"/>
          <p:cNvSpPr/>
          <p:nvPr/>
        </p:nvSpPr>
        <p:spPr>
          <a:xfrm>
            <a:off x="611386" y="3960852"/>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Gaussian noise (σ=0.01) for landmark coordinates</a:t>
            </a:r>
            <a:endParaRPr b="0" i="0" sz="1350" u="none" cap="none" strike="noStrike"/>
          </a:p>
        </p:txBody>
      </p:sp>
      <p:sp>
        <p:nvSpPr>
          <p:cNvPr id="427" name="Google Shape;427;p16"/>
          <p:cNvSpPr/>
          <p:nvPr/>
        </p:nvSpPr>
        <p:spPr>
          <a:xfrm>
            <a:off x="611386" y="4436745"/>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Simulates sensor noise and detection variability</a:t>
            </a:r>
            <a:endParaRPr b="0" i="0" sz="1350" u="none" cap="none" strike="noStrike"/>
          </a:p>
        </p:txBody>
      </p:sp>
      <p:sp>
        <p:nvSpPr>
          <p:cNvPr id="428" name="Google Shape;428;p16"/>
          <p:cNvSpPr/>
          <p:nvPr/>
        </p:nvSpPr>
        <p:spPr>
          <a:xfrm>
            <a:off x="611386" y="4912638"/>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Applied to 30% of training sequences</a:t>
            </a:r>
            <a:endParaRPr b="0" i="0" sz="1350" u="none" cap="none" strike="noStrike"/>
          </a:p>
        </p:txBody>
      </p:sp>
      <p:sp>
        <p:nvSpPr>
          <p:cNvPr id="429" name="Google Shape;429;p16"/>
          <p:cNvSpPr/>
          <p:nvPr/>
        </p:nvSpPr>
        <p:spPr>
          <a:xfrm>
            <a:off x="611386" y="5454134"/>
            <a:ext cx="3861316" cy="327541"/>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201B18"/>
              </a:buClr>
              <a:buSzPts val="2050"/>
              <a:buFont typeface="Platypi Medium"/>
              <a:buNone/>
            </a:pPr>
            <a:r>
              <a:rPr b="1" i="0" lang="en-US" sz="2050" u="none" cap="none" strike="noStrike">
                <a:solidFill>
                  <a:srgbClr val="201B18"/>
                </a:solidFill>
                <a:latin typeface="Platypi Medium"/>
                <a:ea typeface="Platypi Medium"/>
                <a:cs typeface="Platypi Medium"/>
                <a:sym typeface="Platypi Medium"/>
              </a:rPr>
              <a:t>Class-Specific Augmentation</a:t>
            </a:r>
            <a:endParaRPr b="0" i="0" sz="2050" u="none" cap="none" strike="noStrike"/>
          </a:p>
        </p:txBody>
      </p:sp>
      <p:sp>
        <p:nvSpPr>
          <p:cNvPr id="430" name="Google Shape;430;p16"/>
          <p:cNvSpPr/>
          <p:nvPr/>
        </p:nvSpPr>
        <p:spPr>
          <a:xfrm>
            <a:off x="611386" y="6043732"/>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2x augmentation for classes &lt;30 samples</a:t>
            </a:r>
            <a:endParaRPr b="0" i="0" sz="1350" u="none" cap="none" strike="noStrike"/>
          </a:p>
        </p:txBody>
      </p:sp>
      <p:sp>
        <p:nvSpPr>
          <p:cNvPr id="431" name="Google Shape;431;p16"/>
          <p:cNvSpPr/>
          <p:nvPr/>
        </p:nvSpPr>
        <p:spPr>
          <a:xfrm>
            <a:off x="611386" y="6519624"/>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Targeted augmentation for underrepresented exercises</a:t>
            </a:r>
            <a:endParaRPr b="0" i="0" sz="1350" u="none" cap="none" strike="noStrike"/>
          </a:p>
        </p:txBody>
      </p:sp>
      <p:sp>
        <p:nvSpPr>
          <p:cNvPr id="432" name="Google Shape;432;p16"/>
          <p:cNvSpPr/>
          <p:nvPr/>
        </p:nvSpPr>
        <p:spPr>
          <a:xfrm>
            <a:off x="611386" y="6995517"/>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504C49"/>
              </a:buClr>
              <a:buSzPts val="1350"/>
              <a:buFont typeface="Source Serif 4"/>
              <a:buNone/>
            </a:pPr>
            <a:r>
              <a:rPr b="0" i="0" lang="en-US" sz="1350" u="none" cap="none" strike="noStrike">
                <a:solidFill>
                  <a:srgbClr val="504C49"/>
                </a:solidFill>
                <a:latin typeface="Source Serif 4"/>
                <a:ea typeface="Source Serif 4"/>
                <a:cs typeface="Source Serif 4"/>
                <a:sym typeface="Source Serif 4"/>
              </a:rPr>
              <a:t>Maintains temporal coherence</a:t>
            </a:r>
            <a:endParaRPr b="0" i="0" sz="1350" u="none" cap="none" strike="noStrike"/>
          </a:p>
        </p:txBody>
      </p:sp>
      <p:sp>
        <p:nvSpPr>
          <p:cNvPr id="433" name="Google Shape;433;p16"/>
          <p:cNvSpPr/>
          <p:nvPr/>
        </p:nvSpPr>
        <p:spPr>
          <a:xfrm>
            <a:off x="611386" y="7471410"/>
            <a:ext cx="13407628" cy="27944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SzPts val="1350"/>
              <a:buFont typeface="Arial"/>
              <a:buNone/>
            </a:pPr>
            <a:r>
              <a:t/>
            </a:r>
            <a:endParaRPr b="0" i="0" sz="135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7"/>
          <p:cNvSpPr/>
          <p:nvPr/>
        </p:nvSpPr>
        <p:spPr>
          <a:xfrm>
            <a:off x="658892" y="517684"/>
            <a:ext cx="7071122" cy="588288"/>
          </a:xfrm>
          <a:prstGeom prst="rect">
            <a:avLst/>
          </a:prstGeom>
          <a:noFill/>
          <a:ln>
            <a:noFill/>
          </a:ln>
        </p:spPr>
        <p:txBody>
          <a:bodyPr anchorCtr="0" anchor="t" bIns="0" lIns="0" spcFirstLastPara="1" rIns="0" wrap="square" tIns="0">
            <a:noAutofit/>
          </a:bodyPr>
          <a:lstStyle/>
          <a:p>
            <a:pPr indent="0" lvl="0" marL="0" marR="0" rtl="0" algn="l">
              <a:lnSpc>
                <a:spcPct val="124324"/>
              </a:lnSpc>
              <a:spcBef>
                <a:spcPts val="0"/>
              </a:spcBef>
              <a:spcAft>
                <a:spcPts val="0"/>
              </a:spcAft>
              <a:buClr>
                <a:srgbClr val="201B18"/>
              </a:buClr>
              <a:buSzPts val="3700"/>
              <a:buFont typeface="Platypi Medium"/>
              <a:buNone/>
            </a:pPr>
            <a:r>
              <a:rPr b="0" i="0" lang="en-US" sz="3700" u="none" cap="none" strike="noStrike">
                <a:solidFill>
                  <a:srgbClr val="201B18"/>
                </a:solidFill>
                <a:latin typeface="Platypi Medium"/>
                <a:ea typeface="Platypi Medium"/>
                <a:cs typeface="Platypi Medium"/>
                <a:sym typeface="Platypi Medium"/>
              </a:rPr>
              <a:t>Feature Engineering Deep Dive</a:t>
            </a:r>
            <a:endParaRPr b="0" i="0" sz="3700" u="none" cap="none" strike="noStrike"/>
          </a:p>
        </p:txBody>
      </p:sp>
      <p:sp>
        <p:nvSpPr>
          <p:cNvPr id="440" name="Google Shape;440;p17"/>
          <p:cNvSpPr/>
          <p:nvPr/>
        </p:nvSpPr>
        <p:spPr>
          <a:xfrm>
            <a:off x="658892" y="1576626"/>
            <a:ext cx="4300776" cy="35302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0" i="0" lang="en-US" sz="2200" u="none" cap="none" strike="noStrike">
                <a:solidFill>
                  <a:srgbClr val="201B18"/>
                </a:solidFill>
                <a:latin typeface="Platypi Medium"/>
                <a:ea typeface="Platypi Medium"/>
                <a:cs typeface="Platypi Medium"/>
                <a:sym typeface="Platypi Medium"/>
              </a:rPr>
              <a:t>83-Dimensional Feature Vector</a:t>
            </a:r>
            <a:endParaRPr b="0" i="0" sz="2200" u="none" cap="none" strike="noStrike"/>
          </a:p>
        </p:txBody>
      </p:sp>
      <p:pic>
        <p:nvPicPr>
          <p:cNvPr descr="preencoded.png" id="441" name="Google Shape;441;p17"/>
          <p:cNvPicPr preferRelativeResize="0"/>
          <p:nvPr/>
        </p:nvPicPr>
        <p:blipFill rotWithShape="1">
          <a:blip r:embed="rId3">
            <a:alphaModFix/>
          </a:blip>
          <a:srcRect b="0" l="0" r="0" t="0"/>
          <a:stretch/>
        </p:blipFill>
        <p:spPr>
          <a:xfrm>
            <a:off x="658892" y="2141458"/>
            <a:ext cx="5324832" cy="2981801"/>
          </a:xfrm>
          <a:prstGeom prst="rect">
            <a:avLst/>
          </a:prstGeom>
          <a:noFill/>
          <a:ln>
            <a:noFill/>
          </a:ln>
        </p:spPr>
      </p:pic>
      <p:sp>
        <p:nvSpPr>
          <p:cNvPr id="442" name="Google Shape;442;p17"/>
          <p:cNvSpPr/>
          <p:nvPr/>
        </p:nvSpPr>
        <p:spPr>
          <a:xfrm>
            <a:off x="658892" y="5335072"/>
            <a:ext cx="5324832" cy="301109"/>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SzPts val="1450"/>
              <a:buFont typeface="Arial"/>
              <a:buNone/>
            </a:pPr>
            <a:r>
              <a:t/>
            </a:r>
            <a:endParaRPr b="0" i="0" sz="1450" u="none" cap="none" strike="noStrike"/>
          </a:p>
        </p:txBody>
      </p:sp>
      <p:sp>
        <p:nvSpPr>
          <p:cNvPr id="443" name="Google Shape;443;p17"/>
          <p:cNvSpPr/>
          <p:nvPr/>
        </p:nvSpPr>
        <p:spPr>
          <a:xfrm>
            <a:off x="658892" y="5805607"/>
            <a:ext cx="5324832" cy="60221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Normalized Coordinates (33)</a:t>
            </a:r>
            <a:r>
              <a:rPr b="0" i="0" lang="en-US" sz="1450" u="none" cap="none" strike="noStrike">
                <a:solidFill>
                  <a:srgbClr val="504C49"/>
                </a:solidFill>
                <a:latin typeface="Source Serif 4"/>
                <a:ea typeface="Source Serif 4"/>
                <a:cs typeface="Source Serif 4"/>
                <a:sym typeface="Source Serif 4"/>
              </a:rPr>
              <a:t>: Body landmarks relative to hip center for scale/position invariance</a:t>
            </a:r>
            <a:endParaRPr b="0" i="0" sz="1450" u="none" cap="none" strike="noStrike"/>
          </a:p>
        </p:txBody>
      </p:sp>
      <p:sp>
        <p:nvSpPr>
          <p:cNvPr id="444" name="Google Shape;444;p17"/>
          <p:cNvSpPr/>
          <p:nvPr/>
        </p:nvSpPr>
        <p:spPr>
          <a:xfrm>
            <a:off x="658892" y="6577251"/>
            <a:ext cx="5324832" cy="60221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Biomechanical Angles (21)</a:t>
            </a:r>
            <a:r>
              <a:rPr b="0" i="0" lang="en-US" sz="1450" u="none" cap="none" strike="noStrike">
                <a:solidFill>
                  <a:srgbClr val="504C49"/>
                </a:solidFill>
                <a:latin typeface="Source Serif 4"/>
                <a:ea typeface="Source Serif 4"/>
                <a:cs typeface="Source Serif 4"/>
                <a:sym typeface="Source Serif 4"/>
              </a:rPr>
              <a:t>: Joint angles (elbow, knee, hip, shoulder) + exercise-specific discrimination angles</a:t>
            </a:r>
            <a:endParaRPr b="0" i="0" sz="1450" u="none" cap="none" strike="noStrike"/>
          </a:p>
        </p:txBody>
      </p:sp>
      <p:sp>
        <p:nvSpPr>
          <p:cNvPr id="445" name="Google Shape;445;p17"/>
          <p:cNvSpPr/>
          <p:nvPr/>
        </p:nvSpPr>
        <p:spPr>
          <a:xfrm>
            <a:off x="658892" y="7348895"/>
            <a:ext cx="5324832" cy="301109"/>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SzPts val="1450"/>
              <a:buFont typeface="Arial"/>
              <a:buNone/>
            </a:pPr>
            <a:r>
              <a:t/>
            </a:r>
            <a:endParaRPr b="0" i="0" sz="1450" u="none" cap="none" strike="noStrike"/>
          </a:p>
        </p:txBody>
      </p:sp>
      <p:sp>
        <p:nvSpPr>
          <p:cNvPr id="446" name="Google Shape;446;p17"/>
          <p:cNvSpPr/>
          <p:nvPr/>
        </p:nvSpPr>
        <p:spPr>
          <a:xfrm>
            <a:off x="6450687" y="1557814"/>
            <a:ext cx="7528322" cy="301109"/>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SzPts val="1450"/>
              <a:buFont typeface="Arial"/>
              <a:buNone/>
            </a:pPr>
            <a:r>
              <a:t/>
            </a:r>
            <a:endParaRPr b="0" i="0" sz="1450" u="none" cap="none" strike="noStrike"/>
          </a:p>
        </p:txBody>
      </p:sp>
      <p:sp>
        <p:nvSpPr>
          <p:cNvPr id="447" name="Google Shape;447;p17"/>
          <p:cNvSpPr/>
          <p:nvPr/>
        </p:nvSpPr>
        <p:spPr>
          <a:xfrm>
            <a:off x="6450687" y="2028349"/>
            <a:ext cx="7528322" cy="60221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Distance Measurements (7)</a:t>
            </a:r>
            <a:r>
              <a:rPr b="0" i="0" lang="en-US" sz="1450" u="none" cap="none" strike="noStrike">
                <a:solidFill>
                  <a:srgbClr val="504C49"/>
                </a:solidFill>
                <a:latin typeface="Source Serif 4"/>
                <a:ea typeface="Source Serif 4"/>
                <a:cs typeface="Source Serif 4"/>
                <a:sym typeface="Source Serif 4"/>
              </a:rPr>
              <a:t>: Body segment relationships (hand-to-hand, shoulder width, arm reach)</a:t>
            </a:r>
            <a:endParaRPr b="0" i="0" sz="1450" u="none" cap="none" strike="noStrike"/>
          </a:p>
        </p:txBody>
      </p:sp>
      <p:sp>
        <p:nvSpPr>
          <p:cNvPr id="448" name="Google Shape;448;p17"/>
          <p:cNvSpPr/>
          <p:nvPr/>
        </p:nvSpPr>
        <p:spPr>
          <a:xfrm>
            <a:off x="6450687" y="2799993"/>
            <a:ext cx="7528322" cy="60221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Velocity Features (14)</a:t>
            </a:r>
            <a:r>
              <a:rPr b="0" i="0" lang="en-US" sz="1450" u="none" cap="none" strike="noStrike">
                <a:solidFill>
                  <a:srgbClr val="504C49"/>
                </a:solidFill>
                <a:latin typeface="Source Serif 4"/>
                <a:ea typeface="Source Serif 4"/>
                <a:cs typeface="Source Serif 4"/>
                <a:sym typeface="Source Serif 4"/>
              </a:rPr>
              <a:t>: Frame-to-frame movement dynamics for upper body landmarks</a:t>
            </a:r>
            <a:endParaRPr b="0" i="0" sz="1450" u="none" cap="none" strike="noStrike"/>
          </a:p>
        </p:txBody>
      </p:sp>
      <p:sp>
        <p:nvSpPr>
          <p:cNvPr id="449" name="Google Shape;449;p17"/>
          <p:cNvSpPr/>
          <p:nvPr/>
        </p:nvSpPr>
        <p:spPr>
          <a:xfrm>
            <a:off x="6450687" y="3571637"/>
            <a:ext cx="7528322" cy="60221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Discriminative Features (8)</a:t>
            </a:r>
            <a:r>
              <a:rPr b="0" i="0" lang="en-US" sz="1450" u="none" cap="none" strike="noStrike">
                <a:solidFill>
                  <a:srgbClr val="504C49"/>
                </a:solidFill>
                <a:latin typeface="Source Serif 4"/>
                <a:ea typeface="Source Serif 4"/>
                <a:cs typeface="Source Serif 4"/>
                <a:sym typeface="Source Serif 4"/>
              </a:rPr>
              <a:t>: Exercise-specific patterns (arm convergence, hip dominance ratios)</a:t>
            </a:r>
            <a:endParaRPr b="0" i="0" sz="1450" u="none" cap="none" strike="noStrike"/>
          </a:p>
        </p:txBody>
      </p:sp>
      <p:sp>
        <p:nvSpPr>
          <p:cNvPr id="450" name="Google Shape;450;p17"/>
          <p:cNvSpPr/>
          <p:nvPr/>
        </p:nvSpPr>
        <p:spPr>
          <a:xfrm>
            <a:off x="6450687" y="4362093"/>
            <a:ext cx="2824163" cy="35302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1" i="0" lang="en-US" sz="2200" u="none" cap="none" strike="noStrike">
                <a:solidFill>
                  <a:srgbClr val="201B18"/>
                </a:solidFill>
                <a:latin typeface="Platypi Medium"/>
                <a:ea typeface="Platypi Medium"/>
                <a:cs typeface="Platypi Medium"/>
                <a:sym typeface="Platypi Medium"/>
              </a:rPr>
              <a:t>Key Intelligence</a:t>
            </a:r>
            <a:endParaRPr b="0" i="0" sz="2200" u="none" cap="none" strike="noStrike"/>
          </a:p>
        </p:txBody>
      </p:sp>
      <p:sp>
        <p:nvSpPr>
          <p:cNvPr id="451" name="Google Shape;451;p17"/>
          <p:cNvSpPr/>
          <p:nvPr/>
        </p:nvSpPr>
        <p:spPr>
          <a:xfrm>
            <a:off x="6450687" y="4903351"/>
            <a:ext cx="7528322" cy="301109"/>
          </a:xfrm>
          <a:prstGeom prst="rect">
            <a:avLst/>
          </a:prstGeom>
          <a:noFill/>
          <a:ln>
            <a:noFill/>
          </a:ln>
        </p:spPr>
        <p:txBody>
          <a:bodyPr anchorCtr="0" anchor="t" bIns="0" lIns="0" spcFirstLastPara="1" rIns="0" wrap="square" tIns="0">
            <a:noAutofit/>
          </a:bodyPr>
          <a:lstStyle/>
          <a:p>
            <a:pPr indent="-342900" lvl="0" marL="342900" marR="0" rtl="0" algn="l">
              <a:lnSpc>
                <a:spcPct val="162068"/>
              </a:lnSpc>
              <a:spcBef>
                <a:spcPts val="0"/>
              </a:spcBef>
              <a:spcAft>
                <a:spcPts val="0"/>
              </a:spcAft>
              <a:buClr>
                <a:srgbClr val="504C49"/>
              </a:buClr>
              <a:buSzPts val="1450"/>
              <a:buFont typeface="Source Serif 4"/>
              <a:buChar char="•"/>
            </a:pPr>
            <a:r>
              <a:rPr b="0" i="0" lang="en-US" sz="1450" u="none" cap="none" strike="noStrike">
                <a:solidFill>
                  <a:srgbClr val="504C49"/>
                </a:solidFill>
                <a:latin typeface="Source Serif 4"/>
                <a:ea typeface="Source Serif 4"/>
                <a:cs typeface="Source Serif 4"/>
                <a:sym typeface="Source Serif 4"/>
              </a:rPr>
              <a:t>Exercise-specific angle calculations adapt based on detected movement type</a:t>
            </a:r>
            <a:endParaRPr b="0" i="0" sz="1450" u="none" cap="none" strike="noStrike"/>
          </a:p>
        </p:txBody>
      </p:sp>
      <p:sp>
        <p:nvSpPr>
          <p:cNvPr id="452" name="Google Shape;452;p17"/>
          <p:cNvSpPr/>
          <p:nvPr/>
        </p:nvSpPr>
        <p:spPr>
          <a:xfrm>
            <a:off x="6450687" y="5270302"/>
            <a:ext cx="7528322" cy="301109"/>
          </a:xfrm>
          <a:prstGeom prst="rect">
            <a:avLst/>
          </a:prstGeom>
          <a:noFill/>
          <a:ln>
            <a:noFill/>
          </a:ln>
        </p:spPr>
        <p:txBody>
          <a:bodyPr anchorCtr="0" anchor="t" bIns="0" lIns="0" spcFirstLastPara="1" rIns="0" wrap="square" tIns="0">
            <a:noAutofit/>
          </a:bodyPr>
          <a:lstStyle/>
          <a:p>
            <a:pPr indent="-342900" lvl="0" marL="342900" marR="0" rtl="0" algn="l">
              <a:lnSpc>
                <a:spcPct val="162068"/>
              </a:lnSpc>
              <a:spcBef>
                <a:spcPts val="0"/>
              </a:spcBef>
              <a:spcAft>
                <a:spcPts val="0"/>
              </a:spcAft>
              <a:buClr>
                <a:srgbClr val="504C49"/>
              </a:buClr>
              <a:buSzPts val="1450"/>
              <a:buFont typeface="Source Serif 4"/>
              <a:buChar char="•"/>
            </a:pPr>
            <a:r>
              <a:rPr b="0" i="0" lang="en-US" sz="1450" u="none" cap="none" strike="noStrike">
                <a:solidFill>
                  <a:srgbClr val="504C49"/>
                </a:solidFill>
                <a:latin typeface="Source Serif 4"/>
                <a:ea typeface="Source Serif 4"/>
                <a:cs typeface="Source Serif 4"/>
                <a:sym typeface="Source Serif 4"/>
              </a:rPr>
              <a:t>Temporal velocity tracking captures movement quality and rhythm</a:t>
            </a:r>
            <a:endParaRPr b="0" i="0" sz="1450" u="none" cap="none" strike="noStrike"/>
          </a:p>
        </p:txBody>
      </p:sp>
      <p:sp>
        <p:nvSpPr>
          <p:cNvPr id="453" name="Google Shape;453;p17"/>
          <p:cNvSpPr/>
          <p:nvPr/>
        </p:nvSpPr>
        <p:spPr>
          <a:xfrm>
            <a:off x="6450687" y="5637252"/>
            <a:ext cx="7528322" cy="301109"/>
          </a:xfrm>
          <a:prstGeom prst="rect">
            <a:avLst/>
          </a:prstGeom>
          <a:noFill/>
          <a:ln>
            <a:noFill/>
          </a:ln>
        </p:spPr>
        <p:txBody>
          <a:bodyPr anchorCtr="0" anchor="t" bIns="0" lIns="0" spcFirstLastPara="1" rIns="0" wrap="square" tIns="0">
            <a:noAutofit/>
          </a:bodyPr>
          <a:lstStyle/>
          <a:p>
            <a:pPr indent="-342900" lvl="0" marL="342900" marR="0" rtl="0" algn="l">
              <a:lnSpc>
                <a:spcPct val="162068"/>
              </a:lnSpc>
              <a:spcBef>
                <a:spcPts val="0"/>
              </a:spcBef>
              <a:spcAft>
                <a:spcPts val="0"/>
              </a:spcAft>
              <a:buClr>
                <a:srgbClr val="504C49"/>
              </a:buClr>
              <a:buSzPts val="1450"/>
              <a:buFont typeface="Source Serif 4"/>
              <a:buChar char="•"/>
            </a:pPr>
            <a:r>
              <a:rPr b="0" i="0" lang="en-US" sz="1450" u="none" cap="none" strike="noStrike">
                <a:solidFill>
                  <a:srgbClr val="504C49"/>
                </a:solidFill>
                <a:latin typeface="Source Serif 4"/>
                <a:ea typeface="Source Serif 4"/>
                <a:cs typeface="Source Serif 4"/>
                <a:sym typeface="Source Serif 4"/>
              </a:rPr>
              <a:t>Scale-invariant normalization handles varying video conditions</a:t>
            </a:r>
            <a:endParaRPr b="0" i="0" sz="145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8"/>
          <p:cNvSpPr/>
          <p:nvPr/>
        </p:nvSpPr>
        <p:spPr>
          <a:xfrm>
            <a:off x="5871091" y="318611"/>
            <a:ext cx="2888099" cy="360998"/>
          </a:xfrm>
          <a:prstGeom prst="rect">
            <a:avLst/>
          </a:prstGeom>
          <a:noFill/>
          <a:ln>
            <a:noFill/>
          </a:ln>
        </p:spPr>
        <p:txBody>
          <a:bodyPr anchorCtr="0" anchor="t" bIns="0" lIns="0" spcFirstLastPara="1" rIns="0" wrap="square" tIns="0">
            <a:noAutofit/>
          </a:bodyPr>
          <a:lstStyle/>
          <a:p>
            <a:pPr indent="0" lvl="0" marL="0" marR="0" rtl="0" algn="ctr">
              <a:lnSpc>
                <a:spcPct val="124444"/>
              </a:lnSpc>
              <a:spcBef>
                <a:spcPts val="0"/>
              </a:spcBef>
              <a:spcAft>
                <a:spcPts val="0"/>
              </a:spcAft>
              <a:buClr>
                <a:srgbClr val="201B18"/>
              </a:buClr>
              <a:buSzPts val="2250"/>
              <a:buFont typeface="Platypi Medium"/>
              <a:buNone/>
            </a:pPr>
            <a:r>
              <a:rPr b="0" i="0" lang="en-US" sz="2250" u="none" cap="none" strike="noStrike">
                <a:solidFill>
                  <a:srgbClr val="201B18"/>
                </a:solidFill>
                <a:latin typeface="Platypi Medium"/>
                <a:ea typeface="Platypi Medium"/>
                <a:cs typeface="Platypi Medium"/>
                <a:sym typeface="Platypi Medium"/>
              </a:rPr>
              <a:t>Model Architecture</a:t>
            </a:r>
            <a:endParaRPr b="0" i="0" sz="2250" u="none" cap="none" strike="noStrike"/>
          </a:p>
        </p:txBody>
      </p:sp>
      <p:pic>
        <p:nvPicPr>
          <p:cNvPr descr="preencoded.png" id="460" name="Google Shape;460;p18"/>
          <p:cNvPicPr preferRelativeResize="0"/>
          <p:nvPr/>
        </p:nvPicPr>
        <p:blipFill rotWithShape="1">
          <a:blip r:embed="rId3">
            <a:alphaModFix/>
          </a:blip>
          <a:srcRect b="0" l="0" r="0" t="0"/>
          <a:stretch/>
        </p:blipFill>
        <p:spPr>
          <a:xfrm>
            <a:off x="6131004" y="910590"/>
            <a:ext cx="2368272" cy="70002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p:nvPr/>
        </p:nvSpPr>
        <p:spPr>
          <a:xfrm>
            <a:off x="541496" y="432554"/>
            <a:ext cx="5290423" cy="38671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400"/>
              <a:buFont typeface="Platypi Medium"/>
              <a:buNone/>
            </a:pPr>
            <a:r>
              <a:rPr b="1" i="0" lang="en-US" sz="2400" u="none" cap="none" strike="noStrike">
                <a:solidFill>
                  <a:srgbClr val="201B18"/>
                </a:solidFill>
                <a:latin typeface="Platypi Medium"/>
                <a:ea typeface="Platypi Medium"/>
                <a:cs typeface="Platypi Medium"/>
                <a:sym typeface="Platypi Medium"/>
              </a:rPr>
              <a:t>Multi-Head Attention Mechanism</a:t>
            </a:r>
            <a:endParaRPr b="0" i="0" sz="2400" u="none" cap="none" strike="noStrike"/>
          </a:p>
        </p:txBody>
      </p:sp>
      <p:sp>
        <p:nvSpPr>
          <p:cNvPr id="467" name="Google Shape;467;p19"/>
          <p:cNvSpPr/>
          <p:nvPr/>
        </p:nvSpPr>
        <p:spPr>
          <a:xfrm>
            <a:off x="541496" y="973931"/>
            <a:ext cx="3737372" cy="290036"/>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800"/>
              <a:buFont typeface="Platypi Medium"/>
              <a:buNone/>
            </a:pPr>
            <a:r>
              <a:rPr b="0" i="0" lang="en-US" sz="1800" u="none" cap="none" strike="noStrike">
                <a:solidFill>
                  <a:srgbClr val="201B18"/>
                </a:solidFill>
                <a:latin typeface="Platypi Medium"/>
                <a:ea typeface="Platypi Medium"/>
                <a:cs typeface="Platypi Medium"/>
                <a:sym typeface="Platypi Medium"/>
              </a:rPr>
              <a:t>Self-Attention for Exercise Focus</a:t>
            </a:r>
            <a:endParaRPr b="0" i="0" sz="1800" u="none" cap="none" strike="noStrike"/>
          </a:p>
        </p:txBody>
      </p:sp>
      <p:sp>
        <p:nvSpPr>
          <p:cNvPr id="468" name="Google Shape;468;p19"/>
          <p:cNvSpPr/>
          <p:nvPr/>
        </p:nvSpPr>
        <p:spPr>
          <a:xfrm>
            <a:off x="541496" y="1496020"/>
            <a:ext cx="13547408" cy="49530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Attention</a:t>
            </a:r>
            <a:r>
              <a:rPr b="0" i="0" lang="en-US" sz="1200" u="none" cap="none" strike="noStrike">
                <a:solidFill>
                  <a:srgbClr val="504C49"/>
                </a:solidFill>
                <a:latin typeface="Source Serif 4"/>
                <a:ea typeface="Source Serif 4"/>
                <a:cs typeface="Source Serif 4"/>
                <a:sym typeface="Source Serif 4"/>
              </a:rPr>
              <a:t> is a mechanism that allows the model to dynamically focus on the most relevant parts of the input sequence, automatically learning which frames contain the most discriminative information for exercise classification.</a:t>
            </a:r>
            <a:endParaRPr b="0" i="0" sz="1200" u="none" cap="none" strike="noStrike"/>
          </a:p>
        </p:txBody>
      </p:sp>
      <p:sp>
        <p:nvSpPr>
          <p:cNvPr id="469" name="Google Shape;469;p19"/>
          <p:cNvSpPr/>
          <p:nvPr/>
        </p:nvSpPr>
        <p:spPr>
          <a:xfrm>
            <a:off x="541496" y="2223373"/>
            <a:ext cx="4799886" cy="241697"/>
          </a:xfrm>
          <a:prstGeom prst="rect">
            <a:avLst/>
          </a:prstGeom>
          <a:noFill/>
          <a:ln>
            <a:noFill/>
          </a:ln>
        </p:spPr>
        <p:txBody>
          <a:bodyPr anchorCtr="0" anchor="t" bIns="0" lIns="0" spcFirstLastPara="1" rIns="0" wrap="square" tIns="0">
            <a:noAutofit/>
          </a:bodyPr>
          <a:lstStyle/>
          <a:p>
            <a:pPr indent="0" lvl="0" marL="0" marR="0" rtl="0" algn="l">
              <a:lnSpc>
                <a:spcPct val="126666"/>
              </a:lnSpc>
              <a:spcBef>
                <a:spcPts val="0"/>
              </a:spcBef>
              <a:spcAft>
                <a:spcPts val="0"/>
              </a:spcAft>
              <a:buClr>
                <a:srgbClr val="201B18"/>
              </a:buClr>
              <a:buSzPts val="1500"/>
              <a:buFont typeface="Platypi Medium"/>
              <a:buNone/>
            </a:pPr>
            <a:r>
              <a:rPr b="1" i="0" lang="en-US" sz="1500" u="none" cap="none" strike="noStrike">
                <a:solidFill>
                  <a:srgbClr val="201B18"/>
                </a:solidFill>
                <a:latin typeface="Platypi Medium"/>
                <a:ea typeface="Platypi Medium"/>
                <a:cs typeface="Platypi Medium"/>
                <a:sym typeface="Platypi Medium"/>
              </a:rPr>
              <a:t>The Attention Problem in Exercise Classification</a:t>
            </a:r>
            <a:endParaRPr b="0" i="0" sz="1500" u="none" cap="none" strike="noStrike"/>
          </a:p>
        </p:txBody>
      </p:sp>
      <p:sp>
        <p:nvSpPr>
          <p:cNvPr id="470" name="Google Shape;470;p19"/>
          <p:cNvSpPr/>
          <p:nvPr/>
        </p:nvSpPr>
        <p:spPr>
          <a:xfrm>
            <a:off x="541496" y="2697123"/>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000000"/>
              </a:buClr>
              <a:buSzPts val="1200"/>
              <a:buFont typeface="Source Serif 4"/>
              <a:buNone/>
            </a:pPr>
            <a:r>
              <a:rPr b="0" i="0" lang="en-US" sz="1200" u="none" cap="none" strike="noStrike">
                <a:solidFill>
                  <a:srgbClr val="000000"/>
                </a:solidFill>
                <a:latin typeface="Source Serif 4"/>
                <a:ea typeface="Source Serif 4"/>
                <a:cs typeface="Source Serif 4"/>
                <a:sym typeface="Source Serif 4"/>
              </a:rPr>
              <a:t>🎯</a:t>
            </a: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Not All Frames Are Equal</a:t>
            </a:r>
            <a:endParaRPr b="0" i="0" sz="1200" u="none" cap="none" strike="noStrike"/>
          </a:p>
        </p:txBody>
      </p:sp>
      <p:sp>
        <p:nvSpPr>
          <p:cNvPr id="471" name="Google Shape;471;p19"/>
          <p:cNvSpPr/>
          <p:nvPr/>
        </p:nvSpPr>
        <p:spPr>
          <a:xfrm>
            <a:off x="541496" y="3118723"/>
            <a:ext cx="13547408" cy="247650"/>
          </a:xfrm>
          <a:prstGeom prst="rect">
            <a:avLst/>
          </a:prstGeom>
          <a:noFill/>
          <a:ln>
            <a:noFill/>
          </a:ln>
        </p:spPr>
        <p:txBody>
          <a:bodyPr anchorCtr="0" anchor="t" bIns="0" lIns="0" spcFirstLastPara="1" rIns="0" wrap="square" tIns="0">
            <a:noAutofit/>
          </a:bodyPr>
          <a:lstStyle/>
          <a:p>
            <a:pPr indent="-342900" lvl="0" marL="342900" marR="0" rtl="0" algn="l">
              <a:lnSpc>
                <a:spcPct val="158333"/>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Peak contraction moments most discriminative</a:t>
            </a:r>
            <a:endParaRPr b="0" i="0" sz="1200" u="none" cap="none" strike="noStrike"/>
          </a:p>
        </p:txBody>
      </p:sp>
      <p:sp>
        <p:nvSpPr>
          <p:cNvPr id="472" name="Google Shape;472;p19"/>
          <p:cNvSpPr/>
          <p:nvPr/>
        </p:nvSpPr>
        <p:spPr>
          <a:xfrm>
            <a:off x="541496" y="3420428"/>
            <a:ext cx="13547408" cy="247650"/>
          </a:xfrm>
          <a:prstGeom prst="rect">
            <a:avLst/>
          </a:prstGeom>
          <a:noFill/>
          <a:ln>
            <a:noFill/>
          </a:ln>
        </p:spPr>
        <p:txBody>
          <a:bodyPr anchorCtr="0" anchor="t" bIns="0" lIns="0" spcFirstLastPara="1" rIns="0" wrap="square" tIns="0">
            <a:noAutofit/>
          </a:bodyPr>
          <a:lstStyle/>
          <a:p>
            <a:pPr indent="-342900" lvl="0" marL="342900" marR="0" rtl="0" algn="l">
              <a:lnSpc>
                <a:spcPct val="158333"/>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Transition phases less informative</a:t>
            </a:r>
            <a:endParaRPr b="0" i="0" sz="1200" u="none" cap="none" strike="noStrike"/>
          </a:p>
        </p:txBody>
      </p:sp>
      <p:sp>
        <p:nvSpPr>
          <p:cNvPr id="473" name="Google Shape;473;p19"/>
          <p:cNvSpPr/>
          <p:nvPr/>
        </p:nvSpPr>
        <p:spPr>
          <a:xfrm>
            <a:off x="541496" y="3722132"/>
            <a:ext cx="13547408" cy="247650"/>
          </a:xfrm>
          <a:prstGeom prst="rect">
            <a:avLst/>
          </a:prstGeom>
          <a:noFill/>
          <a:ln>
            <a:noFill/>
          </a:ln>
        </p:spPr>
        <p:txBody>
          <a:bodyPr anchorCtr="0" anchor="t" bIns="0" lIns="0" spcFirstLastPara="1" rIns="0" wrap="square" tIns="0">
            <a:noAutofit/>
          </a:bodyPr>
          <a:lstStyle/>
          <a:p>
            <a:pPr indent="-342900" lvl="0" marL="342900" marR="0" rtl="0" algn="l">
              <a:lnSpc>
                <a:spcPct val="158333"/>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Rest positions between reps should be ignored</a:t>
            </a:r>
            <a:endParaRPr b="0" i="0" sz="1200" u="none" cap="none" strike="noStrike"/>
          </a:p>
        </p:txBody>
      </p:sp>
      <p:sp>
        <p:nvSpPr>
          <p:cNvPr id="474" name="Google Shape;474;p19"/>
          <p:cNvSpPr/>
          <p:nvPr/>
        </p:nvSpPr>
        <p:spPr>
          <a:xfrm>
            <a:off x="541496" y="4143732"/>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000000"/>
              </a:buClr>
              <a:buSzPts val="1200"/>
              <a:buFont typeface="Source Serif 4"/>
              <a:buNone/>
            </a:pPr>
            <a:r>
              <a:rPr b="0" i="0" lang="en-US" sz="1200" u="none" cap="none" strike="noStrike">
                <a:solidFill>
                  <a:srgbClr val="000000"/>
                </a:solidFill>
                <a:latin typeface="Source Serif 4"/>
                <a:ea typeface="Source Serif 4"/>
                <a:cs typeface="Source Serif 4"/>
                <a:sym typeface="Source Serif 4"/>
              </a:rPr>
              <a:t>🎯</a:t>
            </a: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Exercise-Specific Critical Moments</a:t>
            </a:r>
            <a:endParaRPr b="0" i="0" sz="1200" u="none" cap="none" strike="noStrike"/>
          </a:p>
        </p:txBody>
      </p:sp>
      <p:sp>
        <p:nvSpPr>
          <p:cNvPr id="475" name="Google Shape;475;p19"/>
          <p:cNvSpPr/>
          <p:nvPr/>
        </p:nvSpPr>
        <p:spPr>
          <a:xfrm>
            <a:off x="541496" y="4565333"/>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Deadlift:</a:t>
            </a:r>
            <a:r>
              <a:rPr b="0" i="0" lang="en-US" sz="1200" u="none" cap="none" strike="noStrike">
                <a:solidFill>
                  <a:srgbClr val="504C49"/>
                </a:solidFill>
                <a:latin typeface="Source Serif 4"/>
                <a:ea typeface="Source Serif 4"/>
                <a:cs typeface="Source Serif 4"/>
                <a:sym typeface="Source Serif 4"/>
              </a:rPr>
              <a:t> Peak hip extension moment</a:t>
            </a:r>
            <a:endParaRPr b="0" i="0" sz="1200" u="none" cap="none" strike="noStrike"/>
          </a:p>
        </p:txBody>
      </p:sp>
      <p:sp>
        <p:nvSpPr>
          <p:cNvPr id="476" name="Google Shape;476;p19"/>
          <p:cNvSpPr/>
          <p:nvPr/>
        </p:nvSpPr>
        <p:spPr>
          <a:xfrm>
            <a:off x="541496" y="4867037"/>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Bench Press:</a:t>
            </a:r>
            <a:r>
              <a:rPr b="0" i="0" lang="en-US" sz="1200" u="none" cap="none" strike="noStrike">
                <a:solidFill>
                  <a:srgbClr val="504C49"/>
                </a:solidFill>
                <a:latin typeface="Source Serif 4"/>
                <a:ea typeface="Source Serif 4"/>
                <a:cs typeface="Source Serif 4"/>
                <a:sym typeface="Source Serif 4"/>
              </a:rPr>
              <a:t> Bottom position and lockout phase</a:t>
            </a:r>
            <a:endParaRPr b="0" i="0" sz="1200" u="none" cap="none" strike="noStrike"/>
          </a:p>
        </p:txBody>
      </p:sp>
      <p:sp>
        <p:nvSpPr>
          <p:cNvPr id="477" name="Google Shape;477;p19"/>
          <p:cNvSpPr/>
          <p:nvPr/>
        </p:nvSpPr>
        <p:spPr>
          <a:xfrm>
            <a:off x="541496" y="5168741"/>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Squat:</a:t>
            </a:r>
            <a:r>
              <a:rPr b="0" i="0" lang="en-US" sz="1200" u="none" cap="none" strike="noStrike">
                <a:solidFill>
                  <a:srgbClr val="504C49"/>
                </a:solidFill>
                <a:latin typeface="Source Serif 4"/>
                <a:ea typeface="Source Serif 4"/>
                <a:cs typeface="Source Serif 4"/>
                <a:sym typeface="Source Serif 4"/>
              </a:rPr>
              <a:t> Depth achievement and drive initiation</a:t>
            </a:r>
            <a:endParaRPr b="0" i="0" sz="1200" u="none" cap="none" strike="noStrike"/>
          </a:p>
        </p:txBody>
      </p:sp>
      <p:sp>
        <p:nvSpPr>
          <p:cNvPr id="478" name="Google Shape;478;p19"/>
          <p:cNvSpPr/>
          <p:nvPr/>
        </p:nvSpPr>
        <p:spPr>
          <a:xfrm>
            <a:off x="541496" y="5648444"/>
            <a:ext cx="3928229" cy="290036"/>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800"/>
              <a:buFont typeface="Platypi Medium"/>
              <a:buNone/>
            </a:pPr>
            <a:r>
              <a:rPr b="0" i="0" lang="en-US" sz="1800" u="none" cap="none" strike="noStrike">
                <a:solidFill>
                  <a:srgbClr val="201B18"/>
                </a:solidFill>
                <a:latin typeface="Platypi Medium"/>
                <a:ea typeface="Platypi Medium"/>
                <a:cs typeface="Platypi Medium"/>
                <a:sym typeface="Platypi Medium"/>
              </a:rPr>
              <a:t>Multi-Head Attention Architecture</a:t>
            </a:r>
            <a:endParaRPr b="0" i="0" sz="1800" u="none" cap="none" strike="noStrike"/>
          </a:p>
        </p:txBody>
      </p:sp>
      <p:sp>
        <p:nvSpPr>
          <p:cNvPr id="479" name="Google Shape;479;p19"/>
          <p:cNvSpPr/>
          <p:nvPr/>
        </p:nvSpPr>
        <p:spPr>
          <a:xfrm>
            <a:off x="541496" y="6170533"/>
            <a:ext cx="2392085" cy="241697"/>
          </a:xfrm>
          <a:prstGeom prst="rect">
            <a:avLst/>
          </a:prstGeom>
          <a:noFill/>
          <a:ln>
            <a:noFill/>
          </a:ln>
        </p:spPr>
        <p:txBody>
          <a:bodyPr anchorCtr="0" anchor="t" bIns="0" lIns="0" spcFirstLastPara="1" rIns="0" wrap="square" tIns="0">
            <a:noAutofit/>
          </a:bodyPr>
          <a:lstStyle/>
          <a:p>
            <a:pPr indent="0" lvl="0" marL="0" marR="0" rtl="0" algn="l">
              <a:lnSpc>
                <a:spcPct val="126666"/>
              </a:lnSpc>
              <a:spcBef>
                <a:spcPts val="0"/>
              </a:spcBef>
              <a:spcAft>
                <a:spcPts val="0"/>
              </a:spcAft>
              <a:buClr>
                <a:srgbClr val="201B18"/>
              </a:buClr>
              <a:buSzPts val="1500"/>
              <a:buFont typeface="Platypi Medium"/>
              <a:buNone/>
            </a:pPr>
            <a:r>
              <a:rPr b="1" i="0" lang="en-US" sz="1500" u="none" cap="none" strike="noStrike">
                <a:solidFill>
                  <a:srgbClr val="201B18"/>
                </a:solidFill>
                <a:latin typeface="Platypi Medium"/>
                <a:ea typeface="Platypi Medium"/>
                <a:cs typeface="Platypi Medium"/>
                <a:sym typeface="Platypi Medium"/>
              </a:rPr>
              <a:t>Technical Specifications</a:t>
            </a:r>
            <a:endParaRPr b="0" i="0" sz="1500" u="none" cap="none" strike="noStrike"/>
          </a:p>
        </p:txBody>
      </p:sp>
      <p:sp>
        <p:nvSpPr>
          <p:cNvPr id="480" name="Google Shape;480;p19"/>
          <p:cNvSpPr/>
          <p:nvPr/>
        </p:nvSpPr>
        <p:spPr>
          <a:xfrm>
            <a:off x="541496" y="6644283"/>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Number of Heads:</a:t>
            </a:r>
            <a:r>
              <a:rPr b="0" i="0" lang="en-US" sz="1200" u="none" cap="none" strike="noStrike">
                <a:solidFill>
                  <a:srgbClr val="504C49"/>
                </a:solidFill>
                <a:latin typeface="Source Serif 4"/>
                <a:ea typeface="Source Serif 4"/>
                <a:cs typeface="Source Serif 4"/>
                <a:sym typeface="Source Serif 4"/>
              </a:rPr>
              <a:t> 4 parallel attention mechanisms (Peak Movement, Movement Transition,  Exercise Initiation , Temporal Rhythm)</a:t>
            </a:r>
            <a:endParaRPr b="0" i="0" sz="1200" u="none" cap="none" strike="noStrike"/>
          </a:p>
        </p:txBody>
      </p:sp>
      <p:sp>
        <p:nvSpPr>
          <p:cNvPr id="481" name="Google Shape;481;p19"/>
          <p:cNvSpPr/>
          <p:nvPr/>
        </p:nvSpPr>
        <p:spPr>
          <a:xfrm>
            <a:off x="541496" y="6945987"/>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Key Dimension:</a:t>
            </a:r>
            <a:r>
              <a:rPr b="0" i="0" lang="en-US" sz="1200" u="none" cap="none" strike="noStrike">
                <a:solidFill>
                  <a:srgbClr val="504C49"/>
                </a:solidFill>
                <a:latin typeface="Source Serif 4"/>
                <a:ea typeface="Source Serif 4"/>
                <a:cs typeface="Source Serif 4"/>
                <a:sym typeface="Source Serif 4"/>
              </a:rPr>
              <a:t> 32 features per attention head</a:t>
            </a:r>
            <a:endParaRPr b="0" i="0" sz="1200" u="none" cap="none" strike="noStrike"/>
          </a:p>
        </p:txBody>
      </p:sp>
      <p:sp>
        <p:nvSpPr>
          <p:cNvPr id="482" name="Google Shape;482;p19"/>
          <p:cNvSpPr/>
          <p:nvPr/>
        </p:nvSpPr>
        <p:spPr>
          <a:xfrm>
            <a:off x="541496" y="7247692"/>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Input:</a:t>
            </a:r>
            <a:r>
              <a:rPr b="0" i="0" lang="en-US" sz="1200" u="none" cap="none" strike="noStrike">
                <a:solidFill>
                  <a:srgbClr val="504C49"/>
                </a:solidFill>
                <a:latin typeface="Source Serif 4"/>
                <a:ea typeface="Source Serif 4"/>
                <a:cs typeface="Source Serif 4"/>
                <a:sym typeface="Source Serif 4"/>
              </a:rPr>
              <a:t> (batch_size, 20, 64) from bidirectional LSTM</a:t>
            </a:r>
            <a:endParaRPr b="0" i="0" sz="1200" u="none" cap="none" strike="noStrike"/>
          </a:p>
        </p:txBody>
      </p:sp>
      <p:sp>
        <p:nvSpPr>
          <p:cNvPr id="483" name="Google Shape;483;p19"/>
          <p:cNvSpPr/>
          <p:nvPr/>
        </p:nvSpPr>
        <p:spPr>
          <a:xfrm>
            <a:off x="541496" y="7549396"/>
            <a:ext cx="13547408" cy="247650"/>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504C49"/>
              </a:buClr>
              <a:buSzPts val="1200"/>
              <a:buFont typeface="Source Serif 4"/>
              <a:buNone/>
            </a:pPr>
            <a:r>
              <a:rPr b="1" i="0" lang="en-US" sz="1200" u="none" cap="none" strike="noStrike">
                <a:solidFill>
                  <a:srgbClr val="504C49"/>
                </a:solidFill>
                <a:latin typeface="Source Serif 4"/>
                <a:ea typeface="Source Serif 4"/>
                <a:cs typeface="Source Serif 4"/>
                <a:sym typeface="Source Serif 4"/>
              </a:rPr>
              <a:t>Output:</a:t>
            </a:r>
            <a:r>
              <a:rPr b="0" i="0" lang="en-US" sz="1200" u="none" cap="none" strike="noStrike">
                <a:solidFill>
                  <a:srgbClr val="504C49"/>
                </a:solidFill>
                <a:latin typeface="Source Serif 4"/>
                <a:ea typeface="Source Serif 4"/>
                <a:cs typeface="Source Serif 4"/>
                <a:sym typeface="Source Serif 4"/>
              </a:rPr>
              <a:t> (batch_size, 20, 64) attention-weighted features</a:t>
            </a:r>
            <a:endParaRPr b="0" i="0" sz="12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p:nvPr/>
        </p:nvSpPr>
        <p:spPr>
          <a:xfrm>
            <a:off x="793790" y="2544247"/>
            <a:ext cx="9270683"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Problem Statement &amp; Motivation</a:t>
            </a:r>
            <a:endParaRPr b="0" i="0" sz="4450" u="none" cap="none" strike="noStrike"/>
          </a:p>
        </p:txBody>
      </p:sp>
      <p:sp>
        <p:nvSpPr>
          <p:cNvPr id="109" name="Google Shape;109;p2"/>
          <p:cNvSpPr/>
          <p:nvPr/>
        </p:nvSpPr>
        <p:spPr>
          <a:xfrm>
            <a:off x="793790" y="3593187"/>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Project objectives:</a:t>
            </a:r>
            <a:endParaRPr b="0" i="0" sz="2650" u="none" cap="none" strike="noStrike"/>
          </a:p>
        </p:txBody>
      </p:sp>
      <p:sp>
        <p:nvSpPr>
          <p:cNvPr id="110" name="Google Shape;110;p2"/>
          <p:cNvSpPr/>
          <p:nvPr/>
        </p:nvSpPr>
        <p:spPr>
          <a:xfrm>
            <a:off x="793790" y="4358640"/>
            <a:ext cx="13042821" cy="1326713"/>
          </a:xfrm>
          <a:prstGeom prst="roundRect">
            <a:avLst>
              <a:gd fmla="val 2565" name="adj"/>
            </a:avLst>
          </a:prstGeom>
          <a:solidFill>
            <a:srgbClr val="B6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11" name="Google Shape;111;p2"/>
          <p:cNvPicPr preferRelativeResize="0"/>
          <p:nvPr/>
        </p:nvPicPr>
        <p:blipFill rotWithShape="1">
          <a:blip r:embed="rId3">
            <a:alphaModFix/>
          </a:blip>
          <a:srcRect b="0" l="0" r="0" t="0"/>
          <a:stretch/>
        </p:blipFill>
        <p:spPr>
          <a:xfrm>
            <a:off x="1020604" y="4702731"/>
            <a:ext cx="283488" cy="226814"/>
          </a:xfrm>
          <a:prstGeom prst="rect">
            <a:avLst/>
          </a:prstGeom>
          <a:noFill/>
          <a:ln>
            <a:noFill/>
          </a:ln>
        </p:spPr>
      </p:pic>
      <p:sp>
        <p:nvSpPr>
          <p:cNvPr id="112" name="Google Shape;112;p2"/>
          <p:cNvSpPr/>
          <p:nvPr/>
        </p:nvSpPr>
        <p:spPr>
          <a:xfrm>
            <a:off x="1530906" y="4642128"/>
            <a:ext cx="1207889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000000"/>
              </a:buClr>
              <a:buSzPts val="1750"/>
              <a:buFont typeface="Source Serif 4"/>
              <a:buNone/>
            </a:pPr>
            <a:r>
              <a:rPr b="0" i="0" lang="en-US" sz="1750" u="none" cap="none" strike="noStrike">
                <a:solidFill>
                  <a:srgbClr val="000000"/>
                </a:solidFill>
                <a:latin typeface="Source Serif 4"/>
                <a:ea typeface="Source Serif 4"/>
                <a:cs typeface="Source Serif 4"/>
                <a:sym typeface="Source Serif 4"/>
              </a:rPr>
              <a:t>Build a robust classifier for 22 exercise types achieving high accuracy while handling real-world video conditions and enabling practical deployment</a:t>
            </a:r>
            <a:endParaRPr b="0" i="0" sz="175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0"/>
          <p:cNvSpPr/>
          <p:nvPr/>
        </p:nvSpPr>
        <p:spPr>
          <a:xfrm>
            <a:off x="793790" y="1780103"/>
            <a:ext cx="405872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1" i="0" lang="en-US" sz="2200" u="none" cap="none" strike="noStrike">
                <a:solidFill>
                  <a:srgbClr val="201B18"/>
                </a:solidFill>
                <a:latin typeface="Platypi Medium"/>
                <a:ea typeface="Platypi Medium"/>
                <a:cs typeface="Platypi Medium"/>
                <a:sym typeface="Platypi Medium"/>
              </a:rPr>
              <a:t>Self-Attention Computation</a:t>
            </a:r>
            <a:endParaRPr b="0" i="0" sz="2200" u="none" cap="none" strike="noStrike"/>
          </a:p>
        </p:txBody>
      </p:sp>
      <p:sp>
        <p:nvSpPr>
          <p:cNvPr id="490" name="Google Shape;490;p20"/>
          <p:cNvSpPr/>
          <p:nvPr/>
        </p:nvSpPr>
        <p:spPr>
          <a:xfrm>
            <a:off x="793790" y="2588062"/>
            <a:ext cx="13042821" cy="2154555"/>
          </a:xfrm>
          <a:prstGeom prst="roundRect">
            <a:avLst>
              <a:gd fmla="val 157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782479" y="2588062"/>
            <a:ext cx="13065443" cy="2154555"/>
          </a:xfrm>
          <a:prstGeom prst="roundRect">
            <a:avLst>
              <a:gd fmla="val 157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1009293" y="2758083"/>
            <a:ext cx="12611814"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onsolas"/>
              <a:buNone/>
            </a:pPr>
            <a:r>
              <a:rPr b="0" i="0" lang="en-US" sz="1750" u="none" cap="none" strike="noStrike">
                <a:solidFill>
                  <a:srgbClr val="504C49"/>
                </a:solidFill>
                <a:highlight>
                  <a:srgbClr val="F2F2F2"/>
                </a:highlight>
                <a:latin typeface="Consolas"/>
                <a:ea typeface="Consolas"/>
                <a:cs typeface="Consolas"/>
                <a:sym typeface="Consolas"/>
              </a:rPr>
              <a:t>Query = Input × WQ    (64 → 32 per head)Key = Input × WK      (64 → 32 per head)  Value = Input × WV    (64 → 32 per head)Attention(Q,K,V) = softmax(QK^T/√dk)V</a:t>
            </a:r>
            <a:endParaRPr b="0" i="0" sz="1750" u="none" cap="none" strike="noStrike"/>
          </a:p>
        </p:txBody>
      </p:sp>
      <p:sp>
        <p:nvSpPr>
          <p:cNvPr id="493" name="Google Shape;493;p20"/>
          <p:cNvSpPr/>
          <p:nvPr/>
        </p:nvSpPr>
        <p:spPr>
          <a:xfrm>
            <a:off x="793790" y="4997768"/>
            <a:ext cx="130428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Query (Q)</a:t>
            </a:r>
            <a:r>
              <a:rPr b="0" i="0" lang="en-US" sz="1750" u="none" cap="none" strike="noStrike">
                <a:solidFill>
                  <a:srgbClr val="504C49"/>
                </a:solidFill>
                <a:latin typeface="Source Serif 4"/>
                <a:ea typeface="Source Serif 4"/>
                <a:cs typeface="Source Serif 4"/>
                <a:sym typeface="Source Serif 4"/>
              </a:rPr>
              <a:t>: What information am I looking for? (represents the current frame asking "what should I pay attention to?")</a:t>
            </a:r>
            <a:r>
              <a:rPr b="1" i="0" lang="en-US" sz="1750" u="none" cap="none" strike="noStrike">
                <a:solidFill>
                  <a:srgbClr val="504C49"/>
                </a:solidFill>
                <a:latin typeface="Source Serif 4"/>
                <a:ea typeface="Source Serif 4"/>
                <a:cs typeface="Source Serif 4"/>
                <a:sym typeface="Source Serif 4"/>
              </a:rPr>
              <a:t>Key (K)</a:t>
            </a:r>
            <a:r>
              <a:rPr b="0" i="0" lang="en-US" sz="1750" u="none" cap="none" strike="noStrike">
                <a:solidFill>
                  <a:srgbClr val="504C49"/>
                </a:solidFill>
                <a:latin typeface="Source Serif 4"/>
                <a:ea typeface="Source Serif 4"/>
                <a:cs typeface="Source Serif 4"/>
                <a:sym typeface="Source Serif 4"/>
              </a:rPr>
              <a:t>: What information do I contain? (represents each frame's content that can be matched against queries)</a:t>
            </a:r>
            <a:r>
              <a:rPr b="1" i="0" lang="en-US" sz="1750" u="none" cap="none" strike="noStrike">
                <a:solidFill>
                  <a:srgbClr val="504C49"/>
                </a:solidFill>
                <a:latin typeface="Source Serif 4"/>
                <a:ea typeface="Source Serif 4"/>
                <a:cs typeface="Source Serif 4"/>
                <a:sym typeface="Source Serif 4"/>
              </a:rPr>
              <a:t>Value (V)</a:t>
            </a:r>
            <a:r>
              <a:rPr b="0" i="0" lang="en-US" sz="1750" u="none" cap="none" strike="noStrike">
                <a:solidFill>
                  <a:srgbClr val="504C49"/>
                </a:solidFill>
                <a:latin typeface="Source Serif 4"/>
                <a:ea typeface="Source Serif 4"/>
                <a:cs typeface="Source Serif 4"/>
                <a:sym typeface="Source Serif 4"/>
              </a:rPr>
              <a:t>: What information do I actually provide? (represents the actual features/content each frame contributes to the output)</a:t>
            </a:r>
            <a:endParaRPr b="0" i="0" sz="175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1"/>
          <p:cNvSpPr/>
          <p:nvPr/>
        </p:nvSpPr>
        <p:spPr>
          <a:xfrm>
            <a:off x="428030" y="390287"/>
            <a:ext cx="3078004" cy="229314"/>
          </a:xfrm>
          <a:prstGeom prst="rect">
            <a:avLst/>
          </a:prstGeom>
          <a:noFill/>
          <a:ln>
            <a:noFill/>
          </a:ln>
        </p:spPr>
        <p:txBody>
          <a:bodyPr anchorCtr="0" anchor="t" bIns="0" lIns="0" spcFirstLastPara="1" rIns="0" wrap="square" tIns="0">
            <a:noAutofit/>
          </a:bodyPr>
          <a:lstStyle/>
          <a:p>
            <a:pPr indent="0" lvl="0" marL="0" marR="0" rtl="0" algn="l">
              <a:lnSpc>
                <a:spcPct val="128571"/>
              </a:lnSpc>
              <a:spcBef>
                <a:spcPts val="0"/>
              </a:spcBef>
              <a:spcAft>
                <a:spcPts val="0"/>
              </a:spcAft>
              <a:buClr>
                <a:srgbClr val="201B18"/>
              </a:buClr>
              <a:buSzPts val="1400"/>
              <a:buFont typeface="Platypi Medium"/>
              <a:buNone/>
            </a:pPr>
            <a:r>
              <a:rPr b="0" i="0" lang="en-US" sz="1400" u="none" cap="none" strike="noStrike">
                <a:solidFill>
                  <a:srgbClr val="201B18"/>
                </a:solidFill>
                <a:latin typeface="Platypi Medium"/>
                <a:ea typeface="Platypi Medium"/>
                <a:cs typeface="Platypi Medium"/>
                <a:sym typeface="Platypi Medium"/>
              </a:rPr>
              <a:t>What Each Attention Head Learns</a:t>
            </a:r>
            <a:endParaRPr b="0" i="0" sz="1400" u="none" cap="none" strike="noStrike"/>
          </a:p>
        </p:txBody>
      </p:sp>
      <p:sp>
        <p:nvSpPr>
          <p:cNvPr id="500" name="Google Shape;500;p21"/>
          <p:cNvSpPr/>
          <p:nvPr/>
        </p:nvSpPr>
        <p:spPr>
          <a:xfrm>
            <a:off x="428030" y="741878"/>
            <a:ext cx="2649617"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Head 1: Peak Movement Detection</a:t>
            </a:r>
            <a:endParaRPr b="0" i="0" sz="1200" u="none" cap="none" strike="noStrike"/>
          </a:p>
        </p:txBody>
      </p:sp>
      <p:sp>
        <p:nvSpPr>
          <p:cNvPr id="501" name="Google Shape;501;p21"/>
          <p:cNvSpPr/>
          <p:nvPr/>
        </p:nvSpPr>
        <p:spPr>
          <a:xfrm>
            <a:off x="428030" y="1116330"/>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Focus:</a:t>
            </a:r>
            <a:r>
              <a:rPr b="0" i="0" lang="en-US" sz="950" u="none" cap="none" strike="noStrike">
                <a:solidFill>
                  <a:srgbClr val="504C49"/>
                </a:solidFill>
                <a:latin typeface="Source Serif 4"/>
                <a:ea typeface="Source Serif 4"/>
                <a:cs typeface="Source Serif 4"/>
                <a:sym typeface="Source Serif 4"/>
              </a:rPr>
              <a:t> Maximum contraction or extension moments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Learning:</a:t>
            </a:r>
            <a:r>
              <a:rPr b="0" i="0" lang="en-US" sz="950" u="none" cap="none" strike="noStrike">
                <a:solidFill>
                  <a:srgbClr val="504C49"/>
                </a:solidFill>
                <a:latin typeface="Source Serif 4"/>
                <a:ea typeface="Source Serif 4"/>
                <a:cs typeface="Source Serif 4"/>
                <a:sym typeface="Source Serif 4"/>
              </a:rPr>
              <a:t> Critical exercise phases with highest discriminative power</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Examples:</a:t>
            </a:r>
            <a:r>
              <a:rPr b="0" i="0" lang="en-US" sz="950" u="none" cap="none" strike="noStrike">
                <a:solidFill>
                  <a:srgbClr val="504C49"/>
                </a:solidFill>
                <a:latin typeface="Source Serif 4"/>
                <a:ea typeface="Source Serif 4"/>
                <a:cs typeface="Source Serif 4"/>
                <a:sym typeface="Source Serif 4"/>
              </a:rPr>
              <a:t> Peak bicep contraction, squat depth, deadlift lockout</a:t>
            </a:r>
            <a:endParaRPr b="0" i="0" sz="950" u="none" cap="none" strike="noStrike"/>
          </a:p>
        </p:txBody>
      </p:sp>
      <p:sp>
        <p:nvSpPr>
          <p:cNvPr id="502" name="Google Shape;502;p21"/>
          <p:cNvSpPr/>
          <p:nvPr/>
        </p:nvSpPr>
        <p:spPr>
          <a:xfrm>
            <a:off x="428030" y="1886545"/>
            <a:ext cx="3022997"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Head 2: Movement Transition Analysis</a:t>
            </a:r>
            <a:endParaRPr b="0" i="0" sz="1200" u="none" cap="none" strike="noStrike"/>
          </a:p>
        </p:txBody>
      </p:sp>
      <p:sp>
        <p:nvSpPr>
          <p:cNvPr id="503" name="Google Shape;503;p21"/>
          <p:cNvSpPr/>
          <p:nvPr/>
        </p:nvSpPr>
        <p:spPr>
          <a:xfrm>
            <a:off x="428030" y="2260997"/>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Focus:</a:t>
            </a:r>
            <a:r>
              <a:rPr b="0" i="0" lang="en-US" sz="950" u="none" cap="none" strike="noStrike">
                <a:solidFill>
                  <a:srgbClr val="504C49"/>
                </a:solidFill>
                <a:latin typeface="Source Serif 4"/>
                <a:ea typeface="Source Serif 4"/>
                <a:cs typeface="Source Serif 4"/>
                <a:sym typeface="Source Serif 4"/>
              </a:rPr>
              <a:t> Phase transitions and movement quality</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Learning:</a:t>
            </a:r>
            <a:r>
              <a:rPr b="0" i="0" lang="en-US" sz="950" u="none" cap="none" strike="noStrike">
                <a:solidFill>
                  <a:srgbClr val="504C49"/>
                </a:solidFill>
                <a:latin typeface="Source Serif 4"/>
                <a:ea typeface="Source Serif 4"/>
                <a:cs typeface="Source Serif 4"/>
                <a:sym typeface="Source Serif 4"/>
              </a:rPr>
              <a:t> Smooth vs jerky movements, tempo variations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Examples:</a:t>
            </a:r>
            <a:r>
              <a:rPr b="0" i="0" lang="en-US" sz="950" u="none" cap="none" strike="noStrike">
                <a:solidFill>
                  <a:srgbClr val="504C49"/>
                </a:solidFill>
                <a:latin typeface="Source Serif 4"/>
                <a:ea typeface="Source Serif 4"/>
                <a:cs typeface="Source Serif 4"/>
                <a:sym typeface="Source Serif 4"/>
              </a:rPr>
              <a:t> Eccentric-to-concentric transitions, pause patterns</a:t>
            </a:r>
            <a:endParaRPr b="0" i="0" sz="950" u="none" cap="none" strike="noStrike"/>
          </a:p>
        </p:txBody>
      </p:sp>
      <p:sp>
        <p:nvSpPr>
          <p:cNvPr id="504" name="Google Shape;504;p21"/>
          <p:cNvSpPr/>
          <p:nvPr/>
        </p:nvSpPr>
        <p:spPr>
          <a:xfrm>
            <a:off x="428030" y="3031212"/>
            <a:ext cx="2764631"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Head 3: Exercise Initiation Patterns</a:t>
            </a:r>
            <a:endParaRPr b="0" i="0" sz="1200" u="none" cap="none" strike="noStrike"/>
          </a:p>
        </p:txBody>
      </p:sp>
      <p:sp>
        <p:nvSpPr>
          <p:cNvPr id="505" name="Google Shape;505;p21"/>
          <p:cNvSpPr/>
          <p:nvPr/>
        </p:nvSpPr>
        <p:spPr>
          <a:xfrm>
            <a:off x="428030" y="3405664"/>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Focus:</a:t>
            </a:r>
            <a:r>
              <a:rPr b="0" i="0" lang="en-US" sz="950" u="none" cap="none" strike="noStrike">
                <a:solidFill>
                  <a:srgbClr val="504C49"/>
                </a:solidFill>
                <a:latin typeface="Source Serif 4"/>
                <a:ea typeface="Source Serif 4"/>
                <a:cs typeface="Source Serif 4"/>
                <a:sym typeface="Source Serif 4"/>
              </a:rPr>
              <a:t> Starting positions and setup phases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Learning:</a:t>
            </a:r>
            <a:r>
              <a:rPr b="0" i="0" lang="en-US" sz="950" u="none" cap="none" strike="noStrike">
                <a:solidFill>
                  <a:srgbClr val="504C49"/>
                </a:solidFill>
                <a:latin typeface="Source Serif 4"/>
                <a:ea typeface="Source Serif 4"/>
                <a:cs typeface="Source Serif 4"/>
                <a:sym typeface="Source Serif 4"/>
              </a:rPr>
              <a:t> Exercise-specific preparation patterns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Examples:</a:t>
            </a:r>
            <a:r>
              <a:rPr b="0" i="0" lang="en-US" sz="950" u="none" cap="none" strike="noStrike">
                <a:solidFill>
                  <a:srgbClr val="504C49"/>
                </a:solidFill>
                <a:latin typeface="Source Serif 4"/>
                <a:ea typeface="Source Serif 4"/>
                <a:cs typeface="Source Serif 4"/>
                <a:sym typeface="Source Serif 4"/>
              </a:rPr>
              <a:t> Deadlift setup, squat unracking, curl starting position</a:t>
            </a:r>
            <a:endParaRPr b="0" i="0" sz="950" u="none" cap="none" strike="noStrike"/>
          </a:p>
        </p:txBody>
      </p:sp>
      <p:sp>
        <p:nvSpPr>
          <p:cNvPr id="506" name="Google Shape;506;p21"/>
          <p:cNvSpPr/>
          <p:nvPr/>
        </p:nvSpPr>
        <p:spPr>
          <a:xfrm>
            <a:off x="428030" y="4175879"/>
            <a:ext cx="3025497"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Head 4: Temporal Rhythm Recognition</a:t>
            </a:r>
            <a:endParaRPr b="0" i="0" sz="1200" u="none" cap="none" strike="noStrike"/>
          </a:p>
        </p:txBody>
      </p:sp>
      <p:sp>
        <p:nvSpPr>
          <p:cNvPr id="507" name="Google Shape;507;p21"/>
          <p:cNvSpPr/>
          <p:nvPr/>
        </p:nvSpPr>
        <p:spPr>
          <a:xfrm>
            <a:off x="428030" y="4550331"/>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Focus:</a:t>
            </a:r>
            <a:r>
              <a:rPr b="0" i="0" lang="en-US" sz="950" u="none" cap="none" strike="noStrike">
                <a:solidFill>
                  <a:srgbClr val="504C49"/>
                </a:solidFill>
                <a:latin typeface="Source Serif 4"/>
                <a:ea typeface="Source Serif 4"/>
                <a:cs typeface="Source Serif 4"/>
                <a:sym typeface="Source Serif 4"/>
              </a:rPr>
              <a:t> Overall movement timing and rhythm</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Learning:</a:t>
            </a:r>
            <a:r>
              <a:rPr b="0" i="0" lang="en-US" sz="950" u="none" cap="none" strike="noStrike">
                <a:solidFill>
                  <a:srgbClr val="504C49"/>
                </a:solidFill>
                <a:latin typeface="Source Serif 4"/>
                <a:ea typeface="Source Serif 4"/>
                <a:cs typeface="Source Serif 4"/>
                <a:sym typeface="Source Serif 4"/>
              </a:rPr>
              <a:t> Exercise-specific tempo patterns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Examples:</a:t>
            </a:r>
            <a:r>
              <a:rPr b="0" i="0" lang="en-US" sz="950" u="none" cap="none" strike="noStrike">
                <a:solidFill>
                  <a:srgbClr val="504C49"/>
                </a:solidFill>
                <a:latin typeface="Source Serif 4"/>
                <a:ea typeface="Source Serif 4"/>
                <a:cs typeface="Source Serif 4"/>
                <a:sym typeface="Source Serif 4"/>
              </a:rPr>
              <a:t> Controlled vs explosive movements, pause lengths</a:t>
            </a:r>
            <a:endParaRPr b="0" i="0" sz="950" u="none" cap="none" strike="noStrike"/>
          </a:p>
        </p:txBody>
      </p:sp>
      <p:sp>
        <p:nvSpPr>
          <p:cNvPr id="508" name="Google Shape;508;p21"/>
          <p:cNvSpPr/>
          <p:nvPr/>
        </p:nvSpPr>
        <p:spPr>
          <a:xfrm>
            <a:off x="428030" y="5320546"/>
            <a:ext cx="4058007" cy="229314"/>
          </a:xfrm>
          <a:prstGeom prst="rect">
            <a:avLst/>
          </a:prstGeom>
          <a:noFill/>
          <a:ln>
            <a:noFill/>
          </a:ln>
        </p:spPr>
        <p:txBody>
          <a:bodyPr anchorCtr="0" anchor="t" bIns="0" lIns="0" spcFirstLastPara="1" rIns="0" wrap="square" tIns="0">
            <a:noAutofit/>
          </a:bodyPr>
          <a:lstStyle/>
          <a:p>
            <a:pPr indent="0" lvl="0" marL="0" marR="0" rtl="0" algn="l">
              <a:lnSpc>
                <a:spcPct val="128571"/>
              </a:lnSpc>
              <a:spcBef>
                <a:spcPts val="0"/>
              </a:spcBef>
              <a:spcAft>
                <a:spcPts val="0"/>
              </a:spcAft>
              <a:buClr>
                <a:srgbClr val="201B18"/>
              </a:buClr>
              <a:buSzPts val="1400"/>
              <a:buFont typeface="Platypi Medium"/>
              <a:buNone/>
            </a:pPr>
            <a:r>
              <a:rPr b="0" i="0" lang="en-US" sz="1400" u="none" cap="none" strike="noStrike">
                <a:solidFill>
                  <a:srgbClr val="201B18"/>
                </a:solidFill>
                <a:latin typeface="Platypi Medium"/>
                <a:ea typeface="Platypi Medium"/>
                <a:cs typeface="Platypi Medium"/>
                <a:sym typeface="Platypi Medium"/>
              </a:rPr>
              <a:t>Attention Benefits for Exercise Classification</a:t>
            </a:r>
            <a:endParaRPr b="0" i="0" sz="1400" u="none" cap="none" strike="noStrike"/>
          </a:p>
        </p:txBody>
      </p:sp>
      <p:sp>
        <p:nvSpPr>
          <p:cNvPr id="509" name="Google Shape;509;p21"/>
          <p:cNvSpPr/>
          <p:nvPr/>
        </p:nvSpPr>
        <p:spPr>
          <a:xfrm>
            <a:off x="428030" y="5733217"/>
            <a:ext cx="2208728"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Automatic Feature Selection</a:t>
            </a:r>
            <a:endParaRPr b="0" i="0" sz="1200" u="none" cap="none" strike="noStrike"/>
          </a:p>
        </p:txBody>
      </p:sp>
      <p:sp>
        <p:nvSpPr>
          <p:cNvPr id="510" name="Google Shape;510;p21"/>
          <p:cNvSpPr/>
          <p:nvPr/>
        </p:nvSpPr>
        <p:spPr>
          <a:xfrm>
            <a:off x="428030" y="6107668"/>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Dynamic Importance:</a:t>
            </a:r>
            <a:r>
              <a:rPr b="0" i="0" lang="en-US" sz="950" u="none" cap="none" strike="noStrike">
                <a:solidFill>
                  <a:srgbClr val="504C49"/>
                </a:solidFill>
                <a:latin typeface="Source Serif 4"/>
                <a:ea typeface="Source Serif 4"/>
                <a:cs typeface="Source Serif 4"/>
                <a:sym typeface="Source Serif 4"/>
              </a:rPr>
              <a:t> Each frame receives appropriate attention weight</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Exercise-Adaptive:</a:t>
            </a:r>
            <a:r>
              <a:rPr b="0" i="0" lang="en-US" sz="950" u="none" cap="none" strike="noStrike">
                <a:solidFill>
                  <a:srgbClr val="504C49"/>
                </a:solidFill>
                <a:latin typeface="Source Serif 4"/>
                <a:ea typeface="Source Serif 4"/>
                <a:cs typeface="Source Serif 4"/>
                <a:sym typeface="Source Serif 4"/>
              </a:rPr>
              <a:t> Different exercises focus on different critical moments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Noise Reduction:</a:t>
            </a:r>
            <a:r>
              <a:rPr b="0" i="0" lang="en-US" sz="950" u="none" cap="none" strike="noStrike">
                <a:solidFill>
                  <a:srgbClr val="504C49"/>
                </a:solidFill>
                <a:latin typeface="Source Serif 4"/>
                <a:ea typeface="Source Serif 4"/>
                <a:cs typeface="Source Serif 4"/>
                <a:sym typeface="Source Serif 4"/>
              </a:rPr>
              <a:t> Less important frames receive minimal attention</a:t>
            </a:r>
            <a:endParaRPr b="0" i="0" sz="950" u="none" cap="none" strike="noStrike"/>
          </a:p>
        </p:txBody>
      </p:sp>
      <p:sp>
        <p:nvSpPr>
          <p:cNvPr id="511" name="Google Shape;511;p21"/>
          <p:cNvSpPr/>
          <p:nvPr/>
        </p:nvSpPr>
        <p:spPr>
          <a:xfrm>
            <a:off x="428030" y="6877883"/>
            <a:ext cx="1968222" cy="19109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200"/>
              <a:buFont typeface="Platypi Medium"/>
              <a:buNone/>
            </a:pPr>
            <a:r>
              <a:rPr b="1" i="0" lang="en-US" sz="1200" u="none" cap="none" strike="noStrike">
                <a:solidFill>
                  <a:srgbClr val="201B18"/>
                </a:solidFill>
                <a:latin typeface="Platypi Medium"/>
                <a:ea typeface="Platypi Medium"/>
                <a:cs typeface="Platypi Medium"/>
                <a:sym typeface="Platypi Medium"/>
              </a:rPr>
              <a:t>Improved Discrimination</a:t>
            </a:r>
            <a:endParaRPr b="0" i="0" sz="1200" u="none" cap="none" strike="noStrike"/>
          </a:p>
        </p:txBody>
      </p:sp>
      <p:sp>
        <p:nvSpPr>
          <p:cNvPr id="512" name="Google Shape;512;p21"/>
          <p:cNvSpPr/>
          <p:nvPr/>
        </p:nvSpPr>
        <p:spPr>
          <a:xfrm>
            <a:off x="428030" y="7252335"/>
            <a:ext cx="13774341" cy="586859"/>
          </a:xfrm>
          <a:prstGeom prst="rect">
            <a:avLst/>
          </a:prstGeom>
          <a:noFill/>
          <a:ln>
            <a:noFill/>
          </a:ln>
        </p:spPr>
        <p:txBody>
          <a:bodyPr anchorCtr="0" anchor="t" bIns="0" lIns="0" spcFirstLastPara="1" rIns="0" wrap="square" tIns="0">
            <a:noAutofit/>
          </a:bodyPr>
          <a:lstStyle/>
          <a:p>
            <a:pPr indent="0" lvl="0" marL="0" marR="0" rtl="0" algn="l">
              <a:lnSpc>
                <a:spcPct val="157894"/>
              </a:lnSpc>
              <a:spcBef>
                <a:spcPts val="0"/>
              </a:spcBef>
              <a:spcAft>
                <a:spcPts val="0"/>
              </a:spcAft>
              <a:buClr>
                <a:srgbClr val="000000"/>
              </a:buClr>
              <a:buSzPts val="950"/>
              <a:buFont typeface="Source Serif 4"/>
              <a:buNone/>
            </a:pP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Similar Exercise Separation:</a:t>
            </a:r>
            <a:r>
              <a:rPr b="0" i="0" lang="en-US" sz="950" u="none" cap="none" strike="noStrike">
                <a:solidFill>
                  <a:srgbClr val="504C49"/>
                </a:solidFill>
                <a:latin typeface="Source Serif 4"/>
                <a:ea typeface="Source Serif 4"/>
                <a:cs typeface="Source Serif 4"/>
                <a:sym typeface="Source Serif 4"/>
              </a:rPr>
              <a:t> Attention highlights subtle differences</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Quality Assessment:</a:t>
            </a:r>
            <a:r>
              <a:rPr b="0" i="0" lang="en-US" sz="950" u="none" cap="none" strike="noStrike">
                <a:solidFill>
                  <a:srgbClr val="504C49"/>
                </a:solidFill>
                <a:latin typeface="Source Serif 4"/>
                <a:ea typeface="Source Serif 4"/>
                <a:cs typeface="Source Serif 4"/>
                <a:sym typeface="Source Serif 4"/>
              </a:rPr>
              <a:t> Attention patterns indicate movement quality</a:t>
            </a:r>
            <a:r>
              <a:rPr b="0" i="0" lang="en-US" sz="950" u="none" cap="none" strike="noStrike">
                <a:solidFill>
                  <a:srgbClr val="000000"/>
                </a:solidFill>
                <a:latin typeface="Source Serif 4"/>
                <a:ea typeface="Source Serif 4"/>
                <a:cs typeface="Source Serif 4"/>
                <a:sym typeface="Source Serif 4"/>
              </a:rPr>
              <a:t>✅</a:t>
            </a:r>
            <a:r>
              <a:rPr b="0" i="0" lang="en-US" sz="950" u="none" cap="none" strike="noStrike">
                <a:solidFill>
                  <a:srgbClr val="504C49"/>
                </a:solidFill>
                <a:latin typeface="Source Serif 4"/>
                <a:ea typeface="Source Serif 4"/>
                <a:cs typeface="Source Serif 4"/>
                <a:sym typeface="Source Serif 4"/>
              </a:rPr>
              <a:t> </a:t>
            </a:r>
            <a:r>
              <a:rPr b="1" i="0" lang="en-US" sz="950" u="none" cap="none" strike="noStrike">
                <a:solidFill>
                  <a:srgbClr val="504C49"/>
                </a:solidFill>
                <a:latin typeface="Source Serif 4"/>
                <a:ea typeface="Source Serif 4"/>
                <a:cs typeface="Source Serif 4"/>
                <a:sym typeface="Source Serif 4"/>
              </a:rPr>
              <a:t>Robust Classification:</a:t>
            </a:r>
            <a:r>
              <a:rPr b="0" i="0" lang="en-US" sz="950" u="none" cap="none" strike="noStrike">
                <a:solidFill>
                  <a:srgbClr val="504C49"/>
                </a:solidFill>
                <a:latin typeface="Source Serif 4"/>
                <a:ea typeface="Source Serif 4"/>
                <a:cs typeface="Source Serif 4"/>
                <a:sym typeface="Source Serif 4"/>
              </a:rPr>
              <a:t> Less sensitive to irrelevant frame variations</a:t>
            </a:r>
            <a:endParaRPr b="0" i="0" sz="95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2"/>
          <p:cNvSpPr/>
          <p:nvPr/>
        </p:nvSpPr>
        <p:spPr>
          <a:xfrm>
            <a:off x="406479" y="319326"/>
            <a:ext cx="3580090" cy="29027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800"/>
              <a:buFont typeface="Platypi Medium"/>
              <a:buNone/>
            </a:pPr>
            <a:r>
              <a:rPr b="1" i="0" lang="en-US" sz="1800" u="none" cap="none" strike="noStrike">
                <a:solidFill>
                  <a:srgbClr val="201B18"/>
                </a:solidFill>
                <a:latin typeface="Platypi Medium"/>
                <a:ea typeface="Platypi Medium"/>
                <a:cs typeface="Platypi Medium"/>
                <a:sym typeface="Platypi Medium"/>
              </a:rPr>
              <a:t>Bidirectional LSTM  Deep Dive</a:t>
            </a:r>
            <a:endParaRPr b="0" i="0" sz="1800" u="none" cap="none" strike="noStrike"/>
          </a:p>
        </p:txBody>
      </p:sp>
      <p:sp>
        <p:nvSpPr>
          <p:cNvPr id="519" name="Google Shape;519;p22"/>
          <p:cNvSpPr/>
          <p:nvPr/>
        </p:nvSpPr>
        <p:spPr>
          <a:xfrm>
            <a:off x="406479" y="725686"/>
            <a:ext cx="4437817" cy="217646"/>
          </a:xfrm>
          <a:prstGeom prst="rect">
            <a:avLst/>
          </a:prstGeom>
          <a:noFill/>
          <a:ln>
            <a:noFill/>
          </a:ln>
        </p:spPr>
        <p:txBody>
          <a:bodyPr anchorCtr="0" anchor="t" bIns="0" lIns="0" spcFirstLastPara="1" rIns="0" wrap="square" tIns="0">
            <a:noAutofit/>
          </a:bodyPr>
          <a:lstStyle/>
          <a:p>
            <a:pPr indent="0" lvl="0" marL="0" marR="0" rtl="0" algn="l">
              <a:lnSpc>
                <a:spcPct val="125925"/>
              </a:lnSpc>
              <a:spcBef>
                <a:spcPts val="0"/>
              </a:spcBef>
              <a:spcAft>
                <a:spcPts val="0"/>
              </a:spcAft>
              <a:buClr>
                <a:srgbClr val="201B18"/>
              </a:buClr>
              <a:buSzPts val="1350"/>
              <a:buFont typeface="Platypi Medium"/>
              <a:buNone/>
            </a:pPr>
            <a:r>
              <a:rPr b="0" i="0" lang="en-US" sz="1350" u="none" cap="none" strike="noStrike">
                <a:solidFill>
                  <a:srgbClr val="201B18"/>
                </a:solidFill>
                <a:latin typeface="Platypi Medium"/>
                <a:ea typeface="Platypi Medium"/>
                <a:cs typeface="Platypi Medium"/>
                <a:sym typeface="Platypi Medium"/>
              </a:rPr>
              <a:t>Why Bidirectional LSTM for Exercise Classification?</a:t>
            </a:r>
            <a:endParaRPr b="0" i="0" sz="1350" u="none" cap="none" strike="noStrike"/>
          </a:p>
        </p:txBody>
      </p:sp>
      <p:sp>
        <p:nvSpPr>
          <p:cNvPr id="520" name="Google Shape;520;p22"/>
          <p:cNvSpPr/>
          <p:nvPr/>
        </p:nvSpPr>
        <p:spPr>
          <a:xfrm>
            <a:off x="406479" y="1117521"/>
            <a:ext cx="13817441" cy="371713"/>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Bidirectional LSTM</a:t>
            </a:r>
            <a:r>
              <a:rPr b="0" i="0" lang="en-US" sz="900" u="none" cap="none" strike="noStrike">
                <a:solidFill>
                  <a:srgbClr val="504C49"/>
                </a:solidFill>
                <a:latin typeface="Source Serif 4"/>
                <a:ea typeface="Source Serif 4"/>
                <a:cs typeface="Source Serif 4"/>
                <a:sym typeface="Source Serif 4"/>
              </a:rPr>
              <a:t> processes sequences in both forward and backward directions simultaneously, allowing the model to access both past and future context when making predictions about any given time step. Unlike standard LSTM that only sees previous frames, BiLSTM understands the complete temporal context of each movement phase.</a:t>
            </a:r>
            <a:endParaRPr b="0" i="0" sz="900" u="none" cap="none" strike="noStrike"/>
          </a:p>
        </p:txBody>
      </p:sp>
      <p:sp>
        <p:nvSpPr>
          <p:cNvPr id="521" name="Google Shape;521;p22"/>
          <p:cNvSpPr/>
          <p:nvPr/>
        </p:nvSpPr>
        <p:spPr>
          <a:xfrm>
            <a:off x="406479" y="1663422"/>
            <a:ext cx="3161705" cy="217646"/>
          </a:xfrm>
          <a:prstGeom prst="rect">
            <a:avLst/>
          </a:prstGeom>
          <a:noFill/>
          <a:ln>
            <a:noFill/>
          </a:ln>
        </p:spPr>
        <p:txBody>
          <a:bodyPr anchorCtr="0" anchor="t" bIns="0" lIns="0" spcFirstLastPara="1" rIns="0" wrap="square" tIns="0">
            <a:noAutofit/>
          </a:bodyPr>
          <a:lstStyle/>
          <a:p>
            <a:pPr indent="0" lvl="0" marL="0" marR="0" rtl="0" algn="l">
              <a:lnSpc>
                <a:spcPct val="125925"/>
              </a:lnSpc>
              <a:spcBef>
                <a:spcPts val="0"/>
              </a:spcBef>
              <a:spcAft>
                <a:spcPts val="0"/>
              </a:spcAft>
              <a:buClr>
                <a:srgbClr val="201B18"/>
              </a:buClr>
              <a:buSzPts val="1350"/>
              <a:buFont typeface="Platypi Medium"/>
              <a:buNone/>
            </a:pPr>
            <a:r>
              <a:rPr b="1" i="0" lang="en-US" sz="1350" u="none" cap="none" strike="noStrike">
                <a:solidFill>
                  <a:srgbClr val="201B18"/>
                </a:solidFill>
                <a:latin typeface="Platypi Medium"/>
                <a:ea typeface="Platypi Medium"/>
                <a:cs typeface="Platypi Medium"/>
                <a:sym typeface="Platypi Medium"/>
              </a:rPr>
              <a:t>LSTM Gates &amp; Activation Functions</a:t>
            </a:r>
            <a:endParaRPr b="0" i="0" sz="1350" u="none" cap="none" strike="noStrike"/>
          </a:p>
        </p:txBody>
      </p:sp>
      <p:sp>
        <p:nvSpPr>
          <p:cNvPr id="522" name="Google Shape;522;p22"/>
          <p:cNvSpPr/>
          <p:nvPr/>
        </p:nvSpPr>
        <p:spPr>
          <a:xfrm>
            <a:off x="406479" y="2055257"/>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Forget Gate (σ)</a:t>
            </a:r>
            <a:r>
              <a:rPr b="0" i="0" lang="en-US" sz="900" u="none" cap="none" strike="noStrike">
                <a:solidFill>
                  <a:srgbClr val="504C49"/>
                </a:solidFill>
                <a:latin typeface="Source Serif 4"/>
                <a:ea typeface="Source Serif 4"/>
                <a:cs typeface="Source Serif 4"/>
                <a:sym typeface="Source Serif 4"/>
              </a:rPr>
              <a:t>: Decides what information to discard (0-1 range)</a:t>
            </a:r>
            <a:endParaRPr b="0" i="0" sz="900" u="none" cap="none" strike="noStrike"/>
          </a:p>
        </p:txBody>
      </p:sp>
      <p:sp>
        <p:nvSpPr>
          <p:cNvPr id="523" name="Google Shape;523;p22"/>
          <p:cNvSpPr/>
          <p:nvPr/>
        </p:nvSpPr>
        <p:spPr>
          <a:xfrm>
            <a:off x="406479" y="2281714"/>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Input Gate (σ) + Candidate (tanh)</a:t>
            </a:r>
            <a:r>
              <a:rPr b="0" i="0" lang="en-US" sz="900" u="none" cap="none" strike="noStrike">
                <a:solidFill>
                  <a:srgbClr val="504C49"/>
                </a:solidFill>
                <a:latin typeface="Source Serif 4"/>
                <a:ea typeface="Source Serif 4"/>
                <a:cs typeface="Source Serif 4"/>
                <a:sym typeface="Source Serif 4"/>
              </a:rPr>
              <a:t>: Controls what new info to store (-1 to +1 values)</a:t>
            </a:r>
            <a:endParaRPr b="0" i="0" sz="900" u="none" cap="none" strike="noStrike"/>
          </a:p>
        </p:txBody>
      </p:sp>
      <p:sp>
        <p:nvSpPr>
          <p:cNvPr id="524" name="Google Shape;524;p22"/>
          <p:cNvSpPr/>
          <p:nvPr/>
        </p:nvSpPr>
        <p:spPr>
          <a:xfrm>
            <a:off x="406479" y="2508171"/>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Output Gate (σ)</a:t>
            </a:r>
            <a:r>
              <a:rPr b="0" i="0" lang="en-US" sz="900" u="none" cap="none" strike="noStrike">
                <a:solidFill>
                  <a:srgbClr val="504C49"/>
                </a:solidFill>
                <a:latin typeface="Source Serif 4"/>
                <a:ea typeface="Source Serif 4"/>
                <a:cs typeface="Source Serif 4"/>
                <a:sym typeface="Source Serif 4"/>
              </a:rPr>
              <a:t>: Controls what memory to output (0-1 range)</a:t>
            </a:r>
            <a:endParaRPr b="0" i="0" sz="900" u="none" cap="none" strike="noStrike"/>
          </a:p>
        </p:txBody>
      </p:sp>
      <p:sp>
        <p:nvSpPr>
          <p:cNvPr id="525" name="Google Shape;525;p22"/>
          <p:cNvSpPr/>
          <p:nvPr/>
        </p:nvSpPr>
        <p:spPr>
          <a:xfrm>
            <a:off x="406479" y="2824639"/>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Key Functions:</a:t>
            </a:r>
            <a:endParaRPr b="0" i="0" sz="900" u="none" cap="none" strike="noStrike"/>
          </a:p>
        </p:txBody>
      </p:sp>
      <p:sp>
        <p:nvSpPr>
          <p:cNvPr id="526" name="Google Shape;526;p22"/>
          <p:cNvSpPr/>
          <p:nvPr/>
        </p:nvSpPr>
        <p:spPr>
          <a:xfrm>
            <a:off x="406479" y="3141107"/>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Sigmoid (σ)</a:t>
            </a:r>
            <a:r>
              <a:rPr b="0" i="0" lang="en-US" sz="900" u="none" cap="none" strike="noStrike">
                <a:solidFill>
                  <a:srgbClr val="504C49"/>
                </a:solidFill>
                <a:latin typeface="Source Serif 4"/>
                <a:ea typeface="Source Serif 4"/>
                <a:cs typeface="Source Serif 4"/>
                <a:sym typeface="Source Serif 4"/>
              </a:rPr>
              <a:t>: 0-1 range → Perfect for gates (0=closed, 1=open)</a:t>
            </a:r>
            <a:endParaRPr b="0" i="0" sz="900" u="none" cap="none" strike="noStrike"/>
          </a:p>
        </p:txBody>
      </p:sp>
      <p:sp>
        <p:nvSpPr>
          <p:cNvPr id="527" name="Google Shape;527;p22"/>
          <p:cNvSpPr/>
          <p:nvPr/>
        </p:nvSpPr>
        <p:spPr>
          <a:xfrm>
            <a:off x="406479" y="3367564"/>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Tanh</a:t>
            </a:r>
            <a:r>
              <a:rPr b="0" i="0" lang="en-US" sz="900" u="none" cap="none" strike="noStrike">
                <a:solidFill>
                  <a:srgbClr val="504C49"/>
                </a:solidFill>
                <a:latin typeface="Source Serif 4"/>
                <a:ea typeface="Source Serif 4"/>
                <a:cs typeface="Source Serif 4"/>
                <a:sym typeface="Source Serif 4"/>
              </a:rPr>
              <a:t>: -1 to +1 range → Stores actual information (positive/negative)</a:t>
            </a:r>
            <a:endParaRPr b="0" i="0" sz="900" u="none" cap="none" strike="noStrike"/>
          </a:p>
        </p:txBody>
      </p:sp>
      <p:sp>
        <p:nvSpPr>
          <p:cNvPr id="528" name="Google Shape;528;p22"/>
          <p:cNvSpPr/>
          <p:nvPr/>
        </p:nvSpPr>
        <p:spPr>
          <a:xfrm>
            <a:off x="406479" y="3727609"/>
            <a:ext cx="3527465" cy="181332"/>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01B18"/>
              </a:buClr>
              <a:buSzPts val="1100"/>
              <a:buFont typeface="Platypi Medium"/>
              <a:buNone/>
            </a:pPr>
            <a:r>
              <a:rPr b="1" i="0" lang="en-US" sz="1100" u="none" cap="none" strike="noStrike">
                <a:solidFill>
                  <a:srgbClr val="201B18"/>
                </a:solidFill>
                <a:latin typeface="Platypi Medium"/>
                <a:ea typeface="Platypi Medium"/>
                <a:cs typeface="Platypi Medium"/>
                <a:sym typeface="Platypi Medium"/>
              </a:rPr>
              <a:t>Temporal Dependencies in Exercise Movements</a:t>
            </a:r>
            <a:endParaRPr b="0" i="0" sz="1100" u="none" cap="none" strike="noStrike"/>
          </a:p>
        </p:txBody>
      </p:sp>
      <p:sp>
        <p:nvSpPr>
          <p:cNvPr id="529" name="Google Shape;529;p22"/>
          <p:cNvSpPr/>
          <p:nvPr/>
        </p:nvSpPr>
        <p:spPr>
          <a:xfrm>
            <a:off x="406479" y="4187666"/>
            <a:ext cx="6767036"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Forward Temporal Patterns</a:t>
            </a:r>
            <a:endParaRPr b="0" i="0" sz="900" u="none" cap="none" strike="noStrike"/>
          </a:p>
        </p:txBody>
      </p:sp>
      <p:sp>
        <p:nvSpPr>
          <p:cNvPr id="530" name="Google Shape;530;p22"/>
          <p:cNvSpPr/>
          <p:nvPr/>
        </p:nvSpPr>
        <p:spPr>
          <a:xfrm>
            <a:off x="406479" y="4478060"/>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Exercise initiation and preparation phase</a:t>
            </a:r>
            <a:endParaRPr b="0" i="0" sz="900" u="none" cap="none" strike="noStrike"/>
          </a:p>
        </p:txBody>
      </p:sp>
      <p:sp>
        <p:nvSpPr>
          <p:cNvPr id="531" name="Google Shape;531;p22"/>
          <p:cNvSpPr/>
          <p:nvPr/>
        </p:nvSpPr>
        <p:spPr>
          <a:xfrm>
            <a:off x="406479" y="4704517"/>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Peak contraction or movement phase</a:t>
            </a:r>
            <a:endParaRPr b="0" i="0" sz="900" u="none" cap="none" strike="noStrike"/>
          </a:p>
        </p:txBody>
      </p:sp>
      <p:sp>
        <p:nvSpPr>
          <p:cNvPr id="532" name="Google Shape;532;p22"/>
          <p:cNvSpPr/>
          <p:nvPr/>
        </p:nvSpPr>
        <p:spPr>
          <a:xfrm>
            <a:off x="406479" y="4930973"/>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Return to starting position</a:t>
            </a:r>
            <a:endParaRPr b="0" i="0" sz="900" u="none" cap="none" strike="noStrike"/>
          </a:p>
        </p:txBody>
      </p:sp>
      <p:sp>
        <p:nvSpPr>
          <p:cNvPr id="533" name="Google Shape;533;p22"/>
          <p:cNvSpPr/>
          <p:nvPr/>
        </p:nvSpPr>
        <p:spPr>
          <a:xfrm>
            <a:off x="7464504" y="4187666"/>
            <a:ext cx="6767036"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0" i="0" lang="en-US" sz="900" u="none" cap="none" strike="noStrike">
                <a:solidFill>
                  <a:srgbClr val="504C49"/>
                </a:solidFill>
                <a:latin typeface="Source Serif 4"/>
                <a:ea typeface="Source Serif 4"/>
                <a:cs typeface="Source Serif 4"/>
                <a:sym typeface="Source Serif 4"/>
              </a:rPr>
              <a:t> </a:t>
            </a:r>
            <a:r>
              <a:rPr b="1" i="0" lang="en-US" sz="900" u="none" cap="none" strike="noStrike">
                <a:solidFill>
                  <a:srgbClr val="504C49"/>
                </a:solidFill>
                <a:latin typeface="Source Serif 4"/>
                <a:ea typeface="Source Serif 4"/>
                <a:cs typeface="Source Serif 4"/>
                <a:sym typeface="Source Serif 4"/>
              </a:rPr>
              <a:t>Backward Temporal Context</a:t>
            </a:r>
            <a:endParaRPr b="0" i="0" sz="900" u="none" cap="none" strike="noStrike"/>
          </a:p>
        </p:txBody>
      </p:sp>
      <p:sp>
        <p:nvSpPr>
          <p:cNvPr id="534" name="Google Shape;534;p22"/>
          <p:cNvSpPr/>
          <p:nvPr/>
        </p:nvSpPr>
        <p:spPr>
          <a:xfrm>
            <a:off x="7464504" y="4478060"/>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End-of-movement informs beginning analysis</a:t>
            </a:r>
            <a:endParaRPr b="0" i="0" sz="900" u="none" cap="none" strike="noStrike"/>
          </a:p>
        </p:txBody>
      </p:sp>
      <p:sp>
        <p:nvSpPr>
          <p:cNvPr id="535" name="Google Shape;535;p22"/>
          <p:cNvSpPr/>
          <p:nvPr/>
        </p:nvSpPr>
        <p:spPr>
          <a:xfrm>
            <a:off x="7464504" y="4704517"/>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Complete motion understanding</a:t>
            </a:r>
            <a:endParaRPr b="0" i="0" sz="900" u="none" cap="none" strike="noStrike"/>
          </a:p>
        </p:txBody>
      </p:sp>
      <p:sp>
        <p:nvSpPr>
          <p:cNvPr id="536" name="Google Shape;536;p22"/>
          <p:cNvSpPr/>
          <p:nvPr/>
        </p:nvSpPr>
        <p:spPr>
          <a:xfrm>
            <a:off x="7464504" y="4930973"/>
            <a:ext cx="6767036" cy="185857"/>
          </a:xfrm>
          <a:prstGeom prst="rect">
            <a:avLst/>
          </a:prstGeom>
          <a:noFill/>
          <a:ln>
            <a:noFill/>
          </a:ln>
        </p:spPr>
        <p:txBody>
          <a:bodyPr anchorCtr="0" anchor="t" bIns="0" lIns="0" spcFirstLastPara="1" rIns="0" wrap="square" tIns="0">
            <a:noAutofit/>
          </a:bodyPr>
          <a:lstStyle/>
          <a:p>
            <a:pPr indent="-342900" lvl="0" marL="342900" marR="0" rtl="0" algn="l">
              <a:lnSpc>
                <a:spcPct val="161111"/>
              </a:lnSpc>
              <a:spcBef>
                <a:spcPts val="0"/>
              </a:spcBef>
              <a:spcAft>
                <a:spcPts val="0"/>
              </a:spcAft>
              <a:buClr>
                <a:srgbClr val="504C49"/>
              </a:buClr>
              <a:buSzPts val="900"/>
              <a:buFont typeface="Source Serif 4"/>
              <a:buChar char="•"/>
            </a:pPr>
            <a:r>
              <a:rPr b="0" i="0" lang="en-US" sz="900" u="none" cap="none" strike="noStrike">
                <a:solidFill>
                  <a:srgbClr val="504C49"/>
                </a:solidFill>
                <a:latin typeface="Source Serif 4"/>
                <a:ea typeface="Source Serif 4"/>
                <a:cs typeface="Source Serif 4"/>
                <a:sym typeface="Source Serif 4"/>
              </a:rPr>
              <a:t>Better discrimination of similar exercises</a:t>
            </a:r>
            <a:endParaRPr b="0" i="0" sz="900" u="none" cap="none" strike="noStrike"/>
          </a:p>
        </p:txBody>
      </p:sp>
      <p:sp>
        <p:nvSpPr>
          <p:cNvPr id="537" name="Google Shape;537;p22"/>
          <p:cNvSpPr/>
          <p:nvPr/>
        </p:nvSpPr>
        <p:spPr>
          <a:xfrm>
            <a:off x="406479" y="5288042"/>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000000"/>
              </a:buClr>
              <a:buSzPts val="900"/>
              <a:buFont typeface="Source Serif 4"/>
              <a:buNone/>
            </a:pPr>
            <a:r>
              <a:rPr b="0" i="0" lang="en-US" sz="900" u="none" cap="none" strike="noStrike">
                <a:solidFill>
                  <a:srgbClr val="000000"/>
                </a:solidFill>
                <a:latin typeface="Source Serif 4"/>
                <a:ea typeface="Source Serif 4"/>
                <a:cs typeface="Source Serif 4"/>
                <a:sym typeface="Source Serif 4"/>
              </a:rPr>
              <a:t>🎯</a:t>
            </a:r>
            <a:r>
              <a:rPr b="0" i="0" lang="en-US" sz="900" u="none" cap="none" strike="noStrike">
                <a:solidFill>
                  <a:srgbClr val="504C49"/>
                </a:solidFill>
                <a:latin typeface="Source Serif 4"/>
                <a:ea typeface="Source Serif 4"/>
                <a:cs typeface="Source Serif 4"/>
                <a:sym typeface="Source Serif 4"/>
              </a:rPr>
              <a:t> </a:t>
            </a:r>
            <a:r>
              <a:rPr b="1" i="0" lang="en-US" sz="900" u="none" cap="none" strike="noStrike">
                <a:solidFill>
                  <a:srgbClr val="504C49"/>
                </a:solidFill>
                <a:latin typeface="Source Serif 4"/>
                <a:ea typeface="Source Serif 4"/>
                <a:cs typeface="Source Serif 4"/>
                <a:sym typeface="Source Serif 4"/>
              </a:rPr>
              <a:t>Exercise-Specific Benefits</a:t>
            </a:r>
            <a:endParaRPr b="0" i="0" sz="900" u="none" cap="none" strike="noStrike"/>
          </a:p>
        </p:txBody>
      </p:sp>
      <p:sp>
        <p:nvSpPr>
          <p:cNvPr id="538" name="Google Shape;538;p22"/>
          <p:cNvSpPr/>
          <p:nvPr/>
        </p:nvSpPr>
        <p:spPr>
          <a:xfrm>
            <a:off x="406479" y="5604510"/>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Deadlift:</a:t>
            </a:r>
            <a:r>
              <a:rPr b="0" i="0" lang="en-US" sz="900" u="none" cap="none" strike="noStrike">
                <a:solidFill>
                  <a:srgbClr val="504C49"/>
                </a:solidFill>
                <a:latin typeface="Source Serif 4"/>
                <a:ea typeface="Source Serif 4"/>
                <a:cs typeface="Source Serif 4"/>
                <a:sym typeface="Source Serif 4"/>
              </a:rPr>
              <a:t> Lift phase → peak → lowering phase analysis</a:t>
            </a:r>
            <a:endParaRPr b="0" i="0" sz="900" u="none" cap="none" strike="noStrike"/>
          </a:p>
        </p:txBody>
      </p:sp>
      <p:sp>
        <p:nvSpPr>
          <p:cNvPr id="539" name="Google Shape;539;p22"/>
          <p:cNvSpPr/>
          <p:nvPr/>
        </p:nvSpPr>
        <p:spPr>
          <a:xfrm>
            <a:off x="406479" y="5830967"/>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Bicep Curl:</a:t>
            </a:r>
            <a:r>
              <a:rPr b="0" i="0" lang="en-US" sz="900" u="none" cap="none" strike="noStrike">
                <a:solidFill>
                  <a:srgbClr val="504C49"/>
                </a:solidFill>
                <a:latin typeface="Source Serif 4"/>
                <a:ea typeface="Source Serif 4"/>
                <a:cs typeface="Source Serif 4"/>
                <a:sym typeface="Source Serif 4"/>
              </a:rPr>
              <a:t> Flexion → peak contraction → extension pattern</a:t>
            </a:r>
            <a:endParaRPr b="0" i="0" sz="900" u="none" cap="none" strike="noStrike"/>
          </a:p>
        </p:txBody>
      </p:sp>
      <p:sp>
        <p:nvSpPr>
          <p:cNvPr id="540" name="Google Shape;540;p22"/>
          <p:cNvSpPr/>
          <p:nvPr/>
        </p:nvSpPr>
        <p:spPr>
          <a:xfrm>
            <a:off x="406479" y="6057424"/>
            <a:ext cx="13817441" cy="185857"/>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Source Serif 4"/>
              <a:buNone/>
            </a:pPr>
            <a:r>
              <a:rPr b="1" i="0" lang="en-US" sz="900" u="none" cap="none" strike="noStrike">
                <a:solidFill>
                  <a:srgbClr val="504C49"/>
                </a:solidFill>
                <a:latin typeface="Source Serif 4"/>
                <a:ea typeface="Source Serif 4"/>
                <a:cs typeface="Source Serif 4"/>
                <a:sym typeface="Source Serif 4"/>
              </a:rPr>
              <a:t>Squat:</a:t>
            </a:r>
            <a:r>
              <a:rPr b="0" i="0" lang="en-US" sz="900" u="none" cap="none" strike="noStrike">
                <a:solidFill>
                  <a:srgbClr val="504C49"/>
                </a:solidFill>
                <a:latin typeface="Source Serif 4"/>
                <a:ea typeface="Source Serif 4"/>
                <a:cs typeface="Source Serif 4"/>
                <a:sym typeface="Source Serif 4"/>
              </a:rPr>
              <a:t> Descent → bottom position → ascent recognition</a:t>
            </a:r>
            <a:endParaRPr b="0" i="0" sz="900" u="none" cap="none" strike="noStrike"/>
          </a:p>
        </p:txBody>
      </p:sp>
      <p:sp>
        <p:nvSpPr>
          <p:cNvPr id="541" name="Google Shape;541;p22"/>
          <p:cNvSpPr/>
          <p:nvPr/>
        </p:nvSpPr>
        <p:spPr>
          <a:xfrm>
            <a:off x="406479" y="6417469"/>
            <a:ext cx="3614499" cy="217646"/>
          </a:xfrm>
          <a:prstGeom prst="rect">
            <a:avLst/>
          </a:prstGeom>
          <a:noFill/>
          <a:ln>
            <a:noFill/>
          </a:ln>
        </p:spPr>
        <p:txBody>
          <a:bodyPr anchorCtr="0" anchor="t" bIns="0" lIns="0" spcFirstLastPara="1" rIns="0" wrap="square" tIns="0">
            <a:noAutofit/>
          </a:bodyPr>
          <a:lstStyle/>
          <a:p>
            <a:pPr indent="0" lvl="0" marL="0" marR="0" rtl="0" algn="l">
              <a:lnSpc>
                <a:spcPct val="125925"/>
              </a:lnSpc>
              <a:spcBef>
                <a:spcPts val="0"/>
              </a:spcBef>
              <a:spcAft>
                <a:spcPts val="0"/>
              </a:spcAft>
              <a:buClr>
                <a:srgbClr val="201B18"/>
              </a:buClr>
              <a:buSzPts val="1350"/>
              <a:buFont typeface="Platypi Medium"/>
              <a:buNone/>
            </a:pPr>
            <a:r>
              <a:rPr b="1" i="0" lang="en-US" sz="1350" u="none" cap="none" strike="noStrike">
                <a:solidFill>
                  <a:srgbClr val="201B18"/>
                </a:solidFill>
                <a:latin typeface="Platypi Medium"/>
                <a:ea typeface="Platypi Medium"/>
                <a:cs typeface="Platypi Medium"/>
                <a:sym typeface="Platypi Medium"/>
              </a:rPr>
              <a:t>Exercise Example-Specific Gate Learning</a:t>
            </a:r>
            <a:endParaRPr b="0" i="0" sz="1350" u="none" cap="none" strike="noStrike"/>
          </a:p>
        </p:txBody>
      </p:sp>
      <p:sp>
        <p:nvSpPr>
          <p:cNvPr id="542" name="Google Shape;542;p22"/>
          <p:cNvSpPr/>
          <p:nvPr/>
        </p:nvSpPr>
        <p:spPr>
          <a:xfrm>
            <a:off x="406479" y="6809303"/>
            <a:ext cx="13817441" cy="1103352"/>
          </a:xfrm>
          <a:prstGeom prst="roundRect">
            <a:avLst>
              <a:gd fmla="val 157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00764" y="6809303"/>
            <a:ext cx="13828871" cy="1103352"/>
          </a:xfrm>
          <a:prstGeom prst="roundRect">
            <a:avLst>
              <a:gd fmla="val 157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516850" y="6896338"/>
            <a:ext cx="13596699" cy="929283"/>
          </a:xfrm>
          <a:prstGeom prst="rect">
            <a:avLst/>
          </a:prstGeom>
          <a:noFill/>
          <a:ln>
            <a:noFill/>
          </a:ln>
        </p:spPr>
        <p:txBody>
          <a:bodyPr anchorCtr="0" anchor="t" bIns="0" lIns="0" spcFirstLastPara="1" rIns="0" wrap="square" tIns="0">
            <a:noAutofit/>
          </a:bodyPr>
          <a:lstStyle/>
          <a:p>
            <a:pPr indent="0" lvl="0" marL="0" marR="0" rtl="0" algn="l">
              <a:lnSpc>
                <a:spcPct val="161111"/>
              </a:lnSpc>
              <a:spcBef>
                <a:spcPts val="0"/>
              </a:spcBef>
              <a:spcAft>
                <a:spcPts val="0"/>
              </a:spcAft>
              <a:buClr>
                <a:srgbClr val="504C49"/>
              </a:buClr>
              <a:buSzPts val="900"/>
              <a:buFont typeface="Consolas"/>
              <a:buNone/>
            </a:pPr>
            <a:r>
              <a:rPr b="0" i="0" lang="en-US" sz="900" u="none" cap="none" strike="noStrike">
                <a:solidFill>
                  <a:srgbClr val="504C49"/>
                </a:solidFill>
                <a:highlight>
                  <a:srgbClr val="F2F2F2"/>
                </a:highlight>
                <a:latin typeface="Consolas"/>
                <a:ea typeface="Consolas"/>
                <a:cs typeface="Consolas"/>
                <a:sym typeface="Consolas"/>
              </a:rPr>
              <a:t>Bicep Curl Gates:├── Forget Gate: Discard setup details at peak (0.2)├── Input Gate: Store peak contraction strongly (0.9) ├── Output Gate: Reveal contraction pattern (0.85)└── Result: Focus on discriminative peak moment</a:t>
            </a:r>
            <a:endParaRPr b="0" i="0" sz="9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3"/>
          <p:cNvSpPr/>
          <p:nvPr/>
        </p:nvSpPr>
        <p:spPr>
          <a:xfrm>
            <a:off x="647700" y="509230"/>
            <a:ext cx="5526881" cy="347067"/>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01B18"/>
              </a:buClr>
              <a:buSzPts val="2150"/>
              <a:buFont typeface="Platypi Medium"/>
              <a:buNone/>
            </a:pPr>
            <a:r>
              <a:rPr b="0" i="0" lang="en-US" sz="2150" u="none" cap="none" strike="noStrike">
                <a:solidFill>
                  <a:srgbClr val="201B18"/>
                </a:solidFill>
                <a:latin typeface="Platypi Medium"/>
                <a:ea typeface="Platypi Medium"/>
                <a:cs typeface="Platypi Medium"/>
                <a:sym typeface="Platypi Medium"/>
              </a:rPr>
              <a:t>Bidirectional Architecture Specifications</a:t>
            </a:r>
            <a:endParaRPr b="0" i="0" sz="2150" u="none" cap="none" strike="noStrike"/>
          </a:p>
        </p:txBody>
      </p:sp>
      <p:sp>
        <p:nvSpPr>
          <p:cNvPr id="551" name="Google Shape;551;p23"/>
          <p:cNvSpPr/>
          <p:nvPr/>
        </p:nvSpPr>
        <p:spPr>
          <a:xfrm>
            <a:off x="647700" y="1041321"/>
            <a:ext cx="4473416" cy="28908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800"/>
              <a:buFont typeface="Platypi Medium"/>
              <a:buNone/>
            </a:pPr>
            <a:r>
              <a:rPr b="1" i="0" lang="en-US" sz="1800" u="none" cap="none" strike="noStrike">
                <a:solidFill>
                  <a:srgbClr val="201B18"/>
                </a:solidFill>
                <a:latin typeface="Platypi Medium"/>
                <a:ea typeface="Platypi Medium"/>
                <a:cs typeface="Platypi Medium"/>
                <a:sym typeface="Platypi Medium"/>
              </a:rPr>
              <a:t>Layer 1: Primary Temporal Processing</a:t>
            </a:r>
            <a:endParaRPr b="0" i="0" sz="1800" u="none" cap="none" strike="noStrike"/>
          </a:p>
        </p:txBody>
      </p:sp>
      <p:sp>
        <p:nvSpPr>
          <p:cNvPr id="552" name="Google Shape;552;p23"/>
          <p:cNvSpPr/>
          <p:nvPr/>
        </p:nvSpPr>
        <p:spPr>
          <a:xfrm>
            <a:off x="647700" y="1607939"/>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Units:</a:t>
            </a:r>
            <a:r>
              <a:rPr b="0" i="0" lang="en-US" sz="1450" u="none" cap="none" strike="noStrike">
                <a:solidFill>
                  <a:srgbClr val="504C49"/>
                </a:solidFill>
                <a:latin typeface="Source Serif 4"/>
                <a:ea typeface="Source Serif 4"/>
                <a:cs typeface="Source Serif 4"/>
                <a:sym typeface="Source Serif 4"/>
              </a:rPr>
              <a:t> 64 LSTM cells × 2 directions = 128 total outputs</a:t>
            </a:r>
            <a:endParaRPr b="0" i="0" sz="1450" u="none" cap="none" strike="noStrike"/>
          </a:p>
        </p:txBody>
      </p:sp>
      <p:sp>
        <p:nvSpPr>
          <p:cNvPr id="553" name="Google Shape;553;p23"/>
          <p:cNvSpPr/>
          <p:nvPr/>
        </p:nvSpPr>
        <p:spPr>
          <a:xfrm>
            <a:off x="647700" y="1968698"/>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Input:</a:t>
            </a:r>
            <a:r>
              <a:rPr b="0" i="0" lang="en-US" sz="1450" u="none" cap="none" strike="noStrike">
                <a:solidFill>
                  <a:srgbClr val="504C49"/>
                </a:solidFill>
                <a:latin typeface="Source Serif 4"/>
                <a:ea typeface="Source Serif 4"/>
                <a:cs typeface="Source Serif 4"/>
                <a:sym typeface="Source Serif 4"/>
              </a:rPr>
              <a:t> (batch_size, 20, 83) feature sequences</a:t>
            </a:r>
            <a:endParaRPr b="0" i="0" sz="1450" u="none" cap="none" strike="noStrike"/>
          </a:p>
        </p:txBody>
      </p:sp>
      <p:sp>
        <p:nvSpPr>
          <p:cNvPr id="554" name="Google Shape;554;p23"/>
          <p:cNvSpPr/>
          <p:nvPr/>
        </p:nvSpPr>
        <p:spPr>
          <a:xfrm>
            <a:off x="647700" y="2329458"/>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Output:</a:t>
            </a:r>
            <a:r>
              <a:rPr b="0" i="0" lang="en-US" sz="1450" u="none" cap="none" strike="noStrike">
                <a:solidFill>
                  <a:srgbClr val="504C49"/>
                </a:solidFill>
                <a:latin typeface="Source Serif 4"/>
                <a:ea typeface="Source Serif 4"/>
                <a:cs typeface="Source Serif 4"/>
                <a:sym typeface="Source Serif 4"/>
              </a:rPr>
              <a:t> (batch_size, 20, 128) bidirectional features</a:t>
            </a:r>
            <a:endParaRPr b="0" i="0" sz="1450" u="none" cap="none" strike="noStrike"/>
          </a:p>
        </p:txBody>
      </p:sp>
      <p:sp>
        <p:nvSpPr>
          <p:cNvPr id="555" name="Google Shape;555;p23"/>
          <p:cNvSpPr/>
          <p:nvPr/>
        </p:nvSpPr>
        <p:spPr>
          <a:xfrm>
            <a:off x="647700" y="2690217"/>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Dropout:</a:t>
            </a:r>
            <a:r>
              <a:rPr b="0" i="0" lang="en-US" sz="1450" u="none" cap="none" strike="noStrike">
                <a:solidFill>
                  <a:srgbClr val="504C49"/>
                </a:solidFill>
                <a:latin typeface="Source Serif 4"/>
                <a:ea typeface="Source Serif 4"/>
                <a:cs typeface="Source Serif 4"/>
                <a:sym typeface="Source Serif 4"/>
              </a:rPr>
              <a:t> 0.2 for regularization</a:t>
            </a:r>
            <a:endParaRPr b="0" i="0" sz="1450" u="none" cap="none" strike="noStrike"/>
          </a:p>
        </p:txBody>
      </p:sp>
      <p:sp>
        <p:nvSpPr>
          <p:cNvPr id="556" name="Google Shape;556;p23"/>
          <p:cNvSpPr/>
          <p:nvPr/>
        </p:nvSpPr>
        <p:spPr>
          <a:xfrm>
            <a:off x="647700" y="3050977"/>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Return Sequences:</a:t>
            </a:r>
            <a:r>
              <a:rPr b="0" i="0" lang="en-US" sz="1450" u="none" cap="none" strike="noStrike">
                <a:solidFill>
                  <a:srgbClr val="504C49"/>
                </a:solidFill>
                <a:latin typeface="Source Serif 4"/>
                <a:ea typeface="Source Serif 4"/>
                <a:cs typeface="Source Serif 4"/>
                <a:sym typeface="Source Serif 4"/>
              </a:rPr>
              <a:t> True (feeds into next LSTM layer)</a:t>
            </a:r>
            <a:endParaRPr b="0" i="0" sz="1450" u="none" cap="none" strike="noStrike"/>
          </a:p>
        </p:txBody>
      </p:sp>
      <p:sp>
        <p:nvSpPr>
          <p:cNvPr id="557" name="Google Shape;557;p23"/>
          <p:cNvSpPr/>
          <p:nvPr/>
        </p:nvSpPr>
        <p:spPr>
          <a:xfrm>
            <a:off x="647700" y="3624501"/>
            <a:ext cx="4697611" cy="28908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800"/>
              <a:buFont typeface="Platypi Medium"/>
              <a:buNone/>
            </a:pPr>
            <a:r>
              <a:rPr b="1" i="0" lang="en-US" sz="1800" u="none" cap="none" strike="noStrike">
                <a:solidFill>
                  <a:srgbClr val="201B18"/>
                </a:solidFill>
                <a:latin typeface="Platypi Medium"/>
                <a:ea typeface="Platypi Medium"/>
                <a:cs typeface="Platypi Medium"/>
                <a:sym typeface="Platypi Medium"/>
              </a:rPr>
              <a:t>Layer 2: High-Level Pattern Recognition</a:t>
            </a:r>
            <a:endParaRPr b="0" i="0" sz="1800" u="none" cap="none" strike="noStrike"/>
          </a:p>
        </p:txBody>
      </p:sp>
      <p:sp>
        <p:nvSpPr>
          <p:cNvPr id="558" name="Google Shape;558;p23"/>
          <p:cNvSpPr/>
          <p:nvPr/>
        </p:nvSpPr>
        <p:spPr>
          <a:xfrm>
            <a:off x="647700" y="4191119"/>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Units:</a:t>
            </a:r>
            <a:r>
              <a:rPr b="0" i="0" lang="en-US" sz="1450" u="none" cap="none" strike="noStrike">
                <a:solidFill>
                  <a:srgbClr val="504C49"/>
                </a:solidFill>
                <a:latin typeface="Source Serif 4"/>
                <a:ea typeface="Source Serif 4"/>
                <a:cs typeface="Source Serif 4"/>
                <a:sym typeface="Source Serif 4"/>
              </a:rPr>
              <a:t> 32 LSTM cells × 2 directions = 64 total outputs</a:t>
            </a:r>
            <a:endParaRPr b="0" i="0" sz="1450" u="none" cap="none" strike="noStrike"/>
          </a:p>
        </p:txBody>
      </p:sp>
      <p:sp>
        <p:nvSpPr>
          <p:cNvPr id="559" name="Google Shape;559;p23"/>
          <p:cNvSpPr/>
          <p:nvPr/>
        </p:nvSpPr>
        <p:spPr>
          <a:xfrm>
            <a:off x="647700" y="4551878"/>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Input:</a:t>
            </a:r>
            <a:r>
              <a:rPr b="0" i="0" lang="en-US" sz="1450" u="none" cap="none" strike="noStrike">
                <a:solidFill>
                  <a:srgbClr val="504C49"/>
                </a:solidFill>
                <a:latin typeface="Source Serif 4"/>
                <a:ea typeface="Source Serif 4"/>
                <a:cs typeface="Source Serif 4"/>
                <a:sym typeface="Source Serif 4"/>
              </a:rPr>
              <a:t> (batch_size, 20, 128) from previous layer</a:t>
            </a:r>
            <a:endParaRPr b="0" i="0" sz="1450" u="none" cap="none" strike="noStrike"/>
          </a:p>
        </p:txBody>
      </p:sp>
      <p:sp>
        <p:nvSpPr>
          <p:cNvPr id="560" name="Google Shape;560;p23"/>
          <p:cNvSpPr/>
          <p:nvPr/>
        </p:nvSpPr>
        <p:spPr>
          <a:xfrm>
            <a:off x="647700" y="4912638"/>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Output:</a:t>
            </a:r>
            <a:r>
              <a:rPr b="0" i="0" lang="en-US" sz="1450" u="none" cap="none" strike="noStrike">
                <a:solidFill>
                  <a:srgbClr val="504C49"/>
                </a:solidFill>
                <a:latin typeface="Source Serif 4"/>
                <a:ea typeface="Source Serif 4"/>
                <a:cs typeface="Source Serif 4"/>
                <a:sym typeface="Source Serif 4"/>
              </a:rPr>
              <a:t> (batch_size, 20, 64) refined temporal features</a:t>
            </a:r>
            <a:endParaRPr b="0" i="0" sz="1450" u="none" cap="none" strike="noStrike"/>
          </a:p>
        </p:txBody>
      </p:sp>
      <p:sp>
        <p:nvSpPr>
          <p:cNvPr id="561" name="Google Shape;561;p23"/>
          <p:cNvSpPr/>
          <p:nvPr/>
        </p:nvSpPr>
        <p:spPr>
          <a:xfrm>
            <a:off x="647700" y="5273397"/>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Dropout:</a:t>
            </a:r>
            <a:r>
              <a:rPr b="0" i="0" lang="en-US" sz="1450" u="none" cap="none" strike="noStrike">
                <a:solidFill>
                  <a:srgbClr val="504C49"/>
                </a:solidFill>
                <a:latin typeface="Source Serif 4"/>
                <a:ea typeface="Source Serif 4"/>
                <a:cs typeface="Source Serif 4"/>
                <a:sym typeface="Source Serif 4"/>
              </a:rPr>
              <a:t> 0.2 for regularization</a:t>
            </a:r>
            <a:endParaRPr b="0" i="0" sz="1450" u="none" cap="none" strike="noStrike"/>
          </a:p>
        </p:txBody>
      </p:sp>
      <p:sp>
        <p:nvSpPr>
          <p:cNvPr id="562" name="Google Shape;562;p23"/>
          <p:cNvSpPr/>
          <p:nvPr/>
        </p:nvSpPr>
        <p:spPr>
          <a:xfrm>
            <a:off x="647700" y="5634157"/>
            <a:ext cx="13335000" cy="295989"/>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504C49"/>
              </a:buClr>
              <a:buSzPts val="1450"/>
              <a:buFont typeface="Source Serif 4"/>
              <a:buNone/>
            </a:pPr>
            <a:r>
              <a:rPr b="1" i="0" lang="en-US" sz="1450" u="none" cap="none" strike="noStrike">
                <a:solidFill>
                  <a:srgbClr val="504C49"/>
                </a:solidFill>
                <a:latin typeface="Source Serif 4"/>
                <a:ea typeface="Source Serif 4"/>
                <a:cs typeface="Source Serif 4"/>
                <a:sym typeface="Source Serif 4"/>
              </a:rPr>
              <a:t>Return Sequences:</a:t>
            </a:r>
            <a:r>
              <a:rPr b="0" i="0" lang="en-US" sz="1450" u="none" cap="none" strike="noStrike">
                <a:solidFill>
                  <a:srgbClr val="504C49"/>
                </a:solidFill>
                <a:latin typeface="Source Serif 4"/>
                <a:ea typeface="Source Serif 4"/>
                <a:cs typeface="Source Serif 4"/>
                <a:sym typeface="Source Serif 4"/>
              </a:rPr>
              <a:t> True (feeds into attention layer)</a:t>
            </a:r>
            <a:endParaRPr b="0" i="0" sz="1450" u="none" cap="none" strike="noStrike"/>
          </a:p>
        </p:txBody>
      </p:sp>
      <p:sp>
        <p:nvSpPr>
          <p:cNvPr id="563" name="Google Shape;563;p23"/>
          <p:cNvSpPr/>
          <p:nvPr/>
        </p:nvSpPr>
        <p:spPr>
          <a:xfrm>
            <a:off x="647700" y="6207681"/>
            <a:ext cx="4447818" cy="347067"/>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01B18"/>
              </a:buClr>
              <a:buSzPts val="2150"/>
              <a:buFont typeface="Platypi Medium"/>
              <a:buNone/>
            </a:pPr>
            <a:r>
              <a:rPr b="0" i="0" lang="en-US" sz="2150" u="none" cap="none" strike="noStrike">
                <a:solidFill>
                  <a:srgbClr val="201B18"/>
                </a:solidFill>
                <a:latin typeface="Platypi Medium"/>
                <a:ea typeface="Platypi Medium"/>
                <a:cs typeface="Platypi Medium"/>
                <a:sym typeface="Platypi Medium"/>
              </a:rPr>
              <a:t>What Bidirectional LSTM Learns</a:t>
            </a:r>
            <a:endParaRPr b="0" i="0" sz="2150" u="none" cap="none" strike="noStrike"/>
          </a:p>
        </p:txBody>
      </p:sp>
      <p:sp>
        <p:nvSpPr>
          <p:cNvPr id="564" name="Google Shape;564;p23"/>
          <p:cNvSpPr/>
          <p:nvPr/>
        </p:nvSpPr>
        <p:spPr>
          <a:xfrm>
            <a:off x="647700" y="6832283"/>
            <a:ext cx="13335000" cy="887968"/>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000000"/>
              </a:buClr>
              <a:buSzPts val="1450"/>
              <a:buFont typeface="Source Serif 4"/>
              <a:buNone/>
            </a:pPr>
            <a:r>
              <a:rPr b="0" i="0" lang="en-US" sz="1450" u="none" cap="none" strike="noStrike">
                <a:solidFill>
                  <a:srgbClr val="000000"/>
                </a:solidFill>
                <a:latin typeface="Source Serif 4"/>
                <a:ea typeface="Source Serif 4"/>
                <a:cs typeface="Source Serif 4"/>
                <a:sym typeface="Source Serif 4"/>
              </a:rPr>
              <a:t>🧠</a:t>
            </a:r>
            <a:r>
              <a:rPr b="0" i="0" lang="en-US" sz="1450" u="none" cap="none" strike="noStrike">
                <a:solidFill>
                  <a:srgbClr val="504C49"/>
                </a:solidFill>
                <a:latin typeface="Source Serif 4"/>
                <a:ea typeface="Source Serif 4"/>
                <a:cs typeface="Source Serif 4"/>
                <a:sym typeface="Source Serif 4"/>
              </a:rPr>
              <a:t> </a:t>
            </a:r>
            <a:r>
              <a:rPr b="1" i="0" lang="en-US" sz="1450" u="none" cap="none" strike="noStrike">
                <a:solidFill>
                  <a:srgbClr val="504C49"/>
                </a:solidFill>
                <a:latin typeface="Source Serif 4"/>
                <a:ea typeface="Source Serif 4"/>
                <a:cs typeface="Source Serif 4"/>
                <a:sym typeface="Source Serif 4"/>
              </a:rPr>
              <a:t>Complete Movement Context:</a:t>
            </a:r>
            <a:r>
              <a:rPr b="0" i="0" lang="en-US" sz="1450" u="none" cap="none" strike="noStrike">
                <a:solidFill>
                  <a:srgbClr val="504C49"/>
                </a:solidFill>
                <a:latin typeface="Source Serif 4"/>
                <a:ea typeface="Source Serif 4"/>
                <a:cs typeface="Source Serif 4"/>
                <a:sym typeface="Source Serif 4"/>
              </a:rPr>
              <a:t> Understanding both where movement is going and where it came from</a:t>
            </a:r>
            <a:r>
              <a:rPr b="0" i="0" lang="en-US" sz="1450" u="none" cap="none" strike="noStrike">
                <a:solidFill>
                  <a:srgbClr val="000000"/>
                </a:solidFill>
                <a:latin typeface="Source Serif 4"/>
                <a:ea typeface="Source Serif 4"/>
                <a:cs typeface="Source Serif 4"/>
                <a:sym typeface="Source Serif 4"/>
              </a:rPr>
              <a:t>🧠</a:t>
            </a:r>
            <a:r>
              <a:rPr b="0" i="0" lang="en-US" sz="1450" u="none" cap="none" strike="noStrike">
                <a:solidFill>
                  <a:srgbClr val="504C49"/>
                </a:solidFill>
                <a:latin typeface="Source Serif 4"/>
                <a:ea typeface="Source Serif 4"/>
                <a:cs typeface="Source Serif 4"/>
                <a:sym typeface="Source Serif 4"/>
              </a:rPr>
              <a:t> </a:t>
            </a:r>
            <a:r>
              <a:rPr b="1" i="0" lang="en-US" sz="1450" u="none" cap="none" strike="noStrike">
                <a:solidFill>
                  <a:srgbClr val="504C49"/>
                </a:solidFill>
                <a:latin typeface="Source Serif 4"/>
                <a:ea typeface="Source Serif 4"/>
                <a:cs typeface="Source Serif 4"/>
                <a:sym typeface="Source Serif 4"/>
              </a:rPr>
              <a:t>Improved Disambiguation:</a:t>
            </a:r>
            <a:r>
              <a:rPr b="0" i="0" lang="en-US" sz="1450" u="none" cap="none" strike="noStrike">
                <a:solidFill>
                  <a:srgbClr val="504C49"/>
                </a:solidFill>
                <a:latin typeface="Source Serif 4"/>
                <a:ea typeface="Source Serif 4"/>
                <a:cs typeface="Source Serif 4"/>
                <a:sym typeface="Source Serif 4"/>
              </a:rPr>
              <a:t> Better discrimination between similar exercises using full temporal context</a:t>
            </a:r>
            <a:r>
              <a:rPr b="0" i="0" lang="en-US" sz="1450" u="none" cap="none" strike="noStrike">
                <a:solidFill>
                  <a:srgbClr val="000000"/>
                </a:solidFill>
                <a:latin typeface="Source Serif 4"/>
                <a:ea typeface="Source Serif 4"/>
                <a:cs typeface="Source Serif 4"/>
                <a:sym typeface="Source Serif 4"/>
              </a:rPr>
              <a:t>🧠</a:t>
            </a:r>
            <a:r>
              <a:rPr b="0" i="0" lang="en-US" sz="1450" u="none" cap="none" strike="noStrike">
                <a:solidFill>
                  <a:srgbClr val="504C49"/>
                </a:solidFill>
                <a:latin typeface="Source Serif 4"/>
                <a:ea typeface="Source Serif 4"/>
                <a:cs typeface="Source Serif 4"/>
                <a:sym typeface="Source Serif 4"/>
              </a:rPr>
              <a:t> </a:t>
            </a:r>
            <a:r>
              <a:rPr b="1" i="0" lang="en-US" sz="1450" u="none" cap="none" strike="noStrike">
                <a:solidFill>
                  <a:srgbClr val="504C49"/>
                </a:solidFill>
                <a:latin typeface="Source Serif 4"/>
                <a:ea typeface="Source Serif 4"/>
                <a:cs typeface="Source Serif 4"/>
                <a:sym typeface="Source Serif 4"/>
              </a:rPr>
              <a:t>Robust Pattern Recognition:</a:t>
            </a:r>
            <a:r>
              <a:rPr b="0" i="0" lang="en-US" sz="1450" u="none" cap="none" strike="noStrike">
                <a:solidFill>
                  <a:srgbClr val="504C49"/>
                </a:solidFill>
                <a:latin typeface="Source Serif 4"/>
                <a:ea typeface="Source Serif 4"/>
                <a:cs typeface="Source Serif 4"/>
                <a:sym typeface="Source Serif 4"/>
              </a:rPr>
              <a:t> More stable features that capture complete exercise biomechanics</a:t>
            </a:r>
            <a:endParaRPr b="0" i="0" sz="1450" u="none" cap="none" strike="noStrike"/>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4"/>
          <p:cNvSpPr/>
          <p:nvPr/>
        </p:nvSpPr>
        <p:spPr>
          <a:xfrm>
            <a:off x="578287" y="454343"/>
            <a:ext cx="5199221" cy="41314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600"/>
              <a:buFont typeface="Platypi Medium"/>
              <a:buNone/>
            </a:pPr>
            <a:r>
              <a:rPr b="0" i="0" lang="en-US" sz="2600" u="none" cap="none" strike="noStrike">
                <a:solidFill>
                  <a:srgbClr val="201B18"/>
                </a:solidFill>
                <a:latin typeface="Platypi Medium"/>
                <a:ea typeface="Platypi Medium"/>
                <a:cs typeface="Platypi Medium"/>
                <a:sym typeface="Platypi Medium"/>
              </a:rPr>
              <a:t>BiLSTM + Attention Integration </a:t>
            </a:r>
            <a:endParaRPr b="0" i="0" sz="2600" u="none" cap="none" strike="noStrike"/>
          </a:p>
        </p:txBody>
      </p:sp>
      <p:sp>
        <p:nvSpPr>
          <p:cNvPr id="571" name="Google Shape;571;p24"/>
          <p:cNvSpPr/>
          <p:nvPr/>
        </p:nvSpPr>
        <p:spPr>
          <a:xfrm>
            <a:off x="578287" y="1032629"/>
            <a:ext cx="4080986" cy="309801"/>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201B18"/>
              </a:buClr>
              <a:buSzPts val="1950"/>
              <a:buFont typeface="Platypi Medium"/>
              <a:buNone/>
            </a:pPr>
            <a:r>
              <a:rPr b="1" i="0" lang="en-US" sz="1950" u="none" cap="none" strike="noStrike">
                <a:solidFill>
                  <a:srgbClr val="201B18"/>
                </a:solidFill>
                <a:latin typeface="Platypi Medium"/>
                <a:ea typeface="Platypi Medium"/>
                <a:cs typeface="Platypi Medium"/>
                <a:sym typeface="Platypi Medium"/>
              </a:rPr>
              <a:t>Two-Stage Temporal Processing</a:t>
            </a:r>
            <a:endParaRPr b="0" i="0" sz="1950" u="none" cap="none" strike="noStrike"/>
          </a:p>
        </p:txBody>
      </p:sp>
      <p:sp>
        <p:nvSpPr>
          <p:cNvPr id="572" name="Google Shape;572;p24"/>
          <p:cNvSpPr/>
          <p:nvPr/>
        </p:nvSpPr>
        <p:spPr>
          <a:xfrm>
            <a:off x="578287" y="1590199"/>
            <a:ext cx="3856434" cy="258128"/>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600"/>
              <a:buFont typeface="Platypi Medium"/>
              <a:buNone/>
            </a:pPr>
            <a:r>
              <a:rPr b="1" i="0" lang="en-US" sz="1600" u="none" cap="none" strike="noStrike">
                <a:solidFill>
                  <a:srgbClr val="201B18"/>
                </a:solidFill>
                <a:latin typeface="Platypi Medium"/>
                <a:ea typeface="Platypi Medium"/>
                <a:cs typeface="Platypi Medium"/>
                <a:sym typeface="Platypi Medium"/>
              </a:rPr>
              <a:t>Stage 1: BiLSTM Pattern Recognition</a:t>
            </a:r>
            <a:endParaRPr b="0" i="0" sz="1600" u="none" cap="none" strike="noStrike"/>
          </a:p>
        </p:txBody>
      </p:sp>
      <p:sp>
        <p:nvSpPr>
          <p:cNvPr id="573" name="Google Shape;573;p24"/>
          <p:cNvSpPr/>
          <p:nvPr/>
        </p:nvSpPr>
        <p:spPr>
          <a:xfrm>
            <a:off x="578287" y="2096095"/>
            <a:ext cx="13473827" cy="511969"/>
          </a:xfrm>
          <a:prstGeom prst="roundRect">
            <a:avLst>
              <a:gd fmla="val 4841"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70071" y="2096095"/>
            <a:ext cx="13490258" cy="511969"/>
          </a:xfrm>
          <a:prstGeom prst="roundRect">
            <a:avLst>
              <a:gd fmla="val 4841"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735211" y="2219920"/>
            <a:ext cx="13159978"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Consolas"/>
              <a:buNone/>
            </a:pPr>
            <a:r>
              <a:rPr b="0" i="0" lang="en-US" sz="1300" u="none" cap="none" strike="noStrike">
                <a:solidFill>
                  <a:srgbClr val="504C49"/>
                </a:solidFill>
                <a:highlight>
                  <a:srgbClr val="F2F2F2"/>
                </a:highlight>
                <a:latin typeface="Consolas"/>
                <a:ea typeface="Consolas"/>
                <a:cs typeface="Consolas"/>
                <a:sym typeface="Consolas"/>
              </a:rPr>
              <a:t>Input (20, 83) → BiLSTM → Temporal Features (20, 64)</a:t>
            </a:r>
            <a:endParaRPr b="0" i="0" sz="1300" u="none" cap="none" strike="noStrike"/>
          </a:p>
        </p:txBody>
      </p:sp>
      <p:sp>
        <p:nvSpPr>
          <p:cNvPr id="576" name="Google Shape;576;p24"/>
          <p:cNvSpPr/>
          <p:nvPr/>
        </p:nvSpPr>
        <p:spPr>
          <a:xfrm>
            <a:off x="578287" y="2793921"/>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What BiLSTM Does</a:t>
            </a:r>
            <a:r>
              <a:rPr b="0" i="0" lang="en-US" sz="1300" u="none" cap="none" strike="noStrike">
                <a:solidFill>
                  <a:srgbClr val="504C49"/>
                </a:solidFill>
                <a:latin typeface="Source Serif 4"/>
                <a:ea typeface="Source Serif 4"/>
                <a:cs typeface="Source Serif 4"/>
                <a:sym typeface="Source Serif 4"/>
              </a:rPr>
              <a:t>: Learns movement sequences with selective memory</a:t>
            </a:r>
            <a:endParaRPr b="0" i="0" sz="1300" u="none" cap="none" strike="noStrike"/>
          </a:p>
        </p:txBody>
      </p:sp>
      <p:sp>
        <p:nvSpPr>
          <p:cNvPr id="577" name="Google Shape;577;p24"/>
          <p:cNvSpPr/>
          <p:nvPr/>
        </p:nvSpPr>
        <p:spPr>
          <a:xfrm>
            <a:off x="578287" y="3115985"/>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Gate Function</a:t>
            </a:r>
            <a:r>
              <a:rPr b="0" i="0" lang="en-US" sz="1300" u="none" cap="none" strike="noStrike">
                <a:solidFill>
                  <a:srgbClr val="504C49"/>
                </a:solidFill>
                <a:latin typeface="Source Serif 4"/>
                <a:ea typeface="Source Serif 4"/>
                <a:cs typeface="Source Serif 4"/>
                <a:sym typeface="Source Serif 4"/>
              </a:rPr>
              <a:t>: Manages what to remember/forget internally</a:t>
            </a:r>
            <a:endParaRPr b="0" i="0" sz="1300" u="none" cap="none" strike="noStrike"/>
          </a:p>
        </p:txBody>
      </p:sp>
      <p:sp>
        <p:nvSpPr>
          <p:cNvPr id="578" name="Google Shape;578;p24"/>
          <p:cNvSpPr/>
          <p:nvPr/>
        </p:nvSpPr>
        <p:spPr>
          <a:xfrm>
            <a:off x="578287" y="3438049"/>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Output</a:t>
            </a:r>
            <a:r>
              <a:rPr b="0" i="0" lang="en-US" sz="1300" u="none" cap="none" strike="noStrike">
                <a:solidFill>
                  <a:srgbClr val="504C49"/>
                </a:solidFill>
                <a:latin typeface="Source Serif 4"/>
                <a:ea typeface="Source Serif 4"/>
                <a:cs typeface="Source Serif 4"/>
                <a:sym typeface="Source Serif 4"/>
              </a:rPr>
              <a:t>: Rich temporal features for ALL 20 frames</a:t>
            </a:r>
            <a:endParaRPr b="0" i="0" sz="1300" u="none" cap="none" strike="noStrike"/>
          </a:p>
        </p:txBody>
      </p:sp>
      <p:sp>
        <p:nvSpPr>
          <p:cNvPr id="579" name="Google Shape;579;p24"/>
          <p:cNvSpPr/>
          <p:nvPr/>
        </p:nvSpPr>
        <p:spPr>
          <a:xfrm>
            <a:off x="578287" y="3950137"/>
            <a:ext cx="3564493" cy="258128"/>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1600"/>
              <a:buFont typeface="Platypi Medium"/>
              <a:buNone/>
            </a:pPr>
            <a:r>
              <a:rPr b="1" i="0" lang="en-US" sz="1600" u="none" cap="none" strike="noStrike">
                <a:solidFill>
                  <a:srgbClr val="201B18"/>
                </a:solidFill>
                <a:latin typeface="Platypi Medium"/>
                <a:ea typeface="Platypi Medium"/>
                <a:cs typeface="Platypi Medium"/>
                <a:sym typeface="Platypi Medium"/>
              </a:rPr>
              <a:t>Stage 2: Attention Selective Focus</a:t>
            </a:r>
            <a:endParaRPr b="0" i="0" sz="1600" u="none" cap="none" strike="noStrike"/>
          </a:p>
        </p:txBody>
      </p:sp>
      <p:sp>
        <p:nvSpPr>
          <p:cNvPr id="580" name="Google Shape;580;p24"/>
          <p:cNvSpPr/>
          <p:nvPr/>
        </p:nvSpPr>
        <p:spPr>
          <a:xfrm>
            <a:off x="578287" y="4456033"/>
            <a:ext cx="13473827" cy="511969"/>
          </a:xfrm>
          <a:prstGeom prst="roundRect">
            <a:avLst>
              <a:gd fmla="val 4841"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570071" y="4456033"/>
            <a:ext cx="13490258" cy="511969"/>
          </a:xfrm>
          <a:prstGeom prst="roundRect">
            <a:avLst>
              <a:gd fmla="val 4841"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735211" y="4579858"/>
            <a:ext cx="13159978"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Consolas"/>
              <a:buNone/>
            </a:pPr>
            <a:r>
              <a:rPr b="0" i="0" lang="en-US" sz="1300" u="none" cap="none" strike="noStrike">
                <a:solidFill>
                  <a:srgbClr val="504C49"/>
                </a:solidFill>
                <a:highlight>
                  <a:srgbClr val="F2F2F2"/>
                </a:highlight>
                <a:latin typeface="Consolas"/>
                <a:ea typeface="Consolas"/>
                <a:cs typeface="Consolas"/>
                <a:sym typeface="Consolas"/>
              </a:rPr>
              <a:t>BiLSTM Features (20, 64) → Attention → Weighted Features (20, 64)</a:t>
            </a:r>
            <a:endParaRPr b="0" i="0" sz="1300" u="none" cap="none" strike="noStrike"/>
          </a:p>
        </p:txBody>
      </p:sp>
      <p:sp>
        <p:nvSpPr>
          <p:cNvPr id="583" name="Google Shape;583;p24"/>
          <p:cNvSpPr/>
          <p:nvPr/>
        </p:nvSpPr>
        <p:spPr>
          <a:xfrm>
            <a:off x="578287" y="5153858"/>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What Attention Does</a:t>
            </a:r>
            <a:r>
              <a:rPr b="0" i="0" lang="en-US" sz="1300" u="none" cap="none" strike="noStrike">
                <a:solidFill>
                  <a:srgbClr val="504C49"/>
                </a:solidFill>
                <a:latin typeface="Source Serif 4"/>
                <a:ea typeface="Source Serif 4"/>
                <a:cs typeface="Source Serif 4"/>
                <a:sym typeface="Source Serif 4"/>
              </a:rPr>
              <a:t>: Decides which BiLSTM outputs matter most</a:t>
            </a:r>
            <a:endParaRPr b="0" i="0" sz="1300" u="none" cap="none" strike="noStrike"/>
          </a:p>
        </p:txBody>
      </p:sp>
      <p:sp>
        <p:nvSpPr>
          <p:cNvPr id="584" name="Google Shape;584;p24"/>
          <p:cNvSpPr/>
          <p:nvPr/>
        </p:nvSpPr>
        <p:spPr>
          <a:xfrm>
            <a:off x="578287" y="5475923"/>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Key Point</a:t>
            </a:r>
            <a:r>
              <a:rPr b="0" i="0" lang="en-US" sz="1300" u="none" cap="none" strike="noStrike">
                <a:solidFill>
                  <a:srgbClr val="504C49"/>
                </a:solidFill>
                <a:latin typeface="Source Serif 4"/>
                <a:ea typeface="Source Serif 4"/>
                <a:cs typeface="Source Serif 4"/>
                <a:sym typeface="Source Serif 4"/>
              </a:rPr>
              <a:t>: Receives features from ALL frames (despite internal forgetting)</a:t>
            </a:r>
            <a:endParaRPr b="0" i="0" sz="1300" u="none" cap="none" strike="noStrike"/>
          </a:p>
        </p:txBody>
      </p:sp>
      <p:sp>
        <p:nvSpPr>
          <p:cNvPr id="585" name="Google Shape;585;p24"/>
          <p:cNvSpPr/>
          <p:nvPr/>
        </p:nvSpPr>
        <p:spPr>
          <a:xfrm>
            <a:off x="578287" y="5797987"/>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Result</a:t>
            </a:r>
            <a:r>
              <a:rPr b="0" i="0" lang="en-US" sz="1300" u="none" cap="none" strike="noStrike">
                <a:solidFill>
                  <a:srgbClr val="504C49"/>
                </a:solidFill>
                <a:latin typeface="Source Serif 4"/>
                <a:ea typeface="Source Serif 4"/>
                <a:cs typeface="Source Serif 4"/>
                <a:sym typeface="Source Serif 4"/>
              </a:rPr>
              <a:t>: Exercise-specific temporal focus patterns</a:t>
            </a:r>
            <a:endParaRPr b="0" i="0" sz="1300" u="none" cap="none" strike="noStrike"/>
          </a:p>
        </p:txBody>
      </p:sp>
      <p:sp>
        <p:nvSpPr>
          <p:cNvPr id="586" name="Google Shape;586;p24"/>
          <p:cNvSpPr/>
          <p:nvPr/>
        </p:nvSpPr>
        <p:spPr>
          <a:xfrm>
            <a:off x="578287" y="6310074"/>
            <a:ext cx="2478405" cy="309801"/>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201B18"/>
              </a:buClr>
              <a:buSzPts val="1950"/>
              <a:buFont typeface="Platypi Medium"/>
              <a:buNone/>
            </a:pPr>
            <a:r>
              <a:rPr b="1" i="0" lang="en-US" sz="1950" u="none" cap="none" strike="noStrike">
                <a:solidFill>
                  <a:srgbClr val="201B18"/>
                </a:solidFill>
                <a:latin typeface="Platypi Medium"/>
                <a:ea typeface="Platypi Medium"/>
                <a:cs typeface="Platypi Medium"/>
                <a:sym typeface="Platypi Medium"/>
              </a:rPr>
              <a:t>Critical Distinction</a:t>
            </a:r>
            <a:endParaRPr b="0" i="0" sz="1950" u="none" cap="none" strike="noStrike"/>
          </a:p>
        </p:txBody>
      </p:sp>
      <p:sp>
        <p:nvSpPr>
          <p:cNvPr id="587" name="Google Shape;587;p24"/>
          <p:cNvSpPr/>
          <p:nvPr/>
        </p:nvSpPr>
        <p:spPr>
          <a:xfrm>
            <a:off x="578287" y="6867644"/>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LSTM "Forgetting"</a:t>
            </a:r>
            <a:r>
              <a:rPr b="0" i="0" lang="en-US" sz="1300" u="none" cap="none" strike="noStrike">
                <a:solidFill>
                  <a:srgbClr val="504C49"/>
                </a:solidFill>
                <a:latin typeface="Source Serif 4"/>
                <a:ea typeface="Source Serif 4"/>
                <a:cs typeface="Source Serif 4"/>
                <a:sym typeface="Source Serif 4"/>
              </a:rPr>
              <a:t>: Internal memory management only</a:t>
            </a:r>
            <a:endParaRPr b="0" i="0" sz="1300" u="none" cap="none" strike="noStrike"/>
          </a:p>
        </p:txBody>
      </p:sp>
      <p:sp>
        <p:nvSpPr>
          <p:cNvPr id="588" name="Google Shape;588;p24"/>
          <p:cNvSpPr/>
          <p:nvPr/>
        </p:nvSpPr>
        <p:spPr>
          <a:xfrm>
            <a:off x="578287" y="7189708"/>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Attention Input</a:t>
            </a:r>
            <a:r>
              <a:rPr b="0" i="0" lang="en-US" sz="1300" u="none" cap="none" strike="noStrike">
                <a:solidFill>
                  <a:srgbClr val="504C49"/>
                </a:solidFill>
                <a:latin typeface="Source Serif 4"/>
                <a:ea typeface="Source Serif 4"/>
                <a:cs typeface="Source Serif 4"/>
                <a:sym typeface="Source Serif 4"/>
              </a:rPr>
              <a:t>: Complete access to all 20 processed frames</a:t>
            </a:r>
            <a:endParaRPr b="0" i="0" sz="1300" u="none" cap="none" strike="noStrike"/>
          </a:p>
        </p:txBody>
      </p:sp>
      <p:sp>
        <p:nvSpPr>
          <p:cNvPr id="589" name="Google Shape;589;p24"/>
          <p:cNvSpPr/>
          <p:nvPr/>
        </p:nvSpPr>
        <p:spPr>
          <a:xfrm>
            <a:off x="578287" y="7511772"/>
            <a:ext cx="13473827"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1" i="0" lang="en-US" sz="1300" u="none" cap="none" strike="noStrike">
                <a:solidFill>
                  <a:srgbClr val="504C49"/>
                </a:solidFill>
                <a:latin typeface="Source Serif 4"/>
                <a:ea typeface="Source Serif 4"/>
                <a:cs typeface="Source Serif 4"/>
                <a:sym typeface="Source Serif 4"/>
              </a:rPr>
              <a:t>Synergy</a:t>
            </a:r>
            <a:r>
              <a:rPr b="0" i="0" lang="en-US" sz="1300" u="none" cap="none" strike="noStrike">
                <a:solidFill>
                  <a:srgbClr val="504C49"/>
                </a:solidFill>
                <a:latin typeface="Source Serif 4"/>
                <a:ea typeface="Source Serif 4"/>
                <a:cs typeface="Source Serif 4"/>
                <a:sym typeface="Source Serif 4"/>
              </a:rPr>
              <a:t>: Temporal understanding + Selective focus = 93.8% accuracy</a:t>
            </a:r>
            <a:endParaRPr b="0" i="0" sz="1300" u="none" cap="none" strike="noStrike"/>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5"/>
          <p:cNvSpPr/>
          <p:nvPr/>
        </p:nvSpPr>
        <p:spPr>
          <a:xfrm>
            <a:off x="716042" y="653296"/>
            <a:ext cx="5115163" cy="639366"/>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4000"/>
              <a:buFont typeface="Platypi Medium"/>
              <a:buNone/>
            </a:pPr>
            <a:r>
              <a:rPr b="0" i="0" lang="en-US" sz="4000" u="none" cap="none" strike="noStrike">
                <a:solidFill>
                  <a:srgbClr val="201B18"/>
                </a:solidFill>
                <a:latin typeface="Platypi Medium"/>
                <a:ea typeface="Platypi Medium"/>
                <a:cs typeface="Platypi Medium"/>
                <a:sym typeface="Platypi Medium"/>
              </a:rPr>
              <a:t>Dual Pooling</a:t>
            </a:r>
            <a:endParaRPr b="0" i="0" sz="4000" u="none" cap="none" strike="noStrike"/>
          </a:p>
        </p:txBody>
      </p:sp>
      <p:sp>
        <p:nvSpPr>
          <p:cNvPr id="596" name="Google Shape;596;p25"/>
          <p:cNvSpPr/>
          <p:nvPr/>
        </p:nvSpPr>
        <p:spPr>
          <a:xfrm>
            <a:off x="716042" y="1599486"/>
            <a:ext cx="2942272" cy="31968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000"/>
              <a:buFont typeface="Platypi Medium"/>
              <a:buNone/>
            </a:pPr>
            <a:r>
              <a:rPr b="1" i="0" lang="en-US" sz="2000" u="none" cap="none" strike="noStrike">
                <a:solidFill>
                  <a:srgbClr val="201B18"/>
                </a:solidFill>
                <a:latin typeface="Platypi Medium"/>
                <a:ea typeface="Platypi Medium"/>
                <a:cs typeface="Platypi Medium"/>
                <a:sym typeface="Platypi Medium"/>
              </a:rPr>
              <a:t>Fundamental Purpose </a:t>
            </a:r>
            <a:endParaRPr b="0" i="0" sz="2000" u="none" cap="none" strike="noStrike"/>
          </a:p>
        </p:txBody>
      </p:sp>
      <p:sp>
        <p:nvSpPr>
          <p:cNvPr id="597" name="Google Shape;597;p25"/>
          <p:cNvSpPr/>
          <p:nvPr/>
        </p:nvSpPr>
        <p:spPr>
          <a:xfrm>
            <a:off x="716042" y="2225993"/>
            <a:ext cx="13198316" cy="327422"/>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504C49"/>
              </a:buClr>
              <a:buSzPts val="1600"/>
              <a:buFont typeface="Source Serif 4"/>
              <a:buNone/>
            </a:pPr>
            <a:r>
              <a:rPr b="0" i="0" lang="en-US" sz="1600" u="none" cap="none" strike="noStrike">
                <a:solidFill>
                  <a:srgbClr val="504C49"/>
                </a:solidFill>
                <a:latin typeface="Source Serif 4"/>
                <a:ea typeface="Source Serif 4"/>
                <a:cs typeface="Source Serif 4"/>
                <a:sym typeface="Source Serif 4"/>
              </a:rPr>
              <a:t>Pooling converts sequences to vectors - transforms (20, 64) attention output into (128,) fixed-size representation for classification.</a:t>
            </a:r>
            <a:endParaRPr b="0" i="0" sz="1600" u="none" cap="none" strike="noStrike"/>
          </a:p>
        </p:txBody>
      </p:sp>
      <p:sp>
        <p:nvSpPr>
          <p:cNvPr id="598" name="Google Shape;598;p25"/>
          <p:cNvSpPr/>
          <p:nvPr/>
        </p:nvSpPr>
        <p:spPr>
          <a:xfrm>
            <a:off x="716042" y="2860238"/>
            <a:ext cx="2557582" cy="31968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000"/>
              <a:buFont typeface="Platypi Medium"/>
              <a:buNone/>
            </a:pPr>
            <a:r>
              <a:rPr b="0" i="0" lang="en-US" sz="2000" u="none" cap="none" strike="noStrike">
                <a:solidFill>
                  <a:srgbClr val="201B18"/>
                </a:solidFill>
                <a:latin typeface="Platypi Medium"/>
                <a:ea typeface="Platypi Medium"/>
                <a:cs typeface="Platypi Medium"/>
                <a:sym typeface="Platypi Medium"/>
              </a:rPr>
              <a:t>Why Dual Pooling?</a:t>
            </a:r>
            <a:endParaRPr b="0" i="0" sz="2000" u="none" cap="none" strike="noStrike"/>
          </a:p>
        </p:txBody>
      </p:sp>
      <p:sp>
        <p:nvSpPr>
          <p:cNvPr id="599" name="Google Shape;599;p25"/>
          <p:cNvSpPr/>
          <p:nvPr/>
        </p:nvSpPr>
        <p:spPr>
          <a:xfrm>
            <a:off x="716042" y="3486745"/>
            <a:ext cx="13198316" cy="654844"/>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504C49"/>
              </a:buClr>
              <a:buSzPts val="1600"/>
              <a:buFont typeface="Source Serif 4"/>
              <a:buNone/>
            </a:pPr>
            <a:r>
              <a:rPr b="0" i="0" lang="en-US" sz="1600" u="none" cap="none" strike="noStrike">
                <a:solidFill>
                  <a:srgbClr val="504C49"/>
                </a:solidFill>
                <a:latin typeface="Source Serif 4"/>
                <a:ea typeface="Source Serif 4"/>
                <a:cs typeface="Source Serif 4"/>
                <a:sym typeface="Source Serif 4"/>
              </a:rPr>
              <a:t>Average: Captures overall exercise characteristics and patterns Max: Preserves peak moments and discriminative features Combined: Comprehensive representation (128 features total)</a:t>
            </a:r>
            <a:endParaRPr b="0" i="0" sz="1600" u="none" cap="none" strike="noStrike"/>
          </a:p>
        </p:txBody>
      </p:sp>
      <p:sp>
        <p:nvSpPr>
          <p:cNvPr id="600" name="Google Shape;600;p25"/>
          <p:cNvSpPr/>
          <p:nvPr/>
        </p:nvSpPr>
        <p:spPr>
          <a:xfrm>
            <a:off x="716042" y="4448413"/>
            <a:ext cx="2732127" cy="319683"/>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000"/>
              <a:buFont typeface="Platypi Medium"/>
              <a:buNone/>
            </a:pPr>
            <a:r>
              <a:rPr b="1" i="0" lang="en-US" sz="2000" u="none" cap="none" strike="noStrike">
                <a:solidFill>
                  <a:srgbClr val="201B18"/>
                </a:solidFill>
                <a:latin typeface="Platypi Medium"/>
                <a:ea typeface="Platypi Medium"/>
                <a:cs typeface="Platypi Medium"/>
                <a:sym typeface="Platypi Medium"/>
              </a:rPr>
              <a:t>Real-World Example:</a:t>
            </a:r>
            <a:endParaRPr b="0" i="0" sz="2000" u="none" cap="none" strike="noStrike"/>
          </a:p>
        </p:txBody>
      </p:sp>
      <p:sp>
        <p:nvSpPr>
          <p:cNvPr id="601" name="Google Shape;601;p25"/>
          <p:cNvSpPr/>
          <p:nvPr/>
        </p:nvSpPr>
        <p:spPr>
          <a:xfrm>
            <a:off x="716042" y="5074920"/>
            <a:ext cx="13198316" cy="1616393"/>
          </a:xfrm>
          <a:prstGeom prst="roundRect">
            <a:avLst>
              <a:gd fmla="val 189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05922" y="5074920"/>
            <a:ext cx="13218557" cy="1616393"/>
          </a:xfrm>
          <a:prstGeom prst="roundRect">
            <a:avLst>
              <a:gd fmla="val 1899"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910471" y="5228273"/>
            <a:ext cx="12809458" cy="1309688"/>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504C49"/>
              </a:buClr>
              <a:buSzPts val="1600"/>
              <a:buFont typeface="Consolas"/>
              <a:buNone/>
            </a:pPr>
            <a:r>
              <a:rPr b="0" i="0" lang="en-US" sz="1600" u="none" cap="none" strike="noStrike">
                <a:solidFill>
                  <a:srgbClr val="504C49"/>
                </a:solidFill>
                <a:highlight>
                  <a:srgbClr val="F2F2F2"/>
                </a:highlight>
                <a:latin typeface="Consolas"/>
                <a:ea typeface="Consolas"/>
                <a:cs typeface="Consolas"/>
                <a:sym typeface="Consolas"/>
              </a:rPr>
              <a:t>Bicep Curl Analysis:Average Pool: "Moderate elbow flexion throughout movement"Max Pool: "Peak contraction reaches 90° flexion"  Combined: "This is a bicep curl with typical range and peak"</a:t>
            </a:r>
            <a:endParaRPr b="0" i="0" sz="1600" u="none" cap="none" strike="noStrike"/>
          </a:p>
        </p:txBody>
      </p:sp>
      <p:sp>
        <p:nvSpPr>
          <p:cNvPr id="604" name="Google Shape;604;p25"/>
          <p:cNvSpPr/>
          <p:nvPr/>
        </p:nvSpPr>
        <p:spPr>
          <a:xfrm>
            <a:off x="716042" y="6921460"/>
            <a:ext cx="13198316" cy="654844"/>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504C49"/>
              </a:buClr>
              <a:buSzPts val="1600"/>
              <a:buFont typeface="Source Serif 4"/>
              <a:buNone/>
            </a:pPr>
            <a:r>
              <a:rPr b="0" i="0" lang="en-US" sz="1600" u="none" cap="none" strike="noStrike">
                <a:solidFill>
                  <a:srgbClr val="504C49"/>
                </a:solidFill>
                <a:latin typeface="Source Serif 4"/>
                <a:ea typeface="Source Serif 4"/>
                <a:cs typeface="Source Serif 4"/>
                <a:sym typeface="Source Serif 4"/>
              </a:rPr>
              <a:t>The pooling stage is </a:t>
            </a:r>
            <a:r>
              <a:rPr b="1" i="0" lang="en-US" sz="1600" u="none" cap="none" strike="noStrike">
                <a:solidFill>
                  <a:srgbClr val="504C49"/>
                </a:solidFill>
                <a:latin typeface="Source Serif 4"/>
                <a:ea typeface="Source Serif 4"/>
                <a:cs typeface="Source Serif 4"/>
                <a:sym typeface="Source Serif 4"/>
              </a:rPr>
              <a:t>critical</a:t>
            </a:r>
            <a:r>
              <a:rPr b="0" i="0" lang="en-US" sz="1600" u="none" cap="none" strike="noStrike">
                <a:solidFill>
                  <a:srgbClr val="504C49"/>
                </a:solidFill>
                <a:latin typeface="Source Serif 4"/>
                <a:ea typeface="Source Serif 4"/>
                <a:cs typeface="Source Serif 4"/>
                <a:sym typeface="Source Serif 4"/>
              </a:rPr>
              <a:t> - it's what transforms the temporal understanding into a classification decision by creating a comprehensive exercise "fingerprint" that captures both the journey (average) and the destination (max) of each movement!</a:t>
            </a:r>
            <a:endParaRPr b="0" i="0" sz="1600" u="none" cap="none" strike="noStrike"/>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6"/>
          <p:cNvSpPr/>
          <p:nvPr/>
        </p:nvSpPr>
        <p:spPr>
          <a:xfrm>
            <a:off x="439460" y="345281"/>
            <a:ext cx="3139083" cy="392430"/>
          </a:xfrm>
          <a:prstGeom prst="rect">
            <a:avLst/>
          </a:prstGeom>
          <a:noFill/>
          <a:ln>
            <a:noFill/>
          </a:ln>
        </p:spPr>
        <p:txBody>
          <a:bodyPr anchorCtr="0" anchor="t" bIns="0" lIns="0" spcFirstLastPara="1" rIns="0" wrap="square" tIns="0">
            <a:noAutofit/>
          </a:bodyPr>
          <a:lstStyle/>
          <a:p>
            <a:pPr indent="0" lvl="0" marL="0" marR="0" rtl="0" algn="l">
              <a:lnSpc>
                <a:spcPct val="124489"/>
              </a:lnSpc>
              <a:spcBef>
                <a:spcPts val="0"/>
              </a:spcBef>
              <a:spcAft>
                <a:spcPts val="0"/>
              </a:spcAft>
              <a:buClr>
                <a:srgbClr val="201B18"/>
              </a:buClr>
              <a:buSzPts val="2450"/>
              <a:buFont typeface="Platypi Medium"/>
              <a:buNone/>
            </a:pPr>
            <a:r>
              <a:rPr b="0" i="0" lang="en-US" sz="2450" u="none" cap="none" strike="noStrike">
                <a:solidFill>
                  <a:srgbClr val="201B18"/>
                </a:solidFill>
                <a:latin typeface="Platypi Medium"/>
                <a:ea typeface="Platypi Medium"/>
                <a:cs typeface="Platypi Medium"/>
                <a:sym typeface="Platypi Medium"/>
              </a:rPr>
              <a:t> Training Model</a:t>
            </a:r>
            <a:endParaRPr b="0" i="0" sz="2450" u="none" cap="none" strike="noStrike"/>
          </a:p>
        </p:txBody>
      </p:sp>
      <p:sp>
        <p:nvSpPr>
          <p:cNvPr id="611" name="Google Shape;611;p26"/>
          <p:cNvSpPr/>
          <p:nvPr/>
        </p:nvSpPr>
        <p:spPr>
          <a:xfrm>
            <a:off x="439460" y="925949"/>
            <a:ext cx="1883450" cy="235387"/>
          </a:xfrm>
          <a:prstGeom prst="rect">
            <a:avLst/>
          </a:prstGeom>
          <a:noFill/>
          <a:ln>
            <a:noFill/>
          </a:ln>
        </p:spPr>
        <p:txBody>
          <a:bodyPr anchorCtr="0" anchor="t" bIns="0" lIns="0" spcFirstLastPara="1" rIns="0" wrap="square" tIns="0">
            <a:noAutofit/>
          </a:bodyPr>
          <a:lstStyle/>
          <a:p>
            <a:pPr indent="0" lvl="0" marL="0" marR="0" rtl="0" algn="l">
              <a:lnSpc>
                <a:spcPct val="127586"/>
              </a:lnSpc>
              <a:spcBef>
                <a:spcPts val="0"/>
              </a:spcBef>
              <a:spcAft>
                <a:spcPts val="0"/>
              </a:spcAft>
              <a:buClr>
                <a:srgbClr val="201B18"/>
              </a:buClr>
              <a:buSzPts val="1450"/>
              <a:buFont typeface="Platypi Medium"/>
              <a:buNone/>
            </a:pPr>
            <a:r>
              <a:rPr b="0" i="0" lang="en-US" sz="1450" u="none" cap="none" strike="noStrike">
                <a:solidFill>
                  <a:srgbClr val="201B18"/>
                </a:solidFill>
                <a:latin typeface="Platypi Medium"/>
                <a:ea typeface="Platypi Medium"/>
                <a:cs typeface="Platypi Medium"/>
                <a:sym typeface="Platypi Medium"/>
              </a:rPr>
              <a:t>Training Strategy</a:t>
            </a:r>
            <a:endParaRPr b="0" i="0" sz="1450" u="none" cap="none" strike="noStrike"/>
          </a:p>
        </p:txBody>
      </p:sp>
      <p:sp>
        <p:nvSpPr>
          <p:cNvPr id="612" name="Google Shape;612;p26"/>
          <p:cNvSpPr/>
          <p:nvPr/>
        </p:nvSpPr>
        <p:spPr>
          <a:xfrm>
            <a:off x="439460" y="1349573"/>
            <a:ext cx="13751481" cy="200978"/>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Focal loss implementation (α=1.0, γ=2.0)</a:t>
            </a:r>
            <a:endParaRPr b="0" i="0" sz="950" u="none" cap="none" strike="noStrike"/>
          </a:p>
        </p:txBody>
      </p:sp>
      <p:sp>
        <p:nvSpPr>
          <p:cNvPr id="613" name="Google Shape;613;p26"/>
          <p:cNvSpPr/>
          <p:nvPr/>
        </p:nvSpPr>
        <p:spPr>
          <a:xfrm>
            <a:off x="439460" y="1594485"/>
            <a:ext cx="13751481" cy="200978"/>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Class weighting for dataset imbalance</a:t>
            </a:r>
            <a:endParaRPr b="0" i="0" sz="950" u="none" cap="none" strike="noStrike"/>
          </a:p>
        </p:txBody>
      </p:sp>
      <p:sp>
        <p:nvSpPr>
          <p:cNvPr id="614" name="Google Shape;614;p26"/>
          <p:cNvSpPr/>
          <p:nvPr/>
        </p:nvSpPr>
        <p:spPr>
          <a:xfrm>
            <a:off x="439460" y="1839397"/>
            <a:ext cx="13751481" cy="200978"/>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Adam optimizer</a:t>
            </a:r>
            <a:endParaRPr b="0" i="0" sz="950" u="none" cap="none" strike="noStrike"/>
          </a:p>
        </p:txBody>
      </p:sp>
      <p:sp>
        <p:nvSpPr>
          <p:cNvPr id="615" name="Google Shape;615;p26"/>
          <p:cNvSpPr/>
          <p:nvPr/>
        </p:nvSpPr>
        <p:spPr>
          <a:xfrm>
            <a:off x="439460" y="2084308"/>
            <a:ext cx="13751481" cy="200978"/>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Batch size 32</a:t>
            </a:r>
            <a:endParaRPr b="0" i="0" sz="950" u="none" cap="none" strike="noStrike"/>
          </a:p>
        </p:txBody>
      </p:sp>
      <p:sp>
        <p:nvSpPr>
          <p:cNvPr id="616" name="Google Shape;616;p26"/>
          <p:cNvSpPr/>
          <p:nvPr/>
        </p:nvSpPr>
        <p:spPr>
          <a:xfrm>
            <a:off x="439460" y="2329220"/>
            <a:ext cx="13751481" cy="200978"/>
          </a:xfrm>
          <a:prstGeom prst="rect">
            <a:avLst/>
          </a:prstGeom>
          <a:noFill/>
          <a:ln>
            <a:noFill/>
          </a:ln>
        </p:spPr>
        <p:txBody>
          <a:bodyPr anchorCtr="0" anchor="t" bIns="0" lIns="0" spcFirstLastPara="1" rIns="0" wrap="square" tIns="0">
            <a:noAutofit/>
          </a:bodyPr>
          <a:lstStyle/>
          <a:p>
            <a:pPr indent="-342900" lvl="0" marL="3429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Regularization:</a:t>
            </a:r>
            <a:endParaRPr b="0" i="0" sz="950" u="none" cap="none" strike="noStrike"/>
          </a:p>
        </p:txBody>
      </p:sp>
      <p:sp>
        <p:nvSpPr>
          <p:cNvPr id="617" name="Google Shape;617;p26"/>
          <p:cNvSpPr/>
          <p:nvPr/>
        </p:nvSpPr>
        <p:spPr>
          <a:xfrm>
            <a:off x="439460" y="2574131"/>
            <a:ext cx="13751481" cy="200978"/>
          </a:xfrm>
          <a:prstGeom prst="rect">
            <a:avLst/>
          </a:prstGeom>
          <a:noFill/>
          <a:ln>
            <a:noFill/>
          </a:ln>
        </p:spPr>
        <p:txBody>
          <a:bodyPr anchorCtr="0" anchor="t" bIns="0" lIns="0" spcFirstLastPara="1" rIns="0" wrap="square" tIns="0">
            <a:noAutofit/>
          </a:bodyPr>
          <a:lstStyle/>
          <a:p>
            <a:pPr indent="-342900" lvl="1" marL="6858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Dropout</a:t>
            </a:r>
            <a:endParaRPr b="0" i="0" sz="950" u="none" cap="none" strike="noStrike"/>
          </a:p>
        </p:txBody>
      </p:sp>
      <p:sp>
        <p:nvSpPr>
          <p:cNvPr id="618" name="Google Shape;618;p26"/>
          <p:cNvSpPr/>
          <p:nvPr/>
        </p:nvSpPr>
        <p:spPr>
          <a:xfrm>
            <a:off x="439460" y="2819043"/>
            <a:ext cx="13751481" cy="200978"/>
          </a:xfrm>
          <a:prstGeom prst="rect">
            <a:avLst/>
          </a:prstGeom>
          <a:noFill/>
          <a:ln>
            <a:noFill/>
          </a:ln>
        </p:spPr>
        <p:txBody>
          <a:bodyPr anchorCtr="0" anchor="t" bIns="0" lIns="0" spcFirstLastPara="1" rIns="0" wrap="square" tIns="0">
            <a:noAutofit/>
          </a:bodyPr>
          <a:lstStyle/>
          <a:p>
            <a:pPr indent="-342900" lvl="1" marL="6858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Layer normalization</a:t>
            </a:r>
            <a:endParaRPr b="0" i="0" sz="950" u="none" cap="none" strike="noStrike"/>
          </a:p>
        </p:txBody>
      </p:sp>
      <p:sp>
        <p:nvSpPr>
          <p:cNvPr id="619" name="Google Shape;619;p26"/>
          <p:cNvSpPr/>
          <p:nvPr/>
        </p:nvSpPr>
        <p:spPr>
          <a:xfrm>
            <a:off x="439460" y="3063954"/>
            <a:ext cx="13751481" cy="200978"/>
          </a:xfrm>
          <a:prstGeom prst="rect">
            <a:avLst/>
          </a:prstGeom>
          <a:noFill/>
          <a:ln>
            <a:noFill/>
          </a:ln>
        </p:spPr>
        <p:txBody>
          <a:bodyPr anchorCtr="0" anchor="t" bIns="0" lIns="0" spcFirstLastPara="1" rIns="0" wrap="square" tIns="0">
            <a:noAutofit/>
          </a:bodyPr>
          <a:lstStyle/>
          <a:p>
            <a:pPr indent="-342900" lvl="1" marL="685800" marR="0" rtl="0" algn="l">
              <a:lnSpc>
                <a:spcPct val="163157"/>
              </a:lnSpc>
              <a:spcBef>
                <a:spcPts val="0"/>
              </a:spcBef>
              <a:spcAft>
                <a:spcPts val="0"/>
              </a:spcAft>
              <a:buClr>
                <a:srgbClr val="504C49"/>
              </a:buClr>
              <a:buSzPts val="950"/>
              <a:buFont typeface="Source Serif 4"/>
              <a:buChar char="•"/>
            </a:pPr>
            <a:r>
              <a:rPr b="0" i="0" lang="en-US" sz="950" u="none" cap="none" strike="noStrike">
                <a:solidFill>
                  <a:srgbClr val="504C49"/>
                </a:solidFill>
                <a:latin typeface="Source Serif 4"/>
                <a:ea typeface="Source Serif 4"/>
                <a:cs typeface="Source Serif 4"/>
                <a:sym typeface="Source Serif 4"/>
              </a:rPr>
              <a:t>Early stopping</a:t>
            </a:r>
            <a:endParaRPr b="0" i="0" sz="950" u="none" cap="none" strike="noStrike"/>
          </a:p>
        </p:txBody>
      </p:sp>
      <p:sp>
        <p:nvSpPr>
          <p:cNvPr id="620" name="Google Shape;620;p26"/>
          <p:cNvSpPr/>
          <p:nvPr/>
        </p:nvSpPr>
        <p:spPr>
          <a:xfrm>
            <a:off x="439460" y="3453170"/>
            <a:ext cx="1883450" cy="235387"/>
          </a:xfrm>
          <a:prstGeom prst="rect">
            <a:avLst/>
          </a:prstGeom>
          <a:noFill/>
          <a:ln>
            <a:noFill/>
          </a:ln>
        </p:spPr>
        <p:txBody>
          <a:bodyPr anchorCtr="0" anchor="t" bIns="0" lIns="0" spcFirstLastPara="1" rIns="0" wrap="square" tIns="0">
            <a:noAutofit/>
          </a:bodyPr>
          <a:lstStyle/>
          <a:p>
            <a:pPr indent="0" lvl="0" marL="0" marR="0" rtl="0" algn="l">
              <a:lnSpc>
                <a:spcPct val="127586"/>
              </a:lnSpc>
              <a:spcBef>
                <a:spcPts val="0"/>
              </a:spcBef>
              <a:spcAft>
                <a:spcPts val="0"/>
              </a:spcAft>
              <a:buClr>
                <a:srgbClr val="201B18"/>
              </a:buClr>
              <a:buSzPts val="1450"/>
              <a:buFont typeface="Platypi Medium"/>
              <a:buNone/>
            </a:pPr>
            <a:r>
              <a:rPr b="0" i="0" lang="en-US" sz="1450" u="none" cap="none" strike="noStrike">
                <a:solidFill>
                  <a:srgbClr val="201B18"/>
                </a:solidFill>
                <a:latin typeface="Platypi Medium"/>
                <a:ea typeface="Platypi Medium"/>
                <a:cs typeface="Platypi Medium"/>
                <a:sym typeface="Platypi Medium"/>
              </a:rPr>
              <a:t>Training Results</a:t>
            </a:r>
            <a:endParaRPr b="0" i="0" sz="1450" u="none" cap="none" strike="noStrike"/>
          </a:p>
        </p:txBody>
      </p:sp>
      <p:sp>
        <p:nvSpPr>
          <p:cNvPr id="621" name="Google Shape;621;p26"/>
          <p:cNvSpPr/>
          <p:nvPr/>
        </p:nvSpPr>
        <p:spPr>
          <a:xfrm>
            <a:off x="439460" y="3876794"/>
            <a:ext cx="13751481" cy="200978"/>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504C49"/>
              </a:buClr>
              <a:buSzPts val="950"/>
              <a:buFont typeface="Source Serif 4"/>
              <a:buNone/>
            </a:pPr>
            <a:r>
              <a:rPr b="0" i="0" lang="en-US" sz="950" u="none" cap="none" strike="noStrike">
                <a:solidFill>
                  <a:srgbClr val="504C49"/>
                </a:solidFill>
                <a:latin typeface="Source Serif 4"/>
                <a:ea typeface="Source Serif 4"/>
                <a:cs typeface="Source Serif 4"/>
                <a:sym typeface="Source Serif 4"/>
              </a:rPr>
              <a:t>Excellent convergence in 32 epochs  with 85.87% training and validation accuracy. The training was stopped by early stopping with patience=15 epochs on validation accuracy</a:t>
            </a:r>
            <a:endParaRPr b="0" i="0" sz="950" u="none" cap="none" strike="noStrike"/>
          </a:p>
        </p:txBody>
      </p:sp>
      <p:pic>
        <p:nvPicPr>
          <p:cNvPr descr="preencoded.png" id="622" name="Google Shape;622;p26"/>
          <p:cNvPicPr preferRelativeResize="0"/>
          <p:nvPr/>
        </p:nvPicPr>
        <p:blipFill rotWithShape="1">
          <a:blip r:embed="rId3">
            <a:alphaModFix/>
          </a:blip>
          <a:srcRect b="0" l="0" r="0" t="0"/>
          <a:stretch/>
        </p:blipFill>
        <p:spPr>
          <a:xfrm>
            <a:off x="4811197" y="4218980"/>
            <a:ext cx="5008007" cy="3324106"/>
          </a:xfrm>
          <a:prstGeom prst="rect">
            <a:avLst/>
          </a:prstGeom>
          <a:noFill/>
          <a:ln>
            <a:noFill/>
          </a:ln>
        </p:spPr>
      </p:pic>
      <p:sp>
        <p:nvSpPr>
          <p:cNvPr id="623" name="Google Shape;623;p26"/>
          <p:cNvSpPr/>
          <p:nvPr/>
        </p:nvSpPr>
        <p:spPr>
          <a:xfrm>
            <a:off x="439460" y="7684294"/>
            <a:ext cx="13751481" cy="200978"/>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SzPts val="950"/>
              <a:buFont typeface="Arial"/>
              <a:buNone/>
            </a:pPr>
            <a:r>
              <a:t/>
            </a:r>
            <a:endParaRPr b="0" i="0" sz="950" u="none" cap="none" strike="noStrik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7"/>
          <p:cNvSpPr/>
          <p:nvPr/>
        </p:nvSpPr>
        <p:spPr>
          <a:xfrm>
            <a:off x="793790" y="770096"/>
            <a:ext cx="6358652"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Results &amp; Performance</a:t>
            </a:r>
            <a:endParaRPr b="0" i="0" sz="4450" u="none" cap="none" strike="noStrike"/>
          </a:p>
        </p:txBody>
      </p:sp>
      <p:sp>
        <p:nvSpPr>
          <p:cNvPr id="630" name="Google Shape;630;p27"/>
          <p:cNvSpPr/>
          <p:nvPr/>
        </p:nvSpPr>
        <p:spPr>
          <a:xfrm>
            <a:off x="793790" y="2045851"/>
            <a:ext cx="3932992"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Validation Performance</a:t>
            </a:r>
            <a:endParaRPr b="0" i="0" sz="2650" u="none" cap="none" strike="noStrike"/>
          </a:p>
        </p:txBody>
      </p:sp>
      <p:sp>
        <p:nvSpPr>
          <p:cNvPr id="631" name="Google Shape;631;p27"/>
          <p:cNvSpPr/>
          <p:nvPr/>
        </p:nvSpPr>
        <p:spPr>
          <a:xfrm>
            <a:off x="793790" y="2839641"/>
            <a:ext cx="2980611"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5850"/>
              <a:buFont typeface="Platypi Medium"/>
              <a:buNone/>
            </a:pPr>
            <a:r>
              <a:rPr b="0" i="0" lang="en-US" sz="5850" u="none" cap="none" strike="noStrike">
                <a:solidFill>
                  <a:srgbClr val="504C49"/>
                </a:solidFill>
                <a:latin typeface="Platypi Medium"/>
                <a:ea typeface="Platypi Medium"/>
                <a:cs typeface="Platypi Medium"/>
                <a:sym typeface="Platypi Medium"/>
              </a:rPr>
              <a:t>85.87%</a:t>
            </a:r>
            <a:endParaRPr b="0" i="0" sz="5850" u="none" cap="none" strike="noStrike"/>
          </a:p>
        </p:txBody>
      </p:sp>
      <p:sp>
        <p:nvSpPr>
          <p:cNvPr id="632" name="Google Shape;632;p27"/>
          <p:cNvSpPr/>
          <p:nvPr/>
        </p:nvSpPr>
        <p:spPr>
          <a:xfrm>
            <a:off x="866418" y="3871436"/>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Accuracy</a:t>
            </a:r>
            <a:endParaRPr b="0" i="0" sz="2200" u="none" cap="none" strike="noStrike"/>
          </a:p>
        </p:txBody>
      </p:sp>
      <p:sp>
        <p:nvSpPr>
          <p:cNvPr id="633" name="Google Shape;633;p27"/>
          <p:cNvSpPr/>
          <p:nvPr/>
        </p:nvSpPr>
        <p:spPr>
          <a:xfrm>
            <a:off x="4057888" y="2839641"/>
            <a:ext cx="2980611"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5850"/>
              <a:buFont typeface="Platypi Medium"/>
              <a:buNone/>
            </a:pPr>
            <a:r>
              <a:rPr b="0" i="0" lang="en-US" sz="5850" u="none" cap="none" strike="noStrike">
                <a:solidFill>
                  <a:srgbClr val="504C49"/>
                </a:solidFill>
                <a:latin typeface="Platypi Medium"/>
                <a:ea typeface="Platypi Medium"/>
                <a:cs typeface="Platypi Medium"/>
                <a:sym typeface="Platypi Medium"/>
              </a:rPr>
              <a:t>76%</a:t>
            </a:r>
            <a:endParaRPr b="0" i="0" sz="5850" u="none" cap="none" strike="noStrike"/>
          </a:p>
        </p:txBody>
      </p:sp>
      <p:sp>
        <p:nvSpPr>
          <p:cNvPr id="634" name="Google Shape;634;p27"/>
          <p:cNvSpPr/>
          <p:nvPr/>
        </p:nvSpPr>
        <p:spPr>
          <a:xfrm>
            <a:off x="4130516" y="3871436"/>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Precision</a:t>
            </a:r>
            <a:endParaRPr b="0" i="0" sz="2200" u="none" cap="none" strike="noStrike"/>
          </a:p>
        </p:txBody>
      </p:sp>
      <p:sp>
        <p:nvSpPr>
          <p:cNvPr id="635" name="Google Shape;635;p27"/>
          <p:cNvSpPr/>
          <p:nvPr/>
        </p:nvSpPr>
        <p:spPr>
          <a:xfrm>
            <a:off x="793790" y="4792742"/>
            <a:ext cx="2980611"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5850"/>
              <a:buFont typeface="Platypi Medium"/>
              <a:buNone/>
            </a:pPr>
            <a:r>
              <a:rPr b="0" i="0" lang="en-US" sz="5850" u="none" cap="none" strike="noStrike">
                <a:solidFill>
                  <a:srgbClr val="504C49"/>
                </a:solidFill>
                <a:latin typeface="Platypi Medium"/>
                <a:ea typeface="Platypi Medium"/>
                <a:cs typeface="Platypi Medium"/>
                <a:sym typeface="Platypi Medium"/>
              </a:rPr>
              <a:t>73%</a:t>
            </a:r>
            <a:endParaRPr b="0" i="0" sz="5850" u="none" cap="none" strike="noStrike"/>
          </a:p>
        </p:txBody>
      </p:sp>
      <p:sp>
        <p:nvSpPr>
          <p:cNvPr id="636" name="Google Shape;636;p27"/>
          <p:cNvSpPr/>
          <p:nvPr/>
        </p:nvSpPr>
        <p:spPr>
          <a:xfrm>
            <a:off x="866418" y="5824538"/>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Recall</a:t>
            </a:r>
            <a:endParaRPr b="0" i="0" sz="2200" u="none" cap="none" strike="noStrike"/>
          </a:p>
        </p:txBody>
      </p:sp>
      <p:sp>
        <p:nvSpPr>
          <p:cNvPr id="637" name="Google Shape;637;p27"/>
          <p:cNvSpPr/>
          <p:nvPr/>
        </p:nvSpPr>
        <p:spPr>
          <a:xfrm>
            <a:off x="4057888" y="4792742"/>
            <a:ext cx="2980611"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5850"/>
              <a:buFont typeface="Platypi Medium"/>
              <a:buNone/>
            </a:pPr>
            <a:r>
              <a:rPr b="0" i="0" lang="en-US" sz="5850" u="none" cap="none" strike="noStrike">
                <a:solidFill>
                  <a:srgbClr val="504C49"/>
                </a:solidFill>
                <a:latin typeface="Platypi Medium"/>
                <a:ea typeface="Platypi Medium"/>
                <a:cs typeface="Platypi Medium"/>
                <a:sym typeface="Platypi Medium"/>
              </a:rPr>
              <a:t>72%</a:t>
            </a:r>
            <a:endParaRPr b="0" i="0" sz="5850" u="none" cap="none" strike="noStrike"/>
          </a:p>
        </p:txBody>
      </p:sp>
      <p:sp>
        <p:nvSpPr>
          <p:cNvPr id="638" name="Google Shape;638;p27"/>
          <p:cNvSpPr/>
          <p:nvPr/>
        </p:nvSpPr>
        <p:spPr>
          <a:xfrm>
            <a:off x="4130516" y="5824538"/>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F1-Score</a:t>
            </a:r>
            <a:endParaRPr b="0" i="0" sz="2200" u="none" cap="none" strike="noStrike"/>
          </a:p>
        </p:txBody>
      </p:sp>
      <p:sp>
        <p:nvSpPr>
          <p:cNvPr id="639" name="Google Shape;639;p27"/>
          <p:cNvSpPr/>
          <p:nvPr/>
        </p:nvSpPr>
        <p:spPr>
          <a:xfrm>
            <a:off x="793790" y="6434018"/>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
        <p:nvSpPr>
          <p:cNvPr id="640" name="Google Shape;640;p27"/>
          <p:cNvSpPr/>
          <p:nvPr/>
        </p:nvSpPr>
        <p:spPr>
          <a:xfrm>
            <a:off x="7599521" y="2045851"/>
            <a:ext cx="3634383"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Challenging Exercises</a:t>
            </a:r>
            <a:endParaRPr b="0" i="0" sz="2650" u="none" cap="none" strike="noStrike"/>
          </a:p>
        </p:txBody>
      </p:sp>
      <p:sp>
        <p:nvSpPr>
          <p:cNvPr id="641" name="Google Shape;641;p27"/>
          <p:cNvSpPr/>
          <p:nvPr/>
        </p:nvSpPr>
        <p:spPr>
          <a:xfrm>
            <a:off x="7599521" y="2726293"/>
            <a:ext cx="6244709" cy="1966198"/>
          </a:xfrm>
          <a:prstGeom prst="roundRect">
            <a:avLst>
              <a:gd fmla="val 1730" name="adj"/>
            </a:avLst>
          </a:prstGeom>
          <a:noFill/>
          <a:ln cap="flat" cmpd="sng" w="9525">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7607141" y="2733913"/>
            <a:ext cx="6229469" cy="65031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7834074" y="2877622"/>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Exercise</a:t>
            </a:r>
            <a:endParaRPr b="0" i="0" sz="1750" u="none" cap="none" strike="noStrike"/>
          </a:p>
        </p:txBody>
      </p:sp>
      <p:sp>
        <p:nvSpPr>
          <p:cNvPr id="644" name="Google Shape;644;p27"/>
          <p:cNvSpPr/>
          <p:nvPr/>
        </p:nvSpPr>
        <p:spPr>
          <a:xfrm>
            <a:off x="10952559" y="2877622"/>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Accuracy</a:t>
            </a:r>
            <a:endParaRPr b="0" i="0" sz="1750" u="none" cap="none" strike="noStrike"/>
          </a:p>
        </p:txBody>
      </p:sp>
      <p:sp>
        <p:nvSpPr>
          <p:cNvPr id="645" name="Google Shape;645;p27"/>
          <p:cNvSpPr/>
          <p:nvPr/>
        </p:nvSpPr>
        <p:spPr>
          <a:xfrm>
            <a:off x="7607141" y="3384232"/>
            <a:ext cx="6229469" cy="65031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7834074" y="3527941"/>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Barbell Biceps Curl</a:t>
            </a:r>
            <a:endParaRPr b="0" i="0" sz="1750" u="none" cap="none" strike="noStrike"/>
          </a:p>
        </p:txBody>
      </p:sp>
      <p:sp>
        <p:nvSpPr>
          <p:cNvPr id="647" name="Google Shape;647;p27"/>
          <p:cNvSpPr/>
          <p:nvPr/>
        </p:nvSpPr>
        <p:spPr>
          <a:xfrm>
            <a:off x="10952559" y="3527941"/>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69%</a:t>
            </a:r>
            <a:endParaRPr b="0" i="0" sz="1750" u="none" cap="none" strike="noStrike"/>
          </a:p>
        </p:txBody>
      </p:sp>
      <p:sp>
        <p:nvSpPr>
          <p:cNvPr id="648" name="Google Shape;648;p27"/>
          <p:cNvSpPr/>
          <p:nvPr/>
        </p:nvSpPr>
        <p:spPr>
          <a:xfrm>
            <a:off x="7607141" y="4034552"/>
            <a:ext cx="6229469" cy="65031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7834074" y="4178260"/>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Hammer Curl</a:t>
            </a:r>
            <a:endParaRPr b="0" i="0" sz="1750" u="none" cap="none" strike="noStrike"/>
          </a:p>
        </p:txBody>
      </p:sp>
      <p:sp>
        <p:nvSpPr>
          <p:cNvPr id="650" name="Google Shape;650;p27"/>
          <p:cNvSpPr/>
          <p:nvPr/>
        </p:nvSpPr>
        <p:spPr>
          <a:xfrm>
            <a:off x="10952559" y="4178260"/>
            <a:ext cx="2657237"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43%</a:t>
            </a:r>
            <a:endParaRPr b="0" i="0" sz="1750" u="none" cap="none" strike="noStrike"/>
          </a:p>
        </p:txBody>
      </p:sp>
      <p:sp>
        <p:nvSpPr>
          <p:cNvPr id="651" name="Google Shape;651;p27"/>
          <p:cNvSpPr/>
          <p:nvPr/>
        </p:nvSpPr>
        <p:spPr>
          <a:xfrm>
            <a:off x="7599521" y="4947642"/>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Test Performance</a:t>
            </a:r>
            <a:endParaRPr b="0" i="0" sz="2650" u="none" cap="none" strike="noStrike"/>
          </a:p>
        </p:txBody>
      </p:sp>
      <p:sp>
        <p:nvSpPr>
          <p:cNvPr id="652" name="Google Shape;652;p27"/>
          <p:cNvSpPr/>
          <p:nvPr/>
        </p:nvSpPr>
        <p:spPr>
          <a:xfrm>
            <a:off x="7599521" y="5599748"/>
            <a:ext cx="624470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Held-out videos achieved 77.8% (7/9)accuracy with 0.724 average confidence</a:t>
            </a:r>
            <a:endParaRPr b="0" i="0" sz="1750" u="none" cap="none" strike="noStrike"/>
          </a:p>
        </p:txBody>
      </p:sp>
      <p:sp>
        <p:nvSpPr>
          <p:cNvPr id="653" name="Google Shape;653;p27"/>
          <p:cNvSpPr/>
          <p:nvPr/>
        </p:nvSpPr>
        <p:spPr>
          <a:xfrm>
            <a:off x="7599521" y="6529626"/>
            <a:ext cx="624470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Ensemble voting effectiveness and proper confidence calibration preventing overconfident wrong predictions</a:t>
            </a:r>
            <a:endParaRPr b="0" i="0" sz="175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8"/>
          <p:cNvSpPr/>
          <p:nvPr/>
        </p:nvSpPr>
        <p:spPr>
          <a:xfrm>
            <a:off x="460891" y="467678"/>
            <a:ext cx="3499247" cy="411599"/>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201B18"/>
              </a:buClr>
              <a:buSzPts val="2550"/>
              <a:buFont typeface="Platypi Medium"/>
              <a:buNone/>
            </a:pPr>
            <a:r>
              <a:rPr b="0" i="0" lang="en-US" sz="2550" u="none" cap="none" strike="noStrike">
                <a:solidFill>
                  <a:srgbClr val="201B18"/>
                </a:solidFill>
                <a:latin typeface="Platypi Medium"/>
                <a:ea typeface="Platypi Medium"/>
                <a:cs typeface="Platypi Medium"/>
                <a:sym typeface="Platypi Medium"/>
              </a:rPr>
              <a:t>Future Improvements</a:t>
            </a:r>
            <a:endParaRPr b="0" i="0" sz="2550" u="none" cap="none" strike="noStrike"/>
          </a:p>
        </p:txBody>
      </p:sp>
      <p:sp>
        <p:nvSpPr>
          <p:cNvPr id="660" name="Google Shape;660;p28"/>
          <p:cNvSpPr/>
          <p:nvPr/>
        </p:nvSpPr>
        <p:spPr>
          <a:xfrm>
            <a:off x="460891" y="1208484"/>
            <a:ext cx="3416379" cy="246817"/>
          </a:xfrm>
          <a:prstGeom prst="rect">
            <a:avLst/>
          </a:prstGeom>
          <a:noFill/>
          <a:ln>
            <a:noFill/>
          </a:ln>
        </p:spPr>
        <p:txBody>
          <a:bodyPr anchorCtr="0" anchor="t" bIns="0" lIns="0" spcFirstLastPara="1" rIns="0" wrap="square" tIns="0">
            <a:noAutofit/>
          </a:bodyPr>
          <a:lstStyle/>
          <a:p>
            <a:pPr indent="0" lvl="0" marL="0" marR="0" rtl="0" algn="l">
              <a:lnSpc>
                <a:spcPct val="122580"/>
              </a:lnSpc>
              <a:spcBef>
                <a:spcPts val="0"/>
              </a:spcBef>
              <a:spcAft>
                <a:spcPts val="0"/>
              </a:spcAft>
              <a:buClr>
                <a:srgbClr val="201B18"/>
              </a:buClr>
              <a:buSzPts val="1550"/>
              <a:buFont typeface="Platypi Medium"/>
              <a:buNone/>
            </a:pPr>
            <a:r>
              <a:rPr b="0" i="0" lang="en-US" sz="1550" u="none" cap="none" strike="noStrike">
                <a:solidFill>
                  <a:srgbClr val="201B18"/>
                </a:solidFill>
                <a:latin typeface="Platypi Medium"/>
                <a:ea typeface="Platypi Medium"/>
                <a:cs typeface="Platypi Medium"/>
                <a:sym typeface="Platypi Medium"/>
              </a:rPr>
              <a:t>Vision-Language Model Integration</a:t>
            </a:r>
            <a:endParaRPr b="0" i="0" sz="1550" u="none" cap="none" strike="noStrike"/>
          </a:p>
        </p:txBody>
      </p:sp>
      <p:sp>
        <p:nvSpPr>
          <p:cNvPr id="661" name="Google Shape;661;p28"/>
          <p:cNvSpPr/>
          <p:nvPr/>
        </p:nvSpPr>
        <p:spPr>
          <a:xfrm>
            <a:off x="460891" y="1586984"/>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Combining LLaVA, ViLT for multimodal understanding</a:t>
            </a:r>
            <a:endParaRPr b="0" i="0" sz="1000" u="none" cap="none" strike="noStrike"/>
          </a:p>
        </p:txBody>
      </p:sp>
      <p:sp>
        <p:nvSpPr>
          <p:cNvPr id="662" name="Google Shape;662;p28"/>
          <p:cNvSpPr/>
          <p:nvPr/>
        </p:nvSpPr>
        <p:spPr>
          <a:xfrm>
            <a:off x="460891" y="1843683"/>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Combining pose features with semantic context</a:t>
            </a:r>
            <a:endParaRPr b="0" i="0" sz="1000" u="none" cap="none" strike="noStrike"/>
          </a:p>
        </p:txBody>
      </p:sp>
      <p:sp>
        <p:nvSpPr>
          <p:cNvPr id="663" name="Google Shape;663;p28"/>
          <p:cNvSpPr/>
          <p:nvPr/>
        </p:nvSpPr>
        <p:spPr>
          <a:xfrm>
            <a:off x="460891" y="2100382"/>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Equipment recognition and environmental awareness</a:t>
            </a:r>
            <a:endParaRPr b="0" i="0" sz="1000" u="none" cap="none" strike="noStrike"/>
          </a:p>
        </p:txBody>
      </p:sp>
      <p:sp>
        <p:nvSpPr>
          <p:cNvPr id="664" name="Google Shape;664;p28"/>
          <p:cNvSpPr/>
          <p:nvPr/>
        </p:nvSpPr>
        <p:spPr>
          <a:xfrm>
            <a:off x="460891" y="2357080"/>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Resolving current confusion cases</a:t>
            </a:r>
            <a:endParaRPr b="0" i="0" sz="1000" u="none" cap="none" strike="noStrike"/>
          </a:p>
        </p:txBody>
      </p:sp>
      <p:sp>
        <p:nvSpPr>
          <p:cNvPr id="665" name="Google Shape;665;p28"/>
          <p:cNvSpPr/>
          <p:nvPr/>
        </p:nvSpPr>
        <p:spPr>
          <a:xfrm>
            <a:off x="460891" y="2699385"/>
            <a:ext cx="2284095" cy="246817"/>
          </a:xfrm>
          <a:prstGeom prst="rect">
            <a:avLst/>
          </a:prstGeom>
          <a:noFill/>
          <a:ln>
            <a:noFill/>
          </a:ln>
        </p:spPr>
        <p:txBody>
          <a:bodyPr anchorCtr="0" anchor="t" bIns="0" lIns="0" spcFirstLastPara="1" rIns="0" wrap="square" tIns="0">
            <a:noAutofit/>
          </a:bodyPr>
          <a:lstStyle/>
          <a:p>
            <a:pPr indent="0" lvl="0" marL="0" marR="0" rtl="0" algn="l">
              <a:lnSpc>
                <a:spcPct val="122580"/>
              </a:lnSpc>
              <a:spcBef>
                <a:spcPts val="0"/>
              </a:spcBef>
              <a:spcAft>
                <a:spcPts val="0"/>
              </a:spcAft>
              <a:buClr>
                <a:srgbClr val="201B18"/>
              </a:buClr>
              <a:buSzPts val="1550"/>
              <a:buFont typeface="Platypi Medium"/>
              <a:buNone/>
            </a:pPr>
            <a:r>
              <a:rPr b="0" i="0" lang="en-US" sz="1550" u="none" cap="none" strike="noStrike">
                <a:solidFill>
                  <a:srgbClr val="201B18"/>
                </a:solidFill>
                <a:latin typeface="Platypi Medium"/>
                <a:ea typeface="Platypi Medium"/>
                <a:cs typeface="Platypi Medium"/>
                <a:sym typeface="Platypi Medium"/>
              </a:rPr>
              <a:t>Real-time Optimization</a:t>
            </a:r>
            <a:endParaRPr b="0" i="0" sz="1550" u="none" cap="none" strike="noStrike"/>
          </a:p>
        </p:txBody>
      </p:sp>
      <p:sp>
        <p:nvSpPr>
          <p:cNvPr id="666" name="Google Shape;666;p28"/>
          <p:cNvSpPr/>
          <p:nvPr/>
        </p:nvSpPr>
        <p:spPr>
          <a:xfrm>
            <a:off x="460891" y="3077885"/>
            <a:ext cx="6693694" cy="421243"/>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Model quantization by using TensorFlow Lite (4-8x speedup by  converting 32-bit floats to 8-bit integers). TensorFlow Lite is optimized for minimal latency and enables real-time processing</a:t>
            </a:r>
            <a:endParaRPr b="0" i="0" sz="1000" u="none" cap="none" strike="noStrike"/>
          </a:p>
        </p:txBody>
      </p:sp>
      <p:sp>
        <p:nvSpPr>
          <p:cNvPr id="667" name="Google Shape;667;p28"/>
          <p:cNvSpPr/>
          <p:nvPr/>
        </p:nvSpPr>
        <p:spPr>
          <a:xfrm>
            <a:off x="460891" y="3545205"/>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Pipeline parallelization</a:t>
            </a:r>
            <a:endParaRPr b="0" i="0" sz="1000" u="none" cap="none" strike="noStrike"/>
          </a:p>
        </p:txBody>
      </p:sp>
      <p:sp>
        <p:nvSpPr>
          <p:cNvPr id="668" name="Google Shape;668;p28"/>
          <p:cNvSpPr/>
          <p:nvPr/>
        </p:nvSpPr>
        <p:spPr>
          <a:xfrm>
            <a:off x="460891" y="3801904"/>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Mobile deployment targeting sub-100ms latency</a:t>
            </a:r>
            <a:endParaRPr b="0" i="0" sz="1000" u="none" cap="none" strike="noStrike"/>
          </a:p>
        </p:txBody>
      </p:sp>
      <p:sp>
        <p:nvSpPr>
          <p:cNvPr id="669" name="Google Shape;669;p28"/>
          <p:cNvSpPr/>
          <p:nvPr/>
        </p:nvSpPr>
        <p:spPr>
          <a:xfrm>
            <a:off x="460891" y="4058602"/>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Immediate feedback applications</a:t>
            </a:r>
            <a:endParaRPr b="0" i="0" sz="1000" u="none" cap="none" strike="noStrike"/>
          </a:p>
        </p:txBody>
      </p:sp>
      <p:sp>
        <p:nvSpPr>
          <p:cNvPr id="670" name="Google Shape;670;p28"/>
          <p:cNvSpPr/>
          <p:nvPr/>
        </p:nvSpPr>
        <p:spPr>
          <a:xfrm>
            <a:off x="460891" y="4400907"/>
            <a:ext cx="1975604" cy="246817"/>
          </a:xfrm>
          <a:prstGeom prst="rect">
            <a:avLst/>
          </a:prstGeom>
          <a:noFill/>
          <a:ln>
            <a:noFill/>
          </a:ln>
        </p:spPr>
        <p:txBody>
          <a:bodyPr anchorCtr="0" anchor="t" bIns="0" lIns="0" spcFirstLastPara="1" rIns="0" wrap="square" tIns="0">
            <a:noAutofit/>
          </a:bodyPr>
          <a:lstStyle/>
          <a:p>
            <a:pPr indent="0" lvl="0" marL="0" marR="0" rtl="0" algn="l">
              <a:lnSpc>
                <a:spcPct val="122580"/>
              </a:lnSpc>
              <a:spcBef>
                <a:spcPts val="0"/>
              </a:spcBef>
              <a:spcAft>
                <a:spcPts val="0"/>
              </a:spcAft>
              <a:buClr>
                <a:srgbClr val="201B18"/>
              </a:buClr>
              <a:buSzPts val="1550"/>
              <a:buFont typeface="Platypi Medium"/>
              <a:buNone/>
            </a:pPr>
            <a:r>
              <a:rPr b="0" i="0" lang="en-US" sz="1550" u="none" cap="none" strike="noStrike">
                <a:solidFill>
                  <a:srgbClr val="201B18"/>
                </a:solidFill>
                <a:latin typeface="Platypi Medium"/>
                <a:ea typeface="Platypi Medium"/>
                <a:cs typeface="Platypi Medium"/>
                <a:sym typeface="Platypi Medium"/>
              </a:rPr>
              <a:t>Better Hardware</a:t>
            </a:r>
            <a:endParaRPr b="0" i="0" sz="1550" u="none" cap="none" strike="noStrike"/>
          </a:p>
        </p:txBody>
      </p:sp>
      <p:sp>
        <p:nvSpPr>
          <p:cNvPr id="671" name="Google Shape;671;p28"/>
          <p:cNvSpPr/>
          <p:nvPr/>
        </p:nvSpPr>
        <p:spPr>
          <a:xfrm>
            <a:off x="460891" y="4779407"/>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Using better GPU for training Instead of the limited Google Collab GPU </a:t>
            </a:r>
            <a:endParaRPr b="0" i="0" sz="1000" u="none" cap="none" strike="noStrike"/>
          </a:p>
        </p:txBody>
      </p:sp>
      <p:sp>
        <p:nvSpPr>
          <p:cNvPr id="672" name="Google Shape;672;p28"/>
          <p:cNvSpPr/>
          <p:nvPr/>
        </p:nvSpPr>
        <p:spPr>
          <a:xfrm>
            <a:off x="460891" y="5121712"/>
            <a:ext cx="3108960" cy="246817"/>
          </a:xfrm>
          <a:prstGeom prst="rect">
            <a:avLst/>
          </a:prstGeom>
          <a:noFill/>
          <a:ln>
            <a:noFill/>
          </a:ln>
        </p:spPr>
        <p:txBody>
          <a:bodyPr anchorCtr="0" anchor="t" bIns="0" lIns="0" spcFirstLastPara="1" rIns="0" wrap="square" tIns="0">
            <a:noAutofit/>
          </a:bodyPr>
          <a:lstStyle/>
          <a:p>
            <a:pPr indent="0" lvl="0" marL="0" marR="0" rtl="0" algn="l">
              <a:lnSpc>
                <a:spcPct val="122580"/>
              </a:lnSpc>
              <a:spcBef>
                <a:spcPts val="0"/>
              </a:spcBef>
              <a:spcAft>
                <a:spcPts val="0"/>
              </a:spcAft>
              <a:buClr>
                <a:srgbClr val="201B18"/>
              </a:buClr>
              <a:buSzPts val="1550"/>
              <a:buFont typeface="Platypi Medium"/>
              <a:buNone/>
            </a:pPr>
            <a:r>
              <a:rPr b="1" i="0" lang="en-US" sz="1550" u="none" cap="none" strike="noStrike">
                <a:solidFill>
                  <a:srgbClr val="201B18"/>
                </a:solidFill>
                <a:latin typeface="Platypi Medium"/>
                <a:ea typeface="Platypi Medium"/>
                <a:cs typeface="Platypi Medium"/>
                <a:sym typeface="Platypi Medium"/>
              </a:rPr>
              <a:t>GAN-based data augmentation</a:t>
            </a:r>
            <a:endParaRPr b="0" i="0" sz="1550" u="none" cap="none" strike="noStrike"/>
          </a:p>
        </p:txBody>
      </p:sp>
      <p:sp>
        <p:nvSpPr>
          <p:cNvPr id="673" name="Google Shape;673;p28"/>
          <p:cNvSpPr/>
          <p:nvPr/>
        </p:nvSpPr>
        <p:spPr>
          <a:xfrm>
            <a:off x="460891" y="5500211"/>
            <a:ext cx="6693694" cy="210622"/>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Generates synthetic pose sequences for underrepresented exercise classes.</a:t>
            </a:r>
            <a:endParaRPr b="0" i="0" sz="1000" u="none" cap="none" strike="noStrike"/>
          </a:p>
        </p:txBody>
      </p:sp>
      <p:sp>
        <p:nvSpPr>
          <p:cNvPr id="674" name="Google Shape;674;p28"/>
          <p:cNvSpPr/>
          <p:nvPr/>
        </p:nvSpPr>
        <p:spPr>
          <a:xfrm>
            <a:off x="460891" y="5756910"/>
            <a:ext cx="6693694" cy="421243"/>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It can significantly increase training set diversity , help the model learn more complex movement patterns.</a:t>
            </a:r>
            <a:endParaRPr b="0" i="0" sz="1000" u="none" cap="none" strike="noStrike"/>
          </a:p>
        </p:txBody>
      </p:sp>
      <p:sp>
        <p:nvSpPr>
          <p:cNvPr id="675" name="Google Shape;675;p28"/>
          <p:cNvSpPr/>
          <p:nvPr/>
        </p:nvSpPr>
        <p:spPr>
          <a:xfrm>
            <a:off x="460891" y="6224230"/>
            <a:ext cx="6693694" cy="631865"/>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This could directly address my barbell curl vs hammer curl confusion by generating more diverse training examples </a:t>
            </a:r>
            <a:endParaRPr b="0" i="0" sz="1000" u="none" cap="none" strike="noStrike"/>
          </a:p>
        </p:txBody>
      </p:sp>
      <p:sp>
        <p:nvSpPr>
          <p:cNvPr id="676" name="Google Shape;676;p28"/>
          <p:cNvSpPr/>
          <p:nvPr/>
        </p:nvSpPr>
        <p:spPr>
          <a:xfrm>
            <a:off x="7483435" y="1208484"/>
            <a:ext cx="2594372" cy="246817"/>
          </a:xfrm>
          <a:prstGeom prst="rect">
            <a:avLst/>
          </a:prstGeom>
          <a:noFill/>
          <a:ln>
            <a:noFill/>
          </a:ln>
        </p:spPr>
        <p:txBody>
          <a:bodyPr anchorCtr="0" anchor="t" bIns="0" lIns="0" spcFirstLastPara="1" rIns="0" wrap="square" tIns="0">
            <a:noAutofit/>
          </a:bodyPr>
          <a:lstStyle/>
          <a:p>
            <a:pPr indent="0" lvl="0" marL="0" marR="0" rtl="0" algn="l">
              <a:lnSpc>
                <a:spcPct val="122580"/>
              </a:lnSpc>
              <a:spcBef>
                <a:spcPts val="0"/>
              </a:spcBef>
              <a:spcAft>
                <a:spcPts val="0"/>
              </a:spcAft>
              <a:buClr>
                <a:srgbClr val="201B18"/>
              </a:buClr>
              <a:buSzPts val="1550"/>
              <a:buFont typeface="Platypi Medium"/>
              <a:buNone/>
            </a:pPr>
            <a:r>
              <a:rPr b="0" i="0" lang="en-US" sz="1550" u="none" cap="none" strike="noStrike">
                <a:solidFill>
                  <a:srgbClr val="201B18"/>
                </a:solidFill>
                <a:latin typeface="Platypi Medium"/>
                <a:ea typeface="Platypi Medium"/>
                <a:cs typeface="Platypi Medium"/>
                <a:sym typeface="Platypi Medium"/>
              </a:rPr>
              <a:t>Exercise Form Assessment</a:t>
            </a:r>
            <a:endParaRPr b="0" i="0" sz="1550" u="none" cap="none" strike="noStrike"/>
          </a:p>
        </p:txBody>
      </p:sp>
      <p:pic>
        <p:nvPicPr>
          <p:cNvPr descr="preencoded.png" id="677" name="Google Shape;677;p28"/>
          <p:cNvPicPr preferRelativeResize="0"/>
          <p:nvPr/>
        </p:nvPicPr>
        <p:blipFill rotWithShape="1">
          <a:blip r:embed="rId3">
            <a:alphaModFix/>
          </a:blip>
          <a:srcRect b="0" l="0" r="0" t="0"/>
          <a:stretch/>
        </p:blipFill>
        <p:spPr>
          <a:xfrm>
            <a:off x="7483435" y="1603415"/>
            <a:ext cx="329208" cy="329208"/>
          </a:xfrm>
          <a:prstGeom prst="rect">
            <a:avLst/>
          </a:prstGeom>
          <a:noFill/>
          <a:ln>
            <a:noFill/>
          </a:ln>
        </p:spPr>
      </p:pic>
      <p:sp>
        <p:nvSpPr>
          <p:cNvPr id="678" name="Google Shape;678;p28"/>
          <p:cNvSpPr/>
          <p:nvPr/>
        </p:nvSpPr>
        <p:spPr>
          <a:xfrm>
            <a:off x="7483435" y="2097167"/>
            <a:ext cx="1646277" cy="20574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Clr>
                <a:srgbClr val="504C49"/>
              </a:buClr>
              <a:buSzPts val="1250"/>
              <a:buFont typeface="Platypi Medium"/>
              <a:buNone/>
            </a:pPr>
            <a:r>
              <a:rPr b="0" i="0" lang="en-US" sz="1250" u="none" cap="none" strike="noStrike">
                <a:solidFill>
                  <a:srgbClr val="504C49"/>
                </a:solidFill>
                <a:latin typeface="Platypi Medium"/>
                <a:ea typeface="Platypi Medium"/>
                <a:cs typeface="Platypi Medium"/>
                <a:sym typeface="Platypi Medium"/>
              </a:rPr>
              <a:t>Range of Motion</a:t>
            </a:r>
            <a:endParaRPr b="0" i="0" sz="1250" u="none" cap="none" strike="noStrike"/>
          </a:p>
        </p:txBody>
      </p:sp>
      <p:sp>
        <p:nvSpPr>
          <p:cNvPr id="679" name="Google Shape;679;p28"/>
          <p:cNvSpPr/>
          <p:nvPr/>
        </p:nvSpPr>
        <p:spPr>
          <a:xfrm>
            <a:off x="7483435" y="2434590"/>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Analyzing movement completeness</a:t>
            </a:r>
            <a:endParaRPr b="0" i="0" sz="1000" u="none" cap="none" strike="noStrike"/>
          </a:p>
        </p:txBody>
      </p:sp>
      <p:pic>
        <p:nvPicPr>
          <p:cNvPr descr="preencoded.png" id="680" name="Google Shape;680;p28"/>
          <p:cNvPicPr preferRelativeResize="0"/>
          <p:nvPr/>
        </p:nvPicPr>
        <p:blipFill rotWithShape="1">
          <a:blip r:embed="rId4">
            <a:alphaModFix/>
          </a:blip>
          <a:srcRect b="0" l="0" r="0" t="0"/>
          <a:stretch/>
        </p:blipFill>
        <p:spPr>
          <a:xfrm>
            <a:off x="7483435" y="2908578"/>
            <a:ext cx="329208" cy="329208"/>
          </a:xfrm>
          <a:prstGeom prst="rect">
            <a:avLst/>
          </a:prstGeom>
          <a:noFill/>
          <a:ln>
            <a:noFill/>
          </a:ln>
        </p:spPr>
      </p:pic>
      <p:sp>
        <p:nvSpPr>
          <p:cNvPr id="681" name="Google Shape;681;p28"/>
          <p:cNvSpPr/>
          <p:nvPr/>
        </p:nvSpPr>
        <p:spPr>
          <a:xfrm>
            <a:off x="7483435" y="3402330"/>
            <a:ext cx="1756410" cy="20574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Clr>
                <a:srgbClr val="504C49"/>
              </a:buClr>
              <a:buSzPts val="1250"/>
              <a:buFont typeface="Platypi Medium"/>
              <a:buNone/>
            </a:pPr>
            <a:r>
              <a:rPr b="0" i="0" lang="en-US" sz="1250" u="none" cap="none" strike="noStrike">
                <a:solidFill>
                  <a:srgbClr val="504C49"/>
                </a:solidFill>
                <a:latin typeface="Platypi Medium"/>
                <a:ea typeface="Platypi Medium"/>
                <a:cs typeface="Platypi Medium"/>
                <a:sym typeface="Platypi Medium"/>
              </a:rPr>
              <a:t>Movement Symmetry</a:t>
            </a:r>
            <a:endParaRPr b="0" i="0" sz="1250" u="none" cap="none" strike="noStrike"/>
          </a:p>
        </p:txBody>
      </p:sp>
      <p:sp>
        <p:nvSpPr>
          <p:cNvPr id="682" name="Google Shape;682;p28"/>
          <p:cNvSpPr/>
          <p:nvPr/>
        </p:nvSpPr>
        <p:spPr>
          <a:xfrm>
            <a:off x="7483435" y="3739753"/>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Detecting imbalances</a:t>
            </a:r>
            <a:endParaRPr b="0" i="0" sz="1000" u="none" cap="none" strike="noStrike"/>
          </a:p>
        </p:txBody>
      </p:sp>
      <p:pic>
        <p:nvPicPr>
          <p:cNvPr descr="preencoded.png" id="683" name="Google Shape;683;p28"/>
          <p:cNvPicPr preferRelativeResize="0"/>
          <p:nvPr/>
        </p:nvPicPr>
        <p:blipFill rotWithShape="1">
          <a:blip r:embed="rId5">
            <a:alphaModFix/>
          </a:blip>
          <a:srcRect b="0" l="0" r="0" t="0"/>
          <a:stretch/>
        </p:blipFill>
        <p:spPr>
          <a:xfrm>
            <a:off x="7483435" y="4213741"/>
            <a:ext cx="329208" cy="329208"/>
          </a:xfrm>
          <a:prstGeom prst="rect">
            <a:avLst/>
          </a:prstGeom>
          <a:noFill/>
          <a:ln>
            <a:noFill/>
          </a:ln>
        </p:spPr>
      </p:pic>
      <p:sp>
        <p:nvSpPr>
          <p:cNvPr id="684" name="Google Shape;684;p28"/>
          <p:cNvSpPr/>
          <p:nvPr/>
        </p:nvSpPr>
        <p:spPr>
          <a:xfrm>
            <a:off x="7483435" y="4707493"/>
            <a:ext cx="1646277" cy="20574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Clr>
                <a:srgbClr val="504C49"/>
              </a:buClr>
              <a:buSzPts val="1250"/>
              <a:buFont typeface="Platypi Medium"/>
              <a:buNone/>
            </a:pPr>
            <a:r>
              <a:rPr b="0" i="0" lang="en-US" sz="1250" u="none" cap="none" strike="noStrike">
                <a:solidFill>
                  <a:srgbClr val="504C49"/>
                </a:solidFill>
                <a:latin typeface="Platypi Medium"/>
                <a:ea typeface="Platypi Medium"/>
                <a:cs typeface="Platypi Medium"/>
                <a:sym typeface="Platypi Medium"/>
              </a:rPr>
              <a:t>Real-time Coaching</a:t>
            </a:r>
            <a:endParaRPr b="0" i="0" sz="1250" u="none" cap="none" strike="noStrike"/>
          </a:p>
        </p:txBody>
      </p:sp>
      <p:sp>
        <p:nvSpPr>
          <p:cNvPr id="685" name="Google Shape;685;p28"/>
          <p:cNvSpPr/>
          <p:nvPr/>
        </p:nvSpPr>
        <p:spPr>
          <a:xfrm>
            <a:off x="7483435" y="5044916"/>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Providing feedback</a:t>
            </a:r>
            <a:endParaRPr b="0" i="0" sz="1000" u="none" cap="none" strike="noStrike"/>
          </a:p>
        </p:txBody>
      </p:sp>
      <p:pic>
        <p:nvPicPr>
          <p:cNvPr descr="preencoded.png" id="686" name="Google Shape;686;p28"/>
          <p:cNvPicPr preferRelativeResize="0"/>
          <p:nvPr/>
        </p:nvPicPr>
        <p:blipFill rotWithShape="1">
          <a:blip r:embed="rId6">
            <a:alphaModFix/>
          </a:blip>
          <a:srcRect b="0" l="0" r="0" t="0"/>
          <a:stretch/>
        </p:blipFill>
        <p:spPr>
          <a:xfrm>
            <a:off x="7483435" y="5518904"/>
            <a:ext cx="329208" cy="329208"/>
          </a:xfrm>
          <a:prstGeom prst="rect">
            <a:avLst/>
          </a:prstGeom>
          <a:noFill/>
          <a:ln>
            <a:noFill/>
          </a:ln>
        </p:spPr>
      </p:pic>
      <p:sp>
        <p:nvSpPr>
          <p:cNvPr id="687" name="Google Shape;687;p28"/>
          <p:cNvSpPr/>
          <p:nvPr/>
        </p:nvSpPr>
        <p:spPr>
          <a:xfrm>
            <a:off x="7483435" y="6012656"/>
            <a:ext cx="1646277" cy="20574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Clr>
                <a:srgbClr val="504C49"/>
              </a:buClr>
              <a:buSzPts val="1250"/>
              <a:buFont typeface="Platypi Medium"/>
              <a:buNone/>
            </a:pPr>
            <a:r>
              <a:rPr b="0" i="0" lang="en-US" sz="1250" u="none" cap="none" strike="noStrike">
                <a:solidFill>
                  <a:srgbClr val="504C49"/>
                </a:solidFill>
                <a:latin typeface="Platypi Medium"/>
                <a:ea typeface="Platypi Medium"/>
                <a:cs typeface="Platypi Medium"/>
                <a:sym typeface="Platypi Medium"/>
              </a:rPr>
              <a:t>Personalization</a:t>
            </a:r>
            <a:endParaRPr b="0" i="0" sz="1250" u="none" cap="none" strike="noStrike"/>
          </a:p>
        </p:txBody>
      </p:sp>
      <p:sp>
        <p:nvSpPr>
          <p:cNvPr id="688" name="Google Shape;688;p28"/>
          <p:cNvSpPr/>
          <p:nvPr/>
        </p:nvSpPr>
        <p:spPr>
          <a:xfrm>
            <a:off x="7483435" y="6350079"/>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Federated learning &amp; wearable integration:</a:t>
            </a:r>
            <a:endParaRPr b="0" i="0" sz="1000" u="none" cap="none" strike="noStrike"/>
          </a:p>
        </p:txBody>
      </p:sp>
      <p:sp>
        <p:nvSpPr>
          <p:cNvPr id="689" name="Google Shape;689;p28"/>
          <p:cNvSpPr/>
          <p:nvPr/>
        </p:nvSpPr>
        <p:spPr>
          <a:xfrm>
            <a:off x="7483435" y="6679168"/>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1" i="0" lang="en-US" sz="1000" u="none" cap="none" strike="noStrike">
                <a:solidFill>
                  <a:srgbClr val="504C49"/>
                </a:solidFill>
                <a:latin typeface="Source Serif 4"/>
                <a:ea typeface="Source Serif 4"/>
                <a:cs typeface="Source Serif 4"/>
                <a:sym typeface="Source Serif 4"/>
              </a:rPr>
              <a:t>Skill Level Recognition</a:t>
            </a:r>
            <a:r>
              <a:rPr b="0" i="0" lang="en-US" sz="1000" u="none" cap="none" strike="noStrike">
                <a:solidFill>
                  <a:srgbClr val="504C49"/>
                </a:solidFill>
                <a:latin typeface="Source Serif 4"/>
                <a:ea typeface="Source Serif 4"/>
                <a:cs typeface="Source Serif 4"/>
                <a:sym typeface="Source Serif 4"/>
              </a:rPr>
              <a:t>: Adapts feedback complexity based on user proficiency</a:t>
            </a:r>
            <a:endParaRPr b="0" i="0" sz="1000" u="none" cap="none" strike="noStrike"/>
          </a:p>
        </p:txBody>
      </p:sp>
      <p:sp>
        <p:nvSpPr>
          <p:cNvPr id="690" name="Google Shape;690;p28"/>
          <p:cNvSpPr/>
          <p:nvPr/>
        </p:nvSpPr>
        <p:spPr>
          <a:xfrm>
            <a:off x="7483435" y="6935867"/>
            <a:ext cx="6693694" cy="210622"/>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1" i="0" lang="en-US" sz="1000" u="none" cap="none" strike="noStrike">
                <a:solidFill>
                  <a:srgbClr val="504C49"/>
                </a:solidFill>
                <a:latin typeface="Source Serif 4"/>
                <a:ea typeface="Source Serif 4"/>
                <a:cs typeface="Source Serif 4"/>
                <a:sym typeface="Source Serif 4"/>
              </a:rPr>
              <a:t>Injury-Aware Modifications</a:t>
            </a:r>
            <a:r>
              <a:rPr b="0" i="0" lang="en-US" sz="1000" u="none" cap="none" strike="noStrike">
                <a:solidFill>
                  <a:srgbClr val="504C49"/>
                </a:solidFill>
                <a:latin typeface="Source Serif 4"/>
                <a:ea typeface="Source Serif 4"/>
                <a:cs typeface="Source Serif 4"/>
                <a:sym typeface="Source Serif 4"/>
              </a:rPr>
              <a:t>: Suggests exercise variations based on limitations</a:t>
            </a:r>
            <a:endParaRPr b="0" i="0" sz="1000" u="none" cap="none" strike="noStrike"/>
          </a:p>
        </p:txBody>
      </p:sp>
      <p:sp>
        <p:nvSpPr>
          <p:cNvPr id="691" name="Google Shape;691;p28"/>
          <p:cNvSpPr/>
          <p:nvPr/>
        </p:nvSpPr>
        <p:spPr>
          <a:xfrm>
            <a:off x="7483435" y="7192566"/>
            <a:ext cx="6693694" cy="421243"/>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 </a:t>
            </a:r>
            <a:r>
              <a:rPr b="1" i="0" lang="en-US" sz="1000" u="none" cap="none" strike="noStrike">
                <a:solidFill>
                  <a:srgbClr val="504C49"/>
                </a:solidFill>
                <a:latin typeface="Source Serif 4"/>
                <a:ea typeface="Source Serif 4"/>
                <a:cs typeface="Source Serif 4"/>
                <a:sym typeface="Source Serif 4"/>
              </a:rPr>
              <a:t>Body Type Adaptation</a:t>
            </a:r>
            <a:r>
              <a:rPr b="0" i="0" lang="en-US" sz="1000" u="none" cap="none" strike="noStrike">
                <a:solidFill>
                  <a:srgbClr val="504C49"/>
                </a:solidFill>
                <a:latin typeface="Source Serif 4"/>
                <a:ea typeface="Source Serif 4"/>
                <a:cs typeface="Source Serif 4"/>
                <a:sym typeface="Source Serif 4"/>
              </a:rPr>
              <a:t>: Adjusts biomechanical expectations based on individual anthropometrics</a:t>
            </a:r>
            <a:endParaRPr b="0" i="0" sz="10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p:nvPr/>
        </p:nvSpPr>
        <p:spPr>
          <a:xfrm>
            <a:off x="793790" y="202549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Agenda</a:t>
            </a:r>
            <a:endParaRPr b="0" i="0" sz="4450" u="none" cap="none" strike="noStrike"/>
          </a:p>
        </p:txBody>
      </p:sp>
      <p:sp>
        <p:nvSpPr>
          <p:cNvPr id="119" name="Google Shape;119;p3"/>
          <p:cNvSpPr/>
          <p:nvPr/>
        </p:nvSpPr>
        <p:spPr>
          <a:xfrm>
            <a:off x="793790" y="3187898"/>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Solution Overview</a:t>
            </a:r>
            <a:endParaRPr b="0" i="0" sz="1750" u="none" cap="none" strike="noStrike"/>
          </a:p>
        </p:txBody>
      </p:sp>
      <p:sp>
        <p:nvSpPr>
          <p:cNvPr id="120" name="Google Shape;120;p3"/>
          <p:cNvSpPr/>
          <p:nvPr/>
        </p:nvSpPr>
        <p:spPr>
          <a:xfrm>
            <a:off x="793790" y="3630097"/>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Dataset Dataset analysis</a:t>
            </a:r>
            <a:endParaRPr b="0" i="0" sz="1750" u="none" cap="none" strike="noStrike"/>
          </a:p>
        </p:txBody>
      </p:sp>
      <p:sp>
        <p:nvSpPr>
          <p:cNvPr id="121" name="Google Shape;121;p3"/>
          <p:cNvSpPr/>
          <p:nvPr/>
        </p:nvSpPr>
        <p:spPr>
          <a:xfrm>
            <a:off x="793790" y="4072295"/>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Challenges and solutions</a:t>
            </a:r>
            <a:endParaRPr b="0" i="0" sz="1750" u="none" cap="none" strike="noStrike"/>
          </a:p>
        </p:txBody>
      </p:sp>
      <p:sp>
        <p:nvSpPr>
          <p:cNvPr id="122" name="Google Shape;122;p3"/>
          <p:cNvSpPr/>
          <p:nvPr/>
        </p:nvSpPr>
        <p:spPr>
          <a:xfrm>
            <a:off x="793790" y="4514493"/>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Data preprocessing </a:t>
            </a:r>
            <a:endParaRPr b="0" i="0" sz="1750" u="none" cap="none" strike="noStrike"/>
          </a:p>
        </p:txBody>
      </p:sp>
      <p:sp>
        <p:nvSpPr>
          <p:cNvPr id="123" name="Google Shape;123;p3"/>
          <p:cNvSpPr/>
          <p:nvPr/>
        </p:nvSpPr>
        <p:spPr>
          <a:xfrm>
            <a:off x="793790" y="4956691"/>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Model Architecture (overview and main components)</a:t>
            </a:r>
            <a:endParaRPr b="0" i="0" sz="1750" u="none" cap="none" strike="noStrike"/>
          </a:p>
        </p:txBody>
      </p:sp>
      <p:sp>
        <p:nvSpPr>
          <p:cNvPr id="124" name="Google Shape;124;p3"/>
          <p:cNvSpPr/>
          <p:nvPr/>
        </p:nvSpPr>
        <p:spPr>
          <a:xfrm>
            <a:off x="793790" y="5398889"/>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Training Results </a:t>
            </a:r>
            <a:endParaRPr b="0" i="0" sz="1750" u="none" cap="none" strike="noStrike"/>
          </a:p>
        </p:txBody>
      </p:sp>
      <p:sp>
        <p:nvSpPr>
          <p:cNvPr id="125" name="Google Shape;125;p3"/>
          <p:cNvSpPr/>
          <p:nvPr/>
        </p:nvSpPr>
        <p:spPr>
          <a:xfrm>
            <a:off x="793790" y="5841087"/>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Future Improvements</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nvSpPr>
        <p:spPr>
          <a:xfrm>
            <a:off x="694968" y="546259"/>
            <a:ext cx="4964430" cy="620554"/>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201B18"/>
              </a:buClr>
              <a:buSzPts val="3900"/>
              <a:buFont typeface="Platypi Medium"/>
              <a:buNone/>
            </a:pPr>
            <a:r>
              <a:rPr b="0" i="0" lang="en-US" sz="3900" u="none" cap="none" strike="noStrike">
                <a:solidFill>
                  <a:srgbClr val="201B18"/>
                </a:solidFill>
                <a:latin typeface="Platypi Medium"/>
                <a:ea typeface="Platypi Medium"/>
                <a:cs typeface="Platypi Medium"/>
                <a:sym typeface="Platypi Medium"/>
              </a:rPr>
              <a:t>Solution Overview</a:t>
            </a:r>
            <a:endParaRPr b="0" i="0" sz="3900" u="none" cap="none" strike="noStrike"/>
          </a:p>
        </p:txBody>
      </p:sp>
      <p:sp>
        <p:nvSpPr>
          <p:cNvPr id="132" name="Google Shape;132;p4"/>
          <p:cNvSpPr/>
          <p:nvPr/>
        </p:nvSpPr>
        <p:spPr>
          <a:xfrm>
            <a:off x="694968" y="1563886"/>
            <a:ext cx="13240464" cy="31765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504C49"/>
              </a:buClr>
              <a:buSzPts val="1550"/>
              <a:buFont typeface="Source Serif 4"/>
              <a:buNone/>
            </a:pPr>
            <a:r>
              <a:rPr b="1" i="0" lang="en-US" sz="1550" u="none" cap="none" strike="noStrike">
                <a:solidFill>
                  <a:srgbClr val="504C49"/>
                </a:solidFill>
                <a:latin typeface="Source Serif 4"/>
                <a:ea typeface="Source Serif 4"/>
                <a:cs typeface="Source Serif 4"/>
                <a:sym typeface="Source Serif 4"/>
              </a:rPr>
              <a:t>High-Level Approach</a:t>
            </a:r>
            <a:endParaRPr b="0" i="0" sz="1550" u="none" cap="none" strike="noStrike"/>
          </a:p>
        </p:txBody>
      </p:sp>
      <p:sp>
        <p:nvSpPr>
          <p:cNvPr id="133" name="Google Shape;133;p4"/>
          <p:cNvSpPr/>
          <p:nvPr/>
        </p:nvSpPr>
        <p:spPr>
          <a:xfrm>
            <a:off x="694968" y="2104906"/>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Use MediaPipe for real-time pose estimation (33 body landmarks)</a:t>
            </a:r>
            <a:endParaRPr b="0" i="0" sz="1550" u="none" cap="none" strike="noStrike"/>
          </a:p>
        </p:txBody>
      </p:sp>
      <p:sp>
        <p:nvSpPr>
          <p:cNvPr id="134" name="Google Shape;134;p4"/>
          <p:cNvSpPr/>
          <p:nvPr/>
        </p:nvSpPr>
        <p:spPr>
          <a:xfrm>
            <a:off x="694968" y="2491978"/>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Extract biomechanical features from pose sequences</a:t>
            </a:r>
            <a:endParaRPr b="0" i="0" sz="1550" u="none" cap="none" strike="noStrike"/>
          </a:p>
        </p:txBody>
      </p:sp>
      <p:sp>
        <p:nvSpPr>
          <p:cNvPr id="135" name="Google Shape;135;p4"/>
          <p:cNvSpPr/>
          <p:nvPr/>
        </p:nvSpPr>
        <p:spPr>
          <a:xfrm>
            <a:off x="694968" y="2879050"/>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Train attention-based neural network for classification</a:t>
            </a:r>
            <a:endParaRPr b="0" i="0" sz="1550" u="none" cap="none" strike="noStrike"/>
          </a:p>
        </p:txBody>
      </p:sp>
      <p:sp>
        <p:nvSpPr>
          <p:cNvPr id="136" name="Google Shape;136;p4"/>
          <p:cNvSpPr/>
          <p:nvPr/>
        </p:nvSpPr>
        <p:spPr>
          <a:xfrm>
            <a:off x="694968" y="3420070"/>
            <a:ext cx="13240464" cy="31765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504C49"/>
              </a:buClr>
              <a:buSzPts val="1550"/>
              <a:buFont typeface="Source Serif 4"/>
              <a:buNone/>
            </a:pPr>
            <a:r>
              <a:rPr b="1" i="0" lang="en-US" sz="1550" u="none" cap="none" strike="noStrike">
                <a:solidFill>
                  <a:srgbClr val="504C49"/>
                </a:solidFill>
                <a:latin typeface="Source Serif 4"/>
                <a:ea typeface="Source Serif 4"/>
                <a:cs typeface="Source Serif 4"/>
                <a:sym typeface="Source Serif 4"/>
              </a:rPr>
              <a:t>Why MediaPipe?</a:t>
            </a:r>
            <a:endParaRPr b="0" i="0" sz="1550" u="none" cap="none" strike="noStrike"/>
          </a:p>
        </p:txBody>
      </p:sp>
      <p:sp>
        <p:nvSpPr>
          <p:cNvPr id="137" name="Google Shape;137;p4"/>
          <p:cNvSpPr/>
          <p:nvPr/>
        </p:nvSpPr>
        <p:spPr>
          <a:xfrm>
            <a:off x="694968" y="3961090"/>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Optimized for Google Colab environment</a:t>
            </a:r>
            <a:endParaRPr b="0" i="0" sz="1550" u="none" cap="none" strike="noStrike"/>
          </a:p>
        </p:txBody>
      </p:sp>
      <p:sp>
        <p:nvSpPr>
          <p:cNvPr id="138" name="Google Shape;138;p4"/>
          <p:cNvSpPr/>
          <p:nvPr/>
        </p:nvSpPr>
        <p:spPr>
          <a:xfrm>
            <a:off x="694968" y="4348162"/>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Real-time performance on CPU</a:t>
            </a:r>
            <a:endParaRPr b="0" i="0" sz="1550" u="none" cap="none" strike="noStrike"/>
          </a:p>
        </p:txBody>
      </p:sp>
      <p:sp>
        <p:nvSpPr>
          <p:cNvPr id="139" name="Google Shape;139;p4"/>
          <p:cNvSpPr/>
          <p:nvPr/>
        </p:nvSpPr>
        <p:spPr>
          <a:xfrm>
            <a:off x="694968" y="4735235"/>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Robust landmark detection with confidence scores</a:t>
            </a:r>
            <a:endParaRPr b="0" i="0" sz="1550" u="none" cap="none" strike="noStrike"/>
          </a:p>
        </p:txBody>
      </p:sp>
      <p:sp>
        <p:nvSpPr>
          <p:cNvPr id="140" name="Google Shape;140;p4"/>
          <p:cNvSpPr/>
          <p:nvPr/>
        </p:nvSpPr>
        <p:spPr>
          <a:xfrm>
            <a:off x="694968" y="5122307"/>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Source Serif 4"/>
              <a:buChar char="•"/>
            </a:pPr>
            <a:r>
              <a:rPr b="0" i="0" lang="en-US" sz="1550" u="none" cap="none" strike="noStrike">
                <a:solidFill>
                  <a:srgbClr val="504C49"/>
                </a:solidFill>
                <a:latin typeface="Source Serif 4"/>
                <a:ea typeface="Source Serif 4"/>
                <a:cs typeface="Source Serif 4"/>
                <a:sym typeface="Source Serif 4"/>
              </a:rPr>
              <a:t>No GPU requirements for pose estimation</a:t>
            </a:r>
            <a:endParaRPr b="0" i="0" sz="1550" u="none" cap="none" strike="noStrike"/>
          </a:p>
        </p:txBody>
      </p:sp>
      <p:sp>
        <p:nvSpPr>
          <p:cNvPr id="141" name="Google Shape;141;p4"/>
          <p:cNvSpPr/>
          <p:nvPr/>
        </p:nvSpPr>
        <p:spPr>
          <a:xfrm>
            <a:off x="694968" y="5663327"/>
            <a:ext cx="13240464" cy="31765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504C49"/>
              </a:buClr>
              <a:buSzPts val="1550"/>
              <a:buFont typeface="Source Serif 4"/>
              <a:buNone/>
            </a:pPr>
            <a:r>
              <a:rPr b="1" i="0" lang="en-US" sz="1550" u="none" cap="none" strike="noStrike">
                <a:solidFill>
                  <a:srgbClr val="504C49"/>
                </a:solidFill>
                <a:latin typeface="Source Serif 4"/>
                <a:ea typeface="Source Serif 4"/>
                <a:cs typeface="Source Serif 4"/>
                <a:sym typeface="Source Serif 4"/>
              </a:rPr>
              <a:t>Pipeline Flow</a:t>
            </a:r>
            <a:endParaRPr b="0" i="0" sz="1550" u="none" cap="none" strike="noStrike"/>
          </a:p>
        </p:txBody>
      </p:sp>
      <p:sp>
        <p:nvSpPr>
          <p:cNvPr id="142" name="Google Shape;142;p4"/>
          <p:cNvSpPr/>
          <p:nvPr/>
        </p:nvSpPr>
        <p:spPr>
          <a:xfrm>
            <a:off x="694968" y="6204347"/>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Calibri"/>
              <a:buAutoNum type="arabicPeriod"/>
            </a:pPr>
            <a:r>
              <a:rPr b="0" i="0" lang="en-US" sz="1550" u="none" cap="none" strike="noStrike">
                <a:solidFill>
                  <a:srgbClr val="504C49"/>
                </a:solidFill>
                <a:latin typeface="Source Serif 4"/>
                <a:ea typeface="Source Serif 4"/>
                <a:cs typeface="Source Serif 4"/>
                <a:sym typeface="Source Serif 4"/>
              </a:rPr>
              <a:t>Video → MediaPipe pose detection</a:t>
            </a:r>
            <a:endParaRPr b="0" i="0" sz="1550" u="none" cap="none" strike="noStrike"/>
          </a:p>
        </p:txBody>
      </p:sp>
      <p:sp>
        <p:nvSpPr>
          <p:cNvPr id="143" name="Google Shape;143;p4"/>
          <p:cNvSpPr/>
          <p:nvPr/>
        </p:nvSpPr>
        <p:spPr>
          <a:xfrm>
            <a:off x="694968" y="6591419"/>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Calibri"/>
              <a:buAutoNum type="arabicPeriod" startAt="2"/>
            </a:pPr>
            <a:r>
              <a:rPr b="0" i="0" lang="en-US" sz="1550" u="none" cap="none" strike="noStrike">
                <a:solidFill>
                  <a:srgbClr val="504C49"/>
                </a:solidFill>
                <a:latin typeface="Source Serif 4"/>
                <a:ea typeface="Source Serif 4"/>
                <a:cs typeface="Source Serif 4"/>
                <a:sym typeface="Source Serif 4"/>
              </a:rPr>
              <a:t>Landmarks → Biomechanical feature extraction (83 features)</a:t>
            </a:r>
            <a:endParaRPr b="0" i="0" sz="1550" u="none" cap="none" strike="noStrike"/>
          </a:p>
        </p:txBody>
      </p:sp>
      <p:sp>
        <p:nvSpPr>
          <p:cNvPr id="144" name="Google Shape;144;p4"/>
          <p:cNvSpPr/>
          <p:nvPr/>
        </p:nvSpPr>
        <p:spPr>
          <a:xfrm>
            <a:off x="694968" y="6978491"/>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Calibri"/>
              <a:buAutoNum type="arabicPeriod" startAt="3"/>
            </a:pPr>
            <a:r>
              <a:rPr b="0" i="0" lang="en-US" sz="1550" u="none" cap="none" strike="noStrike">
                <a:solidFill>
                  <a:srgbClr val="504C49"/>
                </a:solidFill>
                <a:latin typeface="Source Serif 4"/>
                <a:ea typeface="Source Serif 4"/>
                <a:cs typeface="Source Serif 4"/>
                <a:sym typeface="Source Serif 4"/>
              </a:rPr>
              <a:t>Sequences of 20 frames each (20,83) → Bidirectional LSTM (20,64)+ Attention</a:t>
            </a:r>
            <a:endParaRPr b="0" i="0" sz="1550" u="none" cap="none" strike="noStrike"/>
          </a:p>
        </p:txBody>
      </p:sp>
      <p:sp>
        <p:nvSpPr>
          <p:cNvPr id="145" name="Google Shape;145;p4"/>
          <p:cNvSpPr/>
          <p:nvPr/>
        </p:nvSpPr>
        <p:spPr>
          <a:xfrm>
            <a:off x="694968" y="7365563"/>
            <a:ext cx="13240464" cy="317659"/>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504C49"/>
              </a:buClr>
              <a:buSzPts val="1550"/>
              <a:buFont typeface="Calibri"/>
              <a:buAutoNum type="arabicPeriod" startAt="4"/>
            </a:pPr>
            <a:r>
              <a:rPr b="0" i="0" lang="en-US" sz="1550" u="none" cap="none" strike="noStrike">
                <a:solidFill>
                  <a:srgbClr val="504C49"/>
                </a:solidFill>
                <a:latin typeface="Source Serif 4"/>
                <a:ea typeface="Source Serif 4"/>
                <a:cs typeface="Source Serif 4"/>
                <a:sym typeface="Source Serif 4"/>
              </a:rPr>
              <a:t>Output → Exercise classification + confidence</a:t>
            </a:r>
            <a:endParaRPr b="0" i="0" sz="15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p:nvPr/>
        </p:nvSpPr>
        <p:spPr>
          <a:xfrm>
            <a:off x="581978" y="458510"/>
            <a:ext cx="4157663" cy="519708"/>
          </a:xfrm>
          <a:prstGeom prst="rect">
            <a:avLst/>
          </a:prstGeom>
          <a:noFill/>
          <a:ln>
            <a:noFill/>
          </a:ln>
        </p:spPr>
        <p:txBody>
          <a:bodyPr anchorCtr="0" anchor="t" bIns="0" lIns="0" spcFirstLastPara="1" rIns="0" wrap="square" tIns="0">
            <a:noAutofit/>
          </a:bodyPr>
          <a:lstStyle/>
          <a:p>
            <a:pPr indent="0" lvl="0" marL="0" marR="0" rtl="0" algn="l">
              <a:lnSpc>
                <a:spcPct val="124615"/>
              </a:lnSpc>
              <a:spcBef>
                <a:spcPts val="0"/>
              </a:spcBef>
              <a:spcAft>
                <a:spcPts val="0"/>
              </a:spcAft>
              <a:buClr>
                <a:srgbClr val="201B18"/>
              </a:buClr>
              <a:buSzPts val="3250"/>
              <a:buFont typeface="Platypi Medium"/>
              <a:buNone/>
            </a:pPr>
            <a:r>
              <a:rPr b="0" i="0" lang="en-US" sz="3250" u="none" cap="none" strike="noStrike">
                <a:solidFill>
                  <a:srgbClr val="201B18"/>
                </a:solidFill>
                <a:latin typeface="Platypi Medium"/>
                <a:ea typeface="Platypi Medium"/>
                <a:cs typeface="Platypi Medium"/>
                <a:sym typeface="Platypi Medium"/>
              </a:rPr>
              <a:t>Overall Project Flow</a:t>
            </a:r>
            <a:endParaRPr b="0" i="0" sz="3250" u="none" cap="none" strike="noStrike"/>
          </a:p>
        </p:txBody>
      </p:sp>
      <p:pic>
        <p:nvPicPr>
          <p:cNvPr descr="preencoded.png" id="152" name="Google Shape;152;p5"/>
          <p:cNvPicPr preferRelativeResize="0"/>
          <p:nvPr/>
        </p:nvPicPr>
        <p:blipFill rotWithShape="1">
          <a:blip r:embed="rId3">
            <a:alphaModFix/>
          </a:blip>
          <a:srcRect b="0" l="0" r="0" t="0"/>
          <a:stretch/>
        </p:blipFill>
        <p:spPr>
          <a:xfrm>
            <a:off x="581978" y="1310759"/>
            <a:ext cx="831533" cy="997744"/>
          </a:xfrm>
          <a:prstGeom prst="rect">
            <a:avLst/>
          </a:prstGeom>
          <a:noFill/>
          <a:ln>
            <a:noFill/>
          </a:ln>
        </p:spPr>
      </p:pic>
      <p:sp>
        <p:nvSpPr>
          <p:cNvPr id="153" name="Google Shape;153;p5"/>
          <p:cNvSpPr/>
          <p:nvPr/>
        </p:nvSpPr>
        <p:spPr>
          <a:xfrm>
            <a:off x="1579721" y="1476970"/>
            <a:ext cx="2347555" cy="2597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1600"/>
              <a:buFont typeface="Platypi Medium"/>
              <a:buNone/>
            </a:pPr>
            <a:r>
              <a:rPr b="0" i="0" lang="en-US" sz="1600" u="none" cap="none" strike="noStrike">
                <a:solidFill>
                  <a:srgbClr val="504C49"/>
                </a:solidFill>
                <a:latin typeface="Platypi Medium"/>
                <a:ea typeface="Platypi Medium"/>
                <a:cs typeface="Platypi Medium"/>
                <a:sym typeface="Platypi Medium"/>
              </a:rPr>
              <a:t>Video Input Processing</a:t>
            </a:r>
            <a:endParaRPr b="0" i="0" sz="1600" u="none" cap="none" strike="noStrike"/>
          </a:p>
        </p:txBody>
      </p:sp>
      <p:sp>
        <p:nvSpPr>
          <p:cNvPr id="154" name="Google Shape;154;p5"/>
          <p:cNvSpPr/>
          <p:nvPr/>
        </p:nvSpPr>
        <p:spPr>
          <a:xfrm>
            <a:off x="1579721" y="1836539"/>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Frame extraction</a:t>
            </a:r>
            <a:endParaRPr b="0" i="0" sz="1300" u="none" cap="none" strike="noStrike"/>
          </a:p>
        </p:txBody>
      </p:sp>
      <p:pic>
        <p:nvPicPr>
          <p:cNvPr descr="preencoded.png" id="155" name="Google Shape;155;p5"/>
          <p:cNvPicPr preferRelativeResize="0"/>
          <p:nvPr/>
        </p:nvPicPr>
        <p:blipFill rotWithShape="1">
          <a:blip r:embed="rId4">
            <a:alphaModFix/>
          </a:blip>
          <a:srcRect b="0" l="0" r="0" t="0"/>
          <a:stretch/>
        </p:blipFill>
        <p:spPr>
          <a:xfrm>
            <a:off x="581978" y="2308503"/>
            <a:ext cx="831533" cy="1689854"/>
          </a:xfrm>
          <a:prstGeom prst="rect">
            <a:avLst/>
          </a:prstGeom>
          <a:noFill/>
          <a:ln>
            <a:noFill/>
          </a:ln>
        </p:spPr>
      </p:pic>
      <p:sp>
        <p:nvSpPr>
          <p:cNvPr id="156" name="Google Shape;156;p5"/>
          <p:cNvSpPr/>
          <p:nvPr/>
        </p:nvSpPr>
        <p:spPr>
          <a:xfrm>
            <a:off x="1579721" y="2474714"/>
            <a:ext cx="2777609" cy="2597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1600"/>
              <a:buFont typeface="Platypi Medium"/>
              <a:buNone/>
            </a:pPr>
            <a:r>
              <a:rPr b="0" i="0" lang="en-US" sz="1600" u="none" cap="none" strike="noStrike">
                <a:solidFill>
                  <a:srgbClr val="504C49"/>
                </a:solidFill>
                <a:latin typeface="Platypi Medium"/>
                <a:ea typeface="Platypi Medium"/>
                <a:cs typeface="Platypi Medium"/>
                <a:sym typeface="Platypi Medium"/>
              </a:rPr>
              <a:t>MediaPipe Pose Estimation</a:t>
            </a:r>
            <a:endParaRPr b="0" i="0" sz="1600" u="none" cap="none" strike="noStrike"/>
          </a:p>
        </p:txBody>
      </p:sp>
      <p:sp>
        <p:nvSpPr>
          <p:cNvPr id="157" name="Google Shape;157;p5"/>
          <p:cNvSpPr/>
          <p:nvPr/>
        </p:nvSpPr>
        <p:spPr>
          <a:xfrm>
            <a:off x="1579721" y="2834283"/>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33 landmarks</a:t>
            </a:r>
            <a:endParaRPr b="0" i="0" sz="1300" u="none" cap="none" strike="noStrike"/>
          </a:p>
        </p:txBody>
      </p:sp>
      <p:sp>
        <p:nvSpPr>
          <p:cNvPr id="158" name="Google Shape;158;p5"/>
          <p:cNvSpPr/>
          <p:nvPr/>
        </p:nvSpPr>
        <p:spPr>
          <a:xfrm>
            <a:off x="1579721" y="3200162"/>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Min detection confidence: 0.5</a:t>
            </a:r>
            <a:endParaRPr b="0" i="0" sz="1300" u="none" cap="none" strike="noStrike"/>
          </a:p>
        </p:txBody>
      </p:sp>
      <p:sp>
        <p:nvSpPr>
          <p:cNvPr id="159" name="Google Shape;159;p5"/>
          <p:cNvSpPr/>
          <p:nvPr/>
        </p:nvSpPr>
        <p:spPr>
          <a:xfrm>
            <a:off x="1579721" y="3566041"/>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Confidence filtering: 0.6</a:t>
            </a:r>
            <a:endParaRPr b="0" i="0" sz="1300" u="none" cap="none" strike="noStrike"/>
          </a:p>
        </p:txBody>
      </p:sp>
      <p:pic>
        <p:nvPicPr>
          <p:cNvPr descr="preencoded.png" id="160" name="Google Shape;160;p5"/>
          <p:cNvPicPr preferRelativeResize="0"/>
          <p:nvPr/>
        </p:nvPicPr>
        <p:blipFill rotWithShape="1">
          <a:blip r:embed="rId5">
            <a:alphaModFix/>
          </a:blip>
          <a:srcRect b="0" l="0" r="0" t="0"/>
          <a:stretch/>
        </p:blipFill>
        <p:spPr>
          <a:xfrm>
            <a:off x="581978" y="3998357"/>
            <a:ext cx="831533" cy="997744"/>
          </a:xfrm>
          <a:prstGeom prst="rect">
            <a:avLst/>
          </a:prstGeom>
          <a:noFill/>
          <a:ln>
            <a:noFill/>
          </a:ln>
        </p:spPr>
      </p:pic>
      <p:sp>
        <p:nvSpPr>
          <p:cNvPr id="161" name="Google Shape;161;p5"/>
          <p:cNvSpPr/>
          <p:nvPr/>
        </p:nvSpPr>
        <p:spPr>
          <a:xfrm>
            <a:off x="1579721" y="4164568"/>
            <a:ext cx="2078831" cy="2597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1600"/>
              <a:buFont typeface="Platypi Medium"/>
              <a:buNone/>
            </a:pPr>
            <a:r>
              <a:rPr b="0" i="0" lang="en-US" sz="1600" u="none" cap="none" strike="noStrike">
                <a:solidFill>
                  <a:srgbClr val="504C49"/>
                </a:solidFill>
                <a:latin typeface="Platypi Medium"/>
                <a:ea typeface="Platypi Medium"/>
                <a:cs typeface="Platypi Medium"/>
                <a:sym typeface="Platypi Medium"/>
              </a:rPr>
              <a:t>Feature Engineering</a:t>
            </a:r>
            <a:endParaRPr b="0" i="0" sz="1600" u="none" cap="none" strike="noStrike"/>
          </a:p>
        </p:txBody>
      </p:sp>
      <p:sp>
        <p:nvSpPr>
          <p:cNvPr id="162" name="Google Shape;162;p5"/>
          <p:cNvSpPr/>
          <p:nvPr/>
        </p:nvSpPr>
        <p:spPr>
          <a:xfrm>
            <a:off x="1579721" y="4524137"/>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Biomechanical features</a:t>
            </a:r>
            <a:endParaRPr b="0" i="0" sz="1300" u="none" cap="none" strike="noStrike"/>
          </a:p>
        </p:txBody>
      </p:sp>
      <p:pic>
        <p:nvPicPr>
          <p:cNvPr descr="preencoded.png" id="163" name="Google Shape;163;p5"/>
          <p:cNvPicPr preferRelativeResize="0"/>
          <p:nvPr/>
        </p:nvPicPr>
        <p:blipFill rotWithShape="1">
          <a:blip r:embed="rId6">
            <a:alphaModFix/>
          </a:blip>
          <a:srcRect b="0" l="0" r="0" t="0"/>
          <a:stretch/>
        </p:blipFill>
        <p:spPr>
          <a:xfrm>
            <a:off x="581978" y="4996101"/>
            <a:ext cx="831533" cy="997744"/>
          </a:xfrm>
          <a:prstGeom prst="rect">
            <a:avLst/>
          </a:prstGeom>
          <a:noFill/>
          <a:ln>
            <a:noFill/>
          </a:ln>
        </p:spPr>
      </p:pic>
      <p:sp>
        <p:nvSpPr>
          <p:cNvPr id="164" name="Google Shape;164;p5"/>
          <p:cNvSpPr/>
          <p:nvPr/>
        </p:nvSpPr>
        <p:spPr>
          <a:xfrm>
            <a:off x="1579721" y="5162312"/>
            <a:ext cx="2127171" cy="2597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1600"/>
              <a:buFont typeface="Platypi Medium"/>
              <a:buNone/>
            </a:pPr>
            <a:r>
              <a:rPr b="0" i="0" lang="en-US" sz="1600" u="none" cap="none" strike="noStrike">
                <a:solidFill>
                  <a:srgbClr val="504C49"/>
                </a:solidFill>
                <a:latin typeface="Platypi Medium"/>
                <a:ea typeface="Platypi Medium"/>
                <a:cs typeface="Platypi Medium"/>
                <a:sym typeface="Platypi Medium"/>
              </a:rPr>
              <a:t>Temporal Processing</a:t>
            </a:r>
            <a:endParaRPr b="0" i="0" sz="1600" u="none" cap="none" strike="noStrike"/>
          </a:p>
        </p:txBody>
      </p:sp>
      <p:sp>
        <p:nvSpPr>
          <p:cNvPr id="165" name="Google Shape;165;p5"/>
          <p:cNvSpPr/>
          <p:nvPr/>
        </p:nvSpPr>
        <p:spPr>
          <a:xfrm>
            <a:off x="1579721" y="5521881"/>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Sliding windows with 70% overlap</a:t>
            </a:r>
            <a:endParaRPr b="0" i="0" sz="1300" u="none" cap="none" strike="noStrike"/>
          </a:p>
        </p:txBody>
      </p:sp>
      <p:pic>
        <p:nvPicPr>
          <p:cNvPr descr="preencoded.png" id="166" name="Google Shape;166;p5"/>
          <p:cNvPicPr preferRelativeResize="0"/>
          <p:nvPr/>
        </p:nvPicPr>
        <p:blipFill rotWithShape="1">
          <a:blip r:embed="rId7">
            <a:alphaModFix/>
          </a:blip>
          <a:srcRect b="0" l="0" r="0" t="0"/>
          <a:stretch/>
        </p:blipFill>
        <p:spPr>
          <a:xfrm>
            <a:off x="581978" y="5993844"/>
            <a:ext cx="831533" cy="1323975"/>
          </a:xfrm>
          <a:prstGeom prst="rect">
            <a:avLst/>
          </a:prstGeom>
          <a:noFill/>
          <a:ln>
            <a:noFill/>
          </a:ln>
        </p:spPr>
      </p:pic>
      <p:sp>
        <p:nvSpPr>
          <p:cNvPr id="167" name="Google Shape;167;p5"/>
          <p:cNvSpPr/>
          <p:nvPr/>
        </p:nvSpPr>
        <p:spPr>
          <a:xfrm>
            <a:off x="1579721" y="6160056"/>
            <a:ext cx="2078831" cy="2597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1600"/>
              <a:buFont typeface="Platypi Medium"/>
              <a:buNone/>
            </a:pPr>
            <a:r>
              <a:rPr b="0" i="0" lang="en-US" sz="1600" u="none" cap="none" strike="noStrike">
                <a:solidFill>
                  <a:srgbClr val="504C49"/>
                </a:solidFill>
                <a:latin typeface="Platypi Medium"/>
                <a:ea typeface="Platypi Medium"/>
                <a:cs typeface="Platypi Medium"/>
                <a:sym typeface="Platypi Medium"/>
              </a:rPr>
              <a:t>Neural Network</a:t>
            </a:r>
            <a:endParaRPr b="0" i="0" sz="1600" u="none" cap="none" strike="noStrike"/>
          </a:p>
        </p:txBody>
      </p:sp>
      <p:sp>
        <p:nvSpPr>
          <p:cNvPr id="168" name="Google Shape;168;p5"/>
          <p:cNvSpPr/>
          <p:nvPr/>
        </p:nvSpPr>
        <p:spPr>
          <a:xfrm>
            <a:off x="1579721" y="6519624"/>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Attention-based classification</a:t>
            </a:r>
            <a:endParaRPr b="0" i="0" sz="1300" u="none" cap="none" strike="noStrike"/>
          </a:p>
        </p:txBody>
      </p:sp>
      <p:sp>
        <p:nvSpPr>
          <p:cNvPr id="169" name="Google Shape;169;p5"/>
          <p:cNvSpPr/>
          <p:nvPr/>
        </p:nvSpPr>
        <p:spPr>
          <a:xfrm>
            <a:off x="1579721" y="6885503"/>
            <a:ext cx="12468701"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504C49"/>
              </a:buClr>
              <a:buSzPts val="1300"/>
              <a:buFont typeface="Source Serif 4"/>
              <a:buNone/>
            </a:pPr>
            <a:r>
              <a:rPr b="0" i="0" lang="en-US" sz="1300" u="none" cap="none" strike="noStrike">
                <a:solidFill>
                  <a:srgbClr val="504C49"/>
                </a:solidFill>
                <a:latin typeface="Source Serif 4"/>
                <a:ea typeface="Source Serif 4"/>
                <a:cs typeface="Source Serif 4"/>
                <a:sym typeface="Source Serif 4"/>
              </a:rPr>
              <a:t>Ensemble voting</a:t>
            </a:r>
            <a:endParaRPr b="0" i="0" sz="1300" u="none" cap="none" strike="noStrike"/>
          </a:p>
        </p:txBody>
      </p:sp>
      <p:sp>
        <p:nvSpPr>
          <p:cNvPr id="170" name="Google Shape;170;p5"/>
          <p:cNvSpPr/>
          <p:nvPr/>
        </p:nvSpPr>
        <p:spPr>
          <a:xfrm>
            <a:off x="581978" y="7504867"/>
            <a:ext cx="13466445" cy="266105"/>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SzPts val="1300"/>
              <a:buFont typeface="Arial"/>
              <a:buNone/>
            </a:pPr>
            <a:r>
              <a:t/>
            </a:r>
            <a:endParaRPr b="0" i="0" sz="13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p:nvPr/>
        </p:nvSpPr>
        <p:spPr>
          <a:xfrm>
            <a:off x="793790" y="98155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Dataset Overview</a:t>
            </a:r>
            <a:endParaRPr b="0" i="0" sz="4450" u="none" cap="none" strike="noStrike"/>
          </a:p>
        </p:txBody>
      </p:sp>
      <p:sp>
        <p:nvSpPr>
          <p:cNvPr id="177" name="Google Shape;177;p6"/>
          <p:cNvSpPr/>
          <p:nvPr/>
        </p:nvSpPr>
        <p:spPr>
          <a:xfrm>
            <a:off x="793790" y="2257306"/>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Exercise Types</a:t>
            </a:r>
            <a:endParaRPr b="0" i="0" sz="2650" u="none" cap="none" strike="noStrike"/>
          </a:p>
        </p:txBody>
      </p:sp>
      <p:pic>
        <p:nvPicPr>
          <p:cNvPr descr="preencoded.png" id="178" name="Google Shape;178;p6"/>
          <p:cNvPicPr preferRelativeResize="0"/>
          <p:nvPr/>
        </p:nvPicPr>
        <p:blipFill rotWithShape="1">
          <a:blip r:embed="rId3">
            <a:alphaModFix/>
          </a:blip>
          <a:srcRect b="0" l="0" r="0" t="0"/>
          <a:stretch/>
        </p:blipFill>
        <p:spPr>
          <a:xfrm>
            <a:off x="793790" y="2937748"/>
            <a:ext cx="5078373" cy="4055150"/>
          </a:xfrm>
          <a:prstGeom prst="rect">
            <a:avLst/>
          </a:prstGeom>
          <a:noFill/>
          <a:ln>
            <a:noFill/>
          </a:ln>
        </p:spPr>
      </p:pic>
      <p:sp>
        <p:nvSpPr>
          <p:cNvPr id="179" name="Google Shape;179;p6"/>
          <p:cNvSpPr/>
          <p:nvPr/>
        </p:nvSpPr>
        <p:spPr>
          <a:xfrm>
            <a:off x="7599521" y="2257306"/>
            <a:ext cx="3581281"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Video Characteristics</a:t>
            </a:r>
            <a:endParaRPr b="0" i="0" sz="2650" u="none" cap="none" strike="noStrike"/>
          </a:p>
        </p:txBody>
      </p:sp>
      <p:sp>
        <p:nvSpPr>
          <p:cNvPr id="180" name="Google Shape;180;p6"/>
          <p:cNvSpPr/>
          <p:nvPr/>
        </p:nvSpPr>
        <p:spPr>
          <a:xfrm>
            <a:off x="7599521" y="2909411"/>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Resolutions from 320×240 to 1920×1080</a:t>
            </a:r>
            <a:endParaRPr b="0" i="0" sz="1750" u="none" cap="none" strike="noStrike"/>
          </a:p>
        </p:txBody>
      </p:sp>
      <p:sp>
        <p:nvSpPr>
          <p:cNvPr id="181" name="Google Shape;181;p6"/>
          <p:cNvSpPr/>
          <p:nvPr/>
        </p:nvSpPr>
        <p:spPr>
          <a:xfrm>
            <a:off x="7599521" y="3351609"/>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Durations from 5 seconds to 200+ seconds</a:t>
            </a:r>
            <a:endParaRPr b="0" i="0" sz="1750" u="none" cap="none" strike="noStrike"/>
          </a:p>
        </p:txBody>
      </p:sp>
      <p:sp>
        <p:nvSpPr>
          <p:cNvPr id="182" name="Google Shape;182;p6"/>
          <p:cNvSpPr/>
          <p:nvPr/>
        </p:nvSpPr>
        <p:spPr>
          <a:xfrm>
            <a:off x="7599521" y="3793808"/>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Varying lighting conditions</a:t>
            </a:r>
            <a:endParaRPr b="0" i="0" sz="1750" u="none" cap="none" strike="noStrike"/>
          </a:p>
        </p:txBody>
      </p:sp>
      <p:sp>
        <p:nvSpPr>
          <p:cNvPr id="183" name="Google Shape;183;p6"/>
          <p:cNvSpPr/>
          <p:nvPr/>
        </p:nvSpPr>
        <p:spPr>
          <a:xfrm>
            <a:off x="7599521" y="4236006"/>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Partial body coverage</a:t>
            </a:r>
            <a:endParaRPr b="0" i="0" sz="1750" u="none" cap="none" strike="noStrike"/>
          </a:p>
        </p:txBody>
      </p:sp>
      <p:sp>
        <p:nvSpPr>
          <p:cNvPr id="184" name="Google Shape;184;p6"/>
          <p:cNvSpPr/>
          <p:nvPr/>
        </p:nvSpPr>
        <p:spPr>
          <a:xfrm>
            <a:off x="7599521" y="4678204"/>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504C49"/>
              </a:buClr>
              <a:buSzPts val="1750"/>
              <a:buFont typeface="Source Serif 4"/>
              <a:buChar char="•"/>
            </a:pPr>
            <a:r>
              <a:rPr b="0" i="0" lang="en-US" sz="1750" u="none" cap="none" strike="noStrike">
                <a:solidFill>
                  <a:srgbClr val="504C49"/>
                </a:solidFill>
                <a:latin typeface="Source Serif 4"/>
                <a:ea typeface="Source Serif 4"/>
                <a:cs typeface="Source Serif 4"/>
                <a:sym typeface="Source Serif 4"/>
              </a:rPr>
              <a:t>Multiple people in frame</a:t>
            </a:r>
            <a:endParaRPr b="0" i="0" sz="1750" u="none" cap="none" strike="noStrike"/>
          </a:p>
        </p:txBody>
      </p:sp>
      <p:sp>
        <p:nvSpPr>
          <p:cNvPr id="185" name="Google Shape;185;p6"/>
          <p:cNvSpPr/>
          <p:nvPr/>
        </p:nvSpPr>
        <p:spPr>
          <a:xfrm>
            <a:off x="7599521" y="5267920"/>
            <a:ext cx="3402330" cy="425291"/>
          </a:xfrm>
          <a:prstGeom prst="rect">
            <a:avLst/>
          </a:prstGeom>
          <a:noFill/>
          <a:ln>
            <a:noFill/>
          </a:ln>
        </p:spPr>
        <p:txBody>
          <a:bodyPr anchorCtr="0" anchor="t" bIns="0" lIns="0" spcFirstLastPara="1" rIns="0" wrap="square" tIns="0">
            <a:noAutofit/>
          </a:bodyPr>
          <a:lstStyle/>
          <a:p>
            <a:pPr indent="0" lvl="0" marL="0" marR="0" rtl="0" algn="l">
              <a:lnSpc>
                <a:spcPct val="124528"/>
              </a:lnSpc>
              <a:spcBef>
                <a:spcPts val="0"/>
              </a:spcBef>
              <a:spcAft>
                <a:spcPts val="0"/>
              </a:spcAft>
              <a:buClr>
                <a:srgbClr val="201B18"/>
              </a:buClr>
              <a:buSzPts val="2650"/>
              <a:buFont typeface="Platypi Medium"/>
              <a:buNone/>
            </a:pPr>
            <a:r>
              <a:rPr b="0" i="0" lang="en-US" sz="2650" u="none" cap="none" strike="noStrike">
                <a:solidFill>
                  <a:srgbClr val="201B18"/>
                </a:solidFill>
                <a:latin typeface="Platypi Medium"/>
                <a:ea typeface="Platypi Medium"/>
                <a:cs typeface="Platypi Medium"/>
                <a:sym typeface="Platypi Medium"/>
              </a:rPr>
              <a:t>Class Distribution</a:t>
            </a:r>
            <a:endParaRPr b="0" i="0" sz="2650" u="none" cap="none" strike="noStrike"/>
          </a:p>
        </p:txBody>
      </p:sp>
      <p:sp>
        <p:nvSpPr>
          <p:cNvPr id="186" name="Google Shape;186;p6"/>
          <p:cNvSpPr/>
          <p:nvPr/>
        </p:nvSpPr>
        <p:spPr>
          <a:xfrm>
            <a:off x="7599521" y="5920026"/>
            <a:ext cx="6244709"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0" i="0" lang="en-US" sz="1750" u="none" cap="none" strike="noStrike">
                <a:solidFill>
                  <a:srgbClr val="504C49"/>
                </a:solidFill>
                <a:latin typeface="Source Serif 4"/>
                <a:ea typeface="Source Serif 4"/>
                <a:cs typeface="Source Serif 4"/>
                <a:sym typeface="Source Serif 4"/>
              </a:rPr>
              <a:t>Significant class imbalance exists with popular exercises like bench press (10.3%) dominating while others like plank represent less than 3% of the dataset</a:t>
            </a:r>
            <a:endParaRPr b="0" i="0" sz="175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p:nvPr/>
        </p:nvSpPr>
        <p:spPr>
          <a:xfrm>
            <a:off x="793790" y="1175504"/>
            <a:ext cx="6438067"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Challenges &amp; Solutions</a:t>
            </a:r>
            <a:endParaRPr b="0" i="0" sz="4450" u="none" cap="none" strike="noStrike"/>
          </a:p>
        </p:txBody>
      </p:sp>
      <p:sp>
        <p:nvSpPr>
          <p:cNvPr id="193" name="Google Shape;193;p7"/>
          <p:cNvSpPr/>
          <p:nvPr/>
        </p:nvSpPr>
        <p:spPr>
          <a:xfrm>
            <a:off x="793790" y="2337911"/>
            <a:ext cx="4196358" cy="4716185"/>
          </a:xfrm>
          <a:prstGeom prst="roundRect">
            <a:avLst>
              <a:gd fmla="val 811" name="adj"/>
            </a:avLst>
          </a:prstGeom>
          <a:solidFill>
            <a:srgbClr val="FFFFFF"/>
          </a:solidFill>
          <a:ln cap="flat" cmpd="sng" w="30475">
            <a:solidFill>
              <a:srgbClr val="D8D4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824270" y="2368391"/>
            <a:ext cx="4135398" cy="680442"/>
          </a:xfrm>
          <a:prstGeom prst="rect">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95" name="Google Shape;195;p7"/>
          <p:cNvPicPr preferRelativeResize="0"/>
          <p:nvPr/>
        </p:nvPicPr>
        <p:blipFill rotWithShape="1">
          <a:blip r:embed="rId3">
            <a:alphaModFix/>
          </a:blip>
          <a:srcRect b="0" l="0" r="0" t="0"/>
          <a:stretch/>
        </p:blipFill>
        <p:spPr>
          <a:xfrm>
            <a:off x="2721888" y="2495907"/>
            <a:ext cx="340162" cy="425291"/>
          </a:xfrm>
          <a:prstGeom prst="rect">
            <a:avLst/>
          </a:prstGeom>
          <a:noFill/>
          <a:ln>
            <a:noFill/>
          </a:ln>
        </p:spPr>
      </p:pic>
      <p:sp>
        <p:nvSpPr>
          <p:cNvPr id="196" name="Google Shape;196;p7"/>
          <p:cNvSpPr/>
          <p:nvPr/>
        </p:nvSpPr>
        <p:spPr>
          <a:xfrm>
            <a:off x="1051084" y="3275648"/>
            <a:ext cx="3681770"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Pose Detection Quality (MediaPipe)</a:t>
            </a:r>
            <a:endParaRPr b="0" i="0" sz="2200" u="none" cap="none" strike="noStrike"/>
          </a:p>
        </p:txBody>
      </p:sp>
      <p:sp>
        <p:nvSpPr>
          <p:cNvPr id="197" name="Google Shape;197;p7"/>
          <p:cNvSpPr/>
          <p:nvPr/>
        </p:nvSpPr>
        <p:spPr>
          <a:xfrm>
            <a:off x="1051084" y="4120396"/>
            <a:ext cx="3681770"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Challenge:</a:t>
            </a:r>
            <a:r>
              <a:rPr b="0" i="0" lang="en-US" sz="1750" u="none" cap="none" strike="noStrike">
                <a:solidFill>
                  <a:srgbClr val="504C49"/>
                </a:solidFill>
                <a:latin typeface="Source Serif 4"/>
                <a:ea typeface="Source Serif 4"/>
                <a:cs typeface="Source Serif 4"/>
                <a:sym typeface="Source Serif 4"/>
              </a:rPr>
              <a:t> Variability from lighting, angles, and occlusion</a:t>
            </a:r>
            <a:endParaRPr b="0" i="0" sz="1750" u="none" cap="none" strike="noStrike"/>
          </a:p>
        </p:txBody>
      </p:sp>
      <p:sp>
        <p:nvSpPr>
          <p:cNvPr id="198" name="Google Shape;198;p7"/>
          <p:cNvSpPr/>
          <p:nvPr/>
        </p:nvSpPr>
        <p:spPr>
          <a:xfrm>
            <a:off x="1051084" y="4982289"/>
            <a:ext cx="3681770"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Solution:</a:t>
            </a:r>
            <a:r>
              <a:rPr b="0" i="0" lang="en-US" sz="1750" u="none" cap="none" strike="noStrike">
                <a:solidFill>
                  <a:srgbClr val="504C49"/>
                </a:solidFill>
                <a:latin typeface="Source Serif 4"/>
                <a:ea typeface="Source Serif 4"/>
                <a:cs typeface="Source Serif 4"/>
                <a:sym typeface="Source Serif 4"/>
              </a:rPr>
              <a:t> Confidence-based filtering (0.6 threshold), quality metrics tracking, and robust error handling ensuring only high-quality training data</a:t>
            </a:r>
            <a:endParaRPr b="0" i="0" sz="1750" u="none" cap="none" strike="noStrike"/>
          </a:p>
        </p:txBody>
      </p:sp>
      <p:sp>
        <p:nvSpPr>
          <p:cNvPr id="199" name="Google Shape;199;p7"/>
          <p:cNvSpPr/>
          <p:nvPr/>
        </p:nvSpPr>
        <p:spPr>
          <a:xfrm>
            <a:off x="5216962" y="2337911"/>
            <a:ext cx="4196358" cy="4716185"/>
          </a:xfrm>
          <a:prstGeom prst="roundRect">
            <a:avLst>
              <a:gd fmla="val 811" name="adj"/>
            </a:avLst>
          </a:prstGeom>
          <a:solidFill>
            <a:srgbClr val="FFFFFF"/>
          </a:solidFill>
          <a:ln cap="flat" cmpd="sng" w="30475">
            <a:solidFill>
              <a:srgbClr val="D8D4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5247442" y="2368391"/>
            <a:ext cx="4135398" cy="680442"/>
          </a:xfrm>
          <a:prstGeom prst="rect">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01" name="Google Shape;201;p7"/>
          <p:cNvPicPr preferRelativeResize="0"/>
          <p:nvPr/>
        </p:nvPicPr>
        <p:blipFill rotWithShape="1">
          <a:blip r:embed="rId4">
            <a:alphaModFix/>
          </a:blip>
          <a:srcRect b="0" l="0" r="0" t="0"/>
          <a:stretch/>
        </p:blipFill>
        <p:spPr>
          <a:xfrm>
            <a:off x="7145060" y="2538413"/>
            <a:ext cx="340162" cy="340162"/>
          </a:xfrm>
          <a:prstGeom prst="rect">
            <a:avLst/>
          </a:prstGeom>
          <a:noFill/>
          <a:ln>
            <a:noFill/>
          </a:ln>
        </p:spPr>
      </p:pic>
      <p:sp>
        <p:nvSpPr>
          <p:cNvPr id="202" name="Google Shape;202;p7"/>
          <p:cNvSpPr/>
          <p:nvPr/>
        </p:nvSpPr>
        <p:spPr>
          <a:xfrm>
            <a:off x="5474256" y="3275648"/>
            <a:ext cx="3681770"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Exercise Motion Similarity</a:t>
            </a:r>
            <a:endParaRPr b="0" i="0" sz="2200" u="none" cap="none" strike="noStrike"/>
          </a:p>
        </p:txBody>
      </p:sp>
      <p:sp>
        <p:nvSpPr>
          <p:cNvPr id="203" name="Google Shape;203;p7"/>
          <p:cNvSpPr/>
          <p:nvPr/>
        </p:nvSpPr>
        <p:spPr>
          <a:xfrm>
            <a:off x="5474256" y="4120396"/>
            <a:ext cx="3681770"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Challenge:</a:t>
            </a:r>
            <a:r>
              <a:rPr b="0" i="0" lang="en-US" sz="1750" u="none" cap="none" strike="noStrike">
                <a:solidFill>
                  <a:srgbClr val="504C49"/>
                </a:solidFill>
                <a:latin typeface="Source Serif 4"/>
                <a:ea typeface="Source Serif 4"/>
                <a:cs typeface="Source Serif 4"/>
                <a:sym typeface="Source Serif 4"/>
              </a:rPr>
              <a:t> Similar movements like bench press vs chest fly</a:t>
            </a:r>
            <a:endParaRPr b="0" i="0" sz="1750" u="none" cap="none" strike="noStrike"/>
          </a:p>
        </p:txBody>
      </p:sp>
      <p:sp>
        <p:nvSpPr>
          <p:cNvPr id="204" name="Google Shape;204;p7"/>
          <p:cNvSpPr/>
          <p:nvPr/>
        </p:nvSpPr>
        <p:spPr>
          <a:xfrm>
            <a:off x="5474256" y="4982289"/>
            <a:ext cx="3681770"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Solution:</a:t>
            </a:r>
            <a:r>
              <a:rPr b="0" i="0" lang="en-US" sz="1750" u="none" cap="none" strike="noStrike">
                <a:solidFill>
                  <a:srgbClr val="504C49"/>
                </a:solidFill>
                <a:latin typeface="Source Serif 4"/>
                <a:ea typeface="Source Serif 4"/>
                <a:cs typeface="Source Serif 4"/>
                <a:sym typeface="Source Serif 4"/>
              </a:rPr>
              <a:t> Exercise-specific feature engineering with targeted angle calculations, attention mechanisms, and temporal pattern analysis</a:t>
            </a:r>
            <a:endParaRPr b="0" i="0" sz="1750" u="none" cap="none" strike="noStrike"/>
          </a:p>
        </p:txBody>
      </p:sp>
      <p:sp>
        <p:nvSpPr>
          <p:cNvPr id="205" name="Google Shape;205;p7"/>
          <p:cNvSpPr/>
          <p:nvPr/>
        </p:nvSpPr>
        <p:spPr>
          <a:xfrm>
            <a:off x="9640133" y="2337911"/>
            <a:ext cx="4196358" cy="4716185"/>
          </a:xfrm>
          <a:prstGeom prst="roundRect">
            <a:avLst>
              <a:gd fmla="val 811" name="adj"/>
            </a:avLst>
          </a:prstGeom>
          <a:solidFill>
            <a:srgbClr val="FFFFFF"/>
          </a:solidFill>
          <a:ln cap="flat" cmpd="sng" w="30475">
            <a:solidFill>
              <a:srgbClr val="D8D4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9670613" y="2368391"/>
            <a:ext cx="4135398" cy="680442"/>
          </a:xfrm>
          <a:prstGeom prst="rect">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07" name="Google Shape;207;p7"/>
          <p:cNvPicPr preferRelativeResize="0"/>
          <p:nvPr/>
        </p:nvPicPr>
        <p:blipFill rotWithShape="1">
          <a:blip r:embed="rId5">
            <a:alphaModFix/>
          </a:blip>
          <a:srcRect b="0" l="0" r="0" t="0"/>
          <a:stretch/>
        </p:blipFill>
        <p:spPr>
          <a:xfrm>
            <a:off x="11568232" y="2495907"/>
            <a:ext cx="340162" cy="425291"/>
          </a:xfrm>
          <a:prstGeom prst="rect">
            <a:avLst/>
          </a:prstGeom>
          <a:noFill/>
          <a:ln>
            <a:noFill/>
          </a:ln>
        </p:spPr>
      </p:pic>
      <p:sp>
        <p:nvSpPr>
          <p:cNvPr id="208" name="Google Shape;208;p7"/>
          <p:cNvSpPr/>
          <p:nvPr/>
        </p:nvSpPr>
        <p:spPr>
          <a:xfrm>
            <a:off x="9897427" y="327564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b="0" i="0" lang="en-US" sz="2200" u="none" cap="none" strike="noStrike">
                <a:solidFill>
                  <a:srgbClr val="504C49"/>
                </a:solidFill>
                <a:latin typeface="Platypi Medium"/>
                <a:ea typeface="Platypi Medium"/>
                <a:cs typeface="Platypi Medium"/>
                <a:sym typeface="Platypi Medium"/>
              </a:rPr>
              <a:t>Class Imbalance</a:t>
            </a:r>
            <a:endParaRPr b="0" i="0" sz="2200" u="none" cap="none" strike="noStrike"/>
          </a:p>
        </p:txBody>
      </p:sp>
      <p:sp>
        <p:nvSpPr>
          <p:cNvPr id="209" name="Google Shape;209;p7"/>
          <p:cNvSpPr/>
          <p:nvPr/>
        </p:nvSpPr>
        <p:spPr>
          <a:xfrm>
            <a:off x="9897427" y="3766066"/>
            <a:ext cx="3681770"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Challenge:</a:t>
            </a:r>
            <a:r>
              <a:rPr b="0" i="0" lang="en-US" sz="1750" u="none" cap="none" strike="noStrike">
                <a:solidFill>
                  <a:srgbClr val="504C49"/>
                </a:solidFill>
                <a:latin typeface="Source Serif 4"/>
                <a:ea typeface="Source Serif 4"/>
                <a:cs typeface="Source Serif 4"/>
                <a:sym typeface="Source Serif 4"/>
              </a:rPr>
              <a:t> 10%+ vs &lt;3% distribution</a:t>
            </a:r>
            <a:endParaRPr b="0" i="0" sz="1750" u="none" cap="none" strike="noStrike"/>
          </a:p>
        </p:txBody>
      </p:sp>
      <p:sp>
        <p:nvSpPr>
          <p:cNvPr id="210" name="Google Shape;210;p7"/>
          <p:cNvSpPr/>
          <p:nvPr/>
        </p:nvSpPr>
        <p:spPr>
          <a:xfrm>
            <a:off x="9897427" y="4627959"/>
            <a:ext cx="3681770"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Source Serif 4"/>
              <a:buNone/>
            </a:pPr>
            <a:r>
              <a:rPr b="1" i="0" lang="en-US" sz="1750" u="none" cap="none" strike="noStrike">
                <a:solidFill>
                  <a:srgbClr val="504C49"/>
                </a:solidFill>
                <a:latin typeface="Source Serif 4"/>
                <a:ea typeface="Source Serif 4"/>
                <a:cs typeface="Source Serif 4"/>
                <a:sym typeface="Source Serif 4"/>
              </a:rPr>
              <a:t>Solution:</a:t>
            </a:r>
            <a:r>
              <a:rPr b="0" i="0" lang="en-US" sz="1750" u="none" cap="none" strike="noStrike">
                <a:solidFill>
                  <a:srgbClr val="504C49"/>
                </a:solidFill>
                <a:latin typeface="Source Serif 4"/>
                <a:ea typeface="Source Serif 4"/>
                <a:cs typeface="Source Serif 4"/>
                <a:sym typeface="Source Serif 4"/>
              </a:rPr>
              <a:t> Focal loss implementation, class weight balancing, and targeted data augmentation for underrepresented exercises</a:t>
            </a:r>
            <a:endParaRPr b="0" i="0" sz="175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p:nvPr/>
        </p:nvSpPr>
        <p:spPr>
          <a:xfrm>
            <a:off x="465296" y="365522"/>
            <a:ext cx="6470690" cy="415528"/>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600"/>
              <a:buFont typeface="Platypi Medium"/>
              <a:buNone/>
            </a:pPr>
            <a:r>
              <a:rPr b="0" i="0" lang="en-US" sz="2600" u="none" cap="none" strike="noStrike">
                <a:solidFill>
                  <a:srgbClr val="201B18"/>
                </a:solidFill>
                <a:latin typeface="Platypi Medium"/>
                <a:ea typeface="Platypi Medium"/>
                <a:cs typeface="Platypi Medium"/>
                <a:sym typeface="Platypi Medium"/>
              </a:rPr>
              <a:t>Challenge 1 - Exercise Motion Similarity</a:t>
            </a:r>
            <a:endParaRPr b="0" i="0" sz="2600" u="none" cap="none" strike="noStrike"/>
          </a:p>
        </p:txBody>
      </p:sp>
      <p:sp>
        <p:nvSpPr>
          <p:cNvPr id="217" name="Google Shape;217;p8"/>
          <p:cNvSpPr/>
          <p:nvPr/>
        </p:nvSpPr>
        <p:spPr>
          <a:xfrm>
            <a:off x="465296" y="980480"/>
            <a:ext cx="5001101" cy="332303"/>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201B18"/>
              </a:buClr>
              <a:buSzPts val="2050"/>
              <a:buFont typeface="Platypi Medium"/>
              <a:buNone/>
            </a:pPr>
            <a:r>
              <a:rPr b="0" i="0" lang="en-US" sz="2050" u="none" cap="none" strike="noStrike">
                <a:solidFill>
                  <a:srgbClr val="201B18"/>
                </a:solidFill>
                <a:latin typeface="Platypi Medium"/>
                <a:ea typeface="Platypi Medium"/>
                <a:cs typeface="Platypi Medium"/>
                <a:sym typeface="Platypi Medium"/>
              </a:rPr>
              <a:t>The Biomechanical Similarity Problem</a:t>
            </a:r>
            <a:endParaRPr b="0" i="0" sz="2050" u="none" cap="none" strike="noStrike"/>
          </a:p>
        </p:txBody>
      </p:sp>
      <p:sp>
        <p:nvSpPr>
          <p:cNvPr id="218" name="Google Shape;218;p8"/>
          <p:cNvSpPr/>
          <p:nvPr/>
        </p:nvSpPr>
        <p:spPr>
          <a:xfrm>
            <a:off x="465296" y="1512213"/>
            <a:ext cx="3478649" cy="249198"/>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201B18"/>
              </a:buClr>
              <a:buSzPts val="1550"/>
              <a:buFont typeface="Platypi Medium"/>
              <a:buNone/>
            </a:pPr>
            <a:r>
              <a:rPr b="1" i="0" lang="en-US" sz="1550" u="none" cap="none" strike="noStrike">
                <a:solidFill>
                  <a:srgbClr val="201B18"/>
                </a:solidFill>
                <a:latin typeface="Platypi Medium"/>
                <a:ea typeface="Platypi Medium"/>
                <a:cs typeface="Platypi Medium"/>
                <a:sym typeface="Platypi Medium"/>
              </a:rPr>
              <a:t>Bench Press vs Chest Fly Machine </a:t>
            </a:r>
            <a:endParaRPr b="0" i="0" sz="1550" u="none" cap="none" strike="noStrike"/>
          </a:p>
        </p:txBody>
      </p:sp>
      <p:sp>
        <p:nvSpPr>
          <p:cNvPr id="219" name="Google Shape;219;p8"/>
          <p:cNvSpPr/>
          <p:nvPr/>
        </p:nvSpPr>
        <p:spPr>
          <a:xfrm>
            <a:off x="465296" y="1960840"/>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Similar horizontal arm movement                                       </a:t>
            </a:r>
            <a:endParaRPr b="0" i="0" sz="1000" u="none" cap="none" strike="noStrike"/>
          </a:p>
        </p:txBody>
      </p:sp>
      <p:sp>
        <p:nvSpPr>
          <p:cNvPr id="220" name="Google Shape;220;p8"/>
          <p:cNvSpPr/>
          <p:nvPr/>
        </p:nvSpPr>
        <p:spPr>
          <a:xfrm>
            <a:off x="465296" y="2220039"/>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Both target chest muscles</a:t>
            </a:r>
            <a:endParaRPr b="0" i="0" sz="1000" u="none" cap="none" strike="noStrike"/>
          </a:p>
        </p:txBody>
      </p:sp>
      <p:sp>
        <p:nvSpPr>
          <p:cNvPr id="221" name="Google Shape;221;p8"/>
          <p:cNvSpPr/>
          <p:nvPr/>
        </p:nvSpPr>
        <p:spPr>
          <a:xfrm>
            <a:off x="465296" y="2479238"/>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Difference: pressing vs fly motion pattern</a:t>
            </a:r>
            <a:endParaRPr b="0" i="0" sz="1000" u="none" cap="none" strike="noStrike"/>
          </a:p>
        </p:txBody>
      </p:sp>
      <p:sp>
        <p:nvSpPr>
          <p:cNvPr id="222" name="Google Shape;222;p8"/>
          <p:cNvSpPr/>
          <p:nvPr/>
        </p:nvSpPr>
        <p:spPr>
          <a:xfrm>
            <a:off x="465296" y="2891433"/>
            <a:ext cx="3598545" cy="249198"/>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201B18"/>
              </a:buClr>
              <a:buSzPts val="1550"/>
              <a:buFont typeface="Platypi Medium"/>
              <a:buNone/>
            </a:pPr>
            <a:r>
              <a:rPr b="1" i="0" lang="en-US" sz="1550" u="none" cap="none" strike="noStrike">
                <a:solidFill>
                  <a:srgbClr val="201B18"/>
                </a:solidFill>
                <a:latin typeface="Platypi Medium"/>
                <a:ea typeface="Platypi Medium"/>
                <a:cs typeface="Platypi Medium"/>
                <a:sym typeface="Platypi Medium"/>
              </a:rPr>
              <a:t>Barbell Biceps Curl vs Hammer Curl</a:t>
            </a:r>
            <a:endParaRPr b="0" i="0" sz="1550" u="none" cap="none" strike="noStrike"/>
          </a:p>
        </p:txBody>
      </p:sp>
      <p:sp>
        <p:nvSpPr>
          <p:cNvPr id="223" name="Google Shape;223;p8"/>
          <p:cNvSpPr/>
          <p:nvPr/>
        </p:nvSpPr>
        <p:spPr>
          <a:xfrm>
            <a:off x="465296" y="3340060"/>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Same elbow flexion movement</a:t>
            </a:r>
            <a:endParaRPr b="0" i="0" sz="1000" u="none" cap="none" strike="noStrike"/>
          </a:p>
        </p:txBody>
      </p:sp>
      <p:sp>
        <p:nvSpPr>
          <p:cNvPr id="224" name="Google Shape;224;p8"/>
          <p:cNvSpPr/>
          <p:nvPr/>
        </p:nvSpPr>
        <p:spPr>
          <a:xfrm>
            <a:off x="465296" y="3599259"/>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Similar arm positioning</a:t>
            </a:r>
            <a:endParaRPr b="0" i="0" sz="1000" u="none" cap="none" strike="noStrike"/>
          </a:p>
        </p:txBody>
      </p:sp>
      <p:sp>
        <p:nvSpPr>
          <p:cNvPr id="225" name="Google Shape;225;p8"/>
          <p:cNvSpPr/>
          <p:nvPr/>
        </p:nvSpPr>
        <p:spPr>
          <a:xfrm>
            <a:off x="465296" y="3858458"/>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Difference: wrist rotation and grip</a:t>
            </a:r>
            <a:endParaRPr b="0" i="0" sz="1000" u="none" cap="none" strike="noStrike"/>
          </a:p>
        </p:txBody>
      </p:sp>
      <p:sp>
        <p:nvSpPr>
          <p:cNvPr id="226" name="Google Shape;226;p8"/>
          <p:cNvSpPr/>
          <p:nvPr/>
        </p:nvSpPr>
        <p:spPr>
          <a:xfrm>
            <a:off x="465296" y="4270653"/>
            <a:ext cx="4952643" cy="249198"/>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201B18"/>
              </a:buClr>
              <a:buSzPts val="1550"/>
              <a:buFont typeface="Platypi Medium"/>
              <a:buNone/>
            </a:pPr>
            <a:r>
              <a:rPr b="1" i="0" lang="en-US" sz="1550" u="none" cap="none" strike="noStrike">
                <a:solidFill>
                  <a:srgbClr val="201B18"/>
                </a:solidFill>
                <a:latin typeface="Platypi Medium"/>
                <a:ea typeface="Platypi Medium"/>
                <a:cs typeface="Platypi Medium"/>
                <a:sym typeface="Platypi Medium"/>
              </a:rPr>
              <a:t>Incline vs Regular vs Decline Bench Press               </a:t>
            </a:r>
            <a:endParaRPr b="0" i="0" sz="1550" u="none" cap="none" strike="noStrike"/>
          </a:p>
        </p:txBody>
      </p:sp>
      <p:sp>
        <p:nvSpPr>
          <p:cNvPr id="227" name="Google Shape;227;p8"/>
          <p:cNvSpPr/>
          <p:nvPr/>
        </p:nvSpPr>
        <p:spPr>
          <a:xfrm>
            <a:off x="465296" y="4719280"/>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Similar pressing mechanics</a:t>
            </a:r>
            <a:endParaRPr b="0" i="0" sz="1000" u="none" cap="none" strike="noStrike"/>
          </a:p>
        </p:txBody>
      </p:sp>
      <p:sp>
        <p:nvSpPr>
          <p:cNvPr id="228" name="Google Shape;228;p8"/>
          <p:cNvSpPr/>
          <p:nvPr/>
        </p:nvSpPr>
        <p:spPr>
          <a:xfrm>
            <a:off x="465296" y="4978479"/>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Same muscle groups targeted</a:t>
            </a:r>
            <a:endParaRPr b="0" i="0" sz="1000" u="none" cap="none" strike="noStrike"/>
          </a:p>
        </p:txBody>
      </p:sp>
      <p:sp>
        <p:nvSpPr>
          <p:cNvPr id="229" name="Google Shape;229;p8"/>
          <p:cNvSpPr/>
          <p:nvPr/>
        </p:nvSpPr>
        <p:spPr>
          <a:xfrm>
            <a:off x="465296" y="5237678"/>
            <a:ext cx="13699808" cy="212765"/>
          </a:xfrm>
          <a:prstGeom prst="rect">
            <a:avLst/>
          </a:prstGeom>
          <a:noFill/>
          <a:ln>
            <a:noFill/>
          </a:ln>
        </p:spPr>
        <p:txBody>
          <a:bodyPr anchorCtr="0" anchor="t" bIns="0" lIns="0" spcFirstLastPara="1" rIns="0" wrap="square" tIns="0">
            <a:noAutofit/>
          </a:bodyPr>
          <a:lstStyle/>
          <a:p>
            <a:pPr indent="-342900" lvl="0" marL="342900" marR="0" rtl="0" algn="l">
              <a:lnSpc>
                <a:spcPct val="165000"/>
              </a:lnSpc>
              <a:spcBef>
                <a:spcPts val="0"/>
              </a:spcBef>
              <a:spcAft>
                <a:spcPts val="0"/>
              </a:spcAft>
              <a:buClr>
                <a:srgbClr val="504C49"/>
              </a:buClr>
              <a:buSzPts val="1000"/>
              <a:buFont typeface="Source Serif 4"/>
              <a:buChar char="•"/>
            </a:pPr>
            <a:r>
              <a:rPr b="0" i="0" lang="en-US" sz="1000" u="none" cap="none" strike="noStrike">
                <a:solidFill>
                  <a:srgbClr val="504C49"/>
                </a:solidFill>
                <a:latin typeface="Source Serif 4"/>
                <a:ea typeface="Source Serif 4"/>
                <a:cs typeface="Source Serif 4"/>
                <a:sym typeface="Source Serif 4"/>
              </a:rPr>
              <a:t>Difference: torso angle and movement plane      </a:t>
            </a:r>
            <a:endParaRPr b="0" i="0" sz="1000" u="none" cap="none" strike="noStrike"/>
          </a:p>
        </p:txBody>
      </p:sp>
      <p:pic>
        <p:nvPicPr>
          <p:cNvPr descr="preencoded.png" id="230" name="Google Shape;230;p8"/>
          <p:cNvPicPr preferRelativeResize="0"/>
          <p:nvPr/>
        </p:nvPicPr>
        <p:blipFill rotWithShape="1">
          <a:blip r:embed="rId3">
            <a:alphaModFix/>
          </a:blip>
          <a:srcRect b="0" l="0" r="0" t="0"/>
          <a:stretch/>
        </p:blipFill>
        <p:spPr>
          <a:xfrm>
            <a:off x="465296" y="5749528"/>
            <a:ext cx="1752838" cy="1969294"/>
          </a:xfrm>
          <a:prstGeom prst="rect">
            <a:avLst/>
          </a:prstGeom>
          <a:noFill/>
          <a:ln>
            <a:noFill/>
          </a:ln>
        </p:spPr>
      </p:pic>
      <p:sp>
        <p:nvSpPr>
          <p:cNvPr id="231" name="Google Shape;231;p8"/>
          <p:cNvSpPr/>
          <p:nvPr/>
        </p:nvSpPr>
        <p:spPr>
          <a:xfrm>
            <a:off x="5521523" y="5719643"/>
            <a:ext cx="8651081" cy="425529"/>
          </a:xfrm>
          <a:prstGeom prst="rect">
            <a:avLst/>
          </a:prstGeom>
          <a:noFill/>
          <a:ln>
            <a:noFill/>
          </a:ln>
        </p:spPr>
        <p:txBody>
          <a:bodyPr anchorCtr="0" anchor="t" bIns="0" lIns="0" spcFirstLastPara="1" rIns="0" wrap="square" tIns="0">
            <a:noAutofit/>
          </a:bodyPr>
          <a:lstStyle/>
          <a:p>
            <a:pPr indent="0" lvl="0" marL="0" marR="0" rtl="0" algn="l">
              <a:lnSpc>
                <a:spcPct val="165000"/>
              </a:lnSpc>
              <a:spcBef>
                <a:spcPts val="0"/>
              </a:spcBef>
              <a:spcAft>
                <a:spcPts val="0"/>
              </a:spcAft>
              <a:buClr>
                <a:srgbClr val="504C49"/>
              </a:buClr>
              <a:buSzPts val="1000"/>
              <a:buFont typeface="Source Serif 4"/>
              <a:buNone/>
            </a:pPr>
            <a:r>
              <a:rPr b="0" i="0" lang="en-US" sz="1000" u="none" cap="none" strike="noStrike">
                <a:solidFill>
                  <a:srgbClr val="504C49"/>
                </a:solidFill>
                <a:latin typeface="Source Serif 4"/>
                <a:ea typeface="Source Serif 4"/>
                <a:cs typeface="Source Serif 4"/>
                <a:sym typeface="Source Serif 4"/>
              </a:rPr>
              <a:t>In this example, this decline bench press frame was captured from an angle that could easily confuse the model, leading it to misinterpret it as a standard or even incline bench press.</a:t>
            </a:r>
            <a:endParaRPr b="0" i="0" sz="10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p:nvPr/>
        </p:nvSpPr>
        <p:spPr>
          <a:xfrm>
            <a:off x="549593" y="1061442"/>
            <a:ext cx="7908608" cy="392549"/>
          </a:xfrm>
          <a:prstGeom prst="rect">
            <a:avLst/>
          </a:prstGeom>
          <a:noFill/>
          <a:ln>
            <a:noFill/>
          </a:ln>
        </p:spPr>
        <p:txBody>
          <a:bodyPr anchorCtr="0" anchor="t" bIns="0" lIns="0" spcFirstLastPara="1" rIns="0" wrap="square" tIns="0">
            <a:noAutofit/>
          </a:bodyPr>
          <a:lstStyle/>
          <a:p>
            <a:pPr indent="0" lvl="0" marL="0" marR="0" rtl="0" algn="l">
              <a:lnSpc>
                <a:spcPct val="124489"/>
              </a:lnSpc>
              <a:spcBef>
                <a:spcPts val="0"/>
              </a:spcBef>
              <a:spcAft>
                <a:spcPts val="0"/>
              </a:spcAft>
              <a:buClr>
                <a:srgbClr val="201B18"/>
              </a:buClr>
              <a:buSzPts val="2450"/>
              <a:buFont typeface="Platypi Medium"/>
              <a:buNone/>
            </a:pPr>
            <a:r>
              <a:rPr b="1" i="0" lang="en-US" sz="2450" u="none" cap="none" strike="noStrike">
                <a:solidFill>
                  <a:srgbClr val="201B18"/>
                </a:solidFill>
                <a:latin typeface="Platypi Medium"/>
                <a:ea typeface="Platypi Medium"/>
                <a:cs typeface="Platypi Medium"/>
                <a:sym typeface="Platypi Medium"/>
              </a:rPr>
              <a:t>Solution 1 - Exercise-Specific Feature Engineering</a:t>
            </a:r>
            <a:endParaRPr b="0" i="0" sz="2450" u="none" cap="none" strike="noStrike"/>
          </a:p>
        </p:txBody>
      </p:sp>
      <p:sp>
        <p:nvSpPr>
          <p:cNvPr id="238" name="Google Shape;238;p9"/>
          <p:cNvSpPr/>
          <p:nvPr/>
        </p:nvSpPr>
        <p:spPr>
          <a:xfrm>
            <a:off x="549593" y="1610916"/>
            <a:ext cx="3939778" cy="294323"/>
          </a:xfrm>
          <a:prstGeom prst="rect">
            <a:avLst/>
          </a:prstGeom>
          <a:noFill/>
          <a:ln>
            <a:noFill/>
          </a:ln>
        </p:spPr>
        <p:txBody>
          <a:bodyPr anchorCtr="0" anchor="t" bIns="0" lIns="0" spcFirstLastPara="1" rIns="0" wrap="square" tIns="0">
            <a:noAutofit/>
          </a:bodyPr>
          <a:lstStyle/>
          <a:p>
            <a:pPr indent="0" lvl="0" marL="0" marR="0" rtl="0" algn="l">
              <a:lnSpc>
                <a:spcPct val="124324"/>
              </a:lnSpc>
              <a:spcBef>
                <a:spcPts val="0"/>
              </a:spcBef>
              <a:spcAft>
                <a:spcPts val="0"/>
              </a:spcAft>
              <a:buClr>
                <a:srgbClr val="201B18"/>
              </a:buClr>
              <a:buSzPts val="1850"/>
              <a:buFont typeface="Platypi Medium"/>
              <a:buNone/>
            </a:pPr>
            <a:r>
              <a:rPr b="0" i="0" lang="en-US" sz="1850" u="none" cap="none" strike="noStrike">
                <a:solidFill>
                  <a:srgbClr val="201B18"/>
                </a:solidFill>
                <a:latin typeface="Platypi Medium"/>
                <a:ea typeface="Platypi Medium"/>
                <a:cs typeface="Platypi Medium"/>
                <a:sym typeface="Platypi Medium"/>
              </a:rPr>
              <a:t>Targeted Discrimination Features </a:t>
            </a:r>
            <a:endParaRPr b="0" i="0" sz="1850" u="none" cap="none" strike="noStrike"/>
          </a:p>
        </p:txBody>
      </p:sp>
      <p:sp>
        <p:nvSpPr>
          <p:cNvPr id="239" name="Google Shape;239;p9"/>
          <p:cNvSpPr/>
          <p:nvPr/>
        </p:nvSpPr>
        <p:spPr>
          <a:xfrm>
            <a:off x="549593" y="2281952"/>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Arm Convergence Angle</a:t>
            </a:r>
            <a:endParaRPr b="0" i="0" sz="1200" u="none" cap="none" strike="noStrike"/>
          </a:p>
        </p:txBody>
      </p:sp>
      <p:sp>
        <p:nvSpPr>
          <p:cNvPr id="240" name="Google Shape;240;p9"/>
          <p:cNvSpPr/>
          <p:nvPr/>
        </p:nvSpPr>
        <p:spPr>
          <a:xfrm>
            <a:off x="549593" y="267438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Measures how arms come together during movement</a:t>
            </a:r>
            <a:endParaRPr b="0" i="0" sz="1200" u="none" cap="none" strike="noStrike"/>
          </a:p>
        </p:txBody>
      </p:sp>
      <p:sp>
        <p:nvSpPr>
          <p:cNvPr id="241" name="Google Shape;241;p9"/>
          <p:cNvSpPr/>
          <p:nvPr/>
        </p:nvSpPr>
        <p:spPr>
          <a:xfrm>
            <a:off x="549593" y="298049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Bench press: Arms move in parallel pressing motion</a:t>
            </a:r>
            <a:endParaRPr b="0" i="0" sz="1200" u="none" cap="none" strike="noStrike"/>
          </a:p>
        </p:txBody>
      </p:sp>
      <p:sp>
        <p:nvSpPr>
          <p:cNvPr id="242" name="Google Shape;242;p9"/>
          <p:cNvSpPr/>
          <p:nvPr/>
        </p:nvSpPr>
        <p:spPr>
          <a:xfrm>
            <a:off x="549593" y="3286601"/>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Chest fly: Arms converge in arc-like motion</a:t>
            </a:r>
            <a:endParaRPr b="0" i="0" sz="1200" u="none" cap="none" strike="noStrike"/>
          </a:p>
        </p:txBody>
      </p:sp>
      <p:sp>
        <p:nvSpPr>
          <p:cNvPr id="243" name="Google Shape;243;p9"/>
          <p:cNvSpPr/>
          <p:nvPr/>
        </p:nvSpPr>
        <p:spPr>
          <a:xfrm>
            <a:off x="5194816" y="2281952"/>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Torso Incline Ratio</a:t>
            </a:r>
            <a:endParaRPr b="0" i="0" sz="1200" u="none" cap="none" strike="noStrike"/>
          </a:p>
        </p:txBody>
      </p:sp>
      <p:sp>
        <p:nvSpPr>
          <p:cNvPr id="244" name="Google Shape;244;p9"/>
          <p:cNvSpPr/>
          <p:nvPr/>
        </p:nvSpPr>
        <p:spPr>
          <a:xfrm>
            <a:off x="5194816" y="267438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Calculates angle between torso and horizontal plane</a:t>
            </a:r>
            <a:endParaRPr b="0" i="0" sz="1200" u="none" cap="none" strike="noStrike"/>
          </a:p>
        </p:txBody>
      </p:sp>
      <p:sp>
        <p:nvSpPr>
          <p:cNvPr id="245" name="Google Shape;245;p9"/>
          <p:cNvSpPr/>
          <p:nvPr/>
        </p:nvSpPr>
        <p:spPr>
          <a:xfrm>
            <a:off x="5194816" y="298049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Incline bench: 30-45° positive angle</a:t>
            </a:r>
            <a:endParaRPr b="0" i="0" sz="1200" u="none" cap="none" strike="noStrike"/>
          </a:p>
        </p:txBody>
      </p:sp>
      <p:sp>
        <p:nvSpPr>
          <p:cNvPr id="246" name="Google Shape;246;p9"/>
          <p:cNvSpPr/>
          <p:nvPr/>
        </p:nvSpPr>
        <p:spPr>
          <a:xfrm>
            <a:off x="5194816" y="3286601"/>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Decline bench: 15-30° negative angle</a:t>
            </a:r>
            <a:endParaRPr b="0" i="0" sz="1200" u="none" cap="none" strike="noStrike"/>
          </a:p>
        </p:txBody>
      </p:sp>
      <p:sp>
        <p:nvSpPr>
          <p:cNvPr id="247" name="Google Shape;247;p9"/>
          <p:cNvSpPr/>
          <p:nvPr/>
        </p:nvSpPr>
        <p:spPr>
          <a:xfrm>
            <a:off x="9840039" y="2281952"/>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Hip Dominance Ratio</a:t>
            </a:r>
            <a:endParaRPr b="0" i="0" sz="1200" u="none" cap="none" strike="noStrike"/>
          </a:p>
        </p:txBody>
      </p:sp>
      <p:sp>
        <p:nvSpPr>
          <p:cNvPr id="248" name="Google Shape;248;p9"/>
          <p:cNvSpPr/>
          <p:nvPr/>
        </p:nvSpPr>
        <p:spPr>
          <a:xfrm>
            <a:off x="9840039" y="267438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Measures hip movement relative to knee movement</a:t>
            </a:r>
            <a:endParaRPr b="0" i="0" sz="1200" u="none" cap="none" strike="noStrike"/>
          </a:p>
        </p:txBody>
      </p:sp>
      <p:sp>
        <p:nvSpPr>
          <p:cNvPr id="249" name="Google Shape;249;p9"/>
          <p:cNvSpPr/>
          <p:nvPr/>
        </p:nvSpPr>
        <p:spPr>
          <a:xfrm>
            <a:off x="9840039" y="2980492"/>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Romanian deadlift: High hip dominance (0.8-0.9)</a:t>
            </a:r>
            <a:endParaRPr b="0" i="0" sz="1200" u="none" cap="none" strike="noStrike"/>
          </a:p>
        </p:txBody>
      </p:sp>
      <p:sp>
        <p:nvSpPr>
          <p:cNvPr id="250" name="Google Shape;250;p9"/>
          <p:cNvSpPr/>
          <p:nvPr/>
        </p:nvSpPr>
        <p:spPr>
          <a:xfrm>
            <a:off x="9840039" y="3286601"/>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Regular deadlift: Moderate hip dominance (0.6-0.7)</a:t>
            </a:r>
            <a:endParaRPr b="0" i="0" sz="1200" u="none" cap="none" strike="noStrike"/>
          </a:p>
        </p:txBody>
      </p:sp>
      <p:sp>
        <p:nvSpPr>
          <p:cNvPr id="251" name="Google Shape;251;p9"/>
          <p:cNvSpPr/>
          <p:nvPr/>
        </p:nvSpPr>
        <p:spPr>
          <a:xfrm>
            <a:off x="549593" y="3910489"/>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Knee Bend Analysis</a:t>
            </a:r>
            <a:endParaRPr b="0" i="0" sz="1200" u="none" cap="none" strike="noStrike"/>
          </a:p>
        </p:txBody>
      </p:sp>
      <p:sp>
        <p:nvSpPr>
          <p:cNvPr id="252" name="Google Shape;252;p9"/>
          <p:cNvSpPr/>
          <p:nvPr/>
        </p:nvSpPr>
        <p:spPr>
          <a:xfrm>
            <a:off x="549593" y="4302919"/>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Tracks knee flexion throughout movement</a:t>
            </a:r>
            <a:endParaRPr b="0" i="0" sz="1200" u="none" cap="none" strike="noStrike"/>
          </a:p>
        </p:txBody>
      </p:sp>
      <p:sp>
        <p:nvSpPr>
          <p:cNvPr id="253" name="Google Shape;253;p9"/>
          <p:cNvSpPr/>
          <p:nvPr/>
        </p:nvSpPr>
        <p:spPr>
          <a:xfrm>
            <a:off x="549593" y="460902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Romanian: Minimal knee bend (&lt;20°)</a:t>
            </a:r>
            <a:endParaRPr b="0" i="0" sz="1200" u="none" cap="none" strike="noStrike"/>
          </a:p>
        </p:txBody>
      </p:sp>
      <p:sp>
        <p:nvSpPr>
          <p:cNvPr id="254" name="Google Shape;254;p9"/>
          <p:cNvSpPr/>
          <p:nvPr/>
        </p:nvSpPr>
        <p:spPr>
          <a:xfrm>
            <a:off x="549593" y="491513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Regular: Significant knee bend (&gt;45°)</a:t>
            </a:r>
            <a:endParaRPr b="0" i="0" sz="1200" u="none" cap="none" strike="noStrike"/>
          </a:p>
        </p:txBody>
      </p:sp>
      <p:sp>
        <p:nvSpPr>
          <p:cNvPr id="255" name="Google Shape;255;p9"/>
          <p:cNvSpPr/>
          <p:nvPr/>
        </p:nvSpPr>
        <p:spPr>
          <a:xfrm>
            <a:off x="5194816" y="3910489"/>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Wrist Alignment Feature</a:t>
            </a:r>
            <a:endParaRPr b="0" i="0" sz="1200" u="none" cap="none" strike="noStrike"/>
          </a:p>
        </p:txBody>
      </p:sp>
      <p:sp>
        <p:nvSpPr>
          <p:cNvPr id="256" name="Google Shape;256;p9"/>
          <p:cNvSpPr/>
          <p:nvPr/>
        </p:nvSpPr>
        <p:spPr>
          <a:xfrm>
            <a:off x="5194816" y="4302919"/>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Measures wrist orientation relative to forearm</a:t>
            </a:r>
            <a:endParaRPr b="0" i="0" sz="1200" u="none" cap="none" strike="noStrike"/>
          </a:p>
        </p:txBody>
      </p:sp>
      <p:sp>
        <p:nvSpPr>
          <p:cNvPr id="257" name="Google Shape;257;p9"/>
          <p:cNvSpPr/>
          <p:nvPr/>
        </p:nvSpPr>
        <p:spPr>
          <a:xfrm>
            <a:off x="5194816" y="460902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Barbell curl: Supinated grip, consistent alignment</a:t>
            </a:r>
            <a:endParaRPr b="0" i="0" sz="1200" u="none" cap="none" strike="noStrike"/>
          </a:p>
        </p:txBody>
      </p:sp>
      <p:sp>
        <p:nvSpPr>
          <p:cNvPr id="258" name="Google Shape;258;p9"/>
          <p:cNvSpPr/>
          <p:nvPr/>
        </p:nvSpPr>
        <p:spPr>
          <a:xfrm>
            <a:off x="5194816" y="491513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Hammer curl: Neutral grip, different wrist angle</a:t>
            </a:r>
            <a:endParaRPr b="0" i="0" sz="1200" u="none" cap="none" strike="noStrike"/>
          </a:p>
        </p:txBody>
      </p:sp>
      <p:sp>
        <p:nvSpPr>
          <p:cNvPr id="259" name="Google Shape;259;p9"/>
          <p:cNvSpPr/>
          <p:nvPr/>
        </p:nvSpPr>
        <p:spPr>
          <a:xfrm>
            <a:off x="9840039" y="3910489"/>
            <a:ext cx="4254460"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504C49"/>
              </a:buClr>
              <a:buSzPts val="1200"/>
              <a:buFont typeface="Source Serif 4"/>
              <a:buNone/>
            </a:pP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Hand Separation Distance</a:t>
            </a:r>
            <a:endParaRPr b="0" i="0" sz="1200" u="none" cap="none" strike="noStrike"/>
          </a:p>
        </p:txBody>
      </p:sp>
      <p:sp>
        <p:nvSpPr>
          <p:cNvPr id="260" name="Google Shape;260;p9"/>
          <p:cNvSpPr/>
          <p:nvPr/>
        </p:nvSpPr>
        <p:spPr>
          <a:xfrm>
            <a:off x="9840039" y="4302919"/>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Calculates distance between hands during movement</a:t>
            </a:r>
            <a:endParaRPr b="0" i="0" sz="1200" u="none" cap="none" strike="noStrike"/>
          </a:p>
        </p:txBody>
      </p:sp>
      <p:sp>
        <p:nvSpPr>
          <p:cNvPr id="261" name="Google Shape;261;p9"/>
          <p:cNvSpPr/>
          <p:nvPr/>
        </p:nvSpPr>
        <p:spPr>
          <a:xfrm>
            <a:off x="9840039" y="460902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Barbell curl: Fixed separation distance</a:t>
            </a:r>
            <a:endParaRPr b="0" i="0" sz="1200" u="none" cap="none" strike="noStrike"/>
          </a:p>
        </p:txBody>
      </p:sp>
      <p:sp>
        <p:nvSpPr>
          <p:cNvPr id="262" name="Google Shape;262;p9"/>
          <p:cNvSpPr/>
          <p:nvPr/>
        </p:nvSpPr>
        <p:spPr>
          <a:xfrm>
            <a:off x="9840039" y="4915138"/>
            <a:ext cx="4254460" cy="251222"/>
          </a:xfrm>
          <a:prstGeom prst="rect">
            <a:avLst/>
          </a:prstGeom>
          <a:noFill/>
          <a:ln>
            <a:noFill/>
          </a:ln>
        </p:spPr>
        <p:txBody>
          <a:bodyPr anchorCtr="0" anchor="t" bIns="0" lIns="0" spcFirstLastPara="1" rIns="0" wrap="square" tIns="0">
            <a:noAutofit/>
          </a:bodyPr>
          <a:lstStyle/>
          <a:p>
            <a:pPr indent="-342900" lvl="0" marL="342900" marR="0" rtl="0" algn="l">
              <a:lnSpc>
                <a:spcPct val="162500"/>
              </a:lnSpc>
              <a:spcBef>
                <a:spcPts val="0"/>
              </a:spcBef>
              <a:spcAft>
                <a:spcPts val="0"/>
              </a:spcAft>
              <a:buClr>
                <a:srgbClr val="504C49"/>
              </a:buClr>
              <a:buSzPts val="1200"/>
              <a:buFont typeface="Source Serif 4"/>
              <a:buChar char="•"/>
            </a:pPr>
            <a:r>
              <a:rPr b="0" i="0" lang="en-US" sz="1200" u="none" cap="none" strike="noStrike">
                <a:solidFill>
                  <a:srgbClr val="504C49"/>
                </a:solidFill>
                <a:latin typeface="Source Serif 4"/>
                <a:ea typeface="Source Serif 4"/>
                <a:cs typeface="Source Serif 4"/>
                <a:sym typeface="Source Serif 4"/>
              </a:rPr>
              <a:t>Hammer curl: Independent hand movement</a:t>
            </a:r>
            <a:endParaRPr b="0" i="0" sz="1200" u="none" cap="none" strike="noStrike"/>
          </a:p>
        </p:txBody>
      </p:sp>
      <p:sp>
        <p:nvSpPr>
          <p:cNvPr id="263" name="Google Shape;263;p9"/>
          <p:cNvSpPr/>
          <p:nvPr/>
        </p:nvSpPr>
        <p:spPr>
          <a:xfrm>
            <a:off x="549593" y="5456753"/>
            <a:ext cx="4456033" cy="294323"/>
          </a:xfrm>
          <a:prstGeom prst="rect">
            <a:avLst/>
          </a:prstGeom>
          <a:noFill/>
          <a:ln>
            <a:noFill/>
          </a:ln>
        </p:spPr>
        <p:txBody>
          <a:bodyPr anchorCtr="0" anchor="t" bIns="0" lIns="0" spcFirstLastPara="1" rIns="0" wrap="square" tIns="0">
            <a:noAutofit/>
          </a:bodyPr>
          <a:lstStyle/>
          <a:p>
            <a:pPr indent="0" lvl="0" marL="0" marR="0" rtl="0" algn="l">
              <a:lnSpc>
                <a:spcPct val="124324"/>
              </a:lnSpc>
              <a:spcBef>
                <a:spcPts val="0"/>
              </a:spcBef>
              <a:spcAft>
                <a:spcPts val="0"/>
              </a:spcAft>
              <a:buClr>
                <a:srgbClr val="201B18"/>
              </a:buClr>
              <a:buSzPts val="1850"/>
              <a:buFont typeface="Platypi Medium"/>
              <a:buNone/>
            </a:pPr>
            <a:r>
              <a:rPr b="0" i="0" lang="en-US" sz="1850" u="none" cap="none" strike="noStrike">
                <a:solidFill>
                  <a:srgbClr val="201B18"/>
                </a:solidFill>
                <a:latin typeface="Platypi Medium"/>
                <a:ea typeface="Platypi Medium"/>
                <a:cs typeface="Platypi Medium"/>
                <a:sym typeface="Platypi Medium"/>
              </a:rPr>
              <a:t>Biomechanical Intelligence Integration</a:t>
            </a:r>
            <a:endParaRPr b="0" i="0" sz="1850" u="none" cap="none" strike="noStrike"/>
          </a:p>
        </p:txBody>
      </p:sp>
      <p:sp>
        <p:nvSpPr>
          <p:cNvPr id="264" name="Google Shape;264;p9"/>
          <p:cNvSpPr/>
          <p:nvPr/>
        </p:nvSpPr>
        <p:spPr>
          <a:xfrm>
            <a:off x="549593" y="5986582"/>
            <a:ext cx="13531215" cy="753666"/>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000000"/>
              </a:buClr>
              <a:buSzPts val="1200"/>
              <a:buFont typeface="Source Serif 4"/>
              <a:buNone/>
            </a:pPr>
            <a:r>
              <a:rPr b="0" i="0" lang="en-US" sz="1200" u="none" cap="none" strike="noStrike">
                <a:solidFill>
                  <a:srgbClr val="000000"/>
                </a:solidFill>
                <a:latin typeface="Source Serif 4"/>
                <a:ea typeface="Source Serif 4"/>
                <a:cs typeface="Source Serif 4"/>
                <a:sym typeface="Source Serif 4"/>
              </a:rPr>
              <a:t>✅</a:t>
            </a: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Domain Knowledge:</a:t>
            </a:r>
            <a:r>
              <a:rPr b="0" i="0" lang="en-US" sz="1200" u="none" cap="none" strike="noStrike">
                <a:solidFill>
                  <a:srgbClr val="504C49"/>
                </a:solidFill>
                <a:latin typeface="Source Serif 4"/>
                <a:ea typeface="Source Serif 4"/>
                <a:cs typeface="Source Serif 4"/>
                <a:sym typeface="Source Serif 4"/>
              </a:rPr>
              <a:t> Exercise science principles guide feature selection</a:t>
            </a:r>
            <a:r>
              <a:rPr b="0" i="0" lang="en-US" sz="1200" u="none" cap="none" strike="noStrike">
                <a:solidFill>
                  <a:srgbClr val="000000"/>
                </a:solidFill>
                <a:latin typeface="Source Serif 4"/>
                <a:ea typeface="Source Serif 4"/>
                <a:cs typeface="Source Serif 4"/>
                <a:sym typeface="Source Serif 4"/>
              </a:rPr>
              <a:t>✅</a:t>
            </a: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Temporal Awareness:</a:t>
            </a:r>
            <a:r>
              <a:rPr b="0" i="0" lang="en-US" sz="1200" u="none" cap="none" strike="noStrike">
                <a:solidFill>
                  <a:srgbClr val="504C49"/>
                </a:solidFill>
                <a:latin typeface="Source Serif 4"/>
                <a:ea typeface="Source Serif 4"/>
                <a:cs typeface="Source Serif 4"/>
                <a:sym typeface="Source Serif 4"/>
              </a:rPr>
              <a:t> Features consider movement phases</a:t>
            </a:r>
            <a:r>
              <a:rPr b="0" i="0" lang="en-US" sz="1200" u="none" cap="none" strike="noStrike">
                <a:solidFill>
                  <a:srgbClr val="000000"/>
                </a:solidFill>
                <a:latin typeface="Source Serif 4"/>
                <a:ea typeface="Source Serif 4"/>
                <a:cs typeface="Source Serif 4"/>
                <a:sym typeface="Source Serif 4"/>
              </a:rPr>
              <a:t>✅</a:t>
            </a:r>
            <a:r>
              <a:rPr b="0" i="0" lang="en-US" sz="1200" u="none" cap="none" strike="noStrike">
                <a:solidFill>
                  <a:srgbClr val="504C49"/>
                </a:solidFill>
                <a:latin typeface="Source Serif 4"/>
                <a:ea typeface="Source Serif 4"/>
                <a:cs typeface="Source Serif 4"/>
                <a:sym typeface="Source Serif 4"/>
              </a:rPr>
              <a:t> </a:t>
            </a:r>
            <a:r>
              <a:rPr b="1" i="0" lang="en-US" sz="1200" u="none" cap="none" strike="noStrike">
                <a:solidFill>
                  <a:srgbClr val="504C49"/>
                </a:solidFill>
                <a:latin typeface="Source Serif 4"/>
                <a:ea typeface="Source Serif 4"/>
                <a:cs typeface="Source Serif 4"/>
                <a:sym typeface="Source Serif 4"/>
              </a:rPr>
              <a:t>Context Sensitivity:</a:t>
            </a:r>
            <a:r>
              <a:rPr b="0" i="0" lang="en-US" sz="1200" u="none" cap="none" strike="noStrike">
                <a:solidFill>
                  <a:srgbClr val="504C49"/>
                </a:solidFill>
                <a:latin typeface="Source Serif 4"/>
                <a:ea typeface="Source Serif 4"/>
                <a:cs typeface="Source Serif 4"/>
                <a:sym typeface="Source Serif 4"/>
              </a:rPr>
              <a:t> Features adapt based on detected exercise type</a:t>
            </a:r>
            <a:endParaRPr b="0" i="0" sz="1200" u="none" cap="none" strike="noStrike"/>
          </a:p>
        </p:txBody>
      </p:sp>
      <p:sp>
        <p:nvSpPr>
          <p:cNvPr id="265" name="Google Shape;265;p9"/>
          <p:cNvSpPr/>
          <p:nvPr/>
        </p:nvSpPr>
        <p:spPr>
          <a:xfrm>
            <a:off x="549593" y="6916817"/>
            <a:ext cx="13531215" cy="251222"/>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F44444"/>
              </a:buClr>
              <a:buSzPts val="1200"/>
              <a:buFont typeface="Source Serif 4"/>
              <a:buNone/>
            </a:pPr>
            <a:r>
              <a:rPr b="0" i="0" lang="en-US" sz="1200" u="none" cap="none" strike="noStrike">
                <a:solidFill>
                  <a:srgbClr val="F44444"/>
                </a:solidFill>
                <a:latin typeface="Source Serif 4"/>
                <a:ea typeface="Source Serif 4"/>
                <a:cs typeface="Source Serif 4"/>
                <a:sym typeface="Source Serif 4"/>
              </a:rPr>
              <a:t>Note: Specific features for specific exercises.</a:t>
            </a:r>
            <a:endParaRPr b="0" i="0" sz="12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2025-08-13T22:56:16Z</dcterms:created>
</cp:coreProperties>
</file>