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1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رحلة علوم البيانات — مشروع التخرج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— </a:t>
            </a:r>
            <a:r>
              <a:rPr lang="ar-SA" dirty="0"/>
              <a:t>التنبؤ بنجاح هبوط </a:t>
            </a:r>
            <a:r>
              <a:rPr lang="en-US" dirty="0"/>
              <a:t>Falcon 9 — </a:t>
            </a:r>
            <a:r>
              <a:rPr lang="ar-SA" dirty="0"/>
              <a:t>رحلة علوم البيانات</a:t>
            </a:r>
          </a:p>
          <a:p>
            <a:r>
              <a:rPr lang="ar-SA" dirty="0"/>
              <a:t>هيا المواش-15ىاغسطس</a:t>
            </a:r>
          </a:p>
          <a:p>
            <a:endParaRPr lang="ar-SA" dirty="0"/>
          </a:p>
          <a:p>
            <a:endParaRPr lang="ar-S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لوحة التحكم (Plotly Dash)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هيكل اللوحة: فلاتر، مخططات، جداول</a:t>
            </a:r>
          </a:p>
          <a:p>
            <a:r>
              <a:t>• أهم تفاعلات المستخدم</a:t>
            </a:r>
          </a:p>
          <a:p>
            <a:r>
              <a:t>• لقطة/ GIF قصيرة + ما القرارات التي تدعمها.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منهجية التحليل التنبؤي (تصنيف)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الهدف: [المتغير الهدف]</a:t>
            </a:r>
          </a:p>
          <a:p>
            <a:r>
              <a:t>• إعداد البيانات: تقسيم تدريب/اختبار، موازنة، ميزات</a:t>
            </a:r>
          </a:p>
          <a:p>
            <a:r>
              <a:t>• النماذج: [LogReg/Tree/RandomForest/XGBoost/NN]</a:t>
            </a:r>
          </a:p>
          <a:p>
            <a:r>
              <a:t>• ضبط المعاملات والتحقق المتقاطع.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نتائج التحليل التنبؤي (تصنيف) — المقاييس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المقاييس: الدقة/الدقة الإيجابية/الاستدعاء/F1/AUC</a:t>
            </a:r>
          </a:p>
          <a:p>
            <a:r>
              <a:t>• مصفوفة الالتباس + منحنى ROC</a:t>
            </a:r>
          </a:p>
          <a:p>
            <a:r>
              <a:t>• مقارنة النماذج واختيار الأفضل + سبب الاختيار.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الاستنتاج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ماذا تعلمنا؟</a:t>
            </a:r>
          </a:p>
          <a:p>
            <a:r>
              <a:t>• ماذا سنفعل لاحقًا؟</a:t>
            </a:r>
          </a:p>
          <a:p>
            <a:r>
              <a:t>• المخاطر/القيود + كيف نقللها.</a:t>
            </a:r>
          </a:p>
          <a:p>
            <a:r>
              <a:t>• خريطة طريق قصيرة (الأسبوع القادم/الشهر القادم).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الإبداع والرؤى المبتكرة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تحسينات على القالب (تصميم/تخطيط/أتمتة)</a:t>
            </a:r>
          </a:p>
          <a:p>
            <a:r>
              <a:t>• أفكار إضافية لم تُطلب في المهام</a:t>
            </a:r>
          </a:p>
          <a:p>
            <a:r>
              <a:t>• تطبيقات مستقبلية/قابلية التوسع.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الملحق — قابلية التكرار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كيفية تشغيل الكود محليًا/Colab</a:t>
            </a:r>
          </a:p>
          <a:p>
            <a:r>
              <a:t>• المتطلبات: requirements.txt</a:t>
            </a:r>
          </a:p>
          <a:p>
            <a:r>
              <a:t>• بنية المجلدات وروابط البيانات (إن وُجدت).</a:t>
            </a:r>
          </a:p>
          <a:p>
            <a:r>
              <a:t>• رخصة البيانات/الكود (إن لزم).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المراجع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روابط datasets/APIs</a:t>
            </a:r>
          </a:p>
          <a:p>
            <a:r>
              <a:t>• توثيق المكتبات</a:t>
            </a:r>
          </a:p>
          <a:p>
            <a:r>
              <a:t>• مقالات/كتب داعمة.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الملخص التنفيذي (Executive Summary)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ar-SA" dirty="0"/>
              <a:t>المشكلة: تقليل تكلفة الإطلاق عبر إعادة استخدام المعزز يتطلب التنبؤ بنجاح الهبوط قبل الإطلاق.</a:t>
            </a:r>
            <a:br>
              <a:rPr lang="ar-SA" dirty="0"/>
            </a:br>
            <a:r>
              <a:rPr lang="ar-SA" dirty="0"/>
              <a:t>الهدف: بناء نموذج تصنيف يتنبأ باحتمال نجاح الهبوط (0/1) اعتمادًا على خصائص الإطلاق.</a:t>
            </a:r>
            <a:br>
              <a:rPr lang="ar-SA" dirty="0"/>
            </a:br>
            <a:r>
              <a:rPr lang="ar-SA" dirty="0"/>
              <a:t>البيانات: </a:t>
            </a:r>
            <a:r>
              <a:rPr lang="en-US" dirty="0"/>
              <a:t>SpaceX API + </a:t>
            </a:r>
            <a:r>
              <a:rPr lang="ar-SA" dirty="0"/>
              <a:t>ويكيبيديا + مجموعة مجمّعة (2006–2020) — </a:t>
            </a:r>
            <a:r>
              <a:rPr lang="ar-SA" b="1" dirty="0"/>
              <a:t>[عدّلي حسب بياناتك]</a:t>
            </a:r>
            <a:r>
              <a:rPr lang="ar-SA" dirty="0"/>
              <a:t>.</a:t>
            </a:r>
            <a:br>
              <a:rPr lang="ar-SA" dirty="0"/>
            </a:br>
            <a:r>
              <a:rPr lang="ar-SA" dirty="0"/>
              <a:t>المنهجية: جمع وتنظيف → </a:t>
            </a:r>
            <a:r>
              <a:rPr lang="en-US" dirty="0"/>
              <a:t>EDA </a:t>
            </a:r>
            <a:r>
              <a:rPr lang="ar-SA" dirty="0"/>
              <a:t>تفاعلي + </a:t>
            </a:r>
            <a:r>
              <a:rPr lang="en-US" dirty="0"/>
              <a:t>SQL → </a:t>
            </a:r>
            <a:r>
              <a:rPr lang="ar-SA" dirty="0"/>
              <a:t>خريطة </a:t>
            </a:r>
            <a:r>
              <a:rPr lang="en-US" dirty="0"/>
              <a:t>Folium → </a:t>
            </a:r>
            <a:r>
              <a:rPr lang="en-US" dirty="0" err="1"/>
              <a:t>Plotly</a:t>
            </a:r>
            <a:r>
              <a:rPr lang="en-US" dirty="0"/>
              <a:t> Dash → </a:t>
            </a:r>
            <a:r>
              <a:rPr lang="ar-SA" dirty="0"/>
              <a:t>نمذجة تصنيف.</a:t>
            </a:r>
            <a:br>
              <a:rPr lang="ar-SA" dirty="0"/>
            </a:br>
            <a:r>
              <a:rPr lang="ar-SA" dirty="0"/>
              <a:t>أهم النتائج: 1) معدل النجاح الإجمالي ≈ </a:t>
            </a:r>
            <a:r>
              <a:rPr lang="ar-SA" b="1" dirty="0"/>
              <a:t>[</a:t>
            </a:r>
            <a:r>
              <a:rPr lang="en-US" b="1" dirty="0"/>
              <a:t>xx%]</a:t>
            </a:r>
            <a:r>
              <a:rPr lang="en-US" dirty="0"/>
              <a:t>. 2) </a:t>
            </a:r>
            <a:r>
              <a:rPr lang="ar-SA" dirty="0"/>
              <a:t>تأثير المدار/الموقع واضح. 3) الكتلة العالية تقلل الاحتمال بعد عتبة ~</a:t>
            </a:r>
            <a:r>
              <a:rPr lang="ar-SA" b="1" dirty="0"/>
              <a:t>[</a:t>
            </a:r>
            <a:r>
              <a:rPr lang="en-US" b="1" dirty="0" err="1"/>
              <a:t>xxxx</a:t>
            </a:r>
            <a:r>
              <a:rPr lang="en-US" b="1" dirty="0"/>
              <a:t>] </a:t>
            </a:r>
            <a:r>
              <a:rPr lang="ar-SA" b="1" dirty="0"/>
              <a:t>كجم</a:t>
            </a:r>
            <a:r>
              <a:rPr lang="ar-SA" dirty="0"/>
              <a:t>.</a:t>
            </a:r>
            <a:br>
              <a:rPr lang="ar-SA" dirty="0"/>
            </a:br>
            <a:r>
              <a:rPr lang="ar-SA" dirty="0"/>
              <a:t>التوصيات: استخدام النموذج لدعم جدولة الإطلاق واختيار الموقع/المدار ومراقبة حدود الكتلة الحرجة.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المقدمة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90B899-B3F8-79BE-F9E9-D9AD27ACA06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سياق: إعادة استخدام المعززات غيّر اقتصاديات الفضاء، وتنبؤ النجاح يساعد على إدارة المخاطر والتكلفة.</a:t>
            </a: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أسئلة البحث: ما العوامل الأكثر تأثيرًا؟ هل تؤثر الكتلة والمدار والموقع؟ هل نستطيع التنبؤ قبل الإطلاق؟</a:t>
            </a:r>
            <a:b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المتغيرات الرئيسة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payload_mass_kg</a:t>
            </a:r>
            <a:r>
              <a:rPr kumimoji="0" lang="ar-SA" altLang="ar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orbit</a:t>
            </a:r>
            <a:r>
              <a:rPr kumimoji="0" lang="ar-SA" altLang="ar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launch_site</a:t>
            </a:r>
            <a:r>
              <a:rPr kumimoji="0" lang="ar-SA" altLang="ar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booster_version/flight_number</a:t>
            </a:r>
            <a:r>
              <a:rPr kumimoji="0" lang="ar-SA" altLang="ar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landing_pad</a:t>
            </a:r>
            <a:r>
              <a:rPr kumimoji="0" lang="ar-SA" altLang="ar-SA" sz="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[weather 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إن وجدت</a:t>
            </a:r>
            <a:r>
              <a:rPr kumimoji="0" lang="ar-SA" altLang="ar-SA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]</a:t>
            </a:r>
            <a:r>
              <a:rPr kumimoji="0" lang="ar-SA" altLang="ar-SA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جمع البيانات ومناقشتها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ar-SA" b="1" dirty="0"/>
              <a:t>المصادر:</a:t>
            </a:r>
            <a:r>
              <a:rPr lang="ar-SA" dirty="0"/>
              <a:t> </a:t>
            </a:r>
            <a:r>
              <a:rPr lang="en-US" dirty="0"/>
              <a:t>SpaceX REST API (launches/cores/payloads) + Wikipedia scraping + </a:t>
            </a:r>
            <a:r>
              <a:rPr lang="ar-SA" dirty="0"/>
              <a:t>ملف مجمّع.</a:t>
            </a:r>
            <a:br>
              <a:rPr lang="ar-SA" dirty="0"/>
            </a:br>
            <a:r>
              <a:rPr lang="ar-SA" b="1" dirty="0"/>
              <a:t>الحجم/المدى:</a:t>
            </a:r>
            <a:r>
              <a:rPr lang="ar-SA" dirty="0"/>
              <a:t> سجلات ≈ </a:t>
            </a:r>
            <a:r>
              <a:rPr lang="ar-SA" b="1" dirty="0"/>
              <a:t>[عدد الصفوف]</a:t>
            </a:r>
            <a:r>
              <a:rPr lang="ar-SA" dirty="0"/>
              <a:t>، الفترة </a:t>
            </a:r>
            <a:r>
              <a:rPr lang="ar-SA" b="1" dirty="0"/>
              <a:t>[من سنة كذا إلى سنة كذا]</a:t>
            </a:r>
            <a:r>
              <a:rPr lang="ar-SA" dirty="0"/>
              <a:t>.</a:t>
            </a:r>
            <a:br>
              <a:rPr lang="ar-SA" dirty="0"/>
            </a:br>
            <a:r>
              <a:rPr lang="ar-SA" b="1" dirty="0"/>
              <a:t>التنظيف:</a:t>
            </a:r>
            <a:r>
              <a:rPr lang="ar-SA" dirty="0"/>
              <a:t> معالجة القيم المفقودة، ترميز الفئات، اشتقاق ميزات (مثل سنة الإطلاق).</a:t>
            </a:r>
            <a:br>
              <a:rPr lang="ar-SA" dirty="0"/>
            </a:br>
            <a:r>
              <a:rPr lang="ar-SA" b="1" dirty="0"/>
              <a:t>القيود/التحيز:</a:t>
            </a:r>
            <a:r>
              <a:rPr lang="ar-SA" dirty="0"/>
              <a:t> تغيّر التكنولوجيا عبر السنوات، تفاوت التوثيق، عدم توازن الفئات.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منهجية EDA والتحليلات التفاعلية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خطوات EDA: فحص، ملخصات، رسوم، معاملات ارتباط</a:t>
            </a:r>
          </a:p>
          <a:p>
            <a:r>
              <a:t>• أدوات: pandas، matplotlib/plotly</a:t>
            </a:r>
          </a:p>
          <a:p>
            <a:r>
              <a:t>• التفاعلية: عناصر تحكم/فلاتر/Hover</a:t>
            </a:r>
          </a:p>
          <a:p>
            <a:r>
              <a:t>• لقطات للشارتات التفاعلية (ضع صورًا).</a:t>
            </a:r>
          </a:p>
        </p:txBody>
      </p:sp>
      <p:pic>
        <p:nvPicPr>
          <p:cNvPr id="5" name="صورة 4" descr="صورة تحتوي على نص, لقطة شاشة, برمجيات, عرض&#10;&#10;قد يكون المحتوى المعد بواسطة الذكاء الاصطناعي غير صحيح.">
            <a:extLst>
              <a:ext uri="{FF2B5EF4-FFF2-40B4-BE49-F238E27FC236}">
                <a16:creationId xmlns:a16="http://schemas.microsoft.com/office/drawing/2014/main" id="{2BF46718-0C4D-EA77-6868-A8464B71E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896" y="4106750"/>
            <a:ext cx="3657600" cy="23020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نتائج EDA — تصورات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أبرز 3–5 رسوم: [رسم 1] [رسم 2] [رسم 3]</a:t>
            </a:r>
          </a:p>
          <a:p>
            <a:r>
              <a:t>• قراءة كل رسم: ما الذي يعنيه؟</a:t>
            </a:r>
          </a:p>
          <a:p>
            <a:r>
              <a:t>• رؤى قابلة للتنفيذ المستخلصة.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نتائج EDA — SQL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بنية الجداول/العلاقات</a:t>
            </a:r>
          </a:p>
          <a:p>
            <a:r>
              <a:t>• أهم الاستعلامات (SELECT/JOIN/GROUP BY)</a:t>
            </a:r>
          </a:p>
          <a:p>
            <a:r>
              <a:t>• لقطات نتائج/جداول ملخّصة.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نتائج EDA — SQL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مؤشرات رئيسية مشتقة من SQL: [KPIs]</a:t>
            </a:r>
          </a:p>
          <a:p>
            <a:r>
              <a:t>• استعلامات الأداء/الفهرسة (اختياري)</a:t>
            </a:r>
          </a:p>
          <a:p>
            <a:r>
              <a:t>• تأثير نتائج SQL على القرارات.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الخريطة التفاعلية (Folium)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لماذا الخريطة؟ ما سؤالها؟</a:t>
            </a:r>
          </a:p>
          <a:p>
            <a:r>
              <a:t>• طبقات/Markers/Choropleth المستخدم</a:t>
            </a:r>
          </a:p>
          <a:p>
            <a:r>
              <a:t>• لقطة شاشة للخريطة + وصف موجز للمناطق الساخنة/الباردة.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1668</TotalTime>
  <Words>684</Words>
  <Application>Microsoft Office PowerPoint</Application>
  <PresentationFormat>عرض على الشاشة (4:3)</PresentationFormat>
  <Paragraphs>61</Paragraphs>
  <Slides>16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3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16</vt:i4>
      </vt:variant>
    </vt:vector>
  </HeadingPairs>
  <TitlesOfParts>
    <vt:vector size="20" baseType="lpstr">
      <vt:lpstr>Arial</vt:lpstr>
      <vt:lpstr>Arial Unicode MS</vt:lpstr>
      <vt:lpstr>Calibri</vt:lpstr>
      <vt:lpstr>Office Theme</vt:lpstr>
      <vt:lpstr>رحلة علوم البيانات — مشروع التخرج</vt:lpstr>
      <vt:lpstr>الملخص التنفيذي (Executive Summary)</vt:lpstr>
      <vt:lpstr>المقدمة</vt:lpstr>
      <vt:lpstr>جمع البيانات ومناقشتها</vt:lpstr>
      <vt:lpstr>منهجية EDA والتحليلات التفاعلية</vt:lpstr>
      <vt:lpstr>نتائج EDA — تصورات</vt:lpstr>
      <vt:lpstr>نتائج EDA — SQL (1)</vt:lpstr>
      <vt:lpstr>نتائج EDA — SQL (2)</vt:lpstr>
      <vt:lpstr>الخريطة التفاعلية (Folium)</vt:lpstr>
      <vt:lpstr>لوحة التحكم (Plotly Dash)</vt:lpstr>
      <vt:lpstr>منهجية التحليل التنبؤي (تصنيف)</vt:lpstr>
      <vt:lpstr>نتائج التحليل التنبؤي (تصنيف) — المقاييس</vt:lpstr>
      <vt:lpstr>الاستنتاج</vt:lpstr>
      <vt:lpstr>الإبداع والرؤى المبتكرة</vt:lpstr>
      <vt:lpstr>الملحق — قابلية التكرار</vt:lpstr>
      <vt:lpstr>المراجع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STD.20246741</dc:creator>
  <cp:keywords/>
  <dc:description>generated using python-pptx</dc:description>
  <cp:lastModifiedBy>STD.20246741</cp:lastModifiedBy>
  <cp:revision>3</cp:revision>
  <dcterms:created xsi:type="dcterms:W3CDTF">2013-01-27T09:14:16Z</dcterms:created>
  <dcterms:modified xsi:type="dcterms:W3CDTF">2025-08-16T13:19:14Z</dcterms:modified>
  <cp:category/>
</cp:coreProperties>
</file>