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9" r:id="rId1"/>
  </p:sldMasterIdLst>
  <p:sldIdLst>
    <p:sldId id="256" r:id="rId2"/>
    <p:sldId id="266" r:id="rId3"/>
    <p:sldId id="267" r:id="rId4"/>
    <p:sldId id="26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p:scale>
          <a:sx n="81" d="100"/>
          <a:sy n="81" d="100"/>
        </p:scale>
        <p:origin x="-300" y="3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2438400" y="3159761"/>
            <a:ext cx="6096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1036320" y="1219200"/>
            <a:ext cx="100584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844800" y="3375491"/>
            <a:ext cx="82296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58A376BF-E81A-4BFF-9045-F8AEC2FF2E8D}" type="datetimeFigureOut">
              <a:rPr lang="ar-SA" smtClean="0"/>
              <a:t>13/04/43</a:t>
            </a:fld>
            <a:endParaRPr lang="ar-SA"/>
          </a:p>
        </p:txBody>
      </p:sp>
      <p:sp>
        <p:nvSpPr>
          <p:cNvPr id="16" name="Slide Number Placeholder 15"/>
          <p:cNvSpPr>
            <a:spLocks noGrp="1"/>
          </p:cNvSpPr>
          <p:nvPr>
            <p:ph type="sldNum" sz="quarter" idx="11"/>
          </p:nvPr>
        </p:nvSpPr>
        <p:spPr/>
        <p:txBody>
          <a:bodyPr/>
          <a:lstStyle/>
          <a:p>
            <a:fld id="{73F117E8-F72B-4731-B227-FC4B5E94038D}" type="slidenum">
              <a:rPr lang="ar-SA" smtClean="0"/>
              <a:t>‹#›</a:t>
            </a:fld>
            <a:endParaRPr lang="ar-SA"/>
          </a:p>
        </p:txBody>
      </p:sp>
      <p:sp>
        <p:nvSpPr>
          <p:cNvPr id="17" name="Footer Placeholder 16"/>
          <p:cNvSpPr>
            <a:spLocks noGrp="1"/>
          </p:cNvSpPr>
          <p:nvPr>
            <p:ph type="ftr" sz="quarter" idx="12"/>
          </p:nvPr>
        </p:nvSpPr>
        <p:spPr/>
        <p:txBody>
          <a:bodyPr/>
          <a:lstStyle/>
          <a:p>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44800" y="685802"/>
            <a:ext cx="77216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A376BF-E81A-4BFF-9045-F8AEC2FF2E8D}" type="datetimeFigureOut">
              <a:rPr lang="ar-SA" smtClean="0"/>
              <a:t>13/04/43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3F117E8-F72B-4731-B227-FC4B5E94038D}"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800" y="609601"/>
            <a:ext cx="28448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0800" y="685801"/>
            <a:ext cx="67056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A376BF-E81A-4BFF-9045-F8AEC2FF2E8D}" type="datetimeFigureOut">
              <a:rPr lang="ar-SA" smtClean="0"/>
              <a:t>13/04/43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3F117E8-F72B-4731-B227-FC4B5E94038D}"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58A376BF-E81A-4BFF-9045-F8AEC2FF2E8D}" type="datetimeFigureOut">
              <a:rPr lang="ar-SA" smtClean="0"/>
              <a:t>13/04/43</a:t>
            </a:fld>
            <a:endParaRPr lang="ar-SA"/>
          </a:p>
        </p:txBody>
      </p:sp>
      <p:sp>
        <p:nvSpPr>
          <p:cNvPr id="15" name="Slide Number Placeholder 14"/>
          <p:cNvSpPr>
            <a:spLocks noGrp="1"/>
          </p:cNvSpPr>
          <p:nvPr>
            <p:ph type="sldNum" sz="quarter" idx="11"/>
          </p:nvPr>
        </p:nvSpPr>
        <p:spPr/>
        <p:txBody>
          <a:bodyPr/>
          <a:lstStyle/>
          <a:p>
            <a:fld id="{73F117E8-F72B-4731-B227-FC4B5E94038D}" type="slidenum">
              <a:rPr lang="ar-SA" smtClean="0"/>
              <a:t>‹#›</a:t>
            </a:fld>
            <a:endParaRPr lang="ar-SA"/>
          </a:p>
        </p:txBody>
      </p:sp>
      <p:sp>
        <p:nvSpPr>
          <p:cNvPr id="16" name="Footer Placeholder 15"/>
          <p:cNvSpPr>
            <a:spLocks noGrp="1"/>
          </p:cNvSpPr>
          <p:nvPr>
            <p:ph type="ftr" sz="quarter" idx="12"/>
          </p:nvPr>
        </p:nvSpPr>
        <p:spPr/>
        <p:txBody>
          <a:bodyPr/>
          <a:lstStyle/>
          <a:p>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5689600" y="4074498"/>
            <a:ext cx="6096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6096000" y="4267368"/>
            <a:ext cx="49784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58A376BF-E81A-4BFF-9045-F8AEC2FF2E8D}" type="datetimeFigureOut">
              <a:rPr lang="ar-SA" smtClean="0"/>
              <a:t>13/04/43</a:t>
            </a:fld>
            <a:endParaRPr lang="ar-SA"/>
          </a:p>
        </p:txBody>
      </p:sp>
      <p:sp>
        <p:nvSpPr>
          <p:cNvPr id="13" name="Slide Number Placeholder 12"/>
          <p:cNvSpPr>
            <a:spLocks noGrp="1"/>
          </p:cNvSpPr>
          <p:nvPr>
            <p:ph type="sldNum" sz="quarter" idx="11"/>
          </p:nvPr>
        </p:nvSpPr>
        <p:spPr/>
        <p:txBody>
          <a:bodyPr/>
          <a:lstStyle/>
          <a:p>
            <a:fld id="{73F117E8-F72B-4731-B227-FC4B5E94038D}" type="slidenum">
              <a:rPr lang="ar-SA" smtClean="0"/>
              <a:t>‹#›</a:t>
            </a:fld>
            <a:endParaRPr lang="ar-SA"/>
          </a:p>
        </p:txBody>
      </p:sp>
      <p:sp>
        <p:nvSpPr>
          <p:cNvPr id="14" name="Footer Placeholder 13"/>
          <p:cNvSpPr>
            <a:spLocks noGrp="1"/>
          </p:cNvSpPr>
          <p:nvPr>
            <p:ph type="ftr" sz="quarter" idx="12"/>
          </p:nvPr>
        </p:nvSpPr>
        <p:spPr/>
        <p:txBody>
          <a:bodyPr/>
          <a:lstStyle/>
          <a:p>
            <a:endParaRPr lang="ar-SA"/>
          </a:p>
        </p:txBody>
      </p:sp>
      <p:sp>
        <p:nvSpPr>
          <p:cNvPr id="4" name="Title 3"/>
          <p:cNvSpPr>
            <a:spLocks noGrp="1"/>
          </p:cNvSpPr>
          <p:nvPr>
            <p:ph type="title"/>
          </p:nvPr>
        </p:nvSpPr>
        <p:spPr>
          <a:xfrm>
            <a:off x="3048000" y="1905000"/>
            <a:ext cx="804672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58A376BF-E81A-4BFF-9045-F8AEC2FF2E8D}" type="datetimeFigureOut">
              <a:rPr lang="ar-SA" smtClean="0"/>
              <a:t>13/04/43</a:t>
            </a:fld>
            <a:endParaRPr lang="ar-SA"/>
          </a:p>
        </p:txBody>
      </p:sp>
      <p:sp>
        <p:nvSpPr>
          <p:cNvPr id="9" name="Slide Number Placeholder 8"/>
          <p:cNvSpPr>
            <a:spLocks noGrp="1"/>
          </p:cNvSpPr>
          <p:nvPr>
            <p:ph type="sldNum" sz="quarter" idx="11"/>
          </p:nvPr>
        </p:nvSpPr>
        <p:spPr/>
        <p:txBody>
          <a:bodyPr/>
          <a:lstStyle/>
          <a:p>
            <a:fld id="{73F117E8-F72B-4731-B227-FC4B5E94038D}" type="slidenum">
              <a:rPr lang="ar-SA" smtClean="0"/>
              <a:t>‹#›</a:t>
            </a:fld>
            <a:endParaRPr lang="ar-SA"/>
          </a:p>
        </p:txBody>
      </p:sp>
      <p:sp>
        <p:nvSpPr>
          <p:cNvPr id="10" name="Footer Placeholder 9"/>
          <p:cNvSpPr>
            <a:spLocks noGrp="1"/>
          </p:cNvSpPr>
          <p:nvPr>
            <p:ph type="ftr" sz="quarter" idx="12"/>
          </p:nvPr>
        </p:nvSpPr>
        <p:spPr/>
        <p:txBody>
          <a:bodyPr/>
          <a:lstStyle/>
          <a:p>
            <a:endParaRPr lang="ar-SA"/>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792224" y="658368"/>
            <a:ext cx="4364736"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6705600" y="658369"/>
            <a:ext cx="4364736"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816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92224" y="1371600"/>
            <a:ext cx="43688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0560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05600" y="1371600"/>
            <a:ext cx="4364736"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408853"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6373707"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58A376BF-E81A-4BFF-9045-F8AEC2FF2E8D}" type="datetimeFigureOut">
              <a:rPr lang="ar-SA" smtClean="0"/>
              <a:t>13/04/43</a:t>
            </a:fld>
            <a:endParaRPr lang="ar-SA"/>
          </a:p>
        </p:txBody>
      </p:sp>
      <p:sp>
        <p:nvSpPr>
          <p:cNvPr id="15" name="Slide Number Placeholder 14"/>
          <p:cNvSpPr>
            <a:spLocks noGrp="1"/>
          </p:cNvSpPr>
          <p:nvPr>
            <p:ph type="sldNum" sz="quarter" idx="11"/>
          </p:nvPr>
        </p:nvSpPr>
        <p:spPr/>
        <p:txBody>
          <a:bodyPr/>
          <a:lstStyle/>
          <a:p>
            <a:fld id="{73F117E8-F72B-4731-B227-FC4B5E94038D}" type="slidenum">
              <a:rPr lang="ar-SA" smtClean="0"/>
              <a:t>‹#›</a:t>
            </a:fld>
            <a:endParaRPr lang="ar-SA"/>
          </a:p>
        </p:txBody>
      </p:sp>
      <p:sp>
        <p:nvSpPr>
          <p:cNvPr id="16" name="Footer Placeholder 15"/>
          <p:cNvSpPr>
            <a:spLocks noGrp="1"/>
          </p:cNvSpPr>
          <p:nvPr>
            <p:ph type="ftr" sz="quarter" idx="12"/>
          </p:nvPr>
        </p:nvSpPr>
        <p:spPr/>
        <p:txBody>
          <a:bodyPr/>
          <a:lstStyle/>
          <a:p>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58A376BF-E81A-4BFF-9045-F8AEC2FF2E8D}" type="datetimeFigureOut">
              <a:rPr lang="ar-SA" smtClean="0"/>
              <a:t>13/04/43</a:t>
            </a:fld>
            <a:endParaRPr lang="ar-SA"/>
          </a:p>
        </p:txBody>
      </p:sp>
      <p:sp>
        <p:nvSpPr>
          <p:cNvPr id="8" name="Slide Number Placeholder 7"/>
          <p:cNvSpPr>
            <a:spLocks noGrp="1"/>
          </p:cNvSpPr>
          <p:nvPr>
            <p:ph type="sldNum" sz="quarter" idx="11"/>
          </p:nvPr>
        </p:nvSpPr>
        <p:spPr/>
        <p:txBody>
          <a:bodyPr/>
          <a:lstStyle/>
          <a:p>
            <a:fld id="{73F117E8-F72B-4731-B227-FC4B5E94038D}" type="slidenum">
              <a:rPr lang="ar-SA" smtClean="0"/>
              <a:t>‹#›</a:t>
            </a:fld>
            <a:endParaRPr lang="ar-SA"/>
          </a:p>
        </p:txBody>
      </p:sp>
      <p:sp>
        <p:nvSpPr>
          <p:cNvPr id="9" name="Footer Placeholder 8"/>
          <p:cNvSpPr>
            <a:spLocks noGrp="1"/>
          </p:cNvSpPr>
          <p:nvPr>
            <p:ph type="ftr" sz="quarter" idx="12"/>
          </p:nvPr>
        </p:nvSpPr>
        <p:spPr/>
        <p:txBody>
          <a:bodyPr/>
          <a:lstStyle/>
          <a:p>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8A376BF-E81A-4BFF-9045-F8AEC2FF2E8D}" type="datetimeFigureOut">
              <a:rPr lang="ar-SA" smtClean="0"/>
              <a:t>13/04/43</a:t>
            </a:fld>
            <a:endParaRPr lang="ar-SA"/>
          </a:p>
        </p:txBody>
      </p:sp>
      <p:sp>
        <p:nvSpPr>
          <p:cNvPr id="6" name="Slide Number Placeholder 5"/>
          <p:cNvSpPr>
            <a:spLocks noGrp="1"/>
          </p:cNvSpPr>
          <p:nvPr>
            <p:ph type="sldNum" sz="quarter" idx="11"/>
          </p:nvPr>
        </p:nvSpPr>
        <p:spPr/>
        <p:txBody>
          <a:bodyPr/>
          <a:lstStyle/>
          <a:p>
            <a:fld id="{73F117E8-F72B-4731-B227-FC4B5E94038D}" type="slidenum">
              <a:rPr lang="ar-SA" smtClean="0"/>
              <a:t>‹#›</a:t>
            </a:fld>
            <a:endParaRPr lang="ar-SA"/>
          </a:p>
        </p:txBody>
      </p:sp>
      <p:sp>
        <p:nvSpPr>
          <p:cNvPr id="7" name="Footer Placeholder 6"/>
          <p:cNvSpPr>
            <a:spLocks noGrp="1"/>
          </p:cNvSpPr>
          <p:nvPr>
            <p:ph type="ftr" sz="quarter" idx="12"/>
          </p:nvPr>
        </p:nvSpPr>
        <p:spPr/>
        <p:txBody>
          <a:bodyPr/>
          <a:lstStyle/>
          <a:p>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7105227" y="1774588"/>
            <a:ext cx="6096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117600" y="685801"/>
            <a:ext cx="57912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0" y="685801"/>
            <a:ext cx="34544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58A376BF-E81A-4BFF-9045-F8AEC2FF2E8D}" type="datetimeFigureOut">
              <a:rPr lang="ar-SA" smtClean="0"/>
              <a:t>13/04/43</a:t>
            </a:fld>
            <a:endParaRPr lang="ar-SA"/>
          </a:p>
        </p:txBody>
      </p:sp>
      <p:sp>
        <p:nvSpPr>
          <p:cNvPr id="16" name="Slide Number Placeholder 15"/>
          <p:cNvSpPr>
            <a:spLocks noGrp="1"/>
          </p:cNvSpPr>
          <p:nvPr>
            <p:ph type="sldNum" sz="quarter" idx="11"/>
          </p:nvPr>
        </p:nvSpPr>
        <p:spPr/>
        <p:txBody>
          <a:bodyPr/>
          <a:lstStyle/>
          <a:p>
            <a:fld id="{73F117E8-F72B-4731-B227-FC4B5E94038D}" type="slidenum">
              <a:rPr lang="ar-SA" smtClean="0"/>
              <a:t>‹#›</a:t>
            </a:fld>
            <a:endParaRPr lang="ar-SA"/>
          </a:p>
        </p:txBody>
      </p:sp>
      <p:sp>
        <p:nvSpPr>
          <p:cNvPr id="17" name="Footer Placeholder 16"/>
          <p:cNvSpPr>
            <a:spLocks noGrp="1"/>
          </p:cNvSpPr>
          <p:nvPr>
            <p:ph type="ftr" sz="quarter" idx="12"/>
          </p:nvPr>
        </p:nvSpPr>
        <p:spPr/>
        <p:txBody>
          <a:bodyPr/>
          <a:lstStyle/>
          <a:p>
            <a:endParaRPr lang="ar-SA"/>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5600" y="612776"/>
            <a:ext cx="89408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657600" y="3453047"/>
            <a:ext cx="67056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3247136" y="3331464"/>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58A376BF-E81A-4BFF-9045-F8AEC2FF2E8D}" type="datetimeFigureOut">
              <a:rPr lang="ar-SA" smtClean="0"/>
              <a:t>13/04/43</a:t>
            </a:fld>
            <a:endParaRPr lang="ar-SA"/>
          </a:p>
        </p:txBody>
      </p:sp>
      <p:sp>
        <p:nvSpPr>
          <p:cNvPr id="14" name="Slide Number Placeholder 13"/>
          <p:cNvSpPr>
            <a:spLocks noGrp="1"/>
          </p:cNvSpPr>
          <p:nvPr>
            <p:ph type="sldNum" sz="quarter" idx="11"/>
          </p:nvPr>
        </p:nvSpPr>
        <p:spPr/>
        <p:txBody>
          <a:bodyPr/>
          <a:lstStyle/>
          <a:p>
            <a:fld id="{73F117E8-F72B-4731-B227-FC4B5E94038D}" type="slidenum">
              <a:rPr lang="ar-SA" smtClean="0"/>
              <a:t>‹#›</a:t>
            </a:fld>
            <a:endParaRPr lang="ar-SA"/>
          </a:p>
        </p:txBody>
      </p:sp>
      <p:sp>
        <p:nvSpPr>
          <p:cNvPr id="15" name="Footer Placeholder 14"/>
          <p:cNvSpPr>
            <a:spLocks noGrp="1"/>
          </p:cNvSpPr>
          <p:nvPr>
            <p:ph type="ftr" sz="quarter" idx="12"/>
          </p:nvPr>
        </p:nvSpPr>
        <p:spPr/>
        <p:txBody>
          <a:bodyPr/>
          <a:lstStyle/>
          <a:p>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830961" y="1038441"/>
            <a:ext cx="965416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557464" y="419133"/>
            <a:ext cx="5538472" cy="5973945"/>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4370607" y="116855"/>
            <a:ext cx="8639149"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36320" y="4876800"/>
            <a:ext cx="100584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800" y="685802"/>
            <a:ext cx="8128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54739"/>
            <a:ext cx="28448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58A376BF-E81A-4BFF-9045-F8AEC2FF2E8D}" type="datetimeFigureOut">
              <a:rPr lang="ar-SA" smtClean="0"/>
              <a:t>13/04/43</a:t>
            </a:fld>
            <a:endParaRPr lang="ar-SA"/>
          </a:p>
        </p:txBody>
      </p:sp>
      <p:sp>
        <p:nvSpPr>
          <p:cNvPr id="5" name="Footer Placeholder 4"/>
          <p:cNvSpPr>
            <a:spLocks noGrp="1"/>
          </p:cNvSpPr>
          <p:nvPr>
            <p:ph type="ftr" sz="quarter" idx="3"/>
          </p:nvPr>
        </p:nvSpPr>
        <p:spPr>
          <a:xfrm>
            <a:off x="1097280" y="6154739"/>
            <a:ext cx="6096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ar-SA"/>
          </a:p>
        </p:txBody>
      </p:sp>
      <p:sp>
        <p:nvSpPr>
          <p:cNvPr id="6" name="Slide Number Placeholder 5"/>
          <p:cNvSpPr>
            <a:spLocks noGrp="1"/>
          </p:cNvSpPr>
          <p:nvPr>
            <p:ph type="sldNum" sz="quarter" idx="4"/>
          </p:nvPr>
        </p:nvSpPr>
        <p:spPr>
          <a:xfrm>
            <a:off x="1097280" y="5842000"/>
            <a:ext cx="28448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73F117E8-F72B-4731-B227-FC4B5E94038D}" type="slidenum">
              <a:rPr lang="ar-SA" smtClean="0"/>
              <a:t>‹#›</a:t>
            </a:fld>
            <a:endParaRPr lang="ar-SA"/>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1"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74320" indent="-256032" algn="r" defTabSz="914400" rtl="1"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r" defTabSz="914400" rtl="1"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r" defTabSz="914400" rtl="1"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r" defTabSz="914400" rtl="1"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r" defTabSz="914400" rtl="1"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r" defTabSz="914400" rtl="1"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r" defTabSz="914400" rtl="1"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r" defTabSz="914400" rtl="1"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r" defTabSz="914400" rtl="1"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 xmlns:a16="http://schemas.microsoft.com/office/drawing/2014/main" id="{FC94783F-1797-4601-8EF2-6F132F2FB90F}"/>
              </a:ext>
            </a:extLst>
          </p:cNvPr>
          <p:cNvSpPr>
            <a:spLocks noGrp="1"/>
          </p:cNvSpPr>
          <p:nvPr>
            <p:ph type="ctrTitle"/>
          </p:nvPr>
        </p:nvSpPr>
        <p:spPr>
          <a:xfrm>
            <a:off x="3048000" y="1704142"/>
            <a:ext cx="9144000" cy="1203182"/>
          </a:xfrm>
        </p:spPr>
        <p:txBody>
          <a:bodyPr>
            <a:normAutofit fontScale="90000"/>
          </a:bodyPr>
          <a:lstStyle/>
          <a:p>
            <a:pPr algn="ctr"/>
            <a:r>
              <a:rPr lang="en-US" sz="3200" b="1" dirty="0" smtClean="0">
                <a:solidFill>
                  <a:srgbClr val="FF0000"/>
                </a:solidFill>
              </a:rPr>
              <a:t>PROJECT </a:t>
            </a:r>
            <a:br>
              <a:rPr lang="en-US" sz="3200" b="1" dirty="0" smtClean="0">
                <a:solidFill>
                  <a:srgbClr val="FF0000"/>
                </a:solidFill>
              </a:rPr>
            </a:br>
            <a:r>
              <a:rPr lang="en-US" sz="3200" b="1" dirty="0">
                <a:solidFill>
                  <a:srgbClr val="FF0000"/>
                </a:solidFill>
              </a:rPr>
              <a:t/>
            </a:r>
            <a:br>
              <a:rPr lang="en-US" sz="3200" b="1" dirty="0">
                <a:solidFill>
                  <a:srgbClr val="FF0000"/>
                </a:solidFill>
              </a:rPr>
            </a:br>
            <a:r>
              <a:rPr lang="en-US" sz="3200" b="1" dirty="0" smtClean="0">
                <a:solidFill>
                  <a:srgbClr val="FF0000"/>
                </a:solidFill>
              </a:rPr>
              <a:t>HOUSES </a:t>
            </a:r>
            <a:r>
              <a:rPr lang="en-US" sz="3200" b="1" dirty="0">
                <a:solidFill>
                  <a:srgbClr val="FF0000"/>
                </a:solidFill>
              </a:rPr>
              <a:t>PRICE </a:t>
            </a:r>
            <a:r>
              <a:rPr lang="en-US" sz="3200" b="1" dirty="0" smtClean="0">
                <a:solidFill>
                  <a:srgbClr val="FF0000"/>
                </a:solidFill>
              </a:rPr>
              <a:t>PREDICTION</a:t>
            </a:r>
            <a:endParaRPr lang="ar-SA" sz="3200" b="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58307" cy="3868615"/>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70031"/>
            <a:ext cx="3458307" cy="3387969"/>
          </a:xfrm>
          <a:prstGeom prst="rect">
            <a:avLst/>
          </a:prstGeom>
        </p:spPr>
      </p:pic>
      <p:sp>
        <p:nvSpPr>
          <p:cNvPr id="5" name="TextBox 4"/>
          <p:cNvSpPr txBox="1"/>
          <p:nvPr/>
        </p:nvSpPr>
        <p:spPr>
          <a:xfrm>
            <a:off x="8968153" y="5178135"/>
            <a:ext cx="2924907" cy="1200329"/>
          </a:xfrm>
          <a:prstGeom prst="rect">
            <a:avLst/>
          </a:prstGeom>
          <a:noFill/>
        </p:spPr>
        <p:txBody>
          <a:bodyPr wrap="square" rtlCol="1">
            <a:spAutoFit/>
          </a:bodyPr>
          <a:lstStyle/>
          <a:p>
            <a:endParaRPr lang="en-US" dirty="0" smtClean="0"/>
          </a:p>
          <a:p>
            <a:r>
              <a:rPr lang="en-US" dirty="0" smtClean="0"/>
              <a:t>T5</a:t>
            </a:r>
            <a:r>
              <a:rPr lang="en-US" dirty="0"/>
              <a:t> Online </a:t>
            </a:r>
            <a:r>
              <a:rPr lang="en-US" dirty="0" err="1"/>
              <a:t>Bootcamps</a:t>
            </a:r>
            <a:r>
              <a:rPr lang="en-US" dirty="0" smtClean="0"/>
              <a:t>‏‏..</a:t>
            </a:r>
            <a:endParaRPr lang="en-US" dirty="0"/>
          </a:p>
          <a:p>
            <a:endParaRPr lang="en-US" dirty="0">
              <a:solidFill>
                <a:srgbClr val="FF0000"/>
              </a:solidFill>
            </a:endParaRPr>
          </a:p>
          <a:p>
            <a:r>
              <a:rPr lang="en-US" dirty="0" err="1" smtClean="0">
                <a:solidFill>
                  <a:srgbClr val="FF0000"/>
                </a:solidFill>
              </a:rPr>
              <a:t>Haya</a:t>
            </a:r>
            <a:r>
              <a:rPr lang="en-US" dirty="0" smtClean="0">
                <a:solidFill>
                  <a:srgbClr val="FF0000"/>
                </a:solidFill>
              </a:rPr>
              <a:t> </a:t>
            </a:r>
            <a:r>
              <a:rPr lang="en-US" dirty="0" err="1" smtClean="0">
                <a:solidFill>
                  <a:srgbClr val="FF0000"/>
                </a:solidFill>
              </a:rPr>
              <a:t>abdurhman</a:t>
            </a:r>
            <a:r>
              <a:rPr lang="en-US" dirty="0" smtClean="0">
                <a:solidFill>
                  <a:srgbClr val="FF0000"/>
                </a:solidFill>
              </a:rPr>
              <a:t> </a:t>
            </a:r>
            <a:r>
              <a:rPr lang="en-US" dirty="0" err="1" smtClean="0">
                <a:solidFill>
                  <a:srgbClr val="FF0000"/>
                </a:solidFill>
              </a:rPr>
              <a:t>alfehid</a:t>
            </a:r>
            <a:r>
              <a:rPr lang="en-US" dirty="0" smtClean="0">
                <a:solidFill>
                  <a:srgbClr val="FF0000"/>
                </a:solidFill>
              </a:rPr>
              <a:t>.</a:t>
            </a:r>
          </a:p>
        </p:txBody>
      </p:sp>
    </p:spTree>
    <p:extLst>
      <p:ext uri="{BB962C8B-B14F-4D97-AF65-F5344CB8AC3E}">
        <p14:creationId xmlns:p14="http://schemas.microsoft.com/office/powerpoint/2010/main" val="1414657174"/>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2743200" cy="3915508"/>
          </a:xfrm>
        </p:spPr>
      </p:pic>
      <p:sp>
        <p:nvSpPr>
          <p:cNvPr id="3" name="Title 2"/>
          <p:cNvSpPr>
            <a:spLocks noGrp="1"/>
          </p:cNvSpPr>
          <p:nvPr>
            <p:ph type="title"/>
          </p:nvPr>
        </p:nvSpPr>
        <p:spPr>
          <a:xfrm>
            <a:off x="2743200" y="105508"/>
            <a:ext cx="8815754" cy="914400"/>
          </a:xfrm>
        </p:spPr>
        <p:txBody>
          <a:bodyPr/>
          <a:lstStyle/>
          <a:p>
            <a:r>
              <a:rPr lang="en-US" dirty="0" smtClean="0"/>
              <a:t>Project background</a:t>
            </a:r>
            <a:endParaRPr lang="ar-SA"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53508"/>
            <a:ext cx="2743200" cy="3704492"/>
          </a:xfrm>
          <a:prstGeom prst="rect">
            <a:avLst/>
          </a:prstGeom>
        </p:spPr>
      </p:pic>
      <p:sp>
        <p:nvSpPr>
          <p:cNvPr id="6" name="TextBox 5"/>
          <p:cNvSpPr txBox="1"/>
          <p:nvPr/>
        </p:nvSpPr>
        <p:spPr>
          <a:xfrm>
            <a:off x="2743200" y="1781908"/>
            <a:ext cx="6236677" cy="4524315"/>
          </a:xfrm>
          <a:prstGeom prst="rect">
            <a:avLst/>
          </a:prstGeom>
          <a:noFill/>
        </p:spPr>
        <p:txBody>
          <a:bodyPr wrap="square" rtlCol="1">
            <a:spAutoFit/>
          </a:bodyPr>
          <a:lstStyle/>
          <a:p>
            <a:r>
              <a:rPr lang="en-US" dirty="0"/>
              <a:t>Discovering the relationship between this information will help the workers in this to understand the needing of the customers and allow them to predict the price. </a:t>
            </a:r>
            <a:endParaRPr lang="en-US" dirty="0" smtClean="0"/>
          </a:p>
          <a:p>
            <a:endParaRPr lang="en-US" dirty="0" smtClean="0"/>
          </a:p>
          <a:p>
            <a:r>
              <a:rPr lang="en-US" dirty="0"/>
              <a:t>In this project, we will solve the question:</a:t>
            </a:r>
            <a:br>
              <a:rPr lang="en-US" dirty="0"/>
            </a:br>
            <a:r>
              <a:rPr lang="en-US" dirty="0"/>
              <a:t>  How companies can predict the prices depending on the data which they have collected?</a:t>
            </a:r>
            <a:br>
              <a:rPr lang="en-US" dirty="0"/>
            </a:br>
            <a:r>
              <a:rPr lang="en-US" dirty="0"/>
              <a:t>  How the client knows the prices?</a:t>
            </a:r>
            <a:br>
              <a:rPr lang="en-US" dirty="0"/>
            </a:br>
            <a:r>
              <a:rPr lang="ar-SA" dirty="0"/>
              <a:t/>
            </a:r>
            <a:br>
              <a:rPr lang="ar-SA" dirty="0"/>
            </a:br>
            <a:r>
              <a:rPr lang="en-US" dirty="0"/>
              <a:t/>
            </a:r>
            <a:br>
              <a:rPr lang="en-US" dirty="0"/>
            </a:br>
            <a:r>
              <a:rPr lang="en-US" dirty="0"/>
              <a:t>House design determines its price.</a:t>
            </a:r>
            <a:br>
              <a:rPr lang="en-US" dirty="0"/>
            </a:br>
            <a:endParaRPr lang="en-US" dirty="0" smtClean="0"/>
          </a:p>
          <a:p>
            <a:endParaRPr lang="en-US" dirty="0" smtClean="0"/>
          </a:p>
          <a:p>
            <a:endParaRPr lang="en-US" dirty="0"/>
          </a:p>
          <a:p>
            <a:endParaRPr lang="en-US" dirty="0" smtClean="0"/>
          </a:p>
          <a:p>
            <a:endParaRPr lang="ar-SA" dirty="0"/>
          </a:p>
        </p:txBody>
      </p:sp>
    </p:spTree>
    <p:extLst>
      <p:ext uri="{BB962C8B-B14F-4D97-AF65-F5344CB8AC3E}">
        <p14:creationId xmlns:p14="http://schemas.microsoft.com/office/powerpoint/2010/main" val="1139582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ar-SA" dirty="0"/>
          </a:p>
        </p:txBody>
      </p:sp>
      <p:sp>
        <p:nvSpPr>
          <p:cNvPr id="3" name="Title 2"/>
          <p:cNvSpPr>
            <a:spLocks noGrp="1"/>
          </p:cNvSpPr>
          <p:nvPr>
            <p:ph type="title"/>
          </p:nvPr>
        </p:nvSpPr>
        <p:spPr>
          <a:xfrm>
            <a:off x="3927230" y="386862"/>
            <a:ext cx="7167489" cy="5779476"/>
          </a:xfrm>
        </p:spPr>
        <p:txBody>
          <a:bodyPr/>
          <a:lstStyle/>
          <a:p>
            <a:r>
              <a:rPr lang="en-US" sz="2400" dirty="0" smtClean="0">
                <a:solidFill>
                  <a:srgbClr val="FF0000"/>
                </a:solidFill>
              </a:rPr>
              <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smtClean="0">
                <a:solidFill>
                  <a:srgbClr val="FF0000"/>
                </a:solidFill>
              </a:rPr>
              <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smtClean="0">
                <a:solidFill>
                  <a:srgbClr val="FF0000"/>
                </a:solidFill>
              </a:rPr>
              <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smtClean="0">
                <a:solidFill>
                  <a:srgbClr val="FF0000"/>
                </a:solidFill>
              </a:rPr>
              <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smtClean="0">
                <a:solidFill>
                  <a:srgbClr val="FF0000"/>
                </a:solidFill>
              </a:rPr>
              <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smtClean="0">
                <a:solidFill>
                  <a:srgbClr val="FF0000"/>
                </a:solidFill>
              </a:rPr>
              <a:t/>
            </a:r>
            <a:br>
              <a:rPr lang="en-US" sz="2400" dirty="0" smtClean="0">
                <a:solidFill>
                  <a:srgbClr val="FF0000"/>
                </a:solidFill>
              </a:rPr>
            </a:br>
            <a:r>
              <a:rPr lang="en-US" sz="2400" dirty="0">
                <a:solidFill>
                  <a:srgbClr val="FF0000"/>
                </a:solidFill>
              </a:rPr>
              <a:t/>
            </a:r>
            <a:br>
              <a:rPr lang="en-US" sz="2400" dirty="0">
                <a:solidFill>
                  <a:srgbClr val="FF0000"/>
                </a:solidFill>
              </a:rPr>
            </a:br>
            <a:r>
              <a:rPr lang="en-US" sz="2400" dirty="0" smtClean="0">
                <a:solidFill>
                  <a:srgbClr val="FF0000"/>
                </a:solidFill>
              </a:rPr>
              <a:t/>
            </a:r>
            <a:br>
              <a:rPr lang="en-US" sz="2400" dirty="0" smtClean="0">
                <a:solidFill>
                  <a:srgbClr val="FF0000"/>
                </a:solidFill>
              </a:rPr>
            </a:br>
            <a:r>
              <a:rPr lang="ar-SA" sz="2400" dirty="0" smtClean="0">
                <a:solidFill>
                  <a:srgbClr val="FF0000"/>
                </a:solidFill>
              </a:rPr>
              <a:t/>
            </a:r>
            <a:br>
              <a:rPr lang="ar-SA" sz="2400" dirty="0" smtClean="0">
                <a:solidFill>
                  <a:srgbClr val="FF0000"/>
                </a:solidFill>
              </a:rPr>
            </a:br>
            <a:r>
              <a:rPr lang="ar-SA" sz="2400" dirty="0">
                <a:solidFill>
                  <a:srgbClr val="FF0000"/>
                </a:solidFill>
              </a:rPr>
              <a:t/>
            </a:r>
            <a:br>
              <a:rPr lang="ar-SA" sz="2400" dirty="0">
                <a:solidFill>
                  <a:srgbClr val="FF0000"/>
                </a:solidFill>
              </a:rPr>
            </a:br>
            <a:r>
              <a:rPr lang="ar-SA" sz="2400" dirty="0" smtClean="0">
                <a:solidFill>
                  <a:srgbClr val="FF0000"/>
                </a:solidFill>
              </a:rPr>
              <a:t/>
            </a:r>
            <a:br>
              <a:rPr lang="ar-SA" sz="2400" dirty="0" smtClean="0">
                <a:solidFill>
                  <a:srgbClr val="FF0000"/>
                </a:solidFill>
              </a:rPr>
            </a:br>
            <a:r>
              <a:rPr lang="ar-SA" sz="2400" dirty="0">
                <a:solidFill>
                  <a:srgbClr val="FF0000"/>
                </a:solidFill>
              </a:rPr>
              <a:t/>
            </a:r>
            <a:br>
              <a:rPr lang="ar-SA" sz="2400" dirty="0">
                <a:solidFill>
                  <a:srgbClr val="FF0000"/>
                </a:solidFill>
              </a:rPr>
            </a:br>
            <a:r>
              <a:rPr lang="en-US" sz="2400" dirty="0" smtClean="0">
                <a:solidFill>
                  <a:srgbClr val="FF0000"/>
                </a:solidFill>
              </a:rPr>
              <a:t>Data:</a:t>
            </a:r>
            <a:r>
              <a:rPr lang="en-US" sz="2400" dirty="0">
                <a:solidFill>
                  <a:srgbClr val="FF0000"/>
                </a:solidFill>
              </a:rPr>
              <a:t/>
            </a:r>
            <a:br>
              <a:rPr lang="en-US" sz="2400" dirty="0">
                <a:solidFill>
                  <a:srgbClr val="FF0000"/>
                </a:solidFill>
              </a:rPr>
            </a:br>
            <a:r>
              <a:rPr lang="en-US" sz="2400" dirty="0"/>
              <a:t>For this purpose, we work using data about the price of houses</a:t>
            </a:r>
            <a:br>
              <a:rPr lang="en-US" sz="2400" dirty="0"/>
            </a:br>
            <a:r>
              <a:rPr lang="en-US" sz="2400" dirty="0"/>
              <a:t>This file is collected from </a:t>
            </a:r>
            <a:r>
              <a:rPr lang="en-US" sz="2400" dirty="0">
                <a:hlinkClick r:id="rId2"/>
              </a:rPr>
              <a:t>www.Kaggle.com</a:t>
            </a:r>
            <a:r>
              <a:rPr lang="en-US" sz="2400" dirty="0"/>
              <a:t>.</a:t>
            </a:r>
            <a:br>
              <a:rPr lang="en-US" sz="2400" dirty="0"/>
            </a:br>
            <a:r>
              <a:rPr lang="en-US" sz="2400" dirty="0"/>
              <a:t>Our data contains 21613 record.</a:t>
            </a:r>
            <a:br>
              <a:rPr lang="en-US" sz="2400" dirty="0"/>
            </a:br>
            <a:r>
              <a:rPr lang="en-US" sz="2400" dirty="0"/>
              <a:t>Our data contains 21 columns.</a:t>
            </a:r>
            <a:br>
              <a:rPr lang="en-US" sz="2400" dirty="0"/>
            </a:br>
            <a:r>
              <a:rPr lang="en-US" sz="2400" dirty="0"/>
              <a:t>Eight of the columns will represent the features.</a:t>
            </a:r>
            <a:br>
              <a:rPr lang="en-US" sz="2400" dirty="0"/>
            </a:br>
            <a:r>
              <a:rPr lang="en-US" sz="2400" dirty="0"/>
              <a:t>The “price” column will represent the target.</a:t>
            </a:r>
            <a:br>
              <a:rPr lang="en-US" sz="2400" dirty="0"/>
            </a:br>
            <a:r>
              <a:rPr lang="en-US" dirty="0"/>
              <a:t/>
            </a:r>
            <a:br>
              <a:rPr lang="en-US" dirty="0"/>
            </a:br>
            <a:endParaRPr lang="ar-SA"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743200" cy="3915508"/>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42492"/>
            <a:ext cx="2743200" cy="3915508"/>
          </a:xfrm>
          <a:prstGeom prst="rect">
            <a:avLst/>
          </a:prstGeom>
        </p:spPr>
      </p:pic>
    </p:spTree>
    <p:extLst>
      <p:ext uri="{BB962C8B-B14F-4D97-AF65-F5344CB8AC3E}">
        <p14:creationId xmlns:p14="http://schemas.microsoft.com/office/powerpoint/2010/main" val="1353254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2062"/>
            <a:ext cx="2705100" cy="6775938"/>
          </a:xfrm>
        </p:spPr>
      </p:pic>
      <p:sp>
        <p:nvSpPr>
          <p:cNvPr id="3" name="Title 2"/>
          <p:cNvSpPr>
            <a:spLocks noGrp="1"/>
          </p:cNvSpPr>
          <p:nvPr>
            <p:ph type="title"/>
          </p:nvPr>
        </p:nvSpPr>
        <p:spPr>
          <a:xfrm>
            <a:off x="2731476" y="609599"/>
            <a:ext cx="9460523" cy="5580186"/>
          </a:xfrm>
        </p:spPr>
        <p:txBody>
          <a:bodyPr/>
          <a:lstStyle/>
          <a:p>
            <a:pPr rtl="0"/>
            <a:r>
              <a:rPr lang="ar-SA" sz="1800" dirty="0" smtClean="0">
                <a:solidFill>
                  <a:srgbClr val="FF0000"/>
                </a:solidFill>
              </a:rPr>
              <a:t/>
            </a:r>
            <a:br>
              <a:rPr lang="ar-SA" sz="1800" dirty="0" smtClean="0">
                <a:solidFill>
                  <a:srgbClr val="FF0000"/>
                </a:solidFill>
              </a:rPr>
            </a:br>
            <a:r>
              <a:rPr lang="en-US" sz="1800" dirty="0"/>
              <a:t/>
            </a:r>
            <a:br>
              <a:rPr lang="en-US" sz="1800" dirty="0"/>
            </a:br>
            <a:r>
              <a:rPr lang="ar-SA" sz="1800" dirty="0">
                <a:solidFill>
                  <a:srgbClr val="FF0000"/>
                </a:solidFill>
              </a:rPr>
              <a:t/>
            </a:r>
            <a:br>
              <a:rPr lang="ar-SA" sz="1800" dirty="0">
                <a:solidFill>
                  <a:srgbClr val="FF0000"/>
                </a:solidFill>
              </a:rPr>
            </a:br>
            <a:r>
              <a:rPr lang="en-US" sz="1800" dirty="0" smtClean="0">
                <a:solidFill>
                  <a:srgbClr val="FF0000"/>
                </a:solidFill>
              </a:rPr>
              <a:t>Algorithm</a:t>
            </a:r>
            <a:r>
              <a:rPr lang="en-US" sz="1800" dirty="0" smtClean="0">
                <a:solidFill>
                  <a:srgbClr val="FF0000"/>
                </a:solidFill>
              </a:rPr>
              <a:t>:</a:t>
            </a:r>
            <a:br>
              <a:rPr lang="en-US" sz="1800" dirty="0" smtClean="0">
                <a:solidFill>
                  <a:srgbClr val="FF0000"/>
                </a:solidFill>
              </a:rPr>
            </a:br>
            <a:r>
              <a:rPr lang="en-US" sz="1800" dirty="0" smtClean="0">
                <a:solidFill>
                  <a:srgbClr val="FF0000"/>
                </a:solidFill>
              </a:rPr>
              <a:t/>
            </a:r>
            <a:br>
              <a:rPr lang="en-US" sz="1800" dirty="0" smtClean="0">
                <a:solidFill>
                  <a:srgbClr val="FF0000"/>
                </a:solidFill>
              </a:rPr>
            </a:br>
            <a:r>
              <a:rPr lang="en-US" sz="1800" dirty="0">
                <a:solidFill>
                  <a:srgbClr val="FF0000"/>
                </a:solidFill>
              </a:rPr>
              <a:t>-</a:t>
            </a:r>
            <a:r>
              <a:rPr lang="en-US" sz="1800" dirty="0" smtClean="0"/>
              <a:t>Linear </a:t>
            </a:r>
            <a:r>
              <a:rPr lang="en-US" sz="1800" dirty="0"/>
              <a:t>regression will be used to perform</a:t>
            </a:r>
            <a:br>
              <a:rPr lang="en-US" sz="1800" dirty="0"/>
            </a:br>
            <a:r>
              <a:rPr lang="en-US" sz="1800" dirty="0"/>
              <a:t> the regression and predict the price.</a:t>
            </a:r>
            <a:br>
              <a:rPr lang="en-US" sz="1800" dirty="0"/>
            </a:br>
            <a:r>
              <a:rPr lang="en-US" sz="1800" dirty="0" smtClean="0"/>
              <a:t>-Score </a:t>
            </a:r>
            <a:r>
              <a:rPr lang="en-US" sz="1800" dirty="0"/>
              <a:t>metric will be used to evaluate the model</a:t>
            </a:r>
            <a:r>
              <a:rPr lang="en-US" sz="1800" dirty="0" smtClean="0"/>
              <a:t>.</a:t>
            </a:r>
            <a:br>
              <a:rPr lang="en-US" sz="1800" dirty="0" smtClean="0"/>
            </a:br>
            <a:r>
              <a:rPr lang="en-US" sz="1800" dirty="0" smtClean="0"/>
              <a:t/>
            </a:r>
            <a:br>
              <a:rPr lang="en-US" sz="1800" dirty="0" smtClean="0"/>
            </a:br>
            <a:r>
              <a:rPr lang="en-US" sz="1800" dirty="0">
                <a:solidFill>
                  <a:srgbClr val="FF0000"/>
                </a:solidFill>
              </a:rPr>
              <a:t>Tools</a:t>
            </a:r>
            <a:r>
              <a:rPr lang="en-US" sz="1800" dirty="0" smtClean="0">
                <a:solidFill>
                  <a:srgbClr val="FF0000"/>
                </a:solidFill>
              </a:rPr>
              <a:t>:</a:t>
            </a:r>
            <a:br>
              <a:rPr lang="en-US" sz="1800" dirty="0" smtClean="0">
                <a:solidFill>
                  <a:srgbClr val="FF0000"/>
                </a:solidFill>
              </a:rPr>
            </a:br>
            <a:r>
              <a:rPr lang="en-US" sz="1800" dirty="0"/>
              <a:t>Jupiter .</a:t>
            </a:r>
            <a:br>
              <a:rPr lang="en-US" sz="1800" dirty="0"/>
            </a:br>
            <a:r>
              <a:rPr lang="en-US" sz="1800" dirty="0" err="1" smtClean="0"/>
              <a:t>Numpy</a:t>
            </a:r>
            <a:r>
              <a:rPr lang="en-US" sz="1800" dirty="0"/>
              <a:t> , Pandas , </a:t>
            </a:r>
            <a:r>
              <a:rPr lang="en-US" sz="1800" dirty="0" err="1" smtClean="0"/>
              <a:t>Sklearn</a:t>
            </a:r>
            <a:r>
              <a:rPr lang="en-US" sz="1800" dirty="0" smtClean="0"/>
              <a:t> </a:t>
            </a:r>
            <a:r>
              <a:rPr lang="en-US" sz="1800" dirty="0"/>
              <a:t>, </a:t>
            </a:r>
            <a:r>
              <a:rPr lang="en-US" sz="1800" dirty="0" err="1" smtClean="0"/>
              <a:t>matplotlib</a:t>
            </a:r>
            <a:r>
              <a:rPr lang="en-US" sz="1800" dirty="0" smtClean="0"/>
              <a:t> </a:t>
            </a:r>
            <a:r>
              <a:rPr lang="en-US" sz="1800" dirty="0"/>
              <a:t>and </a:t>
            </a:r>
            <a:r>
              <a:rPr lang="en-US" sz="1800" dirty="0" err="1"/>
              <a:t>seaborn</a:t>
            </a:r>
            <a:r>
              <a:rPr lang="en-US" sz="1800" dirty="0"/>
              <a:t> libraries</a:t>
            </a:r>
            <a:br>
              <a:rPr lang="en-US" sz="1800" dirty="0"/>
            </a:br>
            <a:r>
              <a:rPr lang="en-US" sz="1800" dirty="0" smtClean="0"/>
              <a:t>will </a:t>
            </a:r>
            <a:r>
              <a:rPr lang="en-US" sz="1800" dirty="0"/>
              <a:t>be used in our work.</a:t>
            </a:r>
            <a:br>
              <a:rPr lang="en-US" sz="1800" dirty="0"/>
            </a:br>
            <a:r>
              <a:rPr lang="en-US" sz="1800" dirty="0"/>
              <a:t/>
            </a:r>
            <a:br>
              <a:rPr lang="en-US" sz="1800" dirty="0"/>
            </a:br>
            <a:r>
              <a:rPr lang="en-US" sz="1800" dirty="0" smtClean="0"/>
              <a:t>Holdout:</a:t>
            </a:r>
            <a:br>
              <a:rPr lang="en-US" sz="1800" dirty="0" smtClean="0"/>
            </a:br>
            <a:r>
              <a:rPr lang="en-US" sz="1800" dirty="0" smtClean="0"/>
              <a:t>-</a:t>
            </a:r>
            <a:r>
              <a:rPr lang="en-US" sz="1800" dirty="0"/>
              <a:t> Accuracy </a:t>
            </a:r>
            <a:r>
              <a:rPr lang="en-US" sz="1800" dirty="0" smtClean="0"/>
              <a:t>Score: 69.3</a:t>
            </a:r>
            <a:r>
              <a:rPr lang="en-US" sz="1800" dirty="0"/>
              <a:t/>
            </a:r>
            <a:br>
              <a:rPr lang="en-US" sz="1800" dirty="0"/>
            </a:br>
            <a:r>
              <a:rPr lang="en-US" sz="1800" dirty="0" smtClean="0">
                <a:solidFill>
                  <a:srgbClr val="FF0000"/>
                </a:solidFill>
              </a:rPr>
              <a:t/>
            </a:r>
            <a:br>
              <a:rPr lang="en-US" sz="1800" dirty="0" smtClean="0">
                <a:solidFill>
                  <a:srgbClr val="FF0000"/>
                </a:solidFill>
              </a:rPr>
            </a:br>
            <a:r>
              <a:rPr lang="en-US" sz="1800" dirty="0"/>
              <a:t/>
            </a:r>
            <a:br>
              <a:rPr lang="en-US" sz="1800" dirty="0"/>
            </a:br>
            <a:endParaRPr lang="ar-SA" sz="1800" dirty="0">
              <a:solidFill>
                <a:srgbClr val="FF0000"/>
              </a:solidFill>
            </a:endParaRPr>
          </a:p>
        </p:txBody>
      </p:sp>
    </p:spTree>
    <p:extLst>
      <p:ext uri="{BB962C8B-B14F-4D97-AF65-F5344CB8AC3E}">
        <p14:creationId xmlns:p14="http://schemas.microsoft.com/office/powerpoint/2010/main" val="4634352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338</TotalTime>
  <Words>41</Words>
  <Application>Microsoft Office PowerPoint</Application>
  <PresentationFormat>Custom</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Elemental</vt:lpstr>
      <vt:lpstr>PROJECT   HOUSES PRICE PREDICTION</vt:lpstr>
      <vt:lpstr>Project background</vt:lpstr>
      <vt:lpstr>                 Data: For this purpose, we work using data about the price of houses This file is collected from www.Kaggle.com. Our data contains 21613 record. Our data contains 21 columns. Eight of the columns will represent the features. The “price” column will represent the target.  </vt:lpstr>
      <vt:lpstr>   Algorithm:  -Linear regression will be used to perform  the regression and predict the price. -Score metric will be used to evaluate the model.  Tools: Jupiter . Numpy , Pandas , Sklearn , matplotlib and seaborn libraries will be used in our work.  Holdout: - Accuracy Score: 69.3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DETECTION USING ARTIFICIAL INTELLIGENSE</dc:title>
  <dc:creator>سليمان</dc:creator>
  <cp:lastModifiedBy>Haya</cp:lastModifiedBy>
  <cp:revision>30</cp:revision>
  <dcterms:created xsi:type="dcterms:W3CDTF">2021-10-02T08:43:40Z</dcterms:created>
  <dcterms:modified xsi:type="dcterms:W3CDTF">2021-11-18T08:35:52Z</dcterms:modified>
</cp:coreProperties>
</file>