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3/14/2019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3/14/2019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3/14/2019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3/14/2019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3/14/2019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3/14/2019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AGILE METHODOLOGIES</a:t>
            </a:r>
            <a:endParaRPr lang="en-US" dirty="0"/>
          </a:p>
        </p:txBody>
      </p:sp>
      <p:sp>
        <p:nvSpPr>
          <p:cNvPr id="3" name="Subtitle 2"/>
          <p:cNvSpPr>
            <a:spLocks noGrp="1"/>
          </p:cNvSpPr>
          <p:nvPr>
            <p:ph type="subTitle" idx="1"/>
          </p:nvPr>
        </p:nvSpPr>
        <p:spPr>
          <a:xfrm>
            <a:off x="9275805" y="4085968"/>
            <a:ext cx="2916195" cy="1985318"/>
          </a:xfrm>
        </p:spPr>
        <p:txBody>
          <a:bodyPr>
            <a:normAutofit/>
          </a:bodyPr>
          <a:lstStyle/>
          <a:p>
            <a:r>
              <a:rPr lang="en-US" sz="1600" dirty="0" smtClean="0">
                <a:solidFill>
                  <a:schemeClr val="tx2">
                    <a:lumMod val="75000"/>
                  </a:schemeClr>
                </a:solidFill>
              </a:rPr>
              <a:t>Team members-</a:t>
            </a:r>
          </a:p>
          <a:p>
            <a:r>
              <a:rPr lang="en-US" sz="1600" dirty="0" err="1" smtClean="0">
                <a:solidFill>
                  <a:schemeClr val="tx2">
                    <a:lumMod val="75000"/>
                  </a:schemeClr>
                </a:solidFill>
              </a:rPr>
              <a:t>Rochita</a:t>
            </a:r>
            <a:r>
              <a:rPr lang="en-US" sz="1600" dirty="0" smtClean="0">
                <a:solidFill>
                  <a:schemeClr val="tx2">
                    <a:lumMod val="75000"/>
                  </a:schemeClr>
                </a:solidFill>
              </a:rPr>
              <a:t> </a:t>
            </a:r>
            <a:r>
              <a:rPr lang="en-US" sz="1600" dirty="0" err="1" smtClean="0">
                <a:solidFill>
                  <a:schemeClr val="tx2">
                    <a:lumMod val="75000"/>
                  </a:schemeClr>
                </a:solidFill>
              </a:rPr>
              <a:t>Bagchi</a:t>
            </a:r>
            <a:endParaRPr lang="en-US" sz="1600" dirty="0" smtClean="0">
              <a:solidFill>
                <a:schemeClr val="tx2">
                  <a:lumMod val="75000"/>
                </a:schemeClr>
              </a:solidFill>
            </a:endParaRPr>
          </a:p>
          <a:p>
            <a:r>
              <a:rPr lang="en-US" sz="1600" dirty="0" err="1" smtClean="0">
                <a:solidFill>
                  <a:schemeClr val="tx2">
                    <a:lumMod val="75000"/>
                  </a:schemeClr>
                </a:solidFill>
              </a:rPr>
              <a:t>Haya</a:t>
            </a:r>
            <a:r>
              <a:rPr lang="en-US" sz="1600" dirty="0" smtClean="0">
                <a:solidFill>
                  <a:schemeClr val="tx2">
                    <a:lumMod val="75000"/>
                  </a:schemeClr>
                </a:solidFill>
              </a:rPr>
              <a:t> Fatima</a:t>
            </a:r>
          </a:p>
          <a:p>
            <a:r>
              <a:rPr lang="en-US" sz="1600" dirty="0" smtClean="0">
                <a:solidFill>
                  <a:schemeClr val="tx2">
                    <a:lumMod val="75000"/>
                  </a:schemeClr>
                </a:solidFill>
              </a:rPr>
              <a:t>Sandeep Chand </a:t>
            </a:r>
            <a:r>
              <a:rPr lang="en-US" sz="1600" dirty="0" err="1" smtClean="0">
                <a:solidFill>
                  <a:schemeClr val="tx2">
                    <a:lumMod val="75000"/>
                  </a:schemeClr>
                </a:solidFill>
              </a:rPr>
              <a:t>Ranjan</a:t>
            </a:r>
            <a:endParaRPr lang="en-US" sz="1600" dirty="0" smtClean="0">
              <a:solidFill>
                <a:schemeClr val="tx2">
                  <a:lumMod val="75000"/>
                </a:schemeClr>
              </a:solidFill>
            </a:endParaRPr>
          </a:p>
          <a:p>
            <a:r>
              <a:rPr lang="en-US" sz="1600" dirty="0" smtClean="0">
                <a:solidFill>
                  <a:schemeClr val="tx2">
                    <a:lumMod val="75000"/>
                  </a:schemeClr>
                </a:solidFill>
              </a:rPr>
              <a:t>Satish </a:t>
            </a:r>
            <a:endParaRPr lang="en-US" sz="1600" dirty="0">
              <a:solidFill>
                <a:schemeClr val="tx2">
                  <a:lumMod val="75000"/>
                </a:schemeClr>
              </a:solidFill>
            </a:endParaRPr>
          </a:p>
        </p:txBody>
      </p:sp>
    </p:spTree>
    <p:extLst>
      <p:ext uri="{BB962C8B-B14F-4D97-AF65-F5344CB8AC3E}">
        <p14:creationId xmlns:p14="http://schemas.microsoft.com/office/powerpoint/2010/main" val="1522742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chemeClr val="tx2">
                    <a:lumMod val="75000"/>
                  </a:schemeClr>
                </a:solidFill>
              </a:rPr>
              <a:t>AGILE methodology is a practice that promotes </a:t>
            </a:r>
            <a:r>
              <a:rPr lang="en-US" b="1" dirty="0">
                <a:solidFill>
                  <a:schemeClr val="tx2">
                    <a:lumMod val="75000"/>
                  </a:schemeClr>
                </a:solidFill>
              </a:rPr>
              <a:t>continuous iteration</a:t>
            </a:r>
            <a:r>
              <a:rPr lang="en-US" dirty="0">
                <a:solidFill>
                  <a:schemeClr val="tx2">
                    <a:lumMod val="75000"/>
                  </a:schemeClr>
                </a:solidFill>
              </a:rPr>
              <a:t> of development and testing throughout the software development lifecycle of the project</a:t>
            </a:r>
            <a:r>
              <a:rPr lang="en-US" dirty="0" smtClean="0">
                <a:solidFill>
                  <a:schemeClr val="tx2">
                    <a:lumMod val="75000"/>
                  </a:schemeClr>
                </a:solidFill>
              </a:rPr>
              <a:t>.</a:t>
            </a:r>
          </a:p>
          <a:p>
            <a:r>
              <a:rPr lang="en-US" dirty="0">
                <a:solidFill>
                  <a:schemeClr val="tx2">
                    <a:lumMod val="75000"/>
                  </a:schemeClr>
                </a:solidFill>
              </a:rPr>
              <a:t>The agile software development emphasizes on four core values.</a:t>
            </a:r>
          </a:p>
          <a:p>
            <a:pPr marL="0" indent="0">
              <a:buNone/>
            </a:pPr>
            <a:r>
              <a:rPr lang="en-US" dirty="0" smtClean="0">
                <a:solidFill>
                  <a:schemeClr val="tx2">
                    <a:lumMod val="75000"/>
                  </a:schemeClr>
                </a:solidFill>
              </a:rPr>
              <a:t>1) Individual </a:t>
            </a:r>
            <a:r>
              <a:rPr lang="en-US" dirty="0">
                <a:solidFill>
                  <a:schemeClr val="tx2">
                    <a:lumMod val="75000"/>
                  </a:schemeClr>
                </a:solidFill>
              </a:rPr>
              <a:t>and team interactions over processes and tools</a:t>
            </a:r>
          </a:p>
          <a:p>
            <a:pPr marL="0" indent="0">
              <a:buNone/>
            </a:pPr>
            <a:r>
              <a:rPr lang="en-US" dirty="0" smtClean="0">
                <a:solidFill>
                  <a:schemeClr val="tx2">
                    <a:lumMod val="75000"/>
                  </a:schemeClr>
                </a:solidFill>
              </a:rPr>
              <a:t>2) Working </a:t>
            </a:r>
            <a:r>
              <a:rPr lang="en-US" dirty="0">
                <a:solidFill>
                  <a:schemeClr val="tx2">
                    <a:lumMod val="75000"/>
                  </a:schemeClr>
                </a:solidFill>
              </a:rPr>
              <a:t>software over comprehensive documentation</a:t>
            </a:r>
          </a:p>
          <a:p>
            <a:pPr marL="0" indent="0">
              <a:buNone/>
            </a:pPr>
            <a:r>
              <a:rPr lang="en-US" dirty="0" smtClean="0">
                <a:solidFill>
                  <a:schemeClr val="tx2">
                    <a:lumMod val="75000"/>
                  </a:schemeClr>
                </a:solidFill>
              </a:rPr>
              <a:t>3) Customer </a:t>
            </a:r>
            <a:r>
              <a:rPr lang="en-US" dirty="0">
                <a:solidFill>
                  <a:schemeClr val="tx2">
                    <a:lumMod val="75000"/>
                  </a:schemeClr>
                </a:solidFill>
              </a:rPr>
              <a:t>collaboration over contract negotiation</a:t>
            </a:r>
          </a:p>
          <a:p>
            <a:pPr marL="0" indent="0">
              <a:buNone/>
            </a:pPr>
            <a:r>
              <a:rPr lang="en-US" dirty="0" smtClean="0">
                <a:solidFill>
                  <a:schemeClr val="tx2">
                    <a:lumMod val="75000"/>
                  </a:schemeClr>
                </a:solidFill>
              </a:rPr>
              <a:t>4) Responding </a:t>
            </a:r>
            <a:r>
              <a:rPr lang="en-US" dirty="0">
                <a:solidFill>
                  <a:schemeClr val="tx2">
                    <a:lumMod val="75000"/>
                  </a:schemeClr>
                </a:solidFill>
              </a:rPr>
              <a:t>to change over following a plan</a:t>
            </a:r>
          </a:p>
          <a:p>
            <a:endParaRPr lang="en-US" dirty="0">
              <a:solidFill>
                <a:schemeClr val="tx2">
                  <a:lumMod val="75000"/>
                </a:schemeClr>
              </a:solidFill>
            </a:endParaRPr>
          </a:p>
        </p:txBody>
      </p:sp>
    </p:spTree>
    <p:extLst>
      <p:ext uri="{BB962C8B-B14F-4D97-AF65-F5344CB8AC3E}">
        <p14:creationId xmlns:p14="http://schemas.microsoft.com/office/powerpoint/2010/main" val="1929589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Testing Methodology</a:t>
            </a:r>
            <a:endParaRPr lang="en-US" dirty="0"/>
          </a:p>
        </p:txBody>
      </p:sp>
      <p:pic>
        <p:nvPicPr>
          <p:cNvPr id="4" name="Picture 3"/>
          <p:cNvPicPr>
            <a:picLocks noChangeAspect="1"/>
          </p:cNvPicPr>
          <p:nvPr/>
        </p:nvPicPr>
        <p:blipFill rotWithShape="1">
          <a:blip r:embed="rId2"/>
          <a:srcRect l="21191" t="9838"/>
          <a:stretch/>
        </p:blipFill>
        <p:spPr>
          <a:xfrm>
            <a:off x="3978876" y="667338"/>
            <a:ext cx="7387151" cy="5514180"/>
          </a:xfrm>
          <a:prstGeom prst="rect">
            <a:avLst/>
          </a:prstGeom>
        </p:spPr>
      </p:pic>
    </p:spTree>
    <p:extLst>
      <p:ext uri="{BB962C8B-B14F-4D97-AF65-F5344CB8AC3E}">
        <p14:creationId xmlns:p14="http://schemas.microsoft.com/office/powerpoint/2010/main" val="1662166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a:xfrm>
            <a:off x="3869268" y="782595"/>
            <a:ext cx="7315200" cy="5300144"/>
          </a:xfrm>
        </p:spPr>
        <p:txBody>
          <a:bodyPr>
            <a:normAutofit fontScale="92500" lnSpcReduction="10000"/>
          </a:bodyPr>
          <a:lstStyle/>
          <a:p>
            <a:r>
              <a:rPr lang="en-US" dirty="0">
                <a:solidFill>
                  <a:schemeClr val="tx2">
                    <a:lumMod val="75000"/>
                  </a:schemeClr>
                </a:solidFill>
              </a:rPr>
              <a:t>SCRUM is an agile development method which concentrates specifically on how to manage tasks within a team-based development environment. </a:t>
            </a:r>
            <a:endParaRPr lang="en-US" dirty="0" smtClean="0">
              <a:solidFill>
                <a:schemeClr val="tx2">
                  <a:lumMod val="75000"/>
                </a:schemeClr>
              </a:solidFill>
            </a:endParaRPr>
          </a:p>
          <a:p>
            <a:r>
              <a:rPr lang="en-US" dirty="0">
                <a:solidFill>
                  <a:schemeClr val="tx2">
                    <a:lumMod val="75000"/>
                  </a:schemeClr>
                </a:solidFill>
              </a:rPr>
              <a:t>Basically, Scrum is derived from activity that occurs during a rugby match. Scrum believes in empowering the development team and advocates working in small teams (say- 7 to 9 members). </a:t>
            </a:r>
            <a:endParaRPr lang="en-US" dirty="0" smtClean="0">
              <a:solidFill>
                <a:schemeClr val="tx2">
                  <a:lumMod val="75000"/>
                </a:schemeClr>
              </a:solidFill>
            </a:endParaRPr>
          </a:p>
          <a:p>
            <a:r>
              <a:rPr lang="en-US" dirty="0">
                <a:solidFill>
                  <a:schemeClr val="tx2">
                    <a:lumMod val="75000"/>
                  </a:schemeClr>
                </a:solidFill>
              </a:rPr>
              <a:t>It consists of three roles, and their responsibilities are explained as follows:</a:t>
            </a:r>
            <a:endParaRPr lang="en-US" dirty="0" smtClean="0">
              <a:solidFill>
                <a:schemeClr val="tx2">
                  <a:lumMod val="75000"/>
                </a:schemeClr>
              </a:solidFill>
            </a:endParaRPr>
          </a:p>
          <a:p>
            <a:r>
              <a:rPr lang="en-US" dirty="0">
                <a:solidFill>
                  <a:schemeClr val="tx2">
                    <a:lumMod val="75000"/>
                  </a:schemeClr>
                </a:solidFill>
              </a:rPr>
              <a:t>Scrum Master</a:t>
            </a:r>
          </a:p>
          <a:p>
            <a:pPr lvl="1"/>
            <a:r>
              <a:rPr lang="en-US" dirty="0">
                <a:solidFill>
                  <a:schemeClr val="tx2">
                    <a:lumMod val="75000"/>
                  </a:schemeClr>
                </a:solidFill>
              </a:rPr>
              <a:t>Master is responsible for setting up the team, sprint meeting and removes obstacles to progress</a:t>
            </a:r>
          </a:p>
          <a:p>
            <a:r>
              <a:rPr lang="en-US" dirty="0">
                <a:solidFill>
                  <a:schemeClr val="tx2">
                    <a:lumMod val="75000"/>
                  </a:schemeClr>
                </a:solidFill>
              </a:rPr>
              <a:t>Product owner</a:t>
            </a:r>
          </a:p>
          <a:p>
            <a:pPr lvl="1"/>
            <a:r>
              <a:rPr lang="en-US" dirty="0">
                <a:solidFill>
                  <a:schemeClr val="tx2">
                    <a:lumMod val="75000"/>
                  </a:schemeClr>
                </a:solidFill>
              </a:rPr>
              <a:t>The Product Owner creates product backlog, prioritizes the backlog and is responsible for the delivery of the functionality at each iteration</a:t>
            </a:r>
          </a:p>
          <a:p>
            <a:r>
              <a:rPr lang="en-US" dirty="0">
                <a:solidFill>
                  <a:schemeClr val="tx2">
                    <a:lumMod val="75000"/>
                  </a:schemeClr>
                </a:solidFill>
              </a:rPr>
              <a:t>Scrum Team</a:t>
            </a:r>
          </a:p>
          <a:p>
            <a:pPr lvl="1"/>
            <a:r>
              <a:rPr lang="en-US" dirty="0">
                <a:solidFill>
                  <a:schemeClr val="tx2">
                    <a:lumMod val="75000"/>
                  </a:schemeClr>
                </a:solidFill>
              </a:rPr>
              <a:t>Team manages its own work and organizes the work to complete the sprint or cycle</a:t>
            </a:r>
          </a:p>
          <a:p>
            <a:pPr marL="0" indent="0">
              <a:buNone/>
            </a:pPr>
            <a:endParaRPr lang="en-US" dirty="0"/>
          </a:p>
        </p:txBody>
      </p:sp>
    </p:spTree>
    <p:extLst>
      <p:ext uri="{BB962C8B-B14F-4D97-AF65-F5344CB8AC3E}">
        <p14:creationId xmlns:p14="http://schemas.microsoft.com/office/powerpoint/2010/main" val="3295364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Extreme Programming</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solidFill>
                  <a:schemeClr val="tx2">
                    <a:lumMod val="75000"/>
                  </a:schemeClr>
                </a:solidFill>
              </a:rPr>
              <a:t>Extreme Programming technique is very helpful when there is constantly changing demands or requirements from the customers or when they are not sure about the functionality of the system. It advocates frequent "releases" of the product in short development cycles, which inherently improves the productivity of the system and also introduces a checkpoint where any customer requirements can be easily implemented. The XP develops software keeping customer in the target.</a:t>
            </a:r>
            <a:endParaRPr lang="en-US" dirty="0">
              <a:solidFill>
                <a:schemeClr val="tx2">
                  <a:lumMod val="75000"/>
                </a:schemeClr>
              </a:solidFill>
            </a:endParaRPr>
          </a:p>
        </p:txBody>
      </p:sp>
    </p:spTree>
    <p:extLst>
      <p:ext uri="{BB962C8B-B14F-4D97-AF65-F5344CB8AC3E}">
        <p14:creationId xmlns:p14="http://schemas.microsoft.com/office/powerpoint/2010/main" val="3783757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Lean Software Development</a:t>
            </a:r>
            <a:endParaRPr lang="en-US" dirty="0"/>
          </a:p>
        </p:txBody>
      </p:sp>
      <p:sp>
        <p:nvSpPr>
          <p:cNvPr id="3" name="Content Placeholder 2"/>
          <p:cNvSpPr>
            <a:spLocks noGrp="1"/>
          </p:cNvSpPr>
          <p:nvPr>
            <p:ph idx="1"/>
          </p:nvPr>
        </p:nvSpPr>
        <p:spPr/>
        <p:txBody>
          <a:bodyPr/>
          <a:lstStyle/>
          <a:p>
            <a:r>
              <a:rPr lang="en-US" dirty="0">
                <a:solidFill>
                  <a:schemeClr val="tx2">
                    <a:lumMod val="75000"/>
                  </a:schemeClr>
                </a:solidFill>
              </a:rPr>
              <a:t>Lean software development method is based on the principle "Just in time production". It aims at increasing speed of software development and decreasing cost. Lean development can be summarized in seven steps.</a:t>
            </a:r>
          </a:p>
          <a:p>
            <a:r>
              <a:rPr lang="en-US" dirty="0">
                <a:solidFill>
                  <a:schemeClr val="tx2">
                    <a:lumMod val="75000"/>
                  </a:schemeClr>
                </a:solidFill>
              </a:rPr>
              <a:t>Eliminating Waste</a:t>
            </a:r>
          </a:p>
          <a:p>
            <a:r>
              <a:rPr lang="en-US" dirty="0">
                <a:solidFill>
                  <a:schemeClr val="tx2">
                    <a:lumMod val="75000"/>
                  </a:schemeClr>
                </a:solidFill>
              </a:rPr>
              <a:t>Amplifying learning</a:t>
            </a:r>
          </a:p>
          <a:p>
            <a:r>
              <a:rPr lang="en-US" dirty="0">
                <a:solidFill>
                  <a:schemeClr val="tx2">
                    <a:lumMod val="75000"/>
                  </a:schemeClr>
                </a:solidFill>
              </a:rPr>
              <a:t>Defer commitment (deciding as late as possible)</a:t>
            </a:r>
          </a:p>
          <a:p>
            <a:r>
              <a:rPr lang="en-US" dirty="0">
                <a:solidFill>
                  <a:schemeClr val="tx2">
                    <a:lumMod val="75000"/>
                  </a:schemeClr>
                </a:solidFill>
              </a:rPr>
              <a:t>Early delivery</a:t>
            </a:r>
          </a:p>
          <a:p>
            <a:r>
              <a:rPr lang="en-US" dirty="0">
                <a:solidFill>
                  <a:schemeClr val="tx2">
                    <a:lumMod val="75000"/>
                  </a:schemeClr>
                </a:solidFill>
              </a:rPr>
              <a:t>Empowering the team</a:t>
            </a:r>
          </a:p>
          <a:p>
            <a:r>
              <a:rPr lang="en-US" dirty="0">
                <a:solidFill>
                  <a:schemeClr val="tx2">
                    <a:lumMod val="75000"/>
                  </a:schemeClr>
                </a:solidFill>
              </a:rPr>
              <a:t>Building Integrity</a:t>
            </a:r>
          </a:p>
          <a:p>
            <a:r>
              <a:rPr lang="en-US" dirty="0">
                <a:solidFill>
                  <a:schemeClr val="tx2">
                    <a:lumMod val="75000"/>
                  </a:schemeClr>
                </a:solidFill>
              </a:rPr>
              <a:t>Optimize the whole</a:t>
            </a:r>
          </a:p>
          <a:p>
            <a:endParaRPr lang="en-US" dirty="0"/>
          </a:p>
        </p:txBody>
      </p:sp>
    </p:spTree>
    <p:extLst>
      <p:ext uri="{BB962C8B-B14F-4D97-AF65-F5344CB8AC3E}">
        <p14:creationId xmlns:p14="http://schemas.microsoft.com/office/powerpoint/2010/main" val="712365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Driven Development </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9521074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62</TotalTime>
  <Words>186</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Corbel</vt:lpstr>
      <vt:lpstr>Wingdings 2</vt:lpstr>
      <vt:lpstr>Frame</vt:lpstr>
      <vt:lpstr>AGILE METHODOLOGIES</vt:lpstr>
      <vt:lpstr>PowerPoint Presentation</vt:lpstr>
      <vt:lpstr>Agile Testing Methodology</vt:lpstr>
      <vt:lpstr>SCRUM</vt:lpstr>
      <vt:lpstr>Extreme Programming </vt:lpstr>
      <vt:lpstr>Lean Software Development</vt:lpstr>
      <vt:lpstr>Feature Driven Development </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METHODOLOGIES</dc:title>
  <dc:creator>IG, hwdlab1D</dc:creator>
  <cp:lastModifiedBy>IG, hwdlab1D</cp:lastModifiedBy>
  <cp:revision>5</cp:revision>
  <dcterms:created xsi:type="dcterms:W3CDTF">2019-03-14T06:24:58Z</dcterms:created>
  <dcterms:modified xsi:type="dcterms:W3CDTF">2019-03-14T07:27:14Z</dcterms:modified>
</cp:coreProperties>
</file>