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69" r:id="rId7"/>
    <p:sldId id="260" r:id="rId8"/>
    <p:sldId id="261" r:id="rId9"/>
    <p:sldId id="262" r:id="rId10"/>
    <p:sldId id="263" r:id="rId11"/>
    <p:sldId id="270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88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B983A-3BF9-4B24-8BF3-D3B145C30EE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1F1ECA9-FCC5-4312-B9CA-19E2373246C7}">
      <dgm:prSet phldrT="[Text]"/>
      <dgm:spPr/>
      <dgm:t>
        <a:bodyPr/>
        <a:lstStyle/>
        <a:p>
          <a:r>
            <a:rPr lang="en-IN" dirty="0"/>
            <a:t>Computational Resources: Powerful GPUs and TPUs, not easily accessible in a medical environment. </a:t>
          </a:r>
        </a:p>
      </dgm:t>
    </dgm:pt>
    <dgm:pt modelId="{36AF8125-6798-4049-B28F-EA7342647B61}" type="parTrans" cxnId="{A0D8E92B-7948-4DB8-8875-A91330E2D74A}">
      <dgm:prSet/>
      <dgm:spPr/>
      <dgm:t>
        <a:bodyPr/>
        <a:lstStyle/>
        <a:p>
          <a:endParaRPr lang="en-IN"/>
        </a:p>
      </dgm:t>
    </dgm:pt>
    <dgm:pt modelId="{81CF41EC-C939-4B87-9B8D-555B227E039F}" type="sibTrans" cxnId="{A0D8E92B-7948-4DB8-8875-A91330E2D74A}">
      <dgm:prSet/>
      <dgm:spPr/>
      <dgm:t>
        <a:bodyPr/>
        <a:lstStyle/>
        <a:p>
          <a:endParaRPr lang="en-IN"/>
        </a:p>
      </dgm:t>
    </dgm:pt>
    <dgm:pt modelId="{882CD7D5-FDAE-47F9-9BF4-885AF3E49835}">
      <dgm:prSet phldrT="[Text]"/>
      <dgm:spPr/>
      <dgm:t>
        <a:bodyPr/>
        <a:lstStyle/>
        <a:p>
          <a:r>
            <a:rPr lang="en-IN" dirty="0"/>
            <a:t>Annotation and Labelling: Expensive and time-consuming precision annotations.</a:t>
          </a:r>
        </a:p>
      </dgm:t>
    </dgm:pt>
    <dgm:pt modelId="{F0F1A852-38D3-4A1D-8504-F8ABEB161C2D}" type="parTrans" cxnId="{3AC0CDB5-671B-4BDD-B0F0-5CA3CCB6DE78}">
      <dgm:prSet/>
      <dgm:spPr/>
      <dgm:t>
        <a:bodyPr/>
        <a:lstStyle/>
        <a:p>
          <a:endParaRPr lang="en-IN"/>
        </a:p>
      </dgm:t>
    </dgm:pt>
    <dgm:pt modelId="{5CBCBB45-8DE5-4064-A24C-52AB8876C5BB}" type="sibTrans" cxnId="{3AC0CDB5-671B-4BDD-B0F0-5CA3CCB6DE78}">
      <dgm:prSet/>
      <dgm:spPr/>
      <dgm:t>
        <a:bodyPr/>
        <a:lstStyle/>
        <a:p>
          <a:endParaRPr lang="en-IN"/>
        </a:p>
      </dgm:t>
    </dgm:pt>
    <dgm:pt modelId="{2805360D-3214-458B-856C-8EABD218CDB1}">
      <dgm:prSet phldrT="[Text]"/>
      <dgm:spPr/>
      <dgm:t>
        <a:bodyPr/>
        <a:lstStyle/>
        <a:p>
          <a:r>
            <a:rPr lang="en-IN" dirty="0"/>
            <a:t>Dimensionality: Pixel-level morphological diversity. </a:t>
          </a:r>
        </a:p>
      </dgm:t>
    </dgm:pt>
    <dgm:pt modelId="{F76A2D2A-9E9D-4D00-998D-3A7C0529B417}" type="parTrans" cxnId="{7B3E0CC9-412D-4D70-B283-94EFFC7E3454}">
      <dgm:prSet/>
      <dgm:spPr/>
      <dgm:t>
        <a:bodyPr/>
        <a:lstStyle/>
        <a:p>
          <a:endParaRPr lang="en-IN"/>
        </a:p>
      </dgm:t>
    </dgm:pt>
    <dgm:pt modelId="{E4E33EBB-E828-401A-A2C4-424A4A1076F9}" type="sibTrans" cxnId="{7B3E0CC9-412D-4D70-B283-94EFFC7E3454}">
      <dgm:prSet/>
      <dgm:spPr/>
      <dgm:t>
        <a:bodyPr/>
        <a:lstStyle/>
        <a:p>
          <a:endParaRPr lang="en-IN"/>
        </a:p>
      </dgm:t>
    </dgm:pt>
    <dgm:pt modelId="{00279D7B-BBA3-4D7B-8DA2-8EE5E0CF89B2}" type="pres">
      <dgm:prSet presAssocID="{F26B983A-3BF9-4B24-8BF3-D3B145C30EE2}" presName="Name0" presStyleCnt="0">
        <dgm:presLayoutVars>
          <dgm:chMax val="7"/>
          <dgm:chPref val="7"/>
          <dgm:dir/>
        </dgm:presLayoutVars>
      </dgm:prSet>
      <dgm:spPr/>
    </dgm:pt>
    <dgm:pt modelId="{A6D0BB2A-6832-4C47-A052-5942CB68BFDF}" type="pres">
      <dgm:prSet presAssocID="{F26B983A-3BF9-4B24-8BF3-D3B145C30EE2}" presName="Name1" presStyleCnt="0"/>
      <dgm:spPr/>
    </dgm:pt>
    <dgm:pt modelId="{9BCF8A2F-C4FE-4FE0-BB70-762A97B34896}" type="pres">
      <dgm:prSet presAssocID="{F26B983A-3BF9-4B24-8BF3-D3B145C30EE2}" presName="cycle" presStyleCnt="0"/>
      <dgm:spPr/>
    </dgm:pt>
    <dgm:pt modelId="{F301B5AA-1E4E-4B83-A09F-EA4D315E1A8D}" type="pres">
      <dgm:prSet presAssocID="{F26B983A-3BF9-4B24-8BF3-D3B145C30EE2}" presName="srcNode" presStyleLbl="node1" presStyleIdx="0" presStyleCnt="3"/>
      <dgm:spPr/>
    </dgm:pt>
    <dgm:pt modelId="{D5204DB2-FABB-4C3D-8ACA-7C25A0D64D86}" type="pres">
      <dgm:prSet presAssocID="{F26B983A-3BF9-4B24-8BF3-D3B145C30EE2}" presName="conn" presStyleLbl="parChTrans1D2" presStyleIdx="0" presStyleCnt="1"/>
      <dgm:spPr/>
    </dgm:pt>
    <dgm:pt modelId="{BD6EC9D2-C67A-46CA-AC57-5F40913C7AC2}" type="pres">
      <dgm:prSet presAssocID="{F26B983A-3BF9-4B24-8BF3-D3B145C30EE2}" presName="extraNode" presStyleLbl="node1" presStyleIdx="0" presStyleCnt="3"/>
      <dgm:spPr/>
    </dgm:pt>
    <dgm:pt modelId="{DD1A9257-0BB4-40CD-A664-66F62FF9E6A6}" type="pres">
      <dgm:prSet presAssocID="{F26B983A-3BF9-4B24-8BF3-D3B145C30EE2}" presName="dstNode" presStyleLbl="node1" presStyleIdx="0" presStyleCnt="3"/>
      <dgm:spPr/>
    </dgm:pt>
    <dgm:pt modelId="{9607BFA9-A5CA-49DF-B634-747087BDCF9E}" type="pres">
      <dgm:prSet presAssocID="{D1F1ECA9-FCC5-4312-B9CA-19E2373246C7}" presName="text_1" presStyleLbl="node1" presStyleIdx="0" presStyleCnt="3">
        <dgm:presLayoutVars>
          <dgm:bulletEnabled val="1"/>
        </dgm:presLayoutVars>
      </dgm:prSet>
      <dgm:spPr/>
    </dgm:pt>
    <dgm:pt modelId="{D10E5C4B-2810-47FE-82BE-8DC4DDB2B45C}" type="pres">
      <dgm:prSet presAssocID="{D1F1ECA9-FCC5-4312-B9CA-19E2373246C7}" presName="accent_1" presStyleCnt="0"/>
      <dgm:spPr/>
    </dgm:pt>
    <dgm:pt modelId="{B7DD8401-6D3B-4F2B-B860-C26B045DCB9C}" type="pres">
      <dgm:prSet presAssocID="{D1F1ECA9-FCC5-4312-B9CA-19E2373246C7}" presName="accentRepeatNode" presStyleLbl="solidFgAcc1" presStyleIdx="0" presStyleCnt="3"/>
      <dgm:spPr/>
    </dgm:pt>
    <dgm:pt modelId="{2BBC1F9C-F12B-4F79-8FEA-27E7AED34612}" type="pres">
      <dgm:prSet presAssocID="{882CD7D5-FDAE-47F9-9BF4-885AF3E49835}" presName="text_2" presStyleLbl="node1" presStyleIdx="1" presStyleCnt="3">
        <dgm:presLayoutVars>
          <dgm:bulletEnabled val="1"/>
        </dgm:presLayoutVars>
      </dgm:prSet>
      <dgm:spPr/>
    </dgm:pt>
    <dgm:pt modelId="{8A459438-E8F9-4793-ADBA-C399708407F9}" type="pres">
      <dgm:prSet presAssocID="{882CD7D5-FDAE-47F9-9BF4-885AF3E49835}" presName="accent_2" presStyleCnt="0"/>
      <dgm:spPr/>
    </dgm:pt>
    <dgm:pt modelId="{9212A4CD-C973-43C5-8C7C-1130419B6DC1}" type="pres">
      <dgm:prSet presAssocID="{882CD7D5-FDAE-47F9-9BF4-885AF3E49835}" presName="accentRepeatNode" presStyleLbl="solidFgAcc1" presStyleIdx="1" presStyleCnt="3"/>
      <dgm:spPr/>
    </dgm:pt>
    <dgm:pt modelId="{D58EE398-C9E5-43A6-A738-B5DF8311E1F4}" type="pres">
      <dgm:prSet presAssocID="{2805360D-3214-458B-856C-8EABD218CDB1}" presName="text_3" presStyleLbl="node1" presStyleIdx="2" presStyleCnt="3">
        <dgm:presLayoutVars>
          <dgm:bulletEnabled val="1"/>
        </dgm:presLayoutVars>
      </dgm:prSet>
      <dgm:spPr/>
    </dgm:pt>
    <dgm:pt modelId="{CB8A225E-9133-45B8-B9A2-1E89470F7B95}" type="pres">
      <dgm:prSet presAssocID="{2805360D-3214-458B-856C-8EABD218CDB1}" presName="accent_3" presStyleCnt="0"/>
      <dgm:spPr/>
    </dgm:pt>
    <dgm:pt modelId="{002203B4-5FA1-4439-9D03-10D7740ABE3A}" type="pres">
      <dgm:prSet presAssocID="{2805360D-3214-458B-856C-8EABD218CDB1}" presName="accentRepeatNode" presStyleLbl="solidFgAcc1" presStyleIdx="2" presStyleCnt="3"/>
      <dgm:spPr/>
    </dgm:pt>
  </dgm:ptLst>
  <dgm:cxnLst>
    <dgm:cxn modelId="{A0D8E92B-7948-4DB8-8875-A91330E2D74A}" srcId="{F26B983A-3BF9-4B24-8BF3-D3B145C30EE2}" destId="{D1F1ECA9-FCC5-4312-B9CA-19E2373246C7}" srcOrd="0" destOrd="0" parTransId="{36AF8125-6798-4049-B28F-EA7342647B61}" sibTransId="{81CF41EC-C939-4B87-9B8D-555B227E039F}"/>
    <dgm:cxn modelId="{20AC8966-8EA7-43D9-80FD-3A1B1B6B530F}" type="presOf" srcId="{2805360D-3214-458B-856C-8EABD218CDB1}" destId="{D58EE398-C9E5-43A6-A738-B5DF8311E1F4}" srcOrd="0" destOrd="0" presId="urn:microsoft.com/office/officeart/2008/layout/VerticalCurvedList"/>
    <dgm:cxn modelId="{118BD378-7465-4A7A-B944-D5259753572F}" type="presOf" srcId="{882CD7D5-FDAE-47F9-9BF4-885AF3E49835}" destId="{2BBC1F9C-F12B-4F79-8FEA-27E7AED34612}" srcOrd="0" destOrd="0" presId="urn:microsoft.com/office/officeart/2008/layout/VerticalCurvedList"/>
    <dgm:cxn modelId="{E5DF1EAB-1211-455F-BC23-764F6EB6E5D5}" type="presOf" srcId="{F26B983A-3BF9-4B24-8BF3-D3B145C30EE2}" destId="{00279D7B-BBA3-4D7B-8DA2-8EE5E0CF89B2}" srcOrd="0" destOrd="0" presId="urn:microsoft.com/office/officeart/2008/layout/VerticalCurvedList"/>
    <dgm:cxn modelId="{3AC0CDB5-671B-4BDD-B0F0-5CA3CCB6DE78}" srcId="{F26B983A-3BF9-4B24-8BF3-D3B145C30EE2}" destId="{882CD7D5-FDAE-47F9-9BF4-885AF3E49835}" srcOrd="1" destOrd="0" parTransId="{F0F1A852-38D3-4A1D-8504-F8ABEB161C2D}" sibTransId="{5CBCBB45-8DE5-4064-A24C-52AB8876C5BB}"/>
    <dgm:cxn modelId="{7B3E0CC9-412D-4D70-B283-94EFFC7E3454}" srcId="{F26B983A-3BF9-4B24-8BF3-D3B145C30EE2}" destId="{2805360D-3214-458B-856C-8EABD218CDB1}" srcOrd="2" destOrd="0" parTransId="{F76A2D2A-9E9D-4D00-998D-3A7C0529B417}" sibTransId="{E4E33EBB-E828-401A-A2C4-424A4A1076F9}"/>
    <dgm:cxn modelId="{EF0D07DA-2237-4A29-9421-0DE918E72695}" type="presOf" srcId="{81CF41EC-C939-4B87-9B8D-555B227E039F}" destId="{D5204DB2-FABB-4C3D-8ACA-7C25A0D64D86}" srcOrd="0" destOrd="0" presId="urn:microsoft.com/office/officeart/2008/layout/VerticalCurvedList"/>
    <dgm:cxn modelId="{316A4FEA-1E7C-44B9-83DE-A933DFEF24EB}" type="presOf" srcId="{D1F1ECA9-FCC5-4312-B9CA-19E2373246C7}" destId="{9607BFA9-A5CA-49DF-B634-747087BDCF9E}" srcOrd="0" destOrd="0" presId="urn:microsoft.com/office/officeart/2008/layout/VerticalCurvedList"/>
    <dgm:cxn modelId="{56ACE9BF-042B-4981-86DA-483B3E5D6A42}" type="presParOf" srcId="{00279D7B-BBA3-4D7B-8DA2-8EE5E0CF89B2}" destId="{A6D0BB2A-6832-4C47-A052-5942CB68BFDF}" srcOrd="0" destOrd="0" presId="urn:microsoft.com/office/officeart/2008/layout/VerticalCurvedList"/>
    <dgm:cxn modelId="{B9F11A64-868A-4802-B13F-8B758DB8B2A0}" type="presParOf" srcId="{A6D0BB2A-6832-4C47-A052-5942CB68BFDF}" destId="{9BCF8A2F-C4FE-4FE0-BB70-762A97B34896}" srcOrd="0" destOrd="0" presId="urn:microsoft.com/office/officeart/2008/layout/VerticalCurvedList"/>
    <dgm:cxn modelId="{324F5C67-BCD3-47B8-96C3-5CB15E706108}" type="presParOf" srcId="{9BCF8A2F-C4FE-4FE0-BB70-762A97B34896}" destId="{F301B5AA-1E4E-4B83-A09F-EA4D315E1A8D}" srcOrd="0" destOrd="0" presId="urn:microsoft.com/office/officeart/2008/layout/VerticalCurvedList"/>
    <dgm:cxn modelId="{1D991018-7B2A-471F-82A5-B05229A5D2B7}" type="presParOf" srcId="{9BCF8A2F-C4FE-4FE0-BB70-762A97B34896}" destId="{D5204DB2-FABB-4C3D-8ACA-7C25A0D64D86}" srcOrd="1" destOrd="0" presId="urn:microsoft.com/office/officeart/2008/layout/VerticalCurvedList"/>
    <dgm:cxn modelId="{ED1C215D-6044-4B6A-9399-1B44BFB6D9D6}" type="presParOf" srcId="{9BCF8A2F-C4FE-4FE0-BB70-762A97B34896}" destId="{BD6EC9D2-C67A-46CA-AC57-5F40913C7AC2}" srcOrd="2" destOrd="0" presId="urn:microsoft.com/office/officeart/2008/layout/VerticalCurvedList"/>
    <dgm:cxn modelId="{A67C1314-7448-4055-847D-B81446F97E3D}" type="presParOf" srcId="{9BCF8A2F-C4FE-4FE0-BB70-762A97B34896}" destId="{DD1A9257-0BB4-40CD-A664-66F62FF9E6A6}" srcOrd="3" destOrd="0" presId="urn:microsoft.com/office/officeart/2008/layout/VerticalCurvedList"/>
    <dgm:cxn modelId="{BF5D3DB0-B86B-4B17-A84C-5F5BA20382AF}" type="presParOf" srcId="{A6D0BB2A-6832-4C47-A052-5942CB68BFDF}" destId="{9607BFA9-A5CA-49DF-B634-747087BDCF9E}" srcOrd="1" destOrd="0" presId="urn:microsoft.com/office/officeart/2008/layout/VerticalCurvedList"/>
    <dgm:cxn modelId="{312E8B90-A09B-47C5-9F0E-2F8D2BBB3F84}" type="presParOf" srcId="{A6D0BB2A-6832-4C47-A052-5942CB68BFDF}" destId="{D10E5C4B-2810-47FE-82BE-8DC4DDB2B45C}" srcOrd="2" destOrd="0" presId="urn:microsoft.com/office/officeart/2008/layout/VerticalCurvedList"/>
    <dgm:cxn modelId="{15BFF0CC-F736-4477-9EA2-889CE8EC4EB0}" type="presParOf" srcId="{D10E5C4B-2810-47FE-82BE-8DC4DDB2B45C}" destId="{B7DD8401-6D3B-4F2B-B860-C26B045DCB9C}" srcOrd="0" destOrd="0" presId="urn:microsoft.com/office/officeart/2008/layout/VerticalCurvedList"/>
    <dgm:cxn modelId="{8494C041-B686-4E55-9BF2-6DFAE1741423}" type="presParOf" srcId="{A6D0BB2A-6832-4C47-A052-5942CB68BFDF}" destId="{2BBC1F9C-F12B-4F79-8FEA-27E7AED34612}" srcOrd="3" destOrd="0" presId="urn:microsoft.com/office/officeart/2008/layout/VerticalCurvedList"/>
    <dgm:cxn modelId="{BE9C27CF-B7DB-4531-9E01-CDE8C8556F00}" type="presParOf" srcId="{A6D0BB2A-6832-4C47-A052-5942CB68BFDF}" destId="{8A459438-E8F9-4793-ADBA-C399708407F9}" srcOrd="4" destOrd="0" presId="urn:microsoft.com/office/officeart/2008/layout/VerticalCurvedList"/>
    <dgm:cxn modelId="{A6013F8C-40B6-44B2-966F-AD22099149BC}" type="presParOf" srcId="{8A459438-E8F9-4793-ADBA-C399708407F9}" destId="{9212A4CD-C973-43C5-8C7C-1130419B6DC1}" srcOrd="0" destOrd="0" presId="urn:microsoft.com/office/officeart/2008/layout/VerticalCurvedList"/>
    <dgm:cxn modelId="{69E03FB8-D772-448B-887A-A8BABC99C844}" type="presParOf" srcId="{A6D0BB2A-6832-4C47-A052-5942CB68BFDF}" destId="{D58EE398-C9E5-43A6-A738-B5DF8311E1F4}" srcOrd="5" destOrd="0" presId="urn:microsoft.com/office/officeart/2008/layout/VerticalCurvedList"/>
    <dgm:cxn modelId="{C9242D65-92BC-4BA2-8C77-1ECF15EC82A3}" type="presParOf" srcId="{A6D0BB2A-6832-4C47-A052-5942CB68BFDF}" destId="{CB8A225E-9133-45B8-B9A2-1E89470F7B95}" srcOrd="6" destOrd="0" presId="urn:microsoft.com/office/officeart/2008/layout/VerticalCurvedList"/>
    <dgm:cxn modelId="{527EF31D-7656-4A7C-9FEE-8B1289A924E3}" type="presParOf" srcId="{CB8A225E-9133-45B8-B9A2-1E89470F7B95}" destId="{002203B4-5FA1-4439-9D03-10D7740ABE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04DB2-FABB-4C3D-8ACA-7C25A0D64D86}">
      <dsp:nvSpPr>
        <dsp:cNvPr id="0" name=""/>
        <dsp:cNvSpPr/>
      </dsp:nvSpPr>
      <dsp:spPr>
        <a:xfrm>
          <a:off x="-3631965" y="-558102"/>
          <a:ext cx="4329589" cy="4329589"/>
        </a:xfrm>
        <a:prstGeom prst="blockArc">
          <a:avLst>
            <a:gd name="adj1" fmla="val 18900000"/>
            <a:gd name="adj2" fmla="val 2700000"/>
            <a:gd name="adj3" fmla="val 499"/>
          </a:avLst>
        </a:prstGeom>
        <a:noFill/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7BFA9-A5CA-49DF-B634-747087BDCF9E}">
      <dsp:nvSpPr>
        <dsp:cNvPr id="0" name=""/>
        <dsp:cNvSpPr/>
      </dsp:nvSpPr>
      <dsp:spPr>
        <a:xfrm>
          <a:off x="448610" y="321338"/>
          <a:ext cx="4940123" cy="6426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12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Computational Resources: Powerful GPUs and TPUs, not easily accessible in a medical environment. </a:t>
          </a:r>
        </a:p>
      </dsp:txBody>
      <dsp:txXfrm>
        <a:off x="448610" y="321338"/>
        <a:ext cx="4940123" cy="642677"/>
      </dsp:txXfrm>
    </dsp:sp>
    <dsp:sp modelId="{B7DD8401-6D3B-4F2B-B860-C26B045DCB9C}">
      <dsp:nvSpPr>
        <dsp:cNvPr id="0" name=""/>
        <dsp:cNvSpPr/>
      </dsp:nvSpPr>
      <dsp:spPr>
        <a:xfrm>
          <a:off x="46937" y="241003"/>
          <a:ext cx="803346" cy="803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C1F9C-F12B-4F79-8FEA-27E7AED34612}">
      <dsp:nvSpPr>
        <dsp:cNvPr id="0" name=""/>
        <dsp:cNvSpPr/>
      </dsp:nvSpPr>
      <dsp:spPr>
        <a:xfrm>
          <a:off x="682223" y="1285354"/>
          <a:ext cx="4706510" cy="642677"/>
        </a:xfrm>
        <a:prstGeom prst="rect">
          <a:avLst/>
        </a:prstGeom>
        <a:solidFill>
          <a:schemeClr val="accent4">
            <a:hueOff val="9058885"/>
            <a:satOff val="-4016"/>
            <a:lumOff val="-803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12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Annotation and Labelling: Expensive and time-consuming precision annotations.</a:t>
          </a:r>
        </a:p>
      </dsp:txBody>
      <dsp:txXfrm>
        <a:off x="682223" y="1285354"/>
        <a:ext cx="4706510" cy="642677"/>
      </dsp:txXfrm>
    </dsp:sp>
    <dsp:sp modelId="{9212A4CD-C973-43C5-8C7C-1130419B6DC1}">
      <dsp:nvSpPr>
        <dsp:cNvPr id="0" name=""/>
        <dsp:cNvSpPr/>
      </dsp:nvSpPr>
      <dsp:spPr>
        <a:xfrm>
          <a:off x="280550" y="1205019"/>
          <a:ext cx="803346" cy="803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9058885"/>
              <a:satOff val="-4016"/>
              <a:lumOff val="-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EE398-C9E5-43A6-A738-B5DF8311E1F4}">
      <dsp:nvSpPr>
        <dsp:cNvPr id="0" name=""/>
        <dsp:cNvSpPr/>
      </dsp:nvSpPr>
      <dsp:spPr>
        <a:xfrm>
          <a:off x="448610" y="2249369"/>
          <a:ext cx="4940123" cy="642677"/>
        </a:xfrm>
        <a:prstGeom prst="rect">
          <a:avLst/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12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Dimensionality: Pixel-level morphological diversity. </a:t>
          </a:r>
        </a:p>
      </dsp:txBody>
      <dsp:txXfrm>
        <a:off x="448610" y="2249369"/>
        <a:ext cx="4940123" cy="642677"/>
      </dsp:txXfrm>
    </dsp:sp>
    <dsp:sp modelId="{002203B4-5FA1-4439-9D03-10D7740ABE3A}">
      <dsp:nvSpPr>
        <dsp:cNvPr id="0" name=""/>
        <dsp:cNvSpPr/>
      </dsp:nvSpPr>
      <dsp:spPr>
        <a:xfrm>
          <a:off x="46937" y="2169034"/>
          <a:ext cx="803346" cy="803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18117770"/>
              <a:satOff val="-8031"/>
              <a:lumOff val="-1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00390-FBC4-421E-8F1B-7F4CC8E046F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A865-1B76-40D7-A18F-443D521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9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4A865-1B76-40D7-A18F-443D521534B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0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479E129-41A0-48D4-9D29-5CE11232FA6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CA362E-C220-4F6A-8DA6-CA464C5CC34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1559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E129-41A0-48D4-9D29-5CE11232FA6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362E-C220-4F6A-8DA6-CA464C5C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7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E129-41A0-48D4-9D29-5CE11232FA6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362E-C220-4F6A-8DA6-CA464C5C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7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E129-41A0-48D4-9D29-5CE11232FA6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362E-C220-4F6A-8DA6-CA464C5C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4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E129-41A0-48D4-9D29-5CE11232FA6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362E-C220-4F6A-8DA6-CA464C5CC34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31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E129-41A0-48D4-9D29-5CE11232FA6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362E-C220-4F6A-8DA6-CA464C5C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E129-41A0-48D4-9D29-5CE11232FA6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362E-C220-4F6A-8DA6-CA464C5C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2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E129-41A0-48D4-9D29-5CE11232FA6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362E-C220-4F6A-8DA6-CA464C5C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77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E129-41A0-48D4-9D29-5CE11232FA6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362E-C220-4F6A-8DA6-CA464C5C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5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E129-41A0-48D4-9D29-5CE11232FA6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362E-C220-4F6A-8DA6-CA464C5C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5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E129-41A0-48D4-9D29-5CE11232FA6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362E-C220-4F6A-8DA6-CA464C5C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8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479E129-41A0-48D4-9D29-5CE11232FA6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CA362E-C220-4F6A-8DA6-CA464C5C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3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yagreevj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applsci/applsci-12-09159/article_deploy/html/images/applsci-12-09159-g004.p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hayagreevj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r-cnn-region-based-cnns/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ith04MVK/Brain-Tumor-Segmentation-And-Classifica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004.09666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10.12283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E8CF-208F-3D44-DC68-EC3BBC333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IN" sz="4800" dirty="0"/>
              <a:t>Perineural Invasion Detection using Deep Learning: A Systematic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DC0BC-A83C-C8E8-3302-F7A6DC8C0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Hayagreev Jeyandran, Vidyashilp Academy</a:t>
            </a:r>
          </a:p>
          <a:p>
            <a:r>
              <a:rPr lang="en-IN" sz="1800" dirty="0">
                <a:hlinkClick r:id="rId2"/>
              </a:rPr>
              <a:t>hayagreevj@gmail.com</a:t>
            </a:r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3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167A-C04F-15B7-67A2-B2ECFD69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metrics: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A3380-104D-95C8-F1E2-D7F9DF20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2" y="2332982"/>
            <a:ext cx="7786215" cy="2093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1E9358-EAD5-D04F-D052-F802F029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473" y="4426051"/>
            <a:ext cx="3976865" cy="243194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5D2636-53B9-6E7D-CD7E-27C6C30F4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49" y="1691322"/>
            <a:ext cx="9766160" cy="4351337"/>
          </a:xfrm>
        </p:spPr>
        <p:txBody>
          <a:bodyPr/>
          <a:lstStyle/>
          <a:p>
            <a:r>
              <a:rPr lang="en-IN" dirty="0"/>
              <a:t>False Negatives, False Positives, True Negatives, True positives identified </a:t>
            </a:r>
            <a:r>
              <a:rPr lang="en-IN" b="1" dirty="0"/>
              <a:t>patch-wise</a:t>
            </a:r>
            <a:r>
              <a:rPr lang="en-IN" dirty="0"/>
              <a:t> and </a:t>
            </a:r>
            <a:r>
              <a:rPr lang="en-IN" b="1" dirty="0"/>
              <a:t>subject-wise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B6BCA-1558-D145-AE4F-DC9597BF6CC0}"/>
              </a:ext>
            </a:extLst>
          </p:cNvPr>
          <p:cNvSpPr txBox="1"/>
          <p:nvPr/>
        </p:nvSpPr>
        <p:spPr>
          <a:xfrm>
            <a:off x="331393" y="4707012"/>
            <a:ext cx="6799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[26]: Image segmentation, Nerve detection, rule-based. Most sophisticated approach, highest F1 score. 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[21]: PNI field segmentation. More conservative due to precise masks compared to imprecise bounding boxes in [26], but decrease in sensitivity lowers F1 score. 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End-to-end classification in [25] performs poorly.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7265EB-29FD-B92E-84B1-DE2562B4A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732" y="2229896"/>
            <a:ext cx="3162741" cy="552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35A36F-3693-C815-7761-FA1026B80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581" y="2945598"/>
            <a:ext cx="2248214" cy="400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959DFB-5FF0-73B8-3DD2-A5965C85D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1026" y="3686533"/>
            <a:ext cx="274358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0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63F7-E42F-A5CE-1EA0-EB8DBD06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Clinical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53F38-ECAC-9ECA-31F9-74A6CA07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[24] – PNI in PDAC specimens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714C5F-70C8-00B8-6779-02ACF67C4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250992"/>
              </p:ext>
            </p:extLst>
          </p:nvPr>
        </p:nvGraphicFramePr>
        <p:xfrm>
          <a:off x="287594" y="2751274"/>
          <a:ext cx="592147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826">
                  <a:extLst>
                    <a:ext uri="{9D8B030D-6E8A-4147-A177-3AD203B41FA5}">
                      <a16:colId xmlns:a16="http://schemas.microsoft.com/office/drawing/2014/main" val="1790741480"/>
                    </a:ext>
                  </a:extLst>
                </a:gridCol>
                <a:gridCol w="1973826">
                  <a:extLst>
                    <a:ext uri="{9D8B030D-6E8A-4147-A177-3AD203B41FA5}">
                      <a16:colId xmlns:a16="http://schemas.microsoft.com/office/drawing/2014/main" val="1629472916"/>
                    </a:ext>
                  </a:extLst>
                </a:gridCol>
                <a:gridCol w="1973826">
                  <a:extLst>
                    <a:ext uri="{9D8B030D-6E8A-4147-A177-3AD203B41FA5}">
                      <a16:colId xmlns:a16="http://schemas.microsoft.com/office/drawing/2014/main" val="2178978038"/>
                    </a:ext>
                  </a:extLst>
                </a:gridCol>
              </a:tblGrid>
              <a:tr h="3512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29948"/>
                  </a:ext>
                </a:extLst>
              </a:tr>
              <a:tr h="351270">
                <a:tc>
                  <a:txBody>
                    <a:bodyPr/>
                    <a:lstStyle/>
                    <a:p>
                      <a:r>
                        <a:rPr lang="en-IN" dirty="0"/>
                        <a:t>Pathology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31 </a:t>
                      </a:r>
                      <a:r>
                        <a:rPr lang="en-IN" b="0" dirty="0"/>
                        <a:t>(52.5%)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28 </a:t>
                      </a:r>
                      <a:r>
                        <a:rPr lang="en-IN" b="0" dirty="0"/>
                        <a:t>(47.5%)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15540"/>
                  </a:ext>
                </a:extLst>
              </a:tr>
              <a:tr h="351270">
                <a:tc>
                  <a:txBody>
                    <a:bodyPr/>
                    <a:lstStyle/>
                    <a:p>
                      <a:r>
                        <a:rPr lang="en-IN" dirty="0"/>
                        <a:t>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48 </a:t>
                      </a:r>
                      <a:r>
                        <a:rPr lang="en-IN" b="0" dirty="0"/>
                        <a:t>(81.4%)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11</a:t>
                      </a:r>
                      <a:r>
                        <a:rPr lang="en-IN" b="0" dirty="0"/>
                        <a:t> (18.6%)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512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A3E421-DD8E-7B1C-A687-B625841A361E}"/>
              </a:ext>
            </a:extLst>
          </p:cNvPr>
          <p:cNvSpPr txBox="1"/>
          <p:nvPr/>
        </p:nvSpPr>
        <p:spPr>
          <a:xfrm>
            <a:off x="486697" y="4107426"/>
            <a:ext cx="3487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 = 0.000088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18 cases from the initial 28 –</a:t>
            </a:r>
            <a:r>
              <a:rPr lang="en-IN" dirty="0" err="1"/>
              <a:t>ve</a:t>
            </a:r>
            <a:r>
              <a:rPr lang="en-IN" dirty="0"/>
              <a:t> were re-classified.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30 cases from the initial 31 +</a:t>
            </a:r>
            <a:r>
              <a:rPr lang="en-IN" dirty="0" err="1"/>
              <a:t>ve</a:t>
            </a:r>
            <a:r>
              <a:rPr lang="en-IN" dirty="0"/>
              <a:t> were classified as +</a:t>
            </a:r>
            <a:r>
              <a:rPr lang="en-IN" dirty="0" err="1"/>
              <a:t>ve</a:t>
            </a:r>
            <a:r>
              <a:rPr lang="en-IN" dirty="0"/>
              <a:t>. </a:t>
            </a:r>
            <a:br>
              <a:rPr lang="en-IN" dirty="0"/>
            </a:br>
            <a:br>
              <a:rPr lang="en-IN" dirty="0"/>
            </a:br>
            <a:r>
              <a:rPr lang="en-IN" i="1" dirty="0"/>
              <a:t>(1 case missed)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39D758-6B34-8849-A6C7-BA47F1EFF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63686"/>
              </p:ext>
            </p:extLst>
          </p:nvPr>
        </p:nvGraphicFramePr>
        <p:xfrm>
          <a:off x="6445046" y="1890350"/>
          <a:ext cx="47176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08">
                  <a:extLst>
                    <a:ext uri="{9D8B030D-6E8A-4147-A177-3AD203B41FA5}">
                      <a16:colId xmlns:a16="http://schemas.microsoft.com/office/drawing/2014/main" val="2423539778"/>
                    </a:ext>
                  </a:extLst>
                </a:gridCol>
                <a:gridCol w="1179408">
                  <a:extLst>
                    <a:ext uri="{9D8B030D-6E8A-4147-A177-3AD203B41FA5}">
                      <a16:colId xmlns:a16="http://schemas.microsoft.com/office/drawing/2014/main" val="3901448465"/>
                    </a:ext>
                  </a:extLst>
                </a:gridCol>
                <a:gridCol w="1179408">
                  <a:extLst>
                    <a:ext uri="{9D8B030D-6E8A-4147-A177-3AD203B41FA5}">
                      <a16:colId xmlns:a16="http://schemas.microsoft.com/office/drawing/2014/main" val="1455392092"/>
                    </a:ext>
                  </a:extLst>
                </a:gridCol>
                <a:gridCol w="1179408">
                  <a:extLst>
                    <a:ext uri="{9D8B030D-6E8A-4147-A177-3AD203B41FA5}">
                      <a16:colId xmlns:a16="http://schemas.microsoft.com/office/drawing/2014/main" val="4000679974"/>
                    </a:ext>
                  </a:extLst>
                </a:gridCol>
              </a:tblGrid>
              <a:tr h="637887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Range of inference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Median inference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Mean inference 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6586"/>
                  </a:ext>
                </a:extLst>
              </a:tr>
              <a:tr h="446521">
                <a:tc>
                  <a:txBody>
                    <a:bodyPr/>
                    <a:lstStyle/>
                    <a:p>
                      <a:r>
                        <a:rPr lang="en-IN" sz="1400" dirty="0"/>
                        <a:t>All cases of PDAC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[1, 120]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62357"/>
                  </a:ext>
                </a:extLst>
              </a:tr>
              <a:tr h="637887">
                <a:tc>
                  <a:txBody>
                    <a:bodyPr/>
                    <a:lstStyle/>
                    <a:p>
                      <a:r>
                        <a:rPr lang="en-IN" sz="1400" dirty="0"/>
                        <a:t>Initially diagnosed as +</a:t>
                      </a:r>
                      <a:r>
                        <a:rPr lang="en-IN" sz="1400" dirty="0" err="1"/>
                        <a:t>ve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[1, 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02960"/>
                  </a:ext>
                </a:extLst>
              </a:tr>
              <a:tr h="829252">
                <a:tc>
                  <a:txBody>
                    <a:bodyPr/>
                    <a:lstStyle/>
                    <a:p>
                      <a:r>
                        <a:rPr lang="en-IN" sz="1400" dirty="0"/>
                        <a:t>Initially diagnosed as –</a:t>
                      </a:r>
                      <a:r>
                        <a:rPr lang="en-IN" sz="1400" dirty="0" err="1"/>
                        <a:t>ve</a:t>
                      </a:r>
                      <a:r>
                        <a:rPr lang="en-IN" sz="1400" dirty="0"/>
                        <a:t> (re-diagnosed)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[1, 90]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565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77186FD-1B56-A23A-7CB2-C2301E070AC2}"/>
              </a:ext>
            </a:extLst>
          </p:cNvPr>
          <p:cNvSpPr txBox="1"/>
          <p:nvPr/>
        </p:nvSpPr>
        <p:spPr>
          <a:xfrm>
            <a:off x="6599903" y="5102942"/>
            <a:ext cx="441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 &lt; 0.001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Diagnostic challenge also perceived by model. </a:t>
            </a:r>
          </a:p>
        </p:txBody>
      </p:sp>
    </p:spTree>
    <p:extLst>
      <p:ext uri="{BB962C8B-B14F-4D97-AF65-F5344CB8AC3E}">
        <p14:creationId xmlns:p14="http://schemas.microsoft.com/office/powerpoint/2010/main" val="243071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3CA-81F4-60FE-2302-E533C809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1E32-A80F-819A-959A-84678115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2017773"/>
            <a:ext cx="8595360" cy="4351337"/>
          </a:xfrm>
        </p:spPr>
        <p:txBody>
          <a:bodyPr/>
          <a:lstStyle/>
          <a:p>
            <a:r>
              <a:rPr lang="en-IN" dirty="0"/>
              <a:t>Misclassification of tumour</a:t>
            </a:r>
          </a:p>
          <a:p>
            <a:pPr lvl="1"/>
            <a:r>
              <a:rPr lang="en-IN" dirty="0"/>
              <a:t>Benign glands in the vicinity</a:t>
            </a:r>
          </a:p>
          <a:p>
            <a:pPr lvl="1"/>
            <a:r>
              <a:rPr lang="en-IN" dirty="0"/>
              <a:t>Inflammatory cells responding to tumour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dirty="0"/>
              <a:t>Misclassification of nerve</a:t>
            </a:r>
          </a:p>
          <a:p>
            <a:pPr lvl="1"/>
            <a:r>
              <a:rPr lang="en-IN" dirty="0"/>
              <a:t>Smooth Muscle cells (Spindle-shaped, like Schwann cells)</a:t>
            </a:r>
          </a:p>
          <a:p>
            <a:pPr lvl="1"/>
            <a:r>
              <a:rPr lang="en-IN" dirty="0"/>
              <a:t>Mucinous Fibroplasia within malignant prostate tissue</a:t>
            </a:r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r>
              <a:rPr lang="en-IN" dirty="0"/>
              <a:t>Key to increase precision: Hyperparameter optimization. </a:t>
            </a:r>
            <a:br>
              <a:rPr lang="en-IN" dirty="0"/>
            </a:br>
            <a:r>
              <a:rPr lang="en-IN" dirty="0"/>
              <a:t>These models already use state of the art architectures.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Consideration of inference time – pathologist workload trade off. </a:t>
            </a:r>
          </a:p>
          <a:p>
            <a:pPr lvl="1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45756F-5C09-AD20-7BA0-8710E6627463}"/>
              </a:ext>
            </a:extLst>
          </p:cNvPr>
          <p:cNvGrpSpPr/>
          <p:nvPr/>
        </p:nvGrpSpPr>
        <p:grpSpPr>
          <a:xfrm>
            <a:off x="6836649" y="2066049"/>
            <a:ext cx="4282992" cy="2349602"/>
            <a:chOff x="1394756" y="1047417"/>
            <a:chExt cx="9402487" cy="47631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A85F4F-58CC-E498-B4EA-36638A56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4756" y="1047417"/>
              <a:ext cx="9402487" cy="476316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45FA53-79DB-BAF5-30D4-46F388A18D0B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6096000" y="1047417"/>
              <a:ext cx="0" cy="4763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7ADAE2B-C313-1A28-18C3-5C6041C91328}"/>
              </a:ext>
            </a:extLst>
          </p:cNvPr>
          <p:cNvSpPr txBox="1"/>
          <p:nvPr/>
        </p:nvSpPr>
        <p:spPr>
          <a:xfrm>
            <a:off x="6921961" y="4562524"/>
            <a:ext cx="403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Fig 14: Vascular tissue misclassified as nerve </a:t>
            </a:r>
            <a:r>
              <a:rPr lang="en-IN" sz="1600" dirty="0">
                <a:hlinkClick r:id="rId3"/>
              </a:rPr>
              <a:t>(Source)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514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FEE0-726A-DD13-8C50-B5FECD6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01863"/>
            <a:ext cx="9692640" cy="1325562"/>
          </a:xfrm>
        </p:spPr>
        <p:txBody>
          <a:bodyPr/>
          <a:lstStyle/>
          <a:p>
            <a:r>
              <a:rPr lang="en-IN" dirty="0"/>
              <a:t>Discussion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1FE8-2856-6C65-43BF-444ED4BF1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64" y="1519084"/>
            <a:ext cx="10507341" cy="53389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Utilizing </a:t>
            </a:r>
            <a:r>
              <a:rPr lang="en-IN" b="1" dirty="0"/>
              <a:t>biomarker data </a:t>
            </a:r>
            <a:r>
              <a:rPr lang="en-IN" dirty="0"/>
              <a:t>(</a:t>
            </a:r>
            <a:r>
              <a:rPr lang="en-IN" dirty="0" err="1"/>
              <a:t>eg.</a:t>
            </a:r>
            <a:r>
              <a:rPr lang="en-IN" dirty="0"/>
              <a:t> PSA for PNI in Prostate cancer, Carcinoembryonic enzymes – associated with inflammation in </a:t>
            </a:r>
            <a:r>
              <a:rPr lang="en-IN" dirty="0" err="1"/>
              <a:t>tumor</a:t>
            </a:r>
            <a:r>
              <a:rPr lang="en-IN" dirty="0"/>
              <a:t>) </a:t>
            </a:r>
            <a:br>
              <a:rPr lang="en-IN" dirty="0"/>
            </a:br>
            <a:endParaRPr lang="en-IN" dirty="0"/>
          </a:p>
          <a:p>
            <a:r>
              <a:rPr lang="en-IN" dirty="0"/>
              <a:t>Pathological implementation:</a:t>
            </a:r>
          </a:p>
          <a:p>
            <a:pPr lvl="1"/>
            <a:r>
              <a:rPr lang="en-IN" dirty="0"/>
              <a:t>Techniques to alleviate training cost </a:t>
            </a:r>
            <a:r>
              <a:rPr lang="en-IN" dirty="0" err="1"/>
              <a:t>eg</a:t>
            </a:r>
            <a:r>
              <a:rPr lang="en-IN" dirty="0"/>
              <a:t>: Model Pruning. </a:t>
            </a:r>
          </a:p>
          <a:p>
            <a:pPr lvl="1"/>
            <a:r>
              <a:rPr lang="en-IN" dirty="0"/>
              <a:t>Trade-off strategy. Evaluation function reflecting both model accuracy and training cost. </a:t>
            </a:r>
          </a:p>
          <a:p>
            <a:pPr lvl="1"/>
            <a:r>
              <a:rPr lang="en-IN" dirty="0"/>
              <a:t>Exploring cloud GPUs to provide budget estimates.</a:t>
            </a:r>
            <a:br>
              <a:rPr lang="en-IN" dirty="0"/>
            </a:br>
            <a:endParaRPr lang="en-IN" dirty="0"/>
          </a:p>
          <a:p>
            <a:r>
              <a:rPr lang="en-IN" dirty="0"/>
              <a:t>Effect of Pathological preservation and noise in input images. </a:t>
            </a:r>
          </a:p>
          <a:p>
            <a:pPr lvl="1"/>
            <a:r>
              <a:rPr lang="en-IN" dirty="0"/>
              <a:t>Alleviate through special image filters/use an auxiliary model for </a:t>
            </a:r>
            <a:r>
              <a:rPr lang="en-IN" b="1" dirty="0"/>
              <a:t>image restoration. 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dirty="0"/>
              <a:t>Prioritizing inter-observer agreement (Cohen’s Kappa) </a:t>
            </a:r>
            <a:br>
              <a:rPr lang="en-IN" dirty="0"/>
            </a:br>
            <a:endParaRPr lang="en-IN" dirty="0"/>
          </a:p>
          <a:p>
            <a:r>
              <a:rPr lang="en-IN" dirty="0"/>
              <a:t>Different staining techniques</a:t>
            </a:r>
          </a:p>
          <a:p>
            <a:pPr lvl="1"/>
            <a:r>
              <a:rPr lang="en-IN" dirty="0"/>
              <a:t>Usage of S100 stained (Schwann cell detection), Neurofilament stain etc. to provide contrast to enhance PNI expression. </a:t>
            </a:r>
          </a:p>
          <a:p>
            <a:pPr lvl="1"/>
            <a:r>
              <a:rPr lang="en-IN" b="1" dirty="0"/>
              <a:t>Not a practical aspect. </a:t>
            </a:r>
            <a:r>
              <a:rPr lang="en-IN" dirty="0"/>
              <a:t>However, opens up avenues to explore specialized imaging techniques to achieve higher precision. 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CFFDB-E7D0-6967-5EEC-34637518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80" y="3660006"/>
            <a:ext cx="1362265" cy="762106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7296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F9F74B-5D59-3F64-9BEF-A5FC323AC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7595" y="1706062"/>
            <a:ext cx="5046874" cy="1198232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359229-F381-01F2-ED25-8B7B89F0E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Presenter: Hayagreev Jeyandran (</a:t>
            </a:r>
            <a:r>
              <a:rPr lang="en-IN" dirty="0">
                <a:hlinkClick r:id="rId2"/>
              </a:rPr>
              <a:t>hayagreevj@gmail.com</a:t>
            </a:r>
            <a:r>
              <a:rPr lang="en-I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5517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2A43-DA23-C42D-F8FD-3396EC23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PNI: Occurrence and Prognostic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C4FB-D068-88AB-DDDF-43072D91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PNI: Infiltration of tumour cells into </a:t>
            </a:r>
            <a:r>
              <a:rPr lang="en-IN" b="1" dirty="0"/>
              <a:t>any of the three layers</a:t>
            </a:r>
            <a:r>
              <a:rPr lang="en-IN" dirty="0"/>
              <a:t> of the perineurium. </a:t>
            </a:r>
            <a:br>
              <a:rPr lang="en-IN" dirty="0"/>
            </a:br>
            <a:endParaRPr lang="en-IN" dirty="0"/>
          </a:p>
          <a:p>
            <a:r>
              <a:rPr lang="en-IN" dirty="0"/>
              <a:t>Several theories of occurrence. Current research: mutual relationship guided by molecular signalling and nerve micro-environment. </a:t>
            </a:r>
            <a:br>
              <a:rPr lang="en-IN" dirty="0"/>
            </a:br>
            <a:endParaRPr lang="en-IN" dirty="0"/>
          </a:p>
          <a:p>
            <a:r>
              <a:rPr lang="en-IN" dirty="0"/>
              <a:t>Associated with</a:t>
            </a:r>
            <a:r>
              <a:rPr lang="en-IN" b="1" dirty="0"/>
              <a:t> metastasis </a:t>
            </a:r>
            <a:r>
              <a:rPr lang="en-IN" dirty="0"/>
              <a:t>and </a:t>
            </a:r>
            <a:r>
              <a:rPr lang="en-IN" b="1" dirty="0"/>
              <a:t>cancer recurrence. </a:t>
            </a:r>
            <a:br>
              <a:rPr lang="en-IN" b="1" dirty="0"/>
            </a:br>
            <a:endParaRPr lang="en-IN" dirty="0"/>
          </a:p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E8EFB5-EE42-363E-923E-5DA60C620407}"/>
              </a:ext>
            </a:extLst>
          </p:cNvPr>
          <p:cNvGrpSpPr/>
          <p:nvPr/>
        </p:nvGrpSpPr>
        <p:grpSpPr>
          <a:xfrm>
            <a:off x="2866384" y="4318229"/>
            <a:ext cx="5909408" cy="2363394"/>
            <a:chOff x="2866384" y="4318229"/>
            <a:chExt cx="5909408" cy="23633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57A64F-8EBE-932F-F181-CBA70CC08F88}"/>
                </a:ext>
              </a:extLst>
            </p:cNvPr>
            <p:cNvSpPr/>
            <p:nvPr/>
          </p:nvSpPr>
          <p:spPr>
            <a:xfrm rot="16200000">
              <a:off x="2673710" y="4510903"/>
              <a:ext cx="2312088" cy="1926740"/>
            </a:xfrm>
            <a:custGeom>
              <a:avLst/>
              <a:gdLst>
                <a:gd name="connsiteX0" fmla="*/ 0 w 1926739"/>
                <a:gd name="connsiteY0" fmla="*/ 96337 h 2312087"/>
                <a:gd name="connsiteX1" fmla="*/ 96337 w 1926739"/>
                <a:gd name="connsiteY1" fmla="*/ 0 h 2312087"/>
                <a:gd name="connsiteX2" fmla="*/ 1830402 w 1926739"/>
                <a:gd name="connsiteY2" fmla="*/ 0 h 2312087"/>
                <a:gd name="connsiteX3" fmla="*/ 1926739 w 1926739"/>
                <a:gd name="connsiteY3" fmla="*/ 96337 h 2312087"/>
                <a:gd name="connsiteX4" fmla="*/ 1926739 w 1926739"/>
                <a:gd name="connsiteY4" fmla="*/ 2215750 h 2312087"/>
                <a:gd name="connsiteX5" fmla="*/ 1830402 w 1926739"/>
                <a:gd name="connsiteY5" fmla="*/ 2312087 h 2312087"/>
                <a:gd name="connsiteX6" fmla="*/ 96337 w 1926739"/>
                <a:gd name="connsiteY6" fmla="*/ 2312087 h 2312087"/>
                <a:gd name="connsiteX7" fmla="*/ 0 w 1926739"/>
                <a:gd name="connsiteY7" fmla="*/ 2215750 h 2312087"/>
                <a:gd name="connsiteX8" fmla="*/ 0 w 1926739"/>
                <a:gd name="connsiteY8" fmla="*/ 96337 h 2312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6739" h="2312087">
                  <a:moveTo>
                    <a:pt x="1846458" y="1"/>
                  </a:moveTo>
                  <a:cubicBezTo>
                    <a:pt x="1890795" y="1"/>
                    <a:pt x="1926739" y="51759"/>
                    <a:pt x="1926739" y="115605"/>
                  </a:cubicBezTo>
                  <a:lnTo>
                    <a:pt x="1926739" y="2196482"/>
                  </a:lnTo>
                  <a:cubicBezTo>
                    <a:pt x="1926739" y="2260328"/>
                    <a:pt x="1890795" y="2312086"/>
                    <a:pt x="1846458" y="2312086"/>
                  </a:cubicBezTo>
                  <a:lnTo>
                    <a:pt x="80281" y="2312086"/>
                  </a:lnTo>
                  <a:cubicBezTo>
                    <a:pt x="35944" y="2312086"/>
                    <a:pt x="0" y="2260328"/>
                    <a:pt x="0" y="2196482"/>
                  </a:cubicBezTo>
                  <a:lnTo>
                    <a:pt x="0" y="115605"/>
                  </a:lnTo>
                  <a:cubicBezTo>
                    <a:pt x="0" y="51759"/>
                    <a:pt x="35944" y="1"/>
                    <a:pt x="80281" y="1"/>
                  </a:cubicBezTo>
                  <a:lnTo>
                    <a:pt x="1846458" y="1"/>
                  </a:lnTo>
                  <a:close/>
                </a:path>
              </a:pathLst>
            </a:cu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6176" tIns="75440" rIns="97791" bIns="1541390" numCol="1" spcCol="1270" anchor="t" anchorCtr="0">
              <a:noAutofit/>
            </a:bodyPr>
            <a:lstStyle/>
            <a:p>
              <a:pPr marL="0" lvl="0" indent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b="1" kern="1200" dirty="0"/>
                <a:t> </a:t>
              </a:r>
              <a:r>
                <a:rPr lang="en-IN" sz="2200" b="0" i="1" kern="1200" dirty="0"/>
                <a:t>Scale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D4FBBB1-2B17-3735-F5F3-20204CDFE4B6}"/>
                </a:ext>
              </a:extLst>
            </p:cNvPr>
            <p:cNvSpPr/>
            <p:nvPr/>
          </p:nvSpPr>
          <p:spPr>
            <a:xfrm>
              <a:off x="3251733" y="4318230"/>
              <a:ext cx="1435420" cy="2312087"/>
            </a:xfrm>
            <a:custGeom>
              <a:avLst/>
              <a:gdLst>
                <a:gd name="connsiteX0" fmla="*/ 0 w 1435420"/>
                <a:gd name="connsiteY0" fmla="*/ 0 h 2312087"/>
                <a:gd name="connsiteX1" fmla="*/ 1435420 w 1435420"/>
                <a:gd name="connsiteY1" fmla="*/ 0 h 2312087"/>
                <a:gd name="connsiteX2" fmla="*/ 1435420 w 1435420"/>
                <a:gd name="connsiteY2" fmla="*/ 2312087 h 2312087"/>
                <a:gd name="connsiteX3" fmla="*/ 0 w 1435420"/>
                <a:gd name="connsiteY3" fmla="*/ 2312087 h 2312087"/>
                <a:gd name="connsiteX4" fmla="*/ 0 w 1435420"/>
                <a:gd name="connsiteY4" fmla="*/ 0 h 2312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20" h="2312087">
                  <a:moveTo>
                    <a:pt x="0" y="0"/>
                  </a:moveTo>
                  <a:lnTo>
                    <a:pt x="1435420" y="0"/>
                  </a:lnTo>
                  <a:lnTo>
                    <a:pt x="1435420" y="2312087"/>
                  </a:lnTo>
                  <a:lnTo>
                    <a:pt x="0" y="23120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1722" rIns="0" bIns="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/>
                <a:t>Difficult to distinguish small peripheral nerves from benign glands, vascular tissue, etc. 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1A63073-847F-F55A-4642-801910D035FF}"/>
                </a:ext>
              </a:extLst>
            </p:cNvPr>
            <p:cNvSpPr/>
            <p:nvPr/>
          </p:nvSpPr>
          <p:spPr>
            <a:xfrm rot="16200000">
              <a:off x="4667885" y="4562209"/>
              <a:ext cx="2312088" cy="1926740"/>
            </a:xfrm>
            <a:custGeom>
              <a:avLst/>
              <a:gdLst>
                <a:gd name="connsiteX0" fmla="*/ 0 w 1926739"/>
                <a:gd name="connsiteY0" fmla="*/ 96337 h 2312087"/>
                <a:gd name="connsiteX1" fmla="*/ 96337 w 1926739"/>
                <a:gd name="connsiteY1" fmla="*/ 0 h 2312087"/>
                <a:gd name="connsiteX2" fmla="*/ 1830402 w 1926739"/>
                <a:gd name="connsiteY2" fmla="*/ 0 h 2312087"/>
                <a:gd name="connsiteX3" fmla="*/ 1926739 w 1926739"/>
                <a:gd name="connsiteY3" fmla="*/ 96337 h 2312087"/>
                <a:gd name="connsiteX4" fmla="*/ 1926739 w 1926739"/>
                <a:gd name="connsiteY4" fmla="*/ 2215750 h 2312087"/>
                <a:gd name="connsiteX5" fmla="*/ 1830402 w 1926739"/>
                <a:gd name="connsiteY5" fmla="*/ 2312087 h 2312087"/>
                <a:gd name="connsiteX6" fmla="*/ 96337 w 1926739"/>
                <a:gd name="connsiteY6" fmla="*/ 2312087 h 2312087"/>
                <a:gd name="connsiteX7" fmla="*/ 0 w 1926739"/>
                <a:gd name="connsiteY7" fmla="*/ 2215750 h 2312087"/>
                <a:gd name="connsiteX8" fmla="*/ 0 w 1926739"/>
                <a:gd name="connsiteY8" fmla="*/ 96337 h 2312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6739" h="2312087">
                  <a:moveTo>
                    <a:pt x="1846458" y="1"/>
                  </a:moveTo>
                  <a:cubicBezTo>
                    <a:pt x="1890795" y="1"/>
                    <a:pt x="1926739" y="51759"/>
                    <a:pt x="1926739" y="115605"/>
                  </a:cubicBezTo>
                  <a:lnTo>
                    <a:pt x="1926739" y="2196482"/>
                  </a:lnTo>
                  <a:cubicBezTo>
                    <a:pt x="1926739" y="2260328"/>
                    <a:pt x="1890795" y="2312086"/>
                    <a:pt x="1846458" y="2312086"/>
                  </a:cubicBezTo>
                  <a:lnTo>
                    <a:pt x="80281" y="2312086"/>
                  </a:lnTo>
                  <a:cubicBezTo>
                    <a:pt x="35944" y="2312086"/>
                    <a:pt x="0" y="2260328"/>
                    <a:pt x="0" y="2196482"/>
                  </a:cubicBezTo>
                  <a:lnTo>
                    <a:pt x="0" y="115605"/>
                  </a:lnTo>
                  <a:cubicBezTo>
                    <a:pt x="0" y="51759"/>
                    <a:pt x="35944" y="1"/>
                    <a:pt x="80281" y="1"/>
                  </a:cubicBezTo>
                  <a:lnTo>
                    <a:pt x="1846458" y="1"/>
                  </a:lnTo>
                  <a:close/>
                </a:path>
              </a:pathLst>
            </a:cu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6177" tIns="75440" rIns="97790" bIns="1541390" numCol="1" spcCol="1270" anchor="t" anchorCtr="0">
              <a:noAutofit/>
            </a:bodyPr>
            <a:lstStyle/>
            <a:p>
              <a:pPr marL="0" lvl="0" indent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Morphology</a:t>
              </a:r>
            </a:p>
          </p:txBody>
        </p:sp>
        <p:sp>
          <p:nvSpPr>
            <p:cNvPr id="9" name="Flowchart: Extract 8">
              <a:extLst>
                <a:ext uri="{FF2B5EF4-FFF2-40B4-BE49-F238E27FC236}">
                  <a16:creationId xmlns:a16="http://schemas.microsoft.com/office/drawing/2014/main" id="{1B6BBD7A-C4CA-D0AA-7851-F2FE29C0BB0E}"/>
                </a:ext>
              </a:extLst>
            </p:cNvPr>
            <p:cNvSpPr/>
            <p:nvPr/>
          </p:nvSpPr>
          <p:spPr>
            <a:xfrm rot="5400000">
              <a:off x="4700354" y="6206496"/>
              <a:ext cx="339679" cy="289010"/>
            </a:xfrm>
            <a:prstGeom prst="flowChartExtra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DA97C2-4FB2-7BFA-DB76-28D2912E034F}"/>
                </a:ext>
              </a:extLst>
            </p:cNvPr>
            <p:cNvSpPr/>
            <p:nvPr/>
          </p:nvSpPr>
          <p:spPr>
            <a:xfrm>
              <a:off x="5245908" y="4369535"/>
              <a:ext cx="1435420" cy="2312087"/>
            </a:xfrm>
            <a:custGeom>
              <a:avLst/>
              <a:gdLst>
                <a:gd name="connsiteX0" fmla="*/ 0 w 1435420"/>
                <a:gd name="connsiteY0" fmla="*/ 0 h 2312087"/>
                <a:gd name="connsiteX1" fmla="*/ 1435420 w 1435420"/>
                <a:gd name="connsiteY1" fmla="*/ 0 h 2312087"/>
                <a:gd name="connsiteX2" fmla="*/ 1435420 w 1435420"/>
                <a:gd name="connsiteY2" fmla="*/ 2312087 h 2312087"/>
                <a:gd name="connsiteX3" fmla="*/ 0 w 1435420"/>
                <a:gd name="connsiteY3" fmla="*/ 2312087 h 2312087"/>
                <a:gd name="connsiteX4" fmla="*/ 0 w 1435420"/>
                <a:gd name="connsiteY4" fmla="*/ 0 h 2312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20" h="2312087">
                  <a:moveTo>
                    <a:pt x="0" y="0"/>
                  </a:moveTo>
                  <a:lnTo>
                    <a:pt x="1435420" y="0"/>
                  </a:lnTo>
                  <a:lnTo>
                    <a:pt x="1435420" y="2312087"/>
                  </a:lnTo>
                  <a:lnTo>
                    <a:pt x="0" y="23120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1722" rIns="0" bIns="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/>
                <a:t>Manifold visual appearances of invasion, differ based on organ histology. 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74889F-1091-2469-6862-4009BEF645E0}"/>
                </a:ext>
              </a:extLst>
            </p:cNvPr>
            <p:cNvSpPr/>
            <p:nvPr/>
          </p:nvSpPr>
          <p:spPr>
            <a:xfrm rot="16200000">
              <a:off x="6656378" y="4562208"/>
              <a:ext cx="2312087" cy="1926740"/>
            </a:xfrm>
            <a:custGeom>
              <a:avLst/>
              <a:gdLst>
                <a:gd name="connsiteX0" fmla="*/ 0 w 1926739"/>
                <a:gd name="connsiteY0" fmla="*/ 96337 h 2312087"/>
                <a:gd name="connsiteX1" fmla="*/ 96337 w 1926739"/>
                <a:gd name="connsiteY1" fmla="*/ 0 h 2312087"/>
                <a:gd name="connsiteX2" fmla="*/ 1830402 w 1926739"/>
                <a:gd name="connsiteY2" fmla="*/ 0 h 2312087"/>
                <a:gd name="connsiteX3" fmla="*/ 1926739 w 1926739"/>
                <a:gd name="connsiteY3" fmla="*/ 96337 h 2312087"/>
                <a:gd name="connsiteX4" fmla="*/ 1926739 w 1926739"/>
                <a:gd name="connsiteY4" fmla="*/ 2215750 h 2312087"/>
                <a:gd name="connsiteX5" fmla="*/ 1830402 w 1926739"/>
                <a:gd name="connsiteY5" fmla="*/ 2312087 h 2312087"/>
                <a:gd name="connsiteX6" fmla="*/ 96337 w 1926739"/>
                <a:gd name="connsiteY6" fmla="*/ 2312087 h 2312087"/>
                <a:gd name="connsiteX7" fmla="*/ 0 w 1926739"/>
                <a:gd name="connsiteY7" fmla="*/ 2215750 h 2312087"/>
                <a:gd name="connsiteX8" fmla="*/ 0 w 1926739"/>
                <a:gd name="connsiteY8" fmla="*/ 96337 h 2312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6739" h="2312087">
                  <a:moveTo>
                    <a:pt x="1846458" y="1"/>
                  </a:moveTo>
                  <a:cubicBezTo>
                    <a:pt x="1890795" y="1"/>
                    <a:pt x="1926739" y="51759"/>
                    <a:pt x="1926739" y="115605"/>
                  </a:cubicBezTo>
                  <a:lnTo>
                    <a:pt x="1926739" y="2196482"/>
                  </a:lnTo>
                  <a:cubicBezTo>
                    <a:pt x="1926739" y="2260328"/>
                    <a:pt x="1890795" y="2312086"/>
                    <a:pt x="1846458" y="2312086"/>
                  </a:cubicBezTo>
                  <a:lnTo>
                    <a:pt x="80281" y="2312086"/>
                  </a:lnTo>
                  <a:cubicBezTo>
                    <a:pt x="35944" y="2312086"/>
                    <a:pt x="0" y="2260328"/>
                    <a:pt x="0" y="2196482"/>
                  </a:cubicBezTo>
                  <a:lnTo>
                    <a:pt x="0" y="115605"/>
                  </a:lnTo>
                  <a:cubicBezTo>
                    <a:pt x="0" y="51759"/>
                    <a:pt x="35944" y="1"/>
                    <a:pt x="80281" y="1"/>
                  </a:cubicBezTo>
                  <a:lnTo>
                    <a:pt x="1846458" y="1"/>
                  </a:lnTo>
                  <a:close/>
                </a:path>
              </a:pathLst>
            </a:cu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6175" tIns="75439" rIns="97791" bIns="1541392" numCol="1" spcCol="1270" anchor="t" anchorCtr="0">
              <a:noAutofit/>
            </a:bodyPr>
            <a:lstStyle/>
            <a:p>
              <a:pPr marL="0" lvl="0" indent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Sparsity</a:t>
              </a:r>
            </a:p>
          </p:txBody>
        </p:sp>
        <p:sp>
          <p:nvSpPr>
            <p:cNvPr id="12" name="Flowchart: Extract 11">
              <a:extLst>
                <a:ext uri="{FF2B5EF4-FFF2-40B4-BE49-F238E27FC236}">
                  <a16:creationId xmlns:a16="http://schemas.microsoft.com/office/drawing/2014/main" id="{F834B1E4-EAD4-4129-44DF-C6DD08217CAE}"/>
                </a:ext>
              </a:extLst>
            </p:cNvPr>
            <p:cNvSpPr/>
            <p:nvPr/>
          </p:nvSpPr>
          <p:spPr>
            <a:xfrm rot="5400000">
              <a:off x="6694529" y="6206496"/>
              <a:ext cx="339679" cy="289010"/>
            </a:xfrm>
            <a:prstGeom prst="flowChartExtra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167217D-4A18-B27F-C232-7CCBAC7C75BF}"/>
                </a:ext>
              </a:extLst>
            </p:cNvPr>
            <p:cNvSpPr/>
            <p:nvPr/>
          </p:nvSpPr>
          <p:spPr>
            <a:xfrm>
              <a:off x="7234399" y="4369535"/>
              <a:ext cx="1435420" cy="2312087"/>
            </a:xfrm>
            <a:custGeom>
              <a:avLst/>
              <a:gdLst>
                <a:gd name="connsiteX0" fmla="*/ 0 w 1435420"/>
                <a:gd name="connsiteY0" fmla="*/ 0 h 2312087"/>
                <a:gd name="connsiteX1" fmla="*/ 1435420 w 1435420"/>
                <a:gd name="connsiteY1" fmla="*/ 0 h 2312087"/>
                <a:gd name="connsiteX2" fmla="*/ 1435420 w 1435420"/>
                <a:gd name="connsiteY2" fmla="*/ 2312087 h 2312087"/>
                <a:gd name="connsiteX3" fmla="*/ 0 w 1435420"/>
                <a:gd name="connsiteY3" fmla="*/ 2312087 h 2312087"/>
                <a:gd name="connsiteX4" fmla="*/ 0 w 1435420"/>
                <a:gd name="connsiteY4" fmla="*/ 0 h 2312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20" h="2312087">
                  <a:moveTo>
                    <a:pt x="0" y="0"/>
                  </a:moveTo>
                  <a:lnTo>
                    <a:pt x="1435420" y="0"/>
                  </a:lnTo>
                  <a:lnTo>
                    <a:pt x="1435420" y="2312087"/>
                  </a:lnTo>
                  <a:lnTo>
                    <a:pt x="0" y="23120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1722" rIns="0" bIns="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/>
                <a:t>Occur in small isolated regions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58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E9D3-05E3-38BD-2031-FF90D38C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Learning: An overview</a:t>
            </a:r>
          </a:p>
        </p:txBody>
      </p:sp>
      <p:pic>
        <p:nvPicPr>
          <p:cNvPr id="1026" name="Picture 2" descr="Artificial Neural Networks and its Applications - GeeksforGeeks">
            <a:extLst>
              <a:ext uri="{FF2B5EF4-FFF2-40B4-BE49-F238E27FC236}">
                <a16:creationId xmlns:a16="http://schemas.microsoft.com/office/drawing/2014/main" id="{3E4127B5-5448-D522-813A-EBD47BE4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145618"/>
            <a:ext cx="4959648" cy="312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FB27FA-1AC5-7159-4FFE-122E617C74BD}"/>
              </a:ext>
            </a:extLst>
          </p:cNvPr>
          <p:cNvSpPr/>
          <p:nvPr/>
        </p:nvSpPr>
        <p:spPr>
          <a:xfrm>
            <a:off x="398899" y="4375619"/>
            <a:ext cx="1055549" cy="963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(x) </a:t>
            </a:r>
            <a:br>
              <a:rPr lang="en-IN" sz="1400" dirty="0"/>
            </a:br>
            <a:r>
              <a:rPr lang="en-IN" sz="1400" dirty="0"/>
              <a:t>Whole Slide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A8FCA-2FAC-385A-02BE-3A252A67792D}"/>
              </a:ext>
            </a:extLst>
          </p:cNvPr>
          <p:cNvSpPr/>
          <p:nvPr/>
        </p:nvSpPr>
        <p:spPr>
          <a:xfrm>
            <a:off x="4681011" y="5270196"/>
            <a:ext cx="1731919" cy="1276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(y) </a:t>
            </a:r>
            <a:br>
              <a:rPr lang="en-IN" sz="1100" dirty="0"/>
            </a:br>
            <a:r>
              <a:rPr lang="en-IN" sz="1100" dirty="0"/>
              <a:t>Probabilities/Bounding boxes/Segmentation maps for PNI presence and additional parameters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AF0BE6-FA0F-ECA1-4213-8FA030191321}"/>
              </a:ext>
            </a:extLst>
          </p:cNvPr>
          <p:cNvSpPr/>
          <p:nvPr/>
        </p:nvSpPr>
        <p:spPr>
          <a:xfrm>
            <a:off x="803936" y="3884666"/>
            <a:ext cx="932810" cy="454131"/>
          </a:xfrm>
          <a:custGeom>
            <a:avLst/>
            <a:gdLst>
              <a:gd name="connsiteX0" fmla="*/ 0 w 932810"/>
              <a:gd name="connsiteY0" fmla="*/ 454131 h 454131"/>
              <a:gd name="connsiteX1" fmla="*/ 12273 w 932810"/>
              <a:gd name="connsiteY1" fmla="*/ 411173 h 454131"/>
              <a:gd name="connsiteX2" fmla="*/ 30684 w 932810"/>
              <a:gd name="connsiteY2" fmla="*/ 331393 h 454131"/>
              <a:gd name="connsiteX3" fmla="*/ 73643 w 932810"/>
              <a:gd name="connsiteY3" fmla="*/ 263887 h 454131"/>
              <a:gd name="connsiteX4" fmla="*/ 92053 w 932810"/>
              <a:gd name="connsiteY4" fmla="*/ 233202 h 454131"/>
              <a:gd name="connsiteX5" fmla="*/ 184107 w 932810"/>
              <a:gd name="connsiteY5" fmla="*/ 153423 h 454131"/>
              <a:gd name="connsiteX6" fmla="*/ 325256 w 932810"/>
              <a:gd name="connsiteY6" fmla="*/ 92053 h 454131"/>
              <a:gd name="connsiteX7" fmla="*/ 429583 w 932810"/>
              <a:gd name="connsiteY7" fmla="*/ 61369 h 454131"/>
              <a:gd name="connsiteX8" fmla="*/ 503226 w 932810"/>
              <a:gd name="connsiteY8" fmla="*/ 36821 h 454131"/>
              <a:gd name="connsiteX9" fmla="*/ 552322 w 932810"/>
              <a:gd name="connsiteY9" fmla="*/ 30684 h 454131"/>
              <a:gd name="connsiteX10" fmla="*/ 681197 w 932810"/>
              <a:gd name="connsiteY10" fmla="*/ 12274 h 454131"/>
              <a:gd name="connsiteX11" fmla="*/ 932810 w 932810"/>
              <a:gd name="connsiteY11" fmla="*/ 0 h 45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2810" h="454131">
                <a:moveTo>
                  <a:pt x="0" y="454131"/>
                </a:moveTo>
                <a:cubicBezTo>
                  <a:pt x="4091" y="439812"/>
                  <a:pt x="8862" y="425669"/>
                  <a:pt x="12273" y="411173"/>
                </a:cubicBezTo>
                <a:cubicBezTo>
                  <a:pt x="15493" y="397486"/>
                  <a:pt x="21151" y="352842"/>
                  <a:pt x="30684" y="331393"/>
                </a:cubicBezTo>
                <a:cubicBezTo>
                  <a:pt x="55111" y="276434"/>
                  <a:pt x="40372" y="311418"/>
                  <a:pt x="73643" y="263887"/>
                </a:cubicBezTo>
                <a:cubicBezTo>
                  <a:pt x="80483" y="254115"/>
                  <a:pt x="84290" y="242258"/>
                  <a:pt x="92053" y="233202"/>
                </a:cubicBezTo>
                <a:cubicBezTo>
                  <a:pt x="113958" y="207646"/>
                  <a:pt x="150412" y="169689"/>
                  <a:pt x="184107" y="153423"/>
                </a:cubicBezTo>
                <a:cubicBezTo>
                  <a:pt x="230309" y="131118"/>
                  <a:pt x="278026" y="112090"/>
                  <a:pt x="325256" y="92053"/>
                </a:cubicBezTo>
                <a:cubicBezTo>
                  <a:pt x="393608" y="63055"/>
                  <a:pt x="369047" y="70017"/>
                  <a:pt x="429583" y="61369"/>
                </a:cubicBezTo>
                <a:cubicBezTo>
                  <a:pt x="454131" y="53186"/>
                  <a:pt x="478123" y="43097"/>
                  <a:pt x="503226" y="36821"/>
                </a:cubicBezTo>
                <a:cubicBezTo>
                  <a:pt x="519226" y="32821"/>
                  <a:pt x="535984" y="32937"/>
                  <a:pt x="552322" y="30684"/>
                </a:cubicBezTo>
                <a:cubicBezTo>
                  <a:pt x="595309" y="24755"/>
                  <a:pt x="637913" y="15366"/>
                  <a:pt x="681197" y="12274"/>
                </a:cubicBezTo>
                <a:cubicBezTo>
                  <a:pt x="764971" y="6290"/>
                  <a:pt x="848754" y="0"/>
                  <a:pt x="93281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2D6C81-7DBC-278A-AD52-DBE8C05AE9B0}"/>
              </a:ext>
            </a:extLst>
          </p:cNvPr>
          <p:cNvSpPr/>
          <p:nvPr/>
        </p:nvSpPr>
        <p:spPr>
          <a:xfrm>
            <a:off x="1644693" y="3792612"/>
            <a:ext cx="135012" cy="251614"/>
          </a:xfrm>
          <a:custGeom>
            <a:avLst/>
            <a:gdLst>
              <a:gd name="connsiteX0" fmla="*/ 18410 w 135012"/>
              <a:gd name="connsiteY0" fmla="*/ 0 h 251614"/>
              <a:gd name="connsiteX1" fmla="*/ 55232 w 135012"/>
              <a:gd name="connsiteY1" fmla="*/ 12274 h 251614"/>
              <a:gd name="connsiteX2" fmla="*/ 110464 w 135012"/>
              <a:gd name="connsiteY2" fmla="*/ 55232 h 251614"/>
              <a:gd name="connsiteX3" fmla="*/ 135012 w 135012"/>
              <a:gd name="connsiteY3" fmla="*/ 67506 h 251614"/>
              <a:gd name="connsiteX4" fmla="*/ 42958 w 135012"/>
              <a:gd name="connsiteY4" fmla="*/ 190244 h 251614"/>
              <a:gd name="connsiteX5" fmla="*/ 0 w 135012"/>
              <a:gd name="connsiteY5" fmla="*/ 251614 h 25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012" h="251614">
                <a:moveTo>
                  <a:pt x="18410" y="0"/>
                </a:moveTo>
                <a:cubicBezTo>
                  <a:pt x="30684" y="4091"/>
                  <a:pt x="44138" y="5618"/>
                  <a:pt x="55232" y="12274"/>
                </a:cubicBezTo>
                <a:cubicBezTo>
                  <a:pt x="75232" y="24274"/>
                  <a:pt x="91287" y="41956"/>
                  <a:pt x="110464" y="55232"/>
                </a:cubicBezTo>
                <a:cubicBezTo>
                  <a:pt x="117986" y="60439"/>
                  <a:pt x="126829" y="63415"/>
                  <a:pt x="135012" y="67506"/>
                </a:cubicBezTo>
                <a:cubicBezTo>
                  <a:pt x="102042" y="133445"/>
                  <a:pt x="136970" y="68028"/>
                  <a:pt x="42958" y="190244"/>
                </a:cubicBezTo>
                <a:cubicBezTo>
                  <a:pt x="27733" y="210036"/>
                  <a:pt x="0" y="251614"/>
                  <a:pt x="0" y="25161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3EF33-A639-D633-0068-4CC5E8091594}"/>
              </a:ext>
            </a:extLst>
          </p:cNvPr>
          <p:cNvSpPr txBox="1"/>
          <p:nvPr/>
        </p:nvSpPr>
        <p:spPr>
          <a:xfrm>
            <a:off x="1951537" y="1855442"/>
            <a:ext cx="396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Figure 1: Dense Nets: Motivation</a:t>
            </a:r>
          </a:p>
        </p:txBody>
      </p:sp>
      <p:pic>
        <p:nvPicPr>
          <p:cNvPr id="1028" name="Picture 4" descr="R-CNN | Region Based CNNs - GeeksforGeeks">
            <a:extLst>
              <a:ext uri="{FF2B5EF4-FFF2-40B4-BE49-F238E27FC236}">
                <a16:creationId xmlns:a16="http://schemas.microsoft.com/office/drawing/2014/main" id="{2ECD4E48-4597-A86C-C4C0-4292EA66E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24" y="2623410"/>
            <a:ext cx="4986178" cy="21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216C9D-5FAF-9051-2CDA-9B45CCACE029}"/>
              </a:ext>
            </a:extLst>
          </p:cNvPr>
          <p:cNvSpPr/>
          <p:nvPr/>
        </p:nvSpPr>
        <p:spPr>
          <a:xfrm>
            <a:off x="5744150" y="4179238"/>
            <a:ext cx="343667" cy="932810"/>
          </a:xfrm>
          <a:custGeom>
            <a:avLst/>
            <a:gdLst>
              <a:gd name="connsiteX0" fmla="*/ 0 w 343667"/>
              <a:gd name="connsiteY0" fmla="*/ 0 h 932810"/>
              <a:gd name="connsiteX1" fmla="*/ 67506 w 343667"/>
              <a:gd name="connsiteY1" fmla="*/ 12273 h 932810"/>
              <a:gd name="connsiteX2" fmla="*/ 92054 w 343667"/>
              <a:gd name="connsiteY2" fmla="*/ 18410 h 932810"/>
              <a:gd name="connsiteX3" fmla="*/ 110465 w 343667"/>
              <a:gd name="connsiteY3" fmla="*/ 30684 h 932810"/>
              <a:gd name="connsiteX4" fmla="*/ 135012 w 343667"/>
              <a:gd name="connsiteY4" fmla="*/ 42958 h 932810"/>
              <a:gd name="connsiteX5" fmla="*/ 202518 w 343667"/>
              <a:gd name="connsiteY5" fmla="*/ 104327 h 932810"/>
              <a:gd name="connsiteX6" fmla="*/ 208655 w 343667"/>
              <a:gd name="connsiteY6" fmla="*/ 122738 h 932810"/>
              <a:gd name="connsiteX7" fmla="*/ 227066 w 343667"/>
              <a:gd name="connsiteY7" fmla="*/ 141149 h 932810"/>
              <a:gd name="connsiteX8" fmla="*/ 251614 w 343667"/>
              <a:gd name="connsiteY8" fmla="*/ 171833 h 932810"/>
              <a:gd name="connsiteX9" fmla="*/ 270024 w 343667"/>
              <a:gd name="connsiteY9" fmla="*/ 208655 h 932810"/>
              <a:gd name="connsiteX10" fmla="*/ 276161 w 343667"/>
              <a:gd name="connsiteY10" fmla="*/ 227065 h 932810"/>
              <a:gd name="connsiteX11" fmla="*/ 288435 w 343667"/>
              <a:gd name="connsiteY11" fmla="*/ 257750 h 932810"/>
              <a:gd name="connsiteX12" fmla="*/ 300709 w 343667"/>
              <a:gd name="connsiteY12" fmla="*/ 282298 h 932810"/>
              <a:gd name="connsiteX13" fmla="*/ 306846 w 343667"/>
              <a:gd name="connsiteY13" fmla="*/ 300708 h 932810"/>
              <a:gd name="connsiteX14" fmla="*/ 319120 w 343667"/>
              <a:gd name="connsiteY14" fmla="*/ 331393 h 932810"/>
              <a:gd name="connsiteX15" fmla="*/ 325257 w 343667"/>
              <a:gd name="connsiteY15" fmla="*/ 355941 h 932810"/>
              <a:gd name="connsiteX16" fmla="*/ 343667 w 343667"/>
              <a:gd name="connsiteY16" fmla="*/ 472542 h 932810"/>
              <a:gd name="connsiteX17" fmla="*/ 337531 w 343667"/>
              <a:gd name="connsiteY17" fmla="*/ 687334 h 932810"/>
              <a:gd name="connsiteX18" fmla="*/ 325257 w 343667"/>
              <a:gd name="connsiteY18" fmla="*/ 736429 h 932810"/>
              <a:gd name="connsiteX19" fmla="*/ 300709 w 343667"/>
              <a:gd name="connsiteY19" fmla="*/ 791661 h 932810"/>
              <a:gd name="connsiteX20" fmla="*/ 282298 w 343667"/>
              <a:gd name="connsiteY20" fmla="*/ 840757 h 932810"/>
              <a:gd name="connsiteX21" fmla="*/ 251614 w 343667"/>
              <a:gd name="connsiteY21" fmla="*/ 902126 h 932810"/>
              <a:gd name="connsiteX22" fmla="*/ 239340 w 343667"/>
              <a:gd name="connsiteY22" fmla="*/ 920536 h 932810"/>
              <a:gd name="connsiteX23" fmla="*/ 220929 w 343667"/>
              <a:gd name="connsiteY23" fmla="*/ 932810 h 9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3667" h="932810">
                <a:moveTo>
                  <a:pt x="0" y="0"/>
                </a:moveTo>
                <a:lnTo>
                  <a:pt x="67506" y="12273"/>
                </a:lnTo>
                <a:cubicBezTo>
                  <a:pt x="75777" y="13927"/>
                  <a:pt x="84301" y="15087"/>
                  <a:pt x="92054" y="18410"/>
                </a:cubicBezTo>
                <a:cubicBezTo>
                  <a:pt x="98833" y="21315"/>
                  <a:pt x="104061" y="27025"/>
                  <a:pt x="110465" y="30684"/>
                </a:cubicBezTo>
                <a:cubicBezTo>
                  <a:pt x="118408" y="35223"/>
                  <a:pt x="127984" y="37101"/>
                  <a:pt x="135012" y="42958"/>
                </a:cubicBezTo>
                <a:cubicBezTo>
                  <a:pt x="243641" y="133482"/>
                  <a:pt x="147541" y="67674"/>
                  <a:pt x="202518" y="104327"/>
                </a:cubicBezTo>
                <a:cubicBezTo>
                  <a:pt x="204564" y="110464"/>
                  <a:pt x="205067" y="117355"/>
                  <a:pt x="208655" y="122738"/>
                </a:cubicBezTo>
                <a:cubicBezTo>
                  <a:pt x="213469" y="129959"/>
                  <a:pt x="221351" y="134617"/>
                  <a:pt x="227066" y="141149"/>
                </a:cubicBezTo>
                <a:cubicBezTo>
                  <a:pt x="235691" y="151006"/>
                  <a:pt x="244582" y="160782"/>
                  <a:pt x="251614" y="171833"/>
                </a:cubicBezTo>
                <a:cubicBezTo>
                  <a:pt x="258981" y="183410"/>
                  <a:pt x="264451" y="196115"/>
                  <a:pt x="270024" y="208655"/>
                </a:cubicBezTo>
                <a:cubicBezTo>
                  <a:pt x="272651" y="214566"/>
                  <a:pt x="273890" y="221008"/>
                  <a:pt x="276161" y="227065"/>
                </a:cubicBezTo>
                <a:cubicBezTo>
                  <a:pt x="280029" y="237380"/>
                  <a:pt x="283961" y="247683"/>
                  <a:pt x="288435" y="257750"/>
                </a:cubicBezTo>
                <a:cubicBezTo>
                  <a:pt x="292151" y="266110"/>
                  <a:pt x="297105" y="273889"/>
                  <a:pt x="300709" y="282298"/>
                </a:cubicBezTo>
                <a:cubicBezTo>
                  <a:pt x="303257" y="288244"/>
                  <a:pt x="304575" y="294651"/>
                  <a:pt x="306846" y="300708"/>
                </a:cubicBezTo>
                <a:cubicBezTo>
                  <a:pt x="310714" y="311023"/>
                  <a:pt x="315636" y="320942"/>
                  <a:pt x="319120" y="331393"/>
                </a:cubicBezTo>
                <a:cubicBezTo>
                  <a:pt x="321787" y="339395"/>
                  <a:pt x="323490" y="347694"/>
                  <a:pt x="325257" y="355941"/>
                </a:cubicBezTo>
                <a:cubicBezTo>
                  <a:pt x="339941" y="424464"/>
                  <a:pt x="336314" y="406352"/>
                  <a:pt x="343667" y="472542"/>
                </a:cubicBezTo>
                <a:cubicBezTo>
                  <a:pt x="341622" y="544139"/>
                  <a:pt x="342516" y="615881"/>
                  <a:pt x="337531" y="687334"/>
                </a:cubicBezTo>
                <a:cubicBezTo>
                  <a:pt x="336357" y="704162"/>
                  <a:pt x="331522" y="720767"/>
                  <a:pt x="325257" y="736429"/>
                </a:cubicBezTo>
                <a:cubicBezTo>
                  <a:pt x="309585" y="775608"/>
                  <a:pt x="317910" y="757261"/>
                  <a:pt x="300709" y="791661"/>
                </a:cubicBezTo>
                <a:cubicBezTo>
                  <a:pt x="286160" y="864404"/>
                  <a:pt x="305283" y="789041"/>
                  <a:pt x="282298" y="840757"/>
                </a:cubicBezTo>
                <a:cubicBezTo>
                  <a:pt x="250511" y="912276"/>
                  <a:pt x="290656" y="847467"/>
                  <a:pt x="251614" y="902126"/>
                </a:cubicBezTo>
                <a:cubicBezTo>
                  <a:pt x="247327" y="908128"/>
                  <a:pt x="244555" y="915321"/>
                  <a:pt x="239340" y="920536"/>
                </a:cubicBezTo>
                <a:cubicBezTo>
                  <a:pt x="234124" y="925751"/>
                  <a:pt x="220929" y="932810"/>
                  <a:pt x="220929" y="9328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F22B85-1E87-547A-A7D1-5F9D817ACC3E}"/>
              </a:ext>
            </a:extLst>
          </p:cNvPr>
          <p:cNvSpPr/>
          <p:nvPr/>
        </p:nvSpPr>
        <p:spPr>
          <a:xfrm>
            <a:off x="5934395" y="5026132"/>
            <a:ext cx="147414" cy="153422"/>
          </a:xfrm>
          <a:custGeom>
            <a:avLst/>
            <a:gdLst>
              <a:gd name="connsiteX0" fmla="*/ 0 w 147414"/>
              <a:gd name="connsiteY0" fmla="*/ 0 h 153422"/>
              <a:gd name="connsiteX1" fmla="*/ 6137 w 147414"/>
              <a:gd name="connsiteY1" fmla="*/ 122738 h 153422"/>
              <a:gd name="connsiteX2" fmla="*/ 12273 w 147414"/>
              <a:gd name="connsiteY2" fmla="*/ 153422 h 153422"/>
              <a:gd name="connsiteX3" fmla="*/ 61369 w 147414"/>
              <a:gd name="connsiteY3" fmla="*/ 122738 h 153422"/>
              <a:gd name="connsiteX4" fmla="*/ 92053 w 147414"/>
              <a:gd name="connsiteY4" fmla="*/ 110464 h 153422"/>
              <a:gd name="connsiteX5" fmla="*/ 135012 w 147414"/>
              <a:gd name="connsiteY5" fmla="*/ 55232 h 153422"/>
              <a:gd name="connsiteX6" fmla="*/ 147286 w 147414"/>
              <a:gd name="connsiteY6" fmla="*/ 24547 h 15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414" h="153422">
                <a:moveTo>
                  <a:pt x="0" y="0"/>
                </a:moveTo>
                <a:cubicBezTo>
                  <a:pt x="2046" y="40913"/>
                  <a:pt x="2871" y="81905"/>
                  <a:pt x="6137" y="122738"/>
                </a:cubicBezTo>
                <a:cubicBezTo>
                  <a:pt x="6969" y="133135"/>
                  <a:pt x="1842" y="153422"/>
                  <a:pt x="12273" y="153422"/>
                </a:cubicBezTo>
                <a:cubicBezTo>
                  <a:pt x="31572" y="153422"/>
                  <a:pt x="44377" y="131887"/>
                  <a:pt x="61369" y="122738"/>
                </a:cubicBezTo>
                <a:cubicBezTo>
                  <a:pt x="71068" y="117515"/>
                  <a:pt x="81825" y="114555"/>
                  <a:pt x="92053" y="110464"/>
                </a:cubicBezTo>
                <a:cubicBezTo>
                  <a:pt x="139085" y="63432"/>
                  <a:pt x="110022" y="98964"/>
                  <a:pt x="135012" y="55232"/>
                </a:cubicBezTo>
                <a:cubicBezTo>
                  <a:pt x="149555" y="29782"/>
                  <a:pt x="147286" y="46213"/>
                  <a:pt x="147286" y="2454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55BC58-8146-D6F2-3471-79ED50817382}"/>
              </a:ext>
            </a:extLst>
          </p:cNvPr>
          <p:cNvSpPr txBox="1"/>
          <p:nvPr/>
        </p:nvSpPr>
        <p:spPr>
          <a:xfrm>
            <a:off x="6567230" y="1877895"/>
            <a:ext cx="449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Figure 2: ConvNets -  Specialization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971A38-AAA7-9D6A-9C2F-73E7833E28CC}"/>
              </a:ext>
            </a:extLst>
          </p:cNvPr>
          <p:cNvSpPr/>
          <p:nvPr/>
        </p:nvSpPr>
        <p:spPr>
          <a:xfrm>
            <a:off x="6541949" y="3872392"/>
            <a:ext cx="4516768" cy="1976086"/>
          </a:xfrm>
          <a:custGeom>
            <a:avLst/>
            <a:gdLst>
              <a:gd name="connsiteX0" fmla="*/ 4479946 w 4516768"/>
              <a:gd name="connsiteY0" fmla="*/ 0 h 1976086"/>
              <a:gd name="connsiteX1" fmla="*/ 4486083 w 4516768"/>
              <a:gd name="connsiteY1" fmla="*/ 30685 h 1976086"/>
              <a:gd name="connsiteX2" fmla="*/ 4504494 w 4516768"/>
              <a:gd name="connsiteY2" fmla="*/ 104327 h 1976086"/>
              <a:gd name="connsiteX3" fmla="*/ 4516768 w 4516768"/>
              <a:gd name="connsiteY3" fmla="*/ 165697 h 1976086"/>
              <a:gd name="connsiteX4" fmla="*/ 4498357 w 4516768"/>
              <a:gd name="connsiteY4" fmla="*/ 343667 h 1976086"/>
              <a:gd name="connsiteX5" fmla="*/ 4467672 w 4516768"/>
              <a:gd name="connsiteY5" fmla="*/ 423447 h 1976086"/>
              <a:gd name="connsiteX6" fmla="*/ 4394030 w 4516768"/>
              <a:gd name="connsiteY6" fmla="*/ 564596 h 1976086"/>
              <a:gd name="connsiteX7" fmla="*/ 4369482 w 4516768"/>
              <a:gd name="connsiteY7" fmla="*/ 601417 h 1976086"/>
              <a:gd name="connsiteX8" fmla="*/ 4320387 w 4516768"/>
              <a:gd name="connsiteY8" fmla="*/ 687334 h 1976086"/>
              <a:gd name="connsiteX9" fmla="*/ 4271291 w 4516768"/>
              <a:gd name="connsiteY9" fmla="*/ 754840 h 1976086"/>
              <a:gd name="connsiteX10" fmla="*/ 4252881 w 4516768"/>
              <a:gd name="connsiteY10" fmla="*/ 791662 h 1976086"/>
              <a:gd name="connsiteX11" fmla="*/ 4222196 w 4516768"/>
              <a:gd name="connsiteY11" fmla="*/ 822346 h 1976086"/>
              <a:gd name="connsiteX12" fmla="*/ 4099458 w 4516768"/>
              <a:gd name="connsiteY12" fmla="*/ 926674 h 1976086"/>
              <a:gd name="connsiteX13" fmla="*/ 4038089 w 4516768"/>
              <a:gd name="connsiteY13" fmla="*/ 975769 h 1976086"/>
              <a:gd name="connsiteX14" fmla="*/ 3829434 w 4516768"/>
              <a:gd name="connsiteY14" fmla="*/ 1104644 h 1976086"/>
              <a:gd name="connsiteX15" fmla="*/ 3510314 w 4516768"/>
              <a:gd name="connsiteY15" fmla="*/ 1251930 h 1976086"/>
              <a:gd name="connsiteX16" fmla="*/ 3412123 w 4516768"/>
              <a:gd name="connsiteY16" fmla="*/ 1288752 h 1976086"/>
              <a:gd name="connsiteX17" fmla="*/ 3338481 w 4516768"/>
              <a:gd name="connsiteY17" fmla="*/ 1313299 h 1976086"/>
              <a:gd name="connsiteX18" fmla="*/ 3264838 w 4516768"/>
              <a:gd name="connsiteY18" fmla="*/ 1343984 h 1976086"/>
              <a:gd name="connsiteX19" fmla="*/ 3037772 w 4516768"/>
              <a:gd name="connsiteY19" fmla="*/ 1399216 h 1976086"/>
              <a:gd name="connsiteX20" fmla="*/ 2835254 w 4516768"/>
              <a:gd name="connsiteY20" fmla="*/ 1460585 h 1976086"/>
              <a:gd name="connsiteX21" fmla="*/ 2737063 w 4516768"/>
              <a:gd name="connsiteY21" fmla="*/ 1491270 h 1976086"/>
              <a:gd name="connsiteX22" fmla="*/ 2632736 w 4516768"/>
              <a:gd name="connsiteY22" fmla="*/ 1515817 h 1976086"/>
              <a:gd name="connsiteX23" fmla="*/ 2534545 w 4516768"/>
              <a:gd name="connsiteY23" fmla="*/ 1546502 h 1976086"/>
              <a:gd name="connsiteX24" fmla="*/ 2374985 w 4516768"/>
              <a:gd name="connsiteY24" fmla="*/ 1589460 h 1976086"/>
              <a:gd name="connsiteX25" fmla="*/ 2227699 w 4516768"/>
              <a:gd name="connsiteY25" fmla="*/ 1614008 h 1976086"/>
              <a:gd name="connsiteX26" fmla="*/ 2190878 w 4516768"/>
              <a:gd name="connsiteY26" fmla="*/ 1626282 h 1976086"/>
              <a:gd name="connsiteX27" fmla="*/ 2025181 w 4516768"/>
              <a:gd name="connsiteY27" fmla="*/ 1644693 h 1976086"/>
              <a:gd name="connsiteX28" fmla="*/ 1957675 w 4516768"/>
              <a:gd name="connsiteY28" fmla="*/ 1656966 h 1976086"/>
              <a:gd name="connsiteX29" fmla="*/ 1902443 w 4516768"/>
              <a:gd name="connsiteY29" fmla="*/ 1663103 h 1976086"/>
              <a:gd name="connsiteX30" fmla="*/ 1791979 w 4516768"/>
              <a:gd name="connsiteY30" fmla="*/ 1687651 h 1976086"/>
              <a:gd name="connsiteX31" fmla="*/ 1571050 w 4516768"/>
              <a:gd name="connsiteY31" fmla="*/ 1712199 h 1976086"/>
              <a:gd name="connsiteX32" fmla="*/ 1485133 w 4516768"/>
              <a:gd name="connsiteY32" fmla="*/ 1730609 h 1976086"/>
              <a:gd name="connsiteX33" fmla="*/ 1350121 w 4516768"/>
              <a:gd name="connsiteY33" fmla="*/ 1749020 h 1976086"/>
              <a:gd name="connsiteX34" fmla="*/ 1123055 w 4516768"/>
              <a:gd name="connsiteY34" fmla="*/ 1810389 h 1976086"/>
              <a:gd name="connsiteX35" fmla="*/ 1080097 w 4516768"/>
              <a:gd name="connsiteY35" fmla="*/ 1816526 h 1976086"/>
              <a:gd name="connsiteX36" fmla="*/ 951221 w 4516768"/>
              <a:gd name="connsiteY36" fmla="*/ 1841074 h 1976086"/>
              <a:gd name="connsiteX37" fmla="*/ 718019 w 4516768"/>
              <a:gd name="connsiteY37" fmla="*/ 1859485 h 1976086"/>
              <a:gd name="connsiteX38" fmla="*/ 619828 w 4516768"/>
              <a:gd name="connsiteY38" fmla="*/ 1871758 h 1976086"/>
              <a:gd name="connsiteX39" fmla="*/ 509364 w 4516768"/>
              <a:gd name="connsiteY39" fmla="*/ 1884032 h 1976086"/>
              <a:gd name="connsiteX40" fmla="*/ 319119 w 4516768"/>
              <a:gd name="connsiteY40" fmla="*/ 1908580 h 1976086"/>
              <a:gd name="connsiteX41" fmla="*/ 270024 w 4516768"/>
              <a:gd name="connsiteY41" fmla="*/ 1914717 h 1976086"/>
              <a:gd name="connsiteX42" fmla="*/ 190244 w 4516768"/>
              <a:gd name="connsiteY42" fmla="*/ 1933127 h 1976086"/>
              <a:gd name="connsiteX43" fmla="*/ 171834 w 4516768"/>
              <a:gd name="connsiteY43" fmla="*/ 1939264 h 1976086"/>
              <a:gd name="connsiteX44" fmla="*/ 141149 w 4516768"/>
              <a:gd name="connsiteY44" fmla="*/ 1951538 h 1976086"/>
              <a:gd name="connsiteX45" fmla="*/ 79780 w 4516768"/>
              <a:gd name="connsiteY45" fmla="*/ 1957675 h 1976086"/>
              <a:gd name="connsiteX46" fmla="*/ 36821 w 4516768"/>
              <a:gd name="connsiteY46" fmla="*/ 1969949 h 1976086"/>
              <a:gd name="connsiteX47" fmla="*/ 0 w 4516768"/>
              <a:gd name="connsiteY47" fmla="*/ 1976086 h 197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516768" h="1976086">
                <a:moveTo>
                  <a:pt x="4479946" y="0"/>
                </a:moveTo>
                <a:cubicBezTo>
                  <a:pt x="4481992" y="10228"/>
                  <a:pt x="4483694" y="20531"/>
                  <a:pt x="4486083" y="30685"/>
                </a:cubicBezTo>
                <a:cubicBezTo>
                  <a:pt x="4491878" y="55315"/>
                  <a:pt x="4499532" y="79516"/>
                  <a:pt x="4504494" y="104327"/>
                </a:cubicBezTo>
                <a:lnTo>
                  <a:pt x="4516768" y="165697"/>
                </a:lnTo>
                <a:cubicBezTo>
                  <a:pt x="4510631" y="225020"/>
                  <a:pt x="4509517" y="285080"/>
                  <a:pt x="4498357" y="343667"/>
                </a:cubicBezTo>
                <a:cubicBezTo>
                  <a:pt x="4493026" y="371656"/>
                  <a:pt x="4479327" y="397447"/>
                  <a:pt x="4467672" y="423447"/>
                </a:cubicBezTo>
                <a:cubicBezTo>
                  <a:pt x="4452269" y="457807"/>
                  <a:pt x="4418224" y="525282"/>
                  <a:pt x="4394030" y="564596"/>
                </a:cubicBezTo>
                <a:cubicBezTo>
                  <a:pt x="4386299" y="577159"/>
                  <a:pt x="4377071" y="588768"/>
                  <a:pt x="4369482" y="601417"/>
                </a:cubicBezTo>
                <a:cubicBezTo>
                  <a:pt x="4352511" y="629701"/>
                  <a:pt x="4338168" y="659552"/>
                  <a:pt x="4320387" y="687334"/>
                </a:cubicBezTo>
                <a:cubicBezTo>
                  <a:pt x="4305388" y="710769"/>
                  <a:pt x="4286406" y="731480"/>
                  <a:pt x="4271291" y="754840"/>
                </a:cubicBezTo>
                <a:cubicBezTo>
                  <a:pt x="4263836" y="766361"/>
                  <a:pt x="4260952" y="780564"/>
                  <a:pt x="4252881" y="791662"/>
                </a:cubicBezTo>
                <a:cubicBezTo>
                  <a:pt x="4244373" y="803360"/>
                  <a:pt x="4233055" y="812790"/>
                  <a:pt x="4222196" y="822346"/>
                </a:cubicBezTo>
                <a:cubicBezTo>
                  <a:pt x="4181886" y="857819"/>
                  <a:pt x="4140708" y="892299"/>
                  <a:pt x="4099458" y="926674"/>
                </a:cubicBezTo>
                <a:cubicBezTo>
                  <a:pt x="4079333" y="943445"/>
                  <a:pt x="4060377" y="962003"/>
                  <a:pt x="4038089" y="975769"/>
                </a:cubicBezTo>
                <a:cubicBezTo>
                  <a:pt x="3968537" y="1018727"/>
                  <a:pt x="3902552" y="1068085"/>
                  <a:pt x="3829434" y="1104644"/>
                </a:cubicBezTo>
                <a:cubicBezTo>
                  <a:pt x="3724470" y="1157127"/>
                  <a:pt x="3620828" y="1210487"/>
                  <a:pt x="3510314" y="1251930"/>
                </a:cubicBezTo>
                <a:lnTo>
                  <a:pt x="3412123" y="1288752"/>
                </a:lnTo>
                <a:cubicBezTo>
                  <a:pt x="3387755" y="1297455"/>
                  <a:pt x="3362709" y="1304214"/>
                  <a:pt x="3338481" y="1313299"/>
                </a:cubicBezTo>
                <a:cubicBezTo>
                  <a:pt x="3313581" y="1322637"/>
                  <a:pt x="3290408" y="1336678"/>
                  <a:pt x="3264838" y="1343984"/>
                </a:cubicBezTo>
                <a:cubicBezTo>
                  <a:pt x="3189940" y="1365384"/>
                  <a:pt x="3110865" y="1372287"/>
                  <a:pt x="3037772" y="1399216"/>
                </a:cubicBezTo>
                <a:cubicBezTo>
                  <a:pt x="2801645" y="1486209"/>
                  <a:pt x="3026754" y="1409517"/>
                  <a:pt x="2835254" y="1460585"/>
                </a:cubicBezTo>
                <a:cubicBezTo>
                  <a:pt x="2802121" y="1469421"/>
                  <a:pt x="2770146" y="1482247"/>
                  <a:pt x="2737063" y="1491270"/>
                </a:cubicBezTo>
                <a:cubicBezTo>
                  <a:pt x="2702597" y="1500670"/>
                  <a:pt x="2667202" y="1506417"/>
                  <a:pt x="2632736" y="1515817"/>
                </a:cubicBezTo>
                <a:cubicBezTo>
                  <a:pt x="2599653" y="1524840"/>
                  <a:pt x="2567517" y="1537081"/>
                  <a:pt x="2534545" y="1546502"/>
                </a:cubicBezTo>
                <a:cubicBezTo>
                  <a:pt x="2481584" y="1561634"/>
                  <a:pt x="2429316" y="1580405"/>
                  <a:pt x="2374985" y="1589460"/>
                </a:cubicBezTo>
                <a:lnTo>
                  <a:pt x="2227699" y="1614008"/>
                </a:lnTo>
                <a:cubicBezTo>
                  <a:pt x="2215425" y="1618099"/>
                  <a:pt x="2203564" y="1623745"/>
                  <a:pt x="2190878" y="1626282"/>
                </a:cubicBezTo>
                <a:cubicBezTo>
                  <a:pt x="2130707" y="1638316"/>
                  <a:pt x="2085726" y="1640036"/>
                  <a:pt x="2025181" y="1644693"/>
                </a:cubicBezTo>
                <a:cubicBezTo>
                  <a:pt x="2002679" y="1648784"/>
                  <a:pt x="1980293" y="1653573"/>
                  <a:pt x="1957675" y="1656966"/>
                </a:cubicBezTo>
                <a:cubicBezTo>
                  <a:pt x="1939356" y="1659714"/>
                  <a:pt x="1920657" y="1659730"/>
                  <a:pt x="1902443" y="1663103"/>
                </a:cubicBezTo>
                <a:cubicBezTo>
                  <a:pt x="1865354" y="1669971"/>
                  <a:pt x="1829237" y="1681768"/>
                  <a:pt x="1791979" y="1687651"/>
                </a:cubicBezTo>
                <a:cubicBezTo>
                  <a:pt x="1432459" y="1744418"/>
                  <a:pt x="1873660" y="1661765"/>
                  <a:pt x="1571050" y="1712199"/>
                </a:cubicBezTo>
                <a:cubicBezTo>
                  <a:pt x="1542159" y="1717014"/>
                  <a:pt x="1514024" y="1725794"/>
                  <a:pt x="1485133" y="1730609"/>
                </a:cubicBezTo>
                <a:cubicBezTo>
                  <a:pt x="1440330" y="1738076"/>
                  <a:pt x="1394478" y="1739247"/>
                  <a:pt x="1350121" y="1749020"/>
                </a:cubicBezTo>
                <a:cubicBezTo>
                  <a:pt x="1273553" y="1765891"/>
                  <a:pt x="1200671" y="1799301"/>
                  <a:pt x="1123055" y="1810389"/>
                </a:cubicBezTo>
                <a:cubicBezTo>
                  <a:pt x="1108736" y="1812435"/>
                  <a:pt x="1094314" y="1813860"/>
                  <a:pt x="1080097" y="1816526"/>
                </a:cubicBezTo>
                <a:cubicBezTo>
                  <a:pt x="958008" y="1839418"/>
                  <a:pt x="1099629" y="1818812"/>
                  <a:pt x="951221" y="1841074"/>
                </a:cubicBezTo>
                <a:cubicBezTo>
                  <a:pt x="871223" y="1853074"/>
                  <a:pt x="806229" y="1852700"/>
                  <a:pt x="718019" y="1859485"/>
                </a:cubicBezTo>
                <a:cubicBezTo>
                  <a:pt x="661984" y="1863795"/>
                  <a:pt x="670525" y="1865674"/>
                  <a:pt x="619828" y="1871758"/>
                </a:cubicBezTo>
                <a:lnTo>
                  <a:pt x="509364" y="1884032"/>
                </a:lnTo>
                <a:lnTo>
                  <a:pt x="319119" y="1908580"/>
                </a:lnTo>
                <a:cubicBezTo>
                  <a:pt x="302761" y="1910677"/>
                  <a:pt x="286196" y="1911482"/>
                  <a:pt x="270024" y="1914717"/>
                </a:cubicBezTo>
                <a:cubicBezTo>
                  <a:pt x="234248" y="1921872"/>
                  <a:pt x="230942" y="1922028"/>
                  <a:pt x="190244" y="1933127"/>
                </a:cubicBezTo>
                <a:cubicBezTo>
                  <a:pt x="184003" y="1934829"/>
                  <a:pt x="177891" y="1936993"/>
                  <a:pt x="171834" y="1939264"/>
                </a:cubicBezTo>
                <a:cubicBezTo>
                  <a:pt x="161519" y="1943132"/>
                  <a:pt x="151951" y="1949378"/>
                  <a:pt x="141149" y="1951538"/>
                </a:cubicBezTo>
                <a:cubicBezTo>
                  <a:pt x="120990" y="1955570"/>
                  <a:pt x="100236" y="1955629"/>
                  <a:pt x="79780" y="1957675"/>
                </a:cubicBezTo>
                <a:cubicBezTo>
                  <a:pt x="65460" y="1961766"/>
                  <a:pt x="51332" y="1966600"/>
                  <a:pt x="36821" y="1969949"/>
                </a:cubicBezTo>
                <a:cubicBezTo>
                  <a:pt x="24697" y="1972747"/>
                  <a:pt x="0" y="1976086"/>
                  <a:pt x="0" y="19760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C2E8E75-4941-2AAC-B30F-163E02D33245}"/>
              </a:ext>
            </a:extLst>
          </p:cNvPr>
          <p:cNvSpPr/>
          <p:nvPr/>
        </p:nvSpPr>
        <p:spPr>
          <a:xfrm>
            <a:off x="6480526" y="5719603"/>
            <a:ext cx="184161" cy="233202"/>
          </a:xfrm>
          <a:custGeom>
            <a:avLst/>
            <a:gdLst>
              <a:gd name="connsiteX0" fmla="*/ 110518 w 184161"/>
              <a:gd name="connsiteY0" fmla="*/ 0 h 233202"/>
              <a:gd name="connsiteX1" fmla="*/ 73697 w 184161"/>
              <a:gd name="connsiteY1" fmla="*/ 49095 h 233202"/>
              <a:gd name="connsiteX2" fmla="*/ 61423 w 184161"/>
              <a:gd name="connsiteY2" fmla="*/ 67506 h 233202"/>
              <a:gd name="connsiteX3" fmla="*/ 36875 w 184161"/>
              <a:gd name="connsiteY3" fmla="*/ 85916 h 233202"/>
              <a:gd name="connsiteX4" fmla="*/ 24602 w 184161"/>
              <a:gd name="connsiteY4" fmla="*/ 104327 h 233202"/>
              <a:gd name="connsiteX5" fmla="*/ 54 w 184161"/>
              <a:gd name="connsiteY5" fmla="*/ 110464 h 233202"/>
              <a:gd name="connsiteX6" fmla="*/ 30738 w 184161"/>
              <a:gd name="connsiteY6" fmla="*/ 147286 h 233202"/>
              <a:gd name="connsiteX7" fmla="*/ 79834 w 184161"/>
              <a:gd name="connsiteY7" fmla="*/ 177970 h 233202"/>
              <a:gd name="connsiteX8" fmla="*/ 135066 w 184161"/>
              <a:gd name="connsiteY8" fmla="*/ 202518 h 233202"/>
              <a:gd name="connsiteX9" fmla="*/ 184161 w 184161"/>
              <a:gd name="connsiteY9" fmla="*/ 233202 h 23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161" h="233202">
                <a:moveTo>
                  <a:pt x="110518" y="0"/>
                </a:moveTo>
                <a:cubicBezTo>
                  <a:pt x="71832" y="64477"/>
                  <a:pt x="112046" y="3076"/>
                  <a:pt x="73697" y="49095"/>
                </a:cubicBezTo>
                <a:cubicBezTo>
                  <a:pt x="68975" y="54761"/>
                  <a:pt x="66639" y="62291"/>
                  <a:pt x="61423" y="67506"/>
                </a:cubicBezTo>
                <a:cubicBezTo>
                  <a:pt x="54191" y="74738"/>
                  <a:pt x="45058" y="79779"/>
                  <a:pt x="36875" y="85916"/>
                </a:cubicBezTo>
                <a:cubicBezTo>
                  <a:pt x="32784" y="92053"/>
                  <a:pt x="30739" y="100236"/>
                  <a:pt x="24602" y="104327"/>
                </a:cubicBezTo>
                <a:cubicBezTo>
                  <a:pt x="17584" y="109006"/>
                  <a:pt x="-1139" y="102114"/>
                  <a:pt x="54" y="110464"/>
                </a:cubicBezTo>
                <a:cubicBezTo>
                  <a:pt x="2313" y="126280"/>
                  <a:pt x="19441" y="135989"/>
                  <a:pt x="30738" y="147286"/>
                </a:cubicBezTo>
                <a:cubicBezTo>
                  <a:pt x="72992" y="189540"/>
                  <a:pt x="45778" y="160942"/>
                  <a:pt x="79834" y="177970"/>
                </a:cubicBezTo>
                <a:cubicBezTo>
                  <a:pt x="132918" y="204512"/>
                  <a:pt x="88221" y="190807"/>
                  <a:pt x="135066" y="202518"/>
                </a:cubicBezTo>
                <a:lnTo>
                  <a:pt x="184161" y="23320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8DECA2-61E6-9EDC-35C8-9709BDB7AFA0}"/>
              </a:ext>
            </a:extLst>
          </p:cNvPr>
          <p:cNvSpPr/>
          <p:nvPr/>
        </p:nvSpPr>
        <p:spPr>
          <a:xfrm>
            <a:off x="724139" y="2246110"/>
            <a:ext cx="5811673" cy="2074277"/>
          </a:xfrm>
          <a:custGeom>
            <a:avLst/>
            <a:gdLst>
              <a:gd name="connsiteX0" fmla="*/ 12291 w 5811673"/>
              <a:gd name="connsiteY0" fmla="*/ 2074277 h 2074277"/>
              <a:gd name="connsiteX1" fmla="*/ 17 w 5811673"/>
              <a:gd name="connsiteY1" fmla="*/ 1982223 h 2074277"/>
              <a:gd name="connsiteX2" fmla="*/ 6154 w 5811673"/>
              <a:gd name="connsiteY2" fmla="*/ 1706062 h 2074277"/>
              <a:gd name="connsiteX3" fmla="*/ 24564 w 5811673"/>
              <a:gd name="connsiteY3" fmla="*/ 1650830 h 2074277"/>
              <a:gd name="connsiteX4" fmla="*/ 36838 w 5811673"/>
              <a:gd name="connsiteY4" fmla="*/ 1607871 h 2074277"/>
              <a:gd name="connsiteX5" fmla="*/ 42975 w 5811673"/>
              <a:gd name="connsiteY5" fmla="*/ 1577187 h 2074277"/>
              <a:gd name="connsiteX6" fmla="*/ 49112 w 5811673"/>
              <a:gd name="connsiteY6" fmla="*/ 1552639 h 2074277"/>
              <a:gd name="connsiteX7" fmla="*/ 67523 w 5811673"/>
              <a:gd name="connsiteY7" fmla="*/ 1442175 h 2074277"/>
              <a:gd name="connsiteX8" fmla="*/ 85933 w 5811673"/>
              <a:gd name="connsiteY8" fmla="*/ 1386942 h 2074277"/>
              <a:gd name="connsiteX9" fmla="*/ 116618 w 5811673"/>
              <a:gd name="connsiteY9" fmla="*/ 1288752 h 2074277"/>
              <a:gd name="connsiteX10" fmla="*/ 122755 w 5811673"/>
              <a:gd name="connsiteY10" fmla="*/ 1251930 h 2074277"/>
              <a:gd name="connsiteX11" fmla="*/ 153440 w 5811673"/>
              <a:gd name="connsiteY11" fmla="*/ 1178287 h 2074277"/>
              <a:gd name="connsiteX12" fmla="*/ 165713 w 5811673"/>
              <a:gd name="connsiteY12" fmla="*/ 1153740 h 2074277"/>
              <a:gd name="connsiteX13" fmla="*/ 184124 w 5811673"/>
              <a:gd name="connsiteY13" fmla="*/ 1129192 h 2074277"/>
              <a:gd name="connsiteX14" fmla="*/ 214809 w 5811673"/>
              <a:gd name="connsiteY14" fmla="*/ 1055549 h 2074277"/>
              <a:gd name="connsiteX15" fmla="*/ 233219 w 5811673"/>
              <a:gd name="connsiteY15" fmla="*/ 1031001 h 2074277"/>
              <a:gd name="connsiteX16" fmla="*/ 282315 w 5811673"/>
              <a:gd name="connsiteY16" fmla="*/ 945085 h 2074277"/>
              <a:gd name="connsiteX17" fmla="*/ 343684 w 5811673"/>
              <a:gd name="connsiteY17" fmla="*/ 865305 h 2074277"/>
              <a:gd name="connsiteX18" fmla="*/ 355958 w 5811673"/>
              <a:gd name="connsiteY18" fmla="*/ 840757 h 2074277"/>
              <a:gd name="connsiteX19" fmla="*/ 417327 w 5811673"/>
              <a:gd name="connsiteY19" fmla="*/ 767114 h 2074277"/>
              <a:gd name="connsiteX20" fmla="*/ 460285 w 5811673"/>
              <a:gd name="connsiteY20" fmla="*/ 718019 h 2074277"/>
              <a:gd name="connsiteX21" fmla="*/ 478696 w 5811673"/>
              <a:gd name="connsiteY21" fmla="*/ 693471 h 2074277"/>
              <a:gd name="connsiteX22" fmla="*/ 515517 w 5811673"/>
              <a:gd name="connsiteY22" fmla="*/ 656650 h 2074277"/>
              <a:gd name="connsiteX23" fmla="*/ 540065 w 5811673"/>
              <a:gd name="connsiteY23" fmla="*/ 632102 h 2074277"/>
              <a:gd name="connsiteX24" fmla="*/ 552339 w 5811673"/>
              <a:gd name="connsiteY24" fmla="*/ 613691 h 2074277"/>
              <a:gd name="connsiteX25" fmla="*/ 583023 w 5811673"/>
              <a:gd name="connsiteY25" fmla="*/ 595281 h 2074277"/>
              <a:gd name="connsiteX26" fmla="*/ 607571 w 5811673"/>
              <a:gd name="connsiteY26" fmla="*/ 576870 h 2074277"/>
              <a:gd name="connsiteX27" fmla="*/ 632119 w 5811673"/>
              <a:gd name="connsiteY27" fmla="*/ 564596 h 2074277"/>
              <a:gd name="connsiteX28" fmla="*/ 668940 w 5811673"/>
              <a:gd name="connsiteY28" fmla="*/ 540048 h 2074277"/>
              <a:gd name="connsiteX29" fmla="*/ 693488 w 5811673"/>
              <a:gd name="connsiteY29" fmla="*/ 527775 h 2074277"/>
              <a:gd name="connsiteX30" fmla="*/ 724172 w 5811673"/>
              <a:gd name="connsiteY30" fmla="*/ 509364 h 2074277"/>
              <a:gd name="connsiteX31" fmla="*/ 760994 w 5811673"/>
              <a:gd name="connsiteY31" fmla="*/ 490953 h 2074277"/>
              <a:gd name="connsiteX32" fmla="*/ 828500 w 5811673"/>
              <a:gd name="connsiteY32" fmla="*/ 447995 h 2074277"/>
              <a:gd name="connsiteX33" fmla="*/ 945101 w 5811673"/>
              <a:gd name="connsiteY33" fmla="*/ 392762 h 2074277"/>
              <a:gd name="connsiteX34" fmla="*/ 963512 w 5811673"/>
              <a:gd name="connsiteY34" fmla="*/ 386626 h 2074277"/>
              <a:gd name="connsiteX35" fmla="*/ 1061703 w 5811673"/>
              <a:gd name="connsiteY35" fmla="*/ 355941 h 2074277"/>
              <a:gd name="connsiteX36" fmla="*/ 1098524 w 5811673"/>
              <a:gd name="connsiteY36" fmla="*/ 337530 h 2074277"/>
              <a:gd name="connsiteX37" fmla="*/ 1159893 w 5811673"/>
              <a:gd name="connsiteY37" fmla="*/ 300709 h 2074277"/>
              <a:gd name="connsiteX38" fmla="*/ 1178304 w 5811673"/>
              <a:gd name="connsiteY38" fmla="*/ 294572 h 2074277"/>
              <a:gd name="connsiteX39" fmla="*/ 1331727 w 5811673"/>
              <a:gd name="connsiteY39" fmla="*/ 270024 h 2074277"/>
              <a:gd name="connsiteX40" fmla="*/ 1442191 w 5811673"/>
              <a:gd name="connsiteY40" fmla="*/ 239340 h 2074277"/>
              <a:gd name="connsiteX41" fmla="*/ 1466739 w 5811673"/>
              <a:gd name="connsiteY41" fmla="*/ 227066 h 2074277"/>
              <a:gd name="connsiteX42" fmla="*/ 1515834 w 5811673"/>
              <a:gd name="connsiteY42" fmla="*/ 220929 h 2074277"/>
              <a:gd name="connsiteX43" fmla="*/ 1589477 w 5811673"/>
              <a:gd name="connsiteY43" fmla="*/ 202518 h 2074277"/>
              <a:gd name="connsiteX44" fmla="*/ 1607888 w 5811673"/>
              <a:gd name="connsiteY44" fmla="*/ 196381 h 2074277"/>
              <a:gd name="connsiteX45" fmla="*/ 1632435 w 5811673"/>
              <a:gd name="connsiteY45" fmla="*/ 190244 h 2074277"/>
              <a:gd name="connsiteX46" fmla="*/ 1718352 w 5811673"/>
              <a:gd name="connsiteY46" fmla="*/ 177971 h 2074277"/>
              <a:gd name="connsiteX47" fmla="*/ 1755174 w 5811673"/>
              <a:gd name="connsiteY47" fmla="*/ 171834 h 2074277"/>
              <a:gd name="connsiteX48" fmla="*/ 1804269 w 5811673"/>
              <a:gd name="connsiteY48" fmla="*/ 159560 h 2074277"/>
              <a:gd name="connsiteX49" fmla="*/ 1933144 w 5811673"/>
              <a:gd name="connsiteY49" fmla="*/ 147286 h 2074277"/>
              <a:gd name="connsiteX50" fmla="*/ 2049746 w 5811673"/>
              <a:gd name="connsiteY50" fmla="*/ 128875 h 2074277"/>
              <a:gd name="connsiteX51" fmla="*/ 2154073 w 5811673"/>
              <a:gd name="connsiteY51" fmla="*/ 116601 h 2074277"/>
              <a:gd name="connsiteX52" fmla="*/ 2209305 w 5811673"/>
              <a:gd name="connsiteY52" fmla="*/ 104328 h 2074277"/>
              <a:gd name="connsiteX53" fmla="*/ 2276811 w 5811673"/>
              <a:gd name="connsiteY53" fmla="*/ 85917 h 2074277"/>
              <a:gd name="connsiteX54" fmla="*/ 2350454 w 5811673"/>
              <a:gd name="connsiteY54" fmla="*/ 79780 h 2074277"/>
              <a:gd name="connsiteX55" fmla="*/ 2399550 w 5811673"/>
              <a:gd name="connsiteY55" fmla="*/ 73643 h 2074277"/>
              <a:gd name="connsiteX56" fmla="*/ 2436371 w 5811673"/>
              <a:gd name="connsiteY56" fmla="*/ 61369 h 2074277"/>
              <a:gd name="connsiteX57" fmla="*/ 2485466 w 5811673"/>
              <a:gd name="connsiteY57" fmla="*/ 55232 h 2074277"/>
              <a:gd name="connsiteX58" fmla="*/ 2510014 w 5811673"/>
              <a:gd name="connsiteY58" fmla="*/ 49095 h 2074277"/>
              <a:gd name="connsiteX59" fmla="*/ 2565246 w 5811673"/>
              <a:gd name="connsiteY59" fmla="*/ 42958 h 2074277"/>
              <a:gd name="connsiteX60" fmla="*/ 2602068 w 5811673"/>
              <a:gd name="connsiteY60" fmla="*/ 36822 h 2074277"/>
              <a:gd name="connsiteX61" fmla="*/ 2681848 w 5811673"/>
              <a:gd name="connsiteY61" fmla="*/ 30685 h 2074277"/>
              <a:gd name="connsiteX62" fmla="*/ 2853681 w 5811673"/>
              <a:gd name="connsiteY62" fmla="*/ 18411 h 2074277"/>
              <a:gd name="connsiteX63" fmla="*/ 2933461 w 5811673"/>
              <a:gd name="connsiteY63" fmla="*/ 6137 h 2074277"/>
              <a:gd name="connsiteX64" fmla="*/ 3154390 w 5811673"/>
              <a:gd name="connsiteY64" fmla="*/ 0 h 2074277"/>
              <a:gd name="connsiteX65" fmla="*/ 3706712 w 5811673"/>
              <a:gd name="connsiteY65" fmla="*/ 6137 h 2074277"/>
              <a:gd name="connsiteX66" fmla="*/ 3743533 w 5811673"/>
              <a:gd name="connsiteY66" fmla="*/ 12274 h 2074277"/>
              <a:gd name="connsiteX67" fmla="*/ 3804903 w 5811673"/>
              <a:gd name="connsiteY67" fmla="*/ 18411 h 2074277"/>
              <a:gd name="connsiteX68" fmla="*/ 4019695 w 5811673"/>
              <a:gd name="connsiteY68" fmla="*/ 30685 h 2074277"/>
              <a:gd name="connsiteX69" fmla="*/ 4068790 w 5811673"/>
              <a:gd name="connsiteY69" fmla="*/ 36822 h 2074277"/>
              <a:gd name="connsiteX70" fmla="*/ 4130159 w 5811673"/>
              <a:gd name="connsiteY70" fmla="*/ 42958 h 2074277"/>
              <a:gd name="connsiteX71" fmla="*/ 4154707 w 5811673"/>
              <a:gd name="connsiteY71" fmla="*/ 49095 h 2074277"/>
              <a:gd name="connsiteX72" fmla="*/ 4222213 w 5811673"/>
              <a:gd name="connsiteY72" fmla="*/ 55232 h 2074277"/>
              <a:gd name="connsiteX73" fmla="*/ 4301993 w 5811673"/>
              <a:gd name="connsiteY73" fmla="*/ 67506 h 2074277"/>
              <a:gd name="connsiteX74" fmla="*/ 4332677 w 5811673"/>
              <a:gd name="connsiteY74" fmla="*/ 73643 h 2074277"/>
              <a:gd name="connsiteX75" fmla="*/ 4479963 w 5811673"/>
              <a:gd name="connsiteY75" fmla="*/ 85917 h 2074277"/>
              <a:gd name="connsiteX76" fmla="*/ 4578154 w 5811673"/>
              <a:gd name="connsiteY76" fmla="*/ 98191 h 2074277"/>
              <a:gd name="connsiteX77" fmla="*/ 4614975 w 5811673"/>
              <a:gd name="connsiteY77" fmla="*/ 104328 h 2074277"/>
              <a:gd name="connsiteX78" fmla="*/ 4664070 w 5811673"/>
              <a:gd name="connsiteY78" fmla="*/ 110464 h 2074277"/>
              <a:gd name="connsiteX79" fmla="*/ 4682481 w 5811673"/>
              <a:gd name="connsiteY79" fmla="*/ 116601 h 2074277"/>
              <a:gd name="connsiteX80" fmla="*/ 4774535 w 5811673"/>
              <a:gd name="connsiteY80" fmla="*/ 128875 h 2074277"/>
              <a:gd name="connsiteX81" fmla="*/ 4823630 w 5811673"/>
              <a:gd name="connsiteY81" fmla="*/ 141149 h 2074277"/>
              <a:gd name="connsiteX82" fmla="*/ 4897273 w 5811673"/>
              <a:gd name="connsiteY82" fmla="*/ 159560 h 2074277"/>
              <a:gd name="connsiteX83" fmla="*/ 4952505 w 5811673"/>
              <a:gd name="connsiteY83" fmla="*/ 165697 h 2074277"/>
              <a:gd name="connsiteX84" fmla="*/ 5099791 w 5811673"/>
              <a:gd name="connsiteY84" fmla="*/ 190244 h 2074277"/>
              <a:gd name="connsiteX85" fmla="*/ 5197982 w 5811673"/>
              <a:gd name="connsiteY85" fmla="*/ 214792 h 2074277"/>
              <a:gd name="connsiteX86" fmla="*/ 5332994 w 5811673"/>
              <a:gd name="connsiteY86" fmla="*/ 276161 h 2074277"/>
              <a:gd name="connsiteX87" fmla="*/ 5351405 w 5811673"/>
              <a:gd name="connsiteY87" fmla="*/ 288435 h 2074277"/>
              <a:gd name="connsiteX88" fmla="*/ 5382089 w 5811673"/>
              <a:gd name="connsiteY88" fmla="*/ 300709 h 2074277"/>
              <a:gd name="connsiteX89" fmla="*/ 5406637 w 5811673"/>
              <a:gd name="connsiteY89" fmla="*/ 319120 h 2074277"/>
              <a:gd name="connsiteX90" fmla="*/ 5455732 w 5811673"/>
              <a:gd name="connsiteY90" fmla="*/ 343667 h 2074277"/>
              <a:gd name="connsiteX91" fmla="*/ 5572333 w 5811673"/>
              <a:gd name="connsiteY91" fmla="*/ 411173 h 2074277"/>
              <a:gd name="connsiteX92" fmla="*/ 5633703 w 5811673"/>
              <a:gd name="connsiteY92" fmla="*/ 441858 h 2074277"/>
              <a:gd name="connsiteX93" fmla="*/ 5652113 w 5811673"/>
              <a:gd name="connsiteY93" fmla="*/ 460269 h 2074277"/>
              <a:gd name="connsiteX94" fmla="*/ 5695072 w 5811673"/>
              <a:gd name="connsiteY94" fmla="*/ 484816 h 2074277"/>
              <a:gd name="connsiteX95" fmla="*/ 5731893 w 5811673"/>
              <a:gd name="connsiteY95" fmla="*/ 527775 h 2074277"/>
              <a:gd name="connsiteX96" fmla="*/ 5750304 w 5811673"/>
              <a:gd name="connsiteY96" fmla="*/ 533911 h 2074277"/>
              <a:gd name="connsiteX97" fmla="*/ 5768715 w 5811673"/>
              <a:gd name="connsiteY97" fmla="*/ 558459 h 2074277"/>
              <a:gd name="connsiteX98" fmla="*/ 5811673 w 5811673"/>
              <a:gd name="connsiteY98" fmla="*/ 589144 h 207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811673" h="2074277">
                <a:moveTo>
                  <a:pt x="12291" y="2074277"/>
                </a:moveTo>
                <a:cubicBezTo>
                  <a:pt x="8154" y="2049456"/>
                  <a:pt x="17" y="2004755"/>
                  <a:pt x="17" y="1982223"/>
                </a:cubicBezTo>
                <a:cubicBezTo>
                  <a:pt x="17" y="1890147"/>
                  <a:pt x="-648" y="1797887"/>
                  <a:pt x="6154" y="1706062"/>
                </a:cubicBezTo>
                <a:cubicBezTo>
                  <a:pt x="7588" y="1686709"/>
                  <a:pt x="18776" y="1669353"/>
                  <a:pt x="24564" y="1650830"/>
                </a:cubicBezTo>
                <a:cubicBezTo>
                  <a:pt x="29006" y="1636615"/>
                  <a:pt x="33226" y="1622319"/>
                  <a:pt x="36838" y="1607871"/>
                </a:cubicBezTo>
                <a:cubicBezTo>
                  <a:pt x="39368" y="1597752"/>
                  <a:pt x="40712" y="1587369"/>
                  <a:pt x="42975" y="1577187"/>
                </a:cubicBezTo>
                <a:cubicBezTo>
                  <a:pt x="44805" y="1568953"/>
                  <a:pt x="47066" y="1560822"/>
                  <a:pt x="49112" y="1552639"/>
                </a:cubicBezTo>
                <a:cubicBezTo>
                  <a:pt x="55016" y="1493604"/>
                  <a:pt x="51832" y="1495527"/>
                  <a:pt x="67523" y="1442175"/>
                </a:cubicBezTo>
                <a:cubicBezTo>
                  <a:pt x="72999" y="1423557"/>
                  <a:pt x="81723" y="1405887"/>
                  <a:pt x="85933" y="1386942"/>
                </a:cubicBezTo>
                <a:cubicBezTo>
                  <a:pt x="101587" y="1316502"/>
                  <a:pt x="90778" y="1349045"/>
                  <a:pt x="116618" y="1288752"/>
                </a:cubicBezTo>
                <a:cubicBezTo>
                  <a:pt x="118664" y="1276478"/>
                  <a:pt x="118820" y="1263735"/>
                  <a:pt x="122755" y="1251930"/>
                </a:cubicBezTo>
                <a:cubicBezTo>
                  <a:pt x="131165" y="1226701"/>
                  <a:pt x="141547" y="1202073"/>
                  <a:pt x="153440" y="1178287"/>
                </a:cubicBezTo>
                <a:cubicBezTo>
                  <a:pt x="157531" y="1170105"/>
                  <a:pt x="160865" y="1161498"/>
                  <a:pt x="165713" y="1153740"/>
                </a:cubicBezTo>
                <a:cubicBezTo>
                  <a:pt x="171134" y="1145066"/>
                  <a:pt x="178862" y="1137963"/>
                  <a:pt x="184124" y="1129192"/>
                </a:cubicBezTo>
                <a:cubicBezTo>
                  <a:pt x="236977" y="1041105"/>
                  <a:pt x="171178" y="1142814"/>
                  <a:pt x="214809" y="1055549"/>
                </a:cubicBezTo>
                <a:cubicBezTo>
                  <a:pt x="219383" y="1046401"/>
                  <a:pt x="228065" y="1039836"/>
                  <a:pt x="233219" y="1031001"/>
                </a:cubicBezTo>
                <a:cubicBezTo>
                  <a:pt x="272064" y="964409"/>
                  <a:pt x="241410" y="1000599"/>
                  <a:pt x="282315" y="945085"/>
                </a:cubicBezTo>
                <a:cubicBezTo>
                  <a:pt x="302217" y="918075"/>
                  <a:pt x="328680" y="895314"/>
                  <a:pt x="343684" y="865305"/>
                </a:cubicBezTo>
                <a:cubicBezTo>
                  <a:pt x="347775" y="857122"/>
                  <a:pt x="350469" y="848076"/>
                  <a:pt x="355958" y="840757"/>
                </a:cubicBezTo>
                <a:cubicBezTo>
                  <a:pt x="375130" y="815194"/>
                  <a:pt x="417327" y="767114"/>
                  <a:pt x="417327" y="767114"/>
                </a:cubicBezTo>
                <a:cubicBezTo>
                  <a:pt x="429926" y="729316"/>
                  <a:pt x="415012" y="763292"/>
                  <a:pt x="460285" y="718019"/>
                </a:cubicBezTo>
                <a:cubicBezTo>
                  <a:pt x="467518" y="710786"/>
                  <a:pt x="472559" y="701654"/>
                  <a:pt x="478696" y="693471"/>
                </a:cubicBezTo>
                <a:cubicBezTo>
                  <a:pt x="490177" y="659028"/>
                  <a:pt x="476387" y="687084"/>
                  <a:pt x="515517" y="656650"/>
                </a:cubicBezTo>
                <a:cubicBezTo>
                  <a:pt x="524651" y="649545"/>
                  <a:pt x="532534" y="640888"/>
                  <a:pt x="540065" y="632102"/>
                </a:cubicBezTo>
                <a:cubicBezTo>
                  <a:pt x="544865" y="626502"/>
                  <a:pt x="546739" y="618491"/>
                  <a:pt x="552339" y="613691"/>
                </a:cubicBezTo>
                <a:cubicBezTo>
                  <a:pt x="561395" y="605929"/>
                  <a:pt x="573099" y="601897"/>
                  <a:pt x="583023" y="595281"/>
                </a:cubicBezTo>
                <a:cubicBezTo>
                  <a:pt x="591534" y="589607"/>
                  <a:pt x="598897" y="582291"/>
                  <a:pt x="607571" y="576870"/>
                </a:cubicBezTo>
                <a:cubicBezTo>
                  <a:pt x="615329" y="572021"/>
                  <a:pt x="624274" y="569303"/>
                  <a:pt x="632119" y="564596"/>
                </a:cubicBezTo>
                <a:cubicBezTo>
                  <a:pt x="644768" y="557006"/>
                  <a:pt x="656291" y="547637"/>
                  <a:pt x="668940" y="540048"/>
                </a:cubicBezTo>
                <a:cubicBezTo>
                  <a:pt x="676785" y="535341"/>
                  <a:pt x="685491" y="532218"/>
                  <a:pt x="693488" y="527775"/>
                </a:cubicBezTo>
                <a:cubicBezTo>
                  <a:pt x="703915" y="521982"/>
                  <a:pt x="713701" y="515076"/>
                  <a:pt x="724172" y="509364"/>
                </a:cubicBezTo>
                <a:cubicBezTo>
                  <a:pt x="736219" y="502793"/>
                  <a:pt x="749227" y="498013"/>
                  <a:pt x="760994" y="490953"/>
                </a:cubicBezTo>
                <a:cubicBezTo>
                  <a:pt x="832390" y="448116"/>
                  <a:pt x="722398" y="501046"/>
                  <a:pt x="828500" y="447995"/>
                </a:cubicBezTo>
                <a:cubicBezTo>
                  <a:pt x="866967" y="428762"/>
                  <a:pt x="904300" y="406360"/>
                  <a:pt x="945101" y="392762"/>
                </a:cubicBezTo>
                <a:cubicBezTo>
                  <a:pt x="951238" y="390717"/>
                  <a:pt x="957541" y="389114"/>
                  <a:pt x="963512" y="386626"/>
                </a:cubicBezTo>
                <a:cubicBezTo>
                  <a:pt x="1038911" y="355210"/>
                  <a:pt x="993811" y="365640"/>
                  <a:pt x="1061703" y="355941"/>
                </a:cubicBezTo>
                <a:cubicBezTo>
                  <a:pt x="1143399" y="301474"/>
                  <a:pt x="1022329" y="379859"/>
                  <a:pt x="1098524" y="337530"/>
                </a:cubicBezTo>
                <a:cubicBezTo>
                  <a:pt x="1147599" y="310267"/>
                  <a:pt x="1119274" y="318117"/>
                  <a:pt x="1159893" y="300709"/>
                </a:cubicBezTo>
                <a:cubicBezTo>
                  <a:pt x="1165839" y="298161"/>
                  <a:pt x="1171936" y="295709"/>
                  <a:pt x="1178304" y="294572"/>
                </a:cubicBezTo>
                <a:cubicBezTo>
                  <a:pt x="1229289" y="285467"/>
                  <a:pt x="1280771" y="279289"/>
                  <a:pt x="1331727" y="270024"/>
                </a:cubicBezTo>
                <a:cubicBezTo>
                  <a:pt x="1354429" y="265896"/>
                  <a:pt x="1424313" y="245725"/>
                  <a:pt x="1442191" y="239340"/>
                </a:cubicBezTo>
                <a:cubicBezTo>
                  <a:pt x="1450807" y="236263"/>
                  <a:pt x="1457864" y="229285"/>
                  <a:pt x="1466739" y="227066"/>
                </a:cubicBezTo>
                <a:cubicBezTo>
                  <a:pt x="1482739" y="223066"/>
                  <a:pt x="1499469" y="222975"/>
                  <a:pt x="1515834" y="220929"/>
                </a:cubicBezTo>
                <a:cubicBezTo>
                  <a:pt x="1571670" y="198595"/>
                  <a:pt x="1520224" y="216369"/>
                  <a:pt x="1589477" y="202518"/>
                </a:cubicBezTo>
                <a:cubicBezTo>
                  <a:pt x="1595820" y="201249"/>
                  <a:pt x="1601668" y="198158"/>
                  <a:pt x="1607888" y="196381"/>
                </a:cubicBezTo>
                <a:cubicBezTo>
                  <a:pt x="1615998" y="194064"/>
                  <a:pt x="1624165" y="191898"/>
                  <a:pt x="1632435" y="190244"/>
                </a:cubicBezTo>
                <a:cubicBezTo>
                  <a:pt x="1669050" y="182921"/>
                  <a:pt x="1678746" y="183629"/>
                  <a:pt x="1718352" y="177971"/>
                </a:cubicBezTo>
                <a:cubicBezTo>
                  <a:pt x="1730670" y="176211"/>
                  <a:pt x="1743007" y="174441"/>
                  <a:pt x="1755174" y="171834"/>
                </a:cubicBezTo>
                <a:cubicBezTo>
                  <a:pt x="1771668" y="168299"/>
                  <a:pt x="1787450" y="160854"/>
                  <a:pt x="1804269" y="159560"/>
                </a:cubicBezTo>
                <a:cubicBezTo>
                  <a:pt x="1860780" y="155213"/>
                  <a:pt x="1882139" y="154842"/>
                  <a:pt x="1933144" y="147286"/>
                </a:cubicBezTo>
                <a:cubicBezTo>
                  <a:pt x="1972068" y="141519"/>
                  <a:pt x="2010592" y="132790"/>
                  <a:pt x="2049746" y="128875"/>
                </a:cubicBezTo>
                <a:cubicBezTo>
                  <a:pt x="2125508" y="121299"/>
                  <a:pt x="2090763" y="125645"/>
                  <a:pt x="2154073" y="116601"/>
                </a:cubicBezTo>
                <a:cubicBezTo>
                  <a:pt x="2206749" y="99042"/>
                  <a:pt x="2122900" y="125928"/>
                  <a:pt x="2209305" y="104328"/>
                </a:cubicBezTo>
                <a:cubicBezTo>
                  <a:pt x="2251965" y="93663"/>
                  <a:pt x="2236711" y="90635"/>
                  <a:pt x="2276811" y="85917"/>
                </a:cubicBezTo>
                <a:cubicBezTo>
                  <a:pt x="2301275" y="83039"/>
                  <a:pt x="2325943" y="82231"/>
                  <a:pt x="2350454" y="79780"/>
                </a:cubicBezTo>
                <a:cubicBezTo>
                  <a:pt x="2366865" y="78139"/>
                  <a:pt x="2383185" y="75689"/>
                  <a:pt x="2399550" y="73643"/>
                </a:cubicBezTo>
                <a:cubicBezTo>
                  <a:pt x="2411824" y="69552"/>
                  <a:pt x="2423721" y="64080"/>
                  <a:pt x="2436371" y="61369"/>
                </a:cubicBezTo>
                <a:cubicBezTo>
                  <a:pt x="2452497" y="57913"/>
                  <a:pt x="2469198" y="57943"/>
                  <a:pt x="2485466" y="55232"/>
                </a:cubicBezTo>
                <a:cubicBezTo>
                  <a:pt x="2493786" y="53845"/>
                  <a:pt x="2501678" y="50378"/>
                  <a:pt x="2510014" y="49095"/>
                </a:cubicBezTo>
                <a:cubicBezTo>
                  <a:pt x="2528323" y="46278"/>
                  <a:pt x="2546885" y="45406"/>
                  <a:pt x="2565246" y="42958"/>
                </a:cubicBezTo>
                <a:cubicBezTo>
                  <a:pt x="2577580" y="41314"/>
                  <a:pt x="2589693" y="38125"/>
                  <a:pt x="2602068" y="36822"/>
                </a:cubicBezTo>
                <a:cubicBezTo>
                  <a:pt x="2628593" y="34030"/>
                  <a:pt x="2655268" y="32900"/>
                  <a:pt x="2681848" y="30685"/>
                </a:cubicBezTo>
                <a:cubicBezTo>
                  <a:pt x="2815636" y="19536"/>
                  <a:pt x="2678095" y="28740"/>
                  <a:pt x="2853681" y="18411"/>
                </a:cubicBezTo>
                <a:cubicBezTo>
                  <a:pt x="2887435" y="7160"/>
                  <a:pt x="2878878" y="8510"/>
                  <a:pt x="2933461" y="6137"/>
                </a:cubicBezTo>
                <a:cubicBezTo>
                  <a:pt x="3007063" y="2937"/>
                  <a:pt x="3080747" y="2046"/>
                  <a:pt x="3154390" y="0"/>
                </a:cubicBezTo>
                <a:lnTo>
                  <a:pt x="3706712" y="6137"/>
                </a:lnTo>
                <a:cubicBezTo>
                  <a:pt x="3719152" y="6396"/>
                  <a:pt x="3731186" y="10731"/>
                  <a:pt x="3743533" y="12274"/>
                </a:cubicBezTo>
                <a:cubicBezTo>
                  <a:pt x="3763933" y="14824"/>
                  <a:pt x="3784429" y="16550"/>
                  <a:pt x="3804903" y="18411"/>
                </a:cubicBezTo>
                <a:cubicBezTo>
                  <a:pt x="3906220" y="27622"/>
                  <a:pt x="3890753" y="25079"/>
                  <a:pt x="4019695" y="30685"/>
                </a:cubicBezTo>
                <a:lnTo>
                  <a:pt x="4068790" y="36822"/>
                </a:lnTo>
                <a:cubicBezTo>
                  <a:pt x="4089223" y="39092"/>
                  <a:pt x="4109807" y="40051"/>
                  <a:pt x="4130159" y="42958"/>
                </a:cubicBezTo>
                <a:cubicBezTo>
                  <a:pt x="4138509" y="44151"/>
                  <a:pt x="4146346" y="47980"/>
                  <a:pt x="4154707" y="49095"/>
                </a:cubicBezTo>
                <a:cubicBezTo>
                  <a:pt x="4177104" y="52081"/>
                  <a:pt x="4199793" y="52429"/>
                  <a:pt x="4222213" y="55232"/>
                </a:cubicBezTo>
                <a:cubicBezTo>
                  <a:pt x="4248911" y="58569"/>
                  <a:pt x="4275453" y="63083"/>
                  <a:pt x="4301993" y="67506"/>
                </a:cubicBezTo>
                <a:cubicBezTo>
                  <a:pt x="4312282" y="69221"/>
                  <a:pt x="4322302" y="72570"/>
                  <a:pt x="4332677" y="73643"/>
                </a:cubicBezTo>
                <a:cubicBezTo>
                  <a:pt x="4381681" y="78712"/>
                  <a:pt x="4479963" y="85917"/>
                  <a:pt x="4479963" y="85917"/>
                </a:cubicBezTo>
                <a:cubicBezTo>
                  <a:pt x="4563845" y="99898"/>
                  <a:pt x="4460153" y="83441"/>
                  <a:pt x="4578154" y="98191"/>
                </a:cubicBezTo>
                <a:cubicBezTo>
                  <a:pt x="4590501" y="99734"/>
                  <a:pt x="4602657" y="102568"/>
                  <a:pt x="4614975" y="104328"/>
                </a:cubicBezTo>
                <a:cubicBezTo>
                  <a:pt x="4631302" y="106660"/>
                  <a:pt x="4647705" y="108419"/>
                  <a:pt x="4664070" y="110464"/>
                </a:cubicBezTo>
                <a:cubicBezTo>
                  <a:pt x="4670207" y="112510"/>
                  <a:pt x="4676166" y="115198"/>
                  <a:pt x="4682481" y="116601"/>
                </a:cubicBezTo>
                <a:cubicBezTo>
                  <a:pt x="4710027" y="122722"/>
                  <a:pt x="4747945" y="125920"/>
                  <a:pt x="4774535" y="128875"/>
                </a:cubicBezTo>
                <a:cubicBezTo>
                  <a:pt x="4790900" y="132966"/>
                  <a:pt x="4807356" y="136710"/>
                  <a:pt x="4823630" y="141149"/>
                </a:cubicBezTo>
                <a:cubicBezTo>
                  <a:pt x="4869618" y="153691"/>
                  <a:pt x="4807491" y="144596"/>
                  <a:pt x="4897273" y="159560"/>
                </a:cubicBezTo>
                <a:cubicBezTo>
                  <a:pt x="4915545" y="162605"/>
                  <a:pt x="4934137" y="163301"/>
                  <a:pt x="4952505" y="165697"/>
                </a:cubicBezTo>
                <a:cubicBezTo>
                  <a:pt x="5007702" y="172897"/>
                  <a:pt x="5047098" y="178084"/>
                  <a:pt x="5099791" y="190244"/>
                </a:cubicBezTo>
                <a:cubicBezTo>
                  <a:pt x="5132665" y="197830"/>
                  <a:pt x="5166840" y="201816"/>
                  <a:pt x="5197982" y="214792"/>
                </a:cubicBezTo>
                <a:cubicBezTo>
                  <a:pt x="5226722" y="226767"/>
                  <a:pt x="5304613" y="257240"/>
                  <a:pt x="5332994" y="276161"/>
                </a:cubicBezTo>
                <a:cubicBezTo>
                  <a:pt x="5339131" y="280252"/>
                  <a:pt x="5344808" y="285136"/>
                  <a:pt x="5351405" y="288435"/>
                </a:cubicBezTo>
                <a:cubicBezTo>
                  <a:pt x="5361258" y="293362"/>
                  <a:pt x="5372459" y="295359"/>
                  <a:pt x="5382089" y="300709"/>
                </a:cubicBezTo>
                <a:cubicBezTo>
                  <a:pt x="5391030" y="305676"/>
                  <a:pt x="5397802" y="313966"/>
                  <a:pt x="5406637" y="319120"/>
                </a:cubicBezTo>
                <a:cubicBezTo>
                  <a:pt x="5422441" y="328339"/>
                  <a:pt x="5440843" y="333032"/>
                  <a:pt x="5455732" y="343667"/>
                </a:cubicBezTo>
                <a:cubicBezTo>
                  <a:pt x="5531581" y="397845"/>
                  <a:pt x="5466486" y="354721"/>
                  <a:pt x="5572333" y="411173"/>
                </a:cubicBezTo>
                <a:cubicBezTo>
                  <a:pt x="5643637" y="449202"/>
                  <a:pt x="5499624" y="384395"/>
                  <a:pt x="5633703" y="441858"/>
                </a:cubicBezTo>
                <a:cubicBezTo>
                  <a:pt x="5639840" y="447995"/>
                  <a:pt x="5644892" y="455455"/>
                  <a:pt x="5652113" y="460269"/>
                </a:cubicBezTo>
                <a:cubicBezTo>
                  <a:pt x="5694247" y="488358"/>
                  <a:pt x="5643182" y="432926"/>
                  <a:pt x="5695072" y="484816"/>
                </a:cubicBezTo>
                <a:cubicBezTo>
                  <a:pt x="5727504" y="517248"/>
                  <a:pt x="5680576" y="491120"/>
                  <a:pt x="5731893" y="527775"/>
                </a:cubicBezTo>
                <a:cubicBezTo>
                  <a:pt x="5737157" y="531535"/>
                  <a:pt x="5744167" y="531866"/>
                  <a:pt x="5750304" y="533911"/>
                </a:cubicBezTo>
                <a:cubicBezTo>
                  <a:pt x="5756441" y="542094"/>
                  <a:pt x="5761483" y="551226"/>
                  <a:pt x="5768715" y="558459"/>
                </a:cubicBezTo>
                <a:cubicBezTo>
                  <a:pt x="5789269" y="579014"/>
                  <a:pt x="5792468" y="579542"/>
                  <a:pt x="5811673" y="58914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9AC4A5-E99C-710E-3E6B-A28D0674DDE0}"/>
              </a:ext>
            </a:extLst>
          </p:cNvPr>
          <p:cNvSpPr/>
          <p:nvPr/>
        </p:nvSpPr>
        <p:spPr>
          <a:xfrm>
            <a:off x="6431485" y="2694105"/>
            <a:ext cx="135745" cy="171833"/>
          </a:xfrm>
          <a:custGeom>
            <a:avLst/>
            <a:gdLst>
              <a:gd name="connsiteX0" fmla="*/ 0 w 135745"/>
              <a:gd name="connsiteY0" fmla="*/ 171833 h 171833"/>
              <a:gd name="connsiteX1" fmla="*/ 128875 w 135745"/>
              <a:gd name="connsiteY1" fmla="*/ 159559 h 171833"/>
              <a:gd name="connsiteX2" fmla="*/ 135012 w 135745"/>
              <a:gd name="connsiteY2" fmla="*/ 128875 h 171833"/>
              <a:gd name="connsiteX3" fmla="*/ 135012 w 135745"/>
              <a:gd name="connsiteY3" fmla="*/ 0 h 17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45" h="171833">
                <a:moveTo>
                  <a:pt x="0" y="171833"/>
                </a:moveTo>
                <a:cubicBezTo>
                  <a:pt x="42958" y="167742"/>
                  <a:pt x="87754" y="172643"/>
                  <a:pt x="128875" y="159559"/>
                </a:cubicBezTo>
                <a:cubicBezTo>
                  <a:pt x="138815" y="156396"/>
                  <a:pt x="134611" y="139298"/>
                  <a:pt x="135012" y="128875"/>
                </a:cubicBezTo>
                <a:cubicBezTo>
                  <a:pt x="136663" y="85948"/>
                  <a:pt x="135012" y="42958"/>
                  <a:pt x="13501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15EEC-08E6-4A2B-7E1F-94196F29D76B}"/>
              </a:ext>
            </a:extLst>
          </p:cNvPr>
          <p:cNvSpPr txBox="1"/>
          <p:nvPr/>
        </p:nvSpPr>
        <p:spPr>
          <a:xfrm>
            <a:off x="7566814" y="6437621"/>
            <a:ext cx="355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Image sources: </a:t>
            </a:r>
            <a:r>
              <a:rPr lang="en-IN" sz="1600" dirty="0" err="1">
                <a:hlinkClick r:id="rId5"/>
              </a:rPr>
              <a:t>GeeksForGeeks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1912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D610-439F-1679-F4C9-C687AF49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in Medical 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5B85-47E1-36D9-2AB1-122FBB49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Alleviates need for manual feature engineering. </a:t>
            </a:r>
          </a:p>
          <a:p>
            <a:r>
              <a:rPr lang="en-IN" dirty="0"/>
              <a:t>Applied to </a:t>
            </a:r>
            <a:r>
              <a:rPr lang="en-IN" b="1" dirty="0"/>
              <a:t>CT, MRI, X-Rays, Pathology whole slide images.</a:t>
            </a:r>
            <a:br>
              <a:rPr lang="en-IN" b="1" dirty="0"/>
            </a:br>
            <a:br>
              <a:rPr lang="en-IN" b="1" dirty="0"/>
            </a:br>
            <a:endParaRPr lang="en-IN" b="1" dirty="0"/>
          </a:p>
          <a:p>
            <a:r>
              <a:rPr lang="en-IN" dirty="0"/>
              <a:t>Examples:</a:t>
            </a:r>
          </a:p>
          <a:p>
            <a:pPr lvl="1"/>
            <a:r>
              <a:rPr lang="en-IN" dirty="0" err="1"/>
              <a:t>Nirschl</a:t>
            </a:r>
            <a:r>
              <a:rPr lang="en-IN" dirty="0"/>
              <a:t> et al. - Deep Learning classifier for clinical heart failure from WSIs.</a:t>
            </a:r>
          </a:p>
          <a:p>
            <a:pPr lvl="1"/>
            <a:r>
              <a:rPr lang="en-IN" dirty="0"/>
              <a:t>Feng et al. – Colonoscopy image analysis (IEEE Journal of BioMed and Health Informatics)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4EF48-D9A6-D772-98DA-18884A19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06" y="4642415"/>
            <a:ext cx="10062492" cy="1537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A1539-023D-D53A-CE6D-4FA0A3A36F0A}"/>
              </a:ext>
            </a:extLst>
          </p:cNvPr>
          <p:cNvSpPr txBox="1"/>
          <p:nvPr/>
        </p:nvSpPr>
        <p:spPr>
          <a:xfrm>
            <a:off x="1969949" y="6338351"/>
            <a:ext cx="7560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Figure 3</a:t>
            </a:r>
            <a:r>
              <a:rPr lang="en-IN" sz="1200" dirty="0"/>
              <a:t>: Example of DL-based diagnosis (</a:t>
            </a:r>
            <a:r>
              <a:rPr lang="en-IN" sz="1200" dirty="0">
                <a:hlinkClick r:id="rId3"/>
              </a:rPr>
              <a:t>Source: Rohith04MVK – </a:t>
            </a:r>
            <a:r>
              <a:rPr lang="en-IN" sz="1200" dirty="0" err="1">
                <a:hlinkClick r:id="rId3"/>
              </a:rPr>
              <a:t>Github</a:t>
            </a:r>
            <a:r>
              <a:rPr lang="en-IN" sz="1200" dirty="0"/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757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46D0-7368-358B-0C12-448F42E0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PNI Detection: Approaches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B3C52FB-4B20-AA1A-863D-1B1F0A65B4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0151B-8E3C-7EF6-71B6-43AF61BF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21" y="2046716"/>
            <a:ext cx="9692640" cy="27645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1A3C66-C284-6745-5E23-4A28D64A44BB}"/>
              </a:ext>
            </a:extLst>
          </p:cNvPr>
          <p:cNvSpPr/>
          <p:nvPr/>
        </p:nvSpPr>
        <p:spPr>
          <a:xfrm>
            <a:off x="1261872" y="4424714"/>
            <a:ext cx="2690299" cy="54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Assigning probabilities to entire image/subject.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80804-2A7F-AF38-A8EA-4AB88671E0AC}"/>
              </a:ext>
            </a:extLst>
          </p:cNvPr>
          <p:cNvSpPr/>
          <p:nvPr/>
        </p:nvSpPr>
        <p:spPr>
          <a:xfrm>
            <a:off x="4507276" y="4424714"/>
            <a:ext cx="2690299" cy="54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Object detection: Rough bounding boxes around nerve/tumour.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618969-07D5-77FF-BE35-287C3016FA1F}"/>
              </a:ext>
            </a:extLst>
          </p:cNvPr>
          <p:cNvSpPr/>
          <p:nvPr/>
        </p:nvSpPr>
        <p:spPr>
          <a:xfrm>
            <a:off x="7857008" y="4424714"/>
            <a:ext cx="2690299" cy="54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Image segmentation: Pixel-wise classification.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782822D-F2D9-EDAC-90EB-38189DC326FE}"/>
              </a:ext>
            </a:extLst>
          </p:cNvPr>
          <p:cNvSpPr/>
          <p:nvPr/>
        </p:nvSpPr>
        <p:spPr>
          <a:xfrm>
            <a:off x="5965079" y="4989310"/>
            <a:ext cx="1331710" cy="1104644"/>
          </a:xfrm>
          <a:custGeom>
            <a:avLst/>
            <a:gdLst>
              <a:gd name="connsiteX0" fmla="*/ 0 w 1331710"/>
              <a:gd name="connsiteY0" fmla="*/ 0 h 1104644"/>
              <a:gd name="connsiteX1" fmla="*/ 6137 w 1331710"/>
              <a:gd name="connsiteY1" fmla="*/ 55232 h 1104644"/>
              <a:gd name="connsiteX2" fmla="*/ 18411 w 1331710"/>
              <a:gd name="connsiteY2" fmla="*/ 85917 h 1104644"/>
              <a:gd name="connsiteX3" fmla="*/ 24548 w 1331710"/>
              <a:gd name="connsiteY3" fmla="*/ 104328 h 1104644"/>
              <a:gd name="connsiteX4" fmla="*/ 36822 w 1331710"/>
              <a:gd name="connsiteY4" fmla="*/ 159560 h 1104644"/>
              <a:gd name="connsiteX5" fmla="*/ 61369 w 1331710"/>
              <a:gd name="connsiteY5" fmla="*/ 233203 h 1104644"/>
              <a:gd name="connsiteX6" fmla="*/ 67506 w 1331710"/>
              <a:gd name="connsiteY6" fmla="*/ 263887 h 1104644"/>
              <a:gd name="connsiteX7" fmla="*/ 79780 w 1331710"/>
              <a:gd name="connsiteY7" fmla="*/ 282298 h 1104644"/>
              <a:gd name="connsiteX8" fmla="*/ 110465 w 1331710"/>
              <a:gd name="connsiteY8" fmla="*/ 362078 h 1104644"/>
              <a:gd name="connsiteX9" fmla="*/ 135012 w 1331710"/>
              <a:gd name="connsiteY9" fmla="*/ 398899 h 1104644"/>
              <a:gd name="connsiteX10" fmla="*/ 153423 w 1331710"/>
              <a:gd name="connsiteY10" fmla="*/ 423447 h 1104644"/>
              <a:gd name="connsiteX11" fmla="*/ 214792 w 1331710"/>
              <a:gd name="connsiteY11" fmla="*/ 521638 h 1104644"/>
              <a:gd name="connsiteX12" fmla="*/ 233203 w 1331710"/>
              <a:gd name="connsiteY12" fmla="*/ 546185 h 1104644"/>
              <a:gd name="connsiteX13" fmla="*/ 251614 w 1331710"/>
              <a:gd name="connsiteY13" fmla="*/ 570733 h 1104644"/>
              <a:gd name="connsiteX14" fmla="*/ 270024 w 1331710"/>
              <a:gd name="connsiteY14" fmla="*/ 589144 h 1104644"/>
              <a:gd name="connsiteX15" fmla="*/ 306846 w 1331710"/>
              <a:gd name="connsiteY15" fmla="*/ 619828 h 1104644"/>
              <a:gd name="connsiteX16" fmla="*/ 319120 w 1331710"/>
              <a:gd name="connsiteY16" fmla="*/ 638239 h 1104644"/>
              <a:gd name="connsiteX17" fmla="*/ 374352 w 1331710"/>
              <a:gd name="connsiteY17" fmla="*/ 681197 h 1104644"/>
              <a:gd name="connsiteX18" fmla="*/ 386626 w 1331710"/>
              <a:gd name="connsiteY18" fmla="*/ 705745 h 1104644"/>
              <a:gd name="connsiteX19" fmla="*/ 405036 w 1331710"/>
              <a:gd name="connsiteY19" fmla="*/ 718019 h 1104644"/>
              <a:gd name="connsiteX20" fmla="*/ 417310 w 1331710"/>
              <a:gd name="connsiteY20" fmla="*/ 736430 h 1104644"/>
              <a:gd name="connsiteX21" fmla="*/ 435721 w 1331710"/>
              <a:gd name="connsiteY21" fmla="*/ 748703 h 1104644"/>
              <a:gd name="connsiteX22" fmla="*/ 472542 w 1331710"/>
              <a:gd name="connsiteY22" fmla="*/ 785525 h 1104644"/>
              <a:gd name="connsiteX23" fmla="*/ 558459 w 1331710"/>
              <a:gd name="connsiteY23" fmla="*/ 846894 h 1104644"/>
              <a:gd name="connsiteX24" fmla="*/ 601418 w 1331710"/>
              <a:gd name="connsiteY24" fmla="*/ 871442 h 1104644"/>
              <a:gd name="connsiteX25" fmla="*/ 668924 w 1331710"/>
              <a:gd name="connsiteY25" fmla="*/ 914400 h 1104644"/>
              <a:gd name="connsiteX26" fmla="*/ 711882 w 1331710"/>
              <a:gd name="connsiteY26" fmla="*/ 938948 h 1104644"/>
              <a:gd name="connsiteX27" fmla="*/ 736430 w 1331710"/>
              <a:gd name="connsiteY27" fmla="*/ 945085 h 1104644"/>
              <a:gd name="connsiteX28" fmla="*/ 773251 w 1331710"/>
              <a:gd name="connsiteY28" fmla="*/ 963495 h 1104644"/>
              <a:gd name="connsiteX29" fmla="*/ 791662 w 1331710"/>
              <a:gd name="connsiteY29" fmla="*/ 975769 h 1104644"/>
              <a:gd name="connsiteX30" fmla="*/ 822347 w 1331710"/>
              <a:gd name="connsiteY30" fmla="*/ 981906 h 1104644"/>
              <a:gd name="connsiteX31" fmla="*/ 859168 w 1331710"/>
              <a:gd name="connsiteY31" fmla="*/ 1000317 h 1104644"/>
              <a:gd name="connsiteX32" fmla="*/ 932811 w 1331710"/>
              <a:gd name="connsiteY32" fmla="*/ 1012591 h 1104644"/>
              <a:gd name="connsiteX33" fmla="*/ 988043 w 1331710"/>
              <a:gd name="connsiteY33" fmla="*/ 1037138 h 1104644"/>
              <a:gd name="connsiteX34" fmla="*/ 1012591 w 1331710"/>
              <a:gd name="connsiteY34" fmla="*/ 1043275 h 1104644"/>
              <a:gd name="connsiteX35" fmla="*/ 1080097 w 1331710"/>
              <a:gd name="connsiteY35" fmla="*/ 1061686 h 1104644"/>
              <a:gd name="connsiteX36" fmla="*/ 1159877 w 1331710"/>
              <a:gd name="connsiteY36" fmla="*/ 1073960 h 1104644"/>
              <a:gd name="connsiteX37" fmla="*/ 1282615 w 1331710"/>
              <a:gd name="connsiteY37" fmla="*/ 1098507 h 1104644"/>
              <a:gd name="connsiteX38" fmla="*/ 1331710 w 1331710"/>
              <a:gd name="connsiteY38" fmla="*/ 1104644 h 110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1710" h="1104644">
                <a:moveTo>
                  <a:pt x="0" y="0"/>
                </a:moveTo>
                <a:cubicBezTo>
                  <a:pt x="2046" y="18411"/>
                  <a:pt x="2256" y="37119"/>
                  <a:pt x="6137" y="55232"/>
                </a:cubicBezTo>
                <a:cubicBezTo>
                  <a:pt x="8445" y="66004"/>
                  <a:pt x="14543" y="75602"/>
                  <a:pt x="18411" y="85917"/>
                </a:cubicBezTo>
                <a:cubicBezTo>
                  <a:pt x="20682" y="91974"/>
                  <a:pt x="22979" y="98052"/>
                  <a:pt x="24548" y="104328"/>
                </a:cubicBezTo>
                <a:cubicBezTo>
                  <a:pt x="31360" y="131577"/>
                  <a:pt x="28947" y="134359"/>
                  <a:pt x="36822" y="159560"/>
                </a:cubicBezTo>
                <a:cubicBezTo>
                  <a:pt x="44540" y="184258"/>
                  <a:pt x="56294" y="207830"/>
                  <a:pt x="61369" y="233203"/>
                </a:cubicBezTo>
                <a:cubicBezTo>
                  <a:pt x="63415" y="243431"/>
                  <a:pt x="63844" y="254121"/>
                  <a:pt x="67506" y="263887"/>
                </a:cubicBezTo>
                <a:cubicBezTo>
                  <a:pt x="70096" y="270793"/>
                  <a:pt x="76481" y="275701"/>
                  <a:pt x="79780" y="282298"/>
                </a:cubicBezTo>
                <a:cubicBezTo>
                  <a:pt x="103268" y="329274"/>
                  <a:pt x="48150" y="268604"/>
                  <a:pt x="110465" y="362078"/>
                </a:cubicBezTo>
                <a:cubicBezTo>
                  <a:pt x="118647" y="374352"/>
                  <a:pt x="126553" y="386814"/>
                  <a:pt x="135012" y="398899"/>
                </a:cubicBezTo>
                <a:cubicBezTo>
                  <a:pt x="140878" y="407278"/>
                  <a:pt x="148525" y="414468"/>
                  <a:pt x="153423" y="423447"/>
                </a:cubicBezTo>
                <a:cubicBezTo>
                  <a:pt x="207834" y="523199"/>
                  <a:pt x="122128" y="401174"/>
                  <a:pt x="214792" y="521638"/>
                </a:cubicBezTo>
                <a:cubicBezTo>
                  <a:pt x="221028" y="529745"/>
                  <a:pt x="227066" y="538003"/>
                  <a:pt x="233203" y="546185"/>
                </a:cubicBezTo>
                <a:cubicBezTo>
                  <a:pt x="239340" y="554368"/>
                  <a:pt x="244382" y="563500"/>
                  <a:pt x="251614" y="570733"/>
                </a:cubicBezTo>
                <a:cubicBezTo>
                  <a:pt x="257751" y="576870"/>
                  <a:pt x="263537" y="583378"/>
                  <a:pt x="270024" y="589144"/>
                </a:cubicBezTo>
                <a:cubicBezTo>
                  <a:pt x="281965" y="599758"/>
                  <a:pt x="295548" y="608531"/>
                  <a:pt x="306846" y="619828"/>
                </a:cubicBezTo>
                <a:cubicBezTo>
                  <a:pt x="312062" y="625043"/>
                  <a:pt x="314220" y="632726"/>
                  <a:pt x="319120" y="638239"/>
                </a:cubicBezTo>
                <a:cubicBezTo>
                  <a:pt x="353979" y="677456"/>
                  <a:pt x="341910" y="670383"/>
                  <a:pt x="374352" y="681197"/>
                </a:cubicBezTo>
                <a:cubicBezTo>
                  <a:pt x="378443" y="689380"/>
                  <a:pt x="380769" y="698717"/>
                  <a:pt x="386626" y="705745"/>
                </a:cubicBezTo>
                <a:cubicBezTo>
                  <a:pt x="391348" y="711411"/>
                  <a:pt x="399821" y="712804"/>
                  <a:pt x="405036" y="718019"/>
                </a:cubicBezTo>
                <a:cubicBezTo>
                  <a:pt x="410251" y="723235"/>
                  <a:pt x="412094" y="731215"/>
                  <a:pt x="417310" y="736430"/>
                </a:cubicBezTo>
                <a:cubicBezTo>
                  <a:pt x="422525" y="741645"/>
                  <a:pt x="430208" y="743803"/>
                  <a:pt x="435721" y="748703"/>
                </a:cubicBezTo>
                <a:cubicBezTo>
                  <a:pt x="448694" y="760235"/>
                  <a:pt x="458656" y="775110"/>
                  <a:pt x="472542" y="785525"/>
                </a:cubicBezTo>
                <a:cubicBezTo>
                  <a:pt x="583238" y="868545"/>
                  <a:pt x="468707" y="784067"/>
                  <a:pt x="558459" y="846894"/>
                </a:cubicBezTo>
                <a:cubicBezTo>
                  <a:pt x="592234" y="870537"/>
                  <a:pt x="570741" y="861216"/>
                  <a:pt x="601418" y="871442"/>
                </a:cubicBezTo>
                <a:cubicBezTo>
                  <a:pt x="649632" y="910013"/>
                  <a:pt x="613247" y="884420"/>
                  <a:pt x="668924" y="914400"/>
                </a:cubicBezTo>
                <a:cubicBezTo>
                  <a:pt x="683445" y="922219"/>
                  <a:pt x="696868" y="932123"/>
                  <a:pt x="711882" y="938948"/>
                </a:cubicBezTo>
                <a:cubicBezTo>
                  <a:pt x="719560" y="942438"/>
                  <a:pt x="728599" y="941953"/>
                  <a:pt x="736430" y="945085"/>
                </a:cubicBezTo>
                <a:cubicBezTo>
                  <a:pt x="749171" y="950181"/>
                  <a:pt x="761256" y="956831"/>
                  <a:pt x="773251" y="963495"/>
                </a:cubicBezTo>
                <a:cubicBezTo>
                  <a:pt x="779699" y="967077"/>
                  <a:pt x="784756" y="973179"/>
                  <a:pt x="791662" y="975769"/>
                </a:cubicBezTo>
                <a:cubicBezTo>
                  <a:pt x="801429" y="979432"/>
                  <a:pt x="812119" y="979860"/>
                  <a:pt x="822347" y="981906"/>
                </a:cubicBezTo>
                <a:cubicBezTo>
                  <a:pt x="837863" y="992251"/>
                  <a:pt x="841019" y="996687"/>
                  <a:pt x="859168" y="1000317"/>
                </a:cubicBezTo>
                <a:cubicBezTo>
                  <a:pt x="880682" y="1004620"/>
                  <a:pt x="910852" y="1006004"/>
                  <a:pt x="932811" y="1012591"/>
                </a:cubicBezTo>
                <a:cubicBezTo>
                  <a:pt x="988791" y="1029384"/>
                  <a:pt x="939689" y="1019005"/>
                  <a:pt x="988043" y="1037138"/>
                </a:cubicBezTo>
                <a:cubicBezTo>
                  <a:pt x="995940" y="1040100"/>
                  <a:pt x="1004481" y="1040958"/>
                  <a:pt x="1012591" y="1043275"/>
                </a:cubicBezTo>
                <a:cubicBezTo>
                  <a:pt x="1043949" y="1052234"/>
                  <a:pt x="1032696" y="1054394"/>
                  <a:pt x="1080097" y="1061686"/>
                </a:cubicBezTo>
                <a:cubicBezTo>
                  <a:pt x="1106690" y="1065777"/>
                  <a:pt x="1133405" y="1069147"/>
                  <a:pt x="1159877" y="1073960"/>
                </a:cubicBezTo>
                <a:cubicBezTo>
                  <a:pt x="1200927" y="1081424"/>
                  <a:pt x="1241214" y="1093332"/>
                  <a:pt x="1282615" y="1098507"/>
                </a:cubicBezTo>
                <a:lnTo>
                  <a:pt x="1331710" y="110464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E86CC5-1127-8E6C-A3AB-AA87E61C84C4}"/>
              </a:ext>
            </a:extLst>
          </p:cNvPr>
          <p:cNvSpPr/>
          <p:nvPr/>
        </p:nvSpPr>
        <p:spPr>
          <a:xfrm>
            <a:off x="7229271" y="5971216"/>
            <a:ext cx="128887" cy="306846"/>
          </a:xfrm>
          <a:custGeom>
            <a:avLst/>
            <a:gdLst>
              <a:gd name="connsiteX0" fmla="*/ 24560 w 128887"/>
              <a:gd name="connsiteY0" fmla="*/ 0 h 306846"/>
              <a:gd name="connsiteX1" fmla="*/ 55244 w 128887"/>
              <a:gd name="connsiteY1" fmla="*/ 30685 h 306846"/>
              <a:gd name="connsiteX2" fmla="*/ 85929 w 128887"/>
              <a:gd name="connsiteY2" fmla="*/ 55232 h 306846"/>
              <a:gd name="connsiteX3" fmla="*/ 116614 w 128887"/>
              <a:gd name="connsiteY3" fmla="*/ 110465 h 306846"/>
              <a:gd name="connsiteX4" fmla="*/ 128887 w 128887"/>
              <a:gd name="connsiteY4" fmla="*/ 128875 h 306846"/>
              <a:gd name="connsiteX5" fmla="*/ 116614 w 128887"/>
              <a:gd name="connsiteY5" fmla="*/ 196381 h 306846"/>
              <a:gd name="connsiteX6" fmla="*/ 79792 w 128887"/>
              <a:gd name="connsiteY6" fmla="*/ 245477 h 306846"/>
              <a:gd name="connsiteX7" fmla="*/ 61381 w 128887"/>
              <a:gd name="connsiteY7" fmla="*/ 270024 h 306846"/>
              <a:gd name="connsiteX8" fmla="*/ 42971 w 128887"/>
              <a:gd name="connsiteY8" fmla="*/ 288435 h 306846"/>
              <a:gd name="connsiteX9" fmla="*/ 12 w 128887"/>
              <a:gd name="connsiteY9" fmla="*/ 306846 h 30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887" h="306846">
                <a:moveTo>
                  <a:pt x="24560" y="0"/>
                </a:moveTo>
                <a:cubicBezTo>
                  <a:pt x="34788" y="10228"/>
                  <a:pt x="44492" y="21009"/>
                  <a:pt x="55244" y="30685"/>
                </a:cubicBezTo>
                <a:cubicBezTo>
                  <a:pt x="64980" y="39447"/>
                  <a:pt x="76667" y="45970"/>
                  <a:pt x="85929" y="55232"/>
                </a:cubicBezTo>
                <a:cubicBezTo>
                  <a:pt x="110070" y="79373"/>
                  <a:pt x="101489" y="80214"/>
                  <a:pt x="116614" y="110465"/>
                </a:cubicBezTo>
                <a:cubicBezTo>
                  <a:pt x="119912" y="117062"/>
                  <a:pt x="124796" y="122738"/>
                  <a:pt x="128887" y="128875"/>
                </a:cubicBezTo>
                <a:cubicBezTo>
                  <a:pt x="124796" y="151377"/>
                  <a:pt x="122507" y="174282"/>
                  <a:pt x="116614" y="196381"/>
                </a:cubicBezTo>
                <a:cubicBezTo>
                  <a:pt x="109534" y="222931"/>
                  <a:pt x="97693" y="225019"/>
                  <a:pt x="79792" y="245477"/>
                </a:cubicBezTo>
                <a:cubicBezTo>
                  <a:pt x="73057" y="253174"/>
                  <a:pt x="68037" y="262258"/>
                  <a:pt x="61381" y="270024"/>
                </a:cubicBezTo>
                <a:cubicBezTo>
                  <a:pt x="55733" y="276613"/>
                  <a:pt x="50734" y="284554"/>
                  <a:pt x="42971" y="288435"/>
                </a:cubicBezTo>
                <a:cubicBezTo>
                  <a:pt x="-1955" y="310898"/>
                  <a:pt x="12" y="284494"/>
                  <a:pt x="12" y="30684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047F4-BFCD-B3DD-2DBB-FCB353B6BA9C}"/>
              </a:ext>
            </a:extLst>
          </p:cNvPr>
          <p:cNvSpPr/>
          <p:nvPr/>
        </p:nvSpPr>
        <p:spPr>
          <a:xfrm>
            <a:off x="7474760" y="5830067"/>
            <a:ext cx="1699925" cy="662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Rule-based classification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8CAA31-6F3E-E068-44C0-534677ABBC6B}"/>
              </a:ext>
            </a:extLst>
          </p:cNvPr>
          <p:cNvSpPr/>
          <p:nvPr/>
        </p:nvSpPr>
        <p:spPr>
          <a:xfrm>
            <a:off x="9272875" y="4995447"/>
            <a:ext cx="877579" cy="1190594"/>
          </a:xfrm>
          <a:custGeom>
            <a:avLst/>
            <a:gdLst>
              <a:gd name="connsiteX0" fmla="*/ 877579 w 877579"/>
              <a:gd name="connsiteY0" fmla="*/ 0 h 1190594"/>
              <a:gd name="connsiteX1" fmla="*/ 871442 w 877579"/>
              <a:gd name="connsiteY1" fmla="*/ 331393 h 1190594"/>
              <a:gd name="connsiteX2" fmla="*/ 865305 w 877579"/>
              <a:gd name="connsiteY2" fmla="*/ 368215 h 1190594"/>
              <a:gd name="connsiteX3" fmla="*/ 853031 w 877579"/>
              <a:gd name="connsiteY3" fmla="*/ 423447 h 1190594"/>
              <a:gd name="connsiteX4" fmla="*/ 840757 w 877579"/>
              <a:gd name="connsiteY4" fmla="*/ 460268 h 1190594"/>
              <a:gd name="connsiteX5" fmla="*/ 822346 w 877579"/>
              <a:gd name="connsiteY5" fmla="*/ 515501 h 1190594"/>
              <a:gd name="connsiteX6" fmla="*/ 767114 w 877579"/>
              <a:gd name="connsiteY6" fmla="*/ 644376 h 1190594"/>
              <a:gd name="connsiteX7" fmla="*/ 730293 w 877579"/>
              <a:gd name="connsiteY7" fmla="*/ 705745 h 1190594"/>
              <a:gd name="connsiteX8" fmla="*/ 705745 w 877579"/>
              <a:gd name="connsiteY8" fmla="*/ 742566 h 1190594"/>
              <a:gd name="connsiteX9" fmla="*/ 693471 w 877579"/>
              <a:gd name="connsiteY9" fmla="*/ 767114 h 1190594"/>
              <a:gd name="connsiteX10" fmla="*/ 675061 w 877579"/>
              <a:gd name="connsiteY10" fmla="*/ 785525 h 1190594"/>
              <a:gd name="connsiteX11" fmla="*/ 650513 w 877579"/>
              <a:gd name="connsiteY11" fmla="*/ 822346 h 1190594"/>
              <a:gd name="connsiteX12" fmla="*/ 632102 w 877579"/>
              <a:gd name="connsiteY12" fmla="*/ 846894 h 1190594"/>
              <a:gd name="connsiteX13" fmla="*/ 607555 w 877579"/>
              <a:gd name="connsiteY13" fmla="*/ 871442 h 1190594"/>
              <a:gd name="connsiteX14" fmla="*/ 576870 w 877579"/>
              <a:gd name="connsiteY14" fmla="*/ 908263 h 1190594"/>
              <a:gd name="connsiteX15" fmla="*/ 558459 w 877579"/>
              <a:gd name="connsiteY15" fmla="*/ 926674 h 1190594"/>
              <a:gd name="connsiteX16" fmla="*/ 533912 w 877579"/>
              <a:gd name="connsiteY16" fmla="*/ 957358 h 1190594"/>
              <a:gd name="connsiteX17" fmla="*/ 490953 w 877579"/>
              <a:gd name="connsiteY17" fmla="*/ 981906 h 1190594"/>
              <a:gd name="connsiteX18" fmla="*/ 405036 w 877579"/>
              <a:gd name="connsiteY18" fmla="*/ 1049412 h 1190594"/>
              <a:gd name="connsiteX19" fmla="*/ 362078 w 877579"/>
              <a:gd name="connsiteY19" fmla="*/ 1061686 h 1190594"/>
              <a:gd name="connsiteX20" fmla="*/ 331393 w 877579"/>
              <a:gd name="connsiteY20" fmla="*/ 1086234 h 1190594"/>
              <a:gd name="connsiteX21" fmla="*/ 312983 w 877579"/>
              <a:gd name="connsiteY21" fmla="*/ 1092370 h 1190594"/>
              <a:gd name="connsiteX22" fmla="*/ 294572 w 877579"/>
              <a:gd name="connsiteY22" fmla="*/ 1104644 h 1190594"/>
              <a:gd name="connsiteX23" fmla="*/ 276161 w 877579"/>
              <a:gd name="connsiteY23" fmla="*/ 1110781 h 1190594"/>
              <a:gd name="connsiteX24" fmla="*/ 245477 w 877579"/>
              <a:gd name="connsiteY24" fmla="*/ 1123055 h 1190594"/>
              <a:gd name="connsiteX25" fmla="*/ 220929 w 877579"/>
              <a:gd name="connsiteY25" fmla="*/ 1129192 h 1190594"/>
              <a:gd name="connsiteX26" fmla="*/ 184108 w 877579"/>
              <a:gd name="connsiteY26" fmla="*/ 1141466 h 1190594"/>
              <a:gd name="connsiteX27" fmla="*/ 165697 w 877579"/>
              <a:gd name="connsiteY27" fmla="*/ 1147603 h 1190594"/>
              <a:gd name="connsiteX28" fmla="*/ 104328 w 877579"/>
              <a:gd name="connsiteY28" fmla="*/ 1172150 h 1190594"/>
              <a:gd name="connsiteX29" fmla="*/ 49095 w 877579"/>
              <a:gd name="connsiteY29" fmla="*/ 1178287 h 1190594"/>
              <a:gd name="connsiteX30" fmla="*/ 0 w 877579"/>
              <a:gd name="connsiteY30" fmla="*/ 1190561 h 11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77579" h="1190594">
                <a:moveTo>
                  <a:pt x="877579" y="0"/>
                </a:moveTo>
                <a:cubicBezTo>
                  <a:pt x="875533" y="110464"/>
                  <a:pt x="875123" y="220971"/>
                  <a:pt x="871442" y="331393"/>
                </a:cubicBezTo>
                <a:cubicBezTo>
                  <a:pt x="871027" y="343829"/>
                  <a:pt x="867531" y="355972"/>
                  <a:pt x="865305" y="368215"/>
                </a:cubicBezTo>
                <a:cubicBezTo>
                  <a:pt x="862610" y="383036"/>
                  <a:pt x="857577" y="408295"/>
                  <a:pt x="853031" y="423447"/>
                </a:cubicBezTo>
                <a:cubicBezTo>
                  <a:pt x="849313" y="435839"/>
                  <a:pt x="844475" y="447876"/>
                  <a:pt x="840757" y="460268"/>
                </a:cubicBezTo>
                <a:cubicBezTo>
                  <a:pt x="824900" y="513124"/>
                  <a:pt x="846958" y="453971"/>
                  <a:pt x="822346" y="515501"/>
                </a:cubicBezTo>
                <a:cubicBezTo>
                  <a:pt x="809034" y="582069"/>
                  <a:pt x="820875" y="536854"/>
                  <a:pt x="767114" y="644376"/>
                </a:cubicBezTo>
                <a:cubicBezTo>
                  <a:pt x="738172" y="702261"/>
                  <a:pt x="761378" y="661338"/>
                  <a:pt x="730293" y="705745"/>
                </a:cubicBezTo>
                <a:cubicBezTo>
                  <a:pt x="721834" y="717830"/>
                  <a:pt x="713335" y="729917"/>
                  <a:pt x="705745" y="742566"/>
                </a:cubicBezTo>
                <a:cubicBezTo>
                  <a:pt x="701038" y="750411"/>
                  <a:pt x="698788" y="759669"/>
                  <a:pt x="693471" y="767114"/>
                </a:cubicBezTo>
                <a:cubicBezTo>
                  <a:pt x="688427" y="774176"/>
                  <a:pt x="681198" y="779388"/>
                  <a:pt x="675061" y="785525"/>
                </a:cubicBezTo>
                <a:cubicBezTo>
                  <a:pt x="664622" y="816843"/>
                  <a:pt x="675588" y="793092"/>
                  <a:pt x="650513" y="822346"/>
                </a:cubicBezTo>
                <a:cubicBezTo>
                  <a:pt x="643856" y="830112"/>
                  <a:pt x="638837" y="839196"/>
                  <a:pt x="632102" y="846894"/>
                </a:cubicBezTo>
                <a:cubicBezTo>
                  <a:pt x="624482" y="855603"/>
                  <a:pt x="615296" y="862841"/>
                  <a:pt x="607555" y="871442"/>
                </a:cubicBezTo>
                <a:cubicBezTo>
                  <a:pt x="596867" y="883318"/>
                  <a:pt x="587485" y="896322"/>
                  <a:pt x="576870" y="908263"/>
                </a:cubicBezTo>
                <a:cubicBezTo>
                  <a:pt x="571104" y="914750"/>
                  <a:pt x="564174" y="920142"/>
                  <a:pt x="558459" y="926674"/>
                </a:cubicBezTo>
                <a:cubicBezTo>
                  <a:pt x="549834" y="936531"/>
                  <a:pt x="543174" y="948096"/>
                  <a:pt x="533912" y="957358"/>
                </a:cubicBezTo>
                <a:cubicBezTo>
                  <a:pt x="520063" y="971207"/>
                  <a:pt x="506998" y="970674"/>
                  <a:pt x="490953" y="981906"/>
                </a:cubicBezTo>
                <a:cubicBezTo>
                  <a:pt x="476544" y="991993"/>
                  <a:pt x="418097" y="1046147"/>
                  <a:pt x="405036" y="1049412"/>
                </a:cubicBezTo>
                <a:cubicBezTo>
                  <a:pt x="374213" y="1057118"/>
                  <a:pt x="388490" y="1052882"/>
                  <a:pt x="362078" y="1061686"/>
                </a:cubicBezTo>
                <a:cubicBezTo>
                  <a:pt x="351850" y="1069869"/>
                  <a:pt x="342501" y="1079292"/>
                  <a:pt x="331393" y="1086234"/>
                </a:cubicBezTo>
                <a:cubicBezTo>
                  <a:pt x="325908" y="1089662"/>
                  <a:pt x="318769" y="1089477"/>
                  <a:pt x="312983" y="1092370"/>
                </a:cubicBezTo>
                <a:cubicBezTo>
                  <a:pt x="306386" y="1095668"/>
                  <a:pt x="301169" y="1101345"/>
                  <a:pt x="294572" y="1104644"/>
                </a:cubicBezTo>
                <a:cubicBezTo>
                  <a:pt x="288786" y="1107537"/>
                  <a:pt x="282218" y="1108510"/>
                  <a:pt x="276161" y="1110781"/>
                </a:cubicBezTo>
                <a:cubicBezTo>
                  <a:pt x="265846" y="1114649"/>
                  <a:pt x="255928" y="1119571"/>
                  <a:pt x="245477" y="1123055"/>
                </a:cubicBezTo>
                <a:cubicBezTo>
                  <a:pt x="237475" y="1125722"/>
                  <a:pt x="229008" y="1126768"/>
                  <a:pt x="220929" y="1129192"/>
                </a:cubicBezTo>
                <a:cubicBezTo>
                  <a:pt x="208537" y="1132910"/>
                  <a:pt x="196382" y="1137375"/>
                  <a:pt x="184108" y="1141466"/>
                </a:cubicBezTo>
                <a:cubicBezTo>
                  <a:pt x="177971" y="1143512"/>
                  <a:pt x="171483" y="1144710"/>
                  <a:pt x="165697" y="1147603"/>
                </a:cubicBezTo>
                <a:cubicBezTo>
                  <a:pt x="147965" y="1156468"/>
                  <a:pt x="123824" y="1169984"/>
                  <a:pt x="104328" y="1172150"/>
                </a:cubicBezTo>
                <a:lnTo>
                  <a:pt x="49095" y="1178287"/>
                </a:lnTo>
                <a:cubicBezTo>
                  <a:pt x="8393" y="1191855"/>
                  <a:pt x="25212" y="1190561"/>
                  <a:pt x="0" y="119056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6CD263-9C71-C0CD-9EEF-F077A4186025}"/>
              </a:ext>
            </a:extLst>
          </p:cNvPr>
          <p:cNvSpPr/>
          <p:nvPr/>
        </p:nvSpPr>
        <p:spPr>
          <a:xfrm>
            <a:off x="9198823" y="6057133"/>
            <a:ext cx="184517" cy="245480"/>
          </a:xfrm>
          <a:custGeom>
            <a:avLst/>
            <a:gdLst>
              <a:gd name="connsiteX0" fmla="*/ 123147 w 184517"/>
              <a:gd name="connsiteY0" fmla="*/ 0 h 245480"/>
              <a:gd name="connsiteX1" fmla="*/ 104737 w 184517"/>
              <a:gd name="connsiteY1" fmla="*/ 30684 h 245480"/>
              <a:gd name="connsiteX2" fmla="*/ 80189 w 184517"/>
              <a:gd name="connsiteY2" fmla="*/ 85917 h 245480"/>
              <a:gd name="connsiteX3" fmla="*/ 31094 w 184517"/>
              <a:gd name="connsiteY3" fmla="*/ 122738 h 245480"/>
              <a:gd name="connsiteX4" fmla="*/ 18820 w 184517"/>
              <a:gd name="connsiteY4" fmla="*/ 141149 h 245480"/>
              <a:gd name="connsiteX5" fmla="*/ 409 w 184517"/>
              <a:gd name="connsiteY5" fmla="*/ 147286 h 245480"/>
              <a:gd name="connsiteX6" fmla="*/ 43368 w 184517"/>
              <a:gd name="connsiteY6" fmla="*/ 184107 h 245480"/>
              <a:gd name="connsiteX7" fmla="*/ 61778 w 184517"/>
              <a:gd name="connsiteY7" fmla="*/ 196381 h 245480"/>
              <a:gd name="connsiteX8" fmla="*/ 92463 w 184517"/>
              <a:gd name="connsiteY8" fmla="*/ 202518 h 245480"/>
              <a:gd name="connsiteX9" fmla="*/ 135421 w 184517"/>
              <a:gd name="connsiteY9" fmla="*/ 227066 h 245480"/>
              <a:gd name="connsiteX10" fmla="*/ 184517 w 184517"/>
              <a:gd name="connsiteY10" fmla="*/ 245476 h 24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517" h="245480">
                <a:moveTo>
                  <a:pt x="123147" y="0"/>
                </a:moveTo>
                <a:cubicBezTo>
                  <a:pt x="117010" y="10228"/>
                  <a:pt x="110071" y="20015"/>
                  <a:pt x="104737" y="30684"/>
                </a:cubicBezTo>
                <a:cubicBezTo>
                  <a:pt x="96719" y="46720"/>
                  <a:pt x="91034" y="70735"/>
                  <a:pt x="80189" y="85917"/>
                </a:cubicBezTo>
                <a:cubicBezTo>
                  <a:pt x="66768" y="104706"/>
                  <a:pt x="50770" y="110932"/>
                  <a:pt x="31094" y="122738"/>
                </a:cubicBezTo>
                <a:cubicBezTo>
                  <a:pt x="27003" y="128875"/>
                  <a:pt x="24579" y="136541"/>
                  <a:pt x="18820" y="141149"/>
                </a:cubicBezTo>
                <a:cubicBezTo>
                  <a:pt x="13769" y="145190"/>
                  <a:pt x="-2801" y="141669"/>
                  <a:pt x="409" y="147286"/>
                </a:cubicBezTo>
                <a:cubicBezTo>
                  <a:pt x="9766" y="163661"/>
                  <a:pt x="28641" y="172325"/>
                  <a:pt x="43368" y="184107"/>
                </a:cubicBezTo>
                <a:cubicBezTo>
                  <a:pt x="49127" y="188714"/>
                  <a:pt x="54872" y="193791"/>
                  <a:pt x="61778" y="196381"/>
                </a:cubicBezTo>
                <a:cubicBezTo>
                  <a:pt x="71545" y="200044"/>
                  <a:pt x="82235" y="200472"/>
                  <a:pt x="92463" y="202518"/>
                </a:cubicBezTo>
                <a:cubicBezTo>
                  <a:pt x="113102" y="216277"/>
                  <a:pt x="110955" y="215945"/>
                  <a:pt x="135421" y="227066"/>
                </a:cubicBezTo>
                <a:cubicBezTo>
                  <a:pt x="177696" y="246282"/>
                  <a:pt x="163137" y="245476"/>
                  <a:pt x="184517" y="24547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5850FF-6184-7762-1777-2F738DFF6AA6}"/>
              </a:ext>
            </a:extLst>
          </p:cNvPr>
          <p:cNvGrpSpPr/>
          <p:nvPr/>
        </p:nvGrpSpPr>
        <p:grpSpPr>
          <a:xfrm>
            <a:off x="1261872" y="1684170"/>
            <a:ext cx="9285435" cy="291559"/>
            <a:chOff x="1261872" y="1755157"/>
            <a:chExt cx="9285435" cy="291559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2767DD8-7CE5-D9C9-9A86-BFA220462BDF}"/>
                </a:ext>
              </a:extLst>
            </p:cNvPr>
            <p:cNvSpPr/>
            <p:nvPr/>
          </p:nvSpPr>
          <p:spPr>
            <a:xfrm>
              <a:off x="1261872" y="1755157"/>
              <a:ext cx="9285435" cy="29155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25FFB5-18D1-CBE5-54E5-0F0033240C5D}"/>
                </a:ext>
              </a:extLst>
            </p:cNvPr>
            <p:cNvSpPr txBox="1"/>
            <p:nvPr/>
          </p:nvSpPr>
          <p:spPr>
            <a:xfrm>
              <a:off x="1261872" y="1792522"/>
              <a:ext cx="92138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bg1"/>
                  </a:solidFill>
                </a:rPr>
                <a:t>Figure 4: Techniques - Increasing order of annotation complexity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F686A90-4C90-6721-7E53-6E8600862EDA}"/>
              </a:ext>
            </a:extLst>
          </p:cNvPr>
          <p:cNvSpPr txBox="1"/>
          <p:nvPr/>
        </p:nvSpPr>
        <p:spPr>
          <a:xfrm>
            <a:off x="1092370" y="5406620"/>
            <a:ext cx="4522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Current research: Pancreatic (PDAC), Prostate, Colorectal, Gastric. Common types associated with PNI. </a:t>
            </a:r>
          </a:p>
        </p:txBody>
      </p:sp>
    </p:spTree>
    <p:extLst>
      <p:ext uri="{BB962C8B-B14F-4D97-AF65-F5344CB8AC3E}">
        <p14:creationId xmlns:p14="http://schemas.microsoft.com/office/powerpoint/2010/main" val="58857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1E4-F641-2E83-736B-1DF03F39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Reviewed Literature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30C03-6402-E2BF-A825-5A15778C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78" y="2076260"/>
            <a:ext cx="10888392" cy="389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7705-BE79-754A-C715-2D63CD43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E35B-09A1-1AA2-3CA8-D0DDE424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94635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Issues governing dataset access as opposed to other medical imaging tasks: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dirty="0"/>
              <a:t>Pre-processing steps (such as </a:t>
            </a:r>
            <a:r>
              <a:rPr lang="en-IN" b="1" dirty="0"/>
              <a:t>patching</a:t>
            </a:r>
            <a:r>
              <a:rPr lang="en-IN" dirty="0"/>
              <a:t>, </a:t>
            </a:r>
            <a:r>
              <a:rPr lang="en-IN" b="1" dirty="0"/>
              <a:t>boundary dilation</a:t>
            </a:r>
            <a:r>
              <a:rPr lang="en-IN" dirty="0"/>
              <a:t>, </a:t>
            </a:r>
            <a:r>
              <a:rPr lang="en-IN" b="1" dirty="0"/>
              <a:t>data augmentation</a:t>
            </a:r>
            <a:r>
              <a:rPr lang="en-IN" dirty="0"/>
              <a:t>) and pre-training alleviate these issues.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DB404A-F976-CF68-3E42-23C572DBE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614003"/>
              </p:ext>
            </p:extLst>
          </p:nvPr>
        </p:nvGraphicFramePr>
        <p:xfrm>
          <a:off x="1485815" y="2150277"/>
          <a:ext cx="5430486" cy="321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DBC041F-3CE8-858A-00CB-E2AF30C2F5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7931" y="2214817"/>
            <a:ext cx="3596581" cy="2934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C271B-AD8D-6D77-05B3-C49BD60BB7C0}"/>
              </a:ext>
            </a:extLst>
          </p:cNvPr>
          <p:cNvSpPr txBox="1"/>
          <p:nvPr/>
        </p:nvSpPr>
        <p:spPr>
          <a:xfrm>
            <a:off x="7652730" y="5148870"/>
            <a:ext cx="305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linkClick r:id="rId8"/>
              </a:rPr>
              <a:t>Figure 5: WSI </a:t>
            </a:r>
            <a:r>
              <a:rPr lang="fr-FR" sz="1400" dirty="0" err="1">
                <a:hlinkClick r:id="rId8"/>
              </a:rPr>
              <a:t>Patching</a:t>
            </a:r>
            <a:r>
              <a:rPr lang="fr-FR" sz="1400" dirty="0">
                <a:hlinkClick r:id="rId8"/>
              </a:rPr>
              <a:t>: Lu et al.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2053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9270-226B-0C91-A902-71230AD7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PNI Detection: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CB416-75A8-A233-E66C-29D399ED1263}"/>
              </a:ext>
            </a:extLst>
          </p:cNvPr>
          <p:cNvSpPr txBox="1"/>
          <p:nvPr/>
        </p:nvSpPr>
        <p:spPr>
          <a:xfrm>
            <a:off x="552322" y="2332027"/>
            <a:ext cx="3633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– to – End patch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Limited information but less annotation.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Rarely applied with small training set. Applied along with a localization model.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19C5F-3481-B847-549B-113C124AC836}"/>
              </a:ext>
            </a:extLst>
          </p:cNvPr>
          <p:cNvSpPr txBox="1"/>
          <p:nvPr/>
        </p:nvSpPr>
        <p:spPr>
          <a:xfrm>
            <a:off x="7321460" y="2177619"/>
            <a:ext cx="3633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Multi-stage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Preferred method.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Localization using segmentation or detection of </a:t>
            </a:r>
            <a:r>
              <a:rPr lang="en-IN" sz="1200" b="1" dirty="0"/>
              <a:t>nerve/tumour/boundary</a:t>
            </a:r>
            <a:r>
              <a:rPr lang="en-IN" sz="1200" dirty="0"/>
              <a:t>, followed by rule-based classification.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2B667D-0C2E-9024-02AA-E1928E84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41" y="3602644"/>
            <a:ext cx="1424169" cy="13546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823C49-48AC-0396-974F-999F6BE38BDB}"/>
              </a:ext>
            </a:extLst>
          </p:cNvPr>
          <p:cNvCxnSpPr/>
          <p:nvPr/>
        </p:nvCxnSpPr>
        <p:spPr>
          <a:xfrm>
            <a:off x="1896306" y="4355512"/>
            <a:ext cx="61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48E13BA-133F-D0AC-E9B5-7E19DC1654FA}"/>
              </a:ext>
            </a:extLst>
          </p:cNvPr>
          <p:cNvSpPr/>
          <p:nvPr/>
        </p:nvSpPr>
        <p:spPr>
          <a:xfrm>
            <a:off x="2565230" y="4125387"/>
            <a:ext cx="1080097" cy="460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59DB94-CB4E-AABC-0E52-0962F88DECE4}"/>
              </a:ext>
            </a:extLst>
          </p:cNvPr>
          <p:cNvCxnSpPr/>
          <p:nvPr/>
        </p:nvCxnSpPr>
        <p:spPr>
          <a:xfrm>
            <a:off x="3105278" y="4643947"/>
            <a:ext cx="0" cy="62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A12334-CE67-118C-646A-4C28D2337408}"/>
              </a:ext>
            </a:extLst>
          </p:cNvPr>
          <p:cNvSpPr txBox="1"/>
          <p:nvPr/>
        </p:nvSpPr>
        <p:spPr>
          <a:xfrm>
            <a:off x="2442492" y="5454020"/>
            <a:ext cx="132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Patch PNI Probability: 0.785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/>
              <a:t>Result: </a:t>
            </a:r>
            <a:r>
              <a:rPr lang="en-IN" sz="1200" dirty="0">
                <a:solidFill>
                  <a:srgbClr val="FF0000"/>
                </a:solidFill>
              </a:rPr>
              <a:t>TRUE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D3C027-6D1C-0492-821B-FA129BFD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50" y="3479293"/>
            <a:ext cx="1424169" cy="135469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6EB38A-4E7A-A178-7631-A4291C02DC14}"/>
              </a:ext>
            </a:extLst>
          </p:cNvPr>
          <p:cNvCxnSpPr/>
          <p:nvPr/>
        </p:nvCxnSpPr>
        <p:spPr>
          <a:xfrm>
            <a:off x="8351315" y="4232161"/>
            <a:ext cx="61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77886-59DC-6DA4-DA13-C11B77C8FB0B}"/>
              </a:ext>
            </a:extLst>
          </p:cNvPr>
          <p:cNvSpPr/>
          <p:nvPr/>
        </p:nvSpPr>
        <p:spPr>
          <a:xfrm>
            <a:off x="9020239" y="4002036"/>
            <a:ext cx="1080097" cy="460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272B0F-2892-D566-D451-5E33F4E5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998" y="5073585"/>
            <a:ext cx="1237314" cy="12072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A86C2F-7162-B0F0-F936-267202847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513" y="5073586"/>
            <a:ext cx="1273451" cy="12072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A34FAE-1C3C-E45B-8CD9-3EFDB284C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5367" y="5073585"/>
            <a:ext cx="1271686" cy="12072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EE530C-22E2-6CDC-27B7-257706A776C7}"/>
              </a:ext>
            </a:extLst>
          </p:cNvPr>
          <p:cNvCxnSpPr/>
          <p:nvPr/>
        </p:nvCxnSpPr>
        <p:spPr>
          <a:xfrm flipH="1">
            <a:off x="9254464" y="4585637"/>
            <a:ext cx="165697" cy="43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B724E-0C6B-0115-FB2F-5BF93BAF24D8}"/>
              </a:ext>
            </a:extLst>
          </p:cNvPr>
          <p:cNvCxnSpPr/>
          <p:nvPr/>
        </p:nvCxnSpPr>
        <p:spPr>
          <a:xfrm>
            <a:off x="9990894" y="4540013"/>
            <a:ext cx="625965" cy="49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985637-AFF5-5A2C-BB5C-2C5299335197}"/>
              </a:ext>
            </a:extLst>
          </p:cNvPr>
          <p:cNvCxnSpPr/>
          <p:nvPr/>
        </p:nvCxnSpPr>
        <p:spPr>
          <a:xfrm flipH="1">
            <a:off x="8045493" y="4540013"/>
            <a:ext cx="1208971" cy="49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C9630B0-F0D3-91A5-728E-2192EC7FF1D9}"/>
              </a:ext>
            </a:extLst>
          </p:cNvPr>
          <p:cNvSpPr/>
          <p:nvPr/>
        </p:nvSpPr>
        <p:spPr>
          <a:xfrm>
            <a:off x="7026997" y="6347715"/>
            <a:ext cx="4140055" cy="460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Intersection over Union/ Intersection over Bounding box / Distance thresholding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1F21F1-3B7F-EEFD-F6A0-3AB3F113B4B3}"/>
              </a:ext>
            </a:extLst>
          </p:cNvPr>
          <p:cNvSpPr txBox="1"/>
          <p:nvPr/>
        </p:nvSpPr>
        <p:spPr>
          <a:xfrm>
            <a:off x="233202" y="6500188"/>
            <a:ext cx="3461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linkClick r:id="rId6"/>
              </a:rPr>
              <a:t>Figure 6 – 9: Source – </a:t>
            </a:r>
            <a:r>
              <a:rPr lang="fr-FR" sz="1400" dirty="0" err="1">
                <a:hlinkClick r:id="rId6"/>
              </a:rPr>
              <a:t>Nateghi</a:t>
            </a:r>
            <a:r>
              <a:rPr lang="fr-FR" sz="1400" dirty="0">
                <a:hlinkClick r:id="rId6"/>
              </a:rPr>
              <a:t> et al.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9953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1781-5FDF-40E2-4FDB-31170831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metrics: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33E5-42D6-A941-7470-03478729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False Negatives, False Positives, True Negatives, True positives identified </a:t>
            </a:r>
            <a:r>
              <a:rPr lang="en-IN" b="1" dirty="0"/>
              <a:t>pixel-wise.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B5CCE-9421-1133-76DE-AE3AF22F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5" y="2488299"/>
            <a:ext cx="7384849" cy="1746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5B762-3AE8-C8C9-B252-648FF5A3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93" y="4312565"/>
            <a:ext cx="4101690" cy="2527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CD9D-6BBC-E919-7182-B27363F43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130" y="2274965"/>
            <a:ext cx="1924319" cy="1019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3FD3D8-C095-697C-A677-D2EF2D6F5FBD}"/>
              </a:ext>
            </a:extLst>
          </p:cNvPr>
          <p:cNvSpPr txBox="1"/>
          <p:nvPr/>
        </p:nvSpPr>
        <p:spPr>
          <a:xfrm>
            <a:off x="7922754" y="3361384"/>
            <a:ext cx="292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 – Predicted masks</a:t>
            </a:r>
          </a:p>
          <a:p>
            <a:r>
              <a:rPr lang="en-IN" dirty="0"/>
              <a:t>G – Ground truth masks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CE8E7-45F2-90C0-A3B4-581F08EB07EB}"/>
              </a:ext>
            </a:extLst>
          </p:cNvPr>
          <p:cNvSpPr txBox="1"/>
          <p:nvPr/>
        </p:nvSpPr>
        <p:spPr>
          <a:xfrm>
            <a:off x="331393" y="4707012"/>
            <a:ext cx="679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Overall higher scores for nerve compared to tumour.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Tumour can be highly irregular and diffuse across multiple patches of the same organ. 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Nerves vary more between organs. Less noise in predictions. </a:t>
            </a:r>
          </a:p>
        </p:txBody>
      </p:sp>
    </p:spTree>
    <p:extLst>
      <p:ext uri="{BB962C8B-B14F-4D97-AF65-F5344CB8AC3E}">
        <p14:creationId xmlns:p14="http://schemas.microsoft.com/office/powerpoint/2010/main" val="38301103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8100</TotalTime>
  <Words>980</Words>
  <Application>Microsoft Office PowerPoint</Application>
  <PresentationFormat>Widescreen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Perineural Invasion Detection using Deep Learning: A Systematic review</vt:lpstr>
      <vt:lpstr>PNI: Occurrence and Prognostic Significance</vt:lpstr>
      <vt:lpstr>Deep Learning: An overview</vt:lpstr>
      <vt:lpstr>Deep Learning in Medical Imaging</vt:lpstr>
      <vt:lpstr>PNI Detection: Approaches</vt:lpstr>
      <vt:lpstr>Reviewed Literature</vt:lpstr>
      <vt:lpstr>Dataset </vt:lpstr>
      <vt:lpstr>PNI Detection: Models</vt:lpstr>
      <vt:lpstr>Evaluation metrics: Segmentation</vt:lpstr>
      <vt:lpstr>Evaluation metrics: Classification</vt:lpstr>
      <vt:lpstr>Clinical Performance analysis</vt:lpstr>
      <vt:lpstr>Algorithm Error Analysis</vt:lpstr>
      <vt:lpstr>Discussion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Hayagreev Jeyandran</dc:creator>
  <cp:lastModifiedBy>Hayagreev Jeyandran</cp:lastModifiedBy>
  <cp:revision>7</cp:revision>
  <dcterms:created xsi:type="dcterms:W3CDTF">2024-10-02T16:06:25Z</dcterms:created>
  <dcterms:modified xsi:type="dcterms:W3CDTF">2024-10-08T07:09:44Z</dcterms:modified>
</cp:coreProperties>
</file>