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8" r:id="rId2"/>
  </p:sldIdLst>
  <p:sldSz cx="13970000" cy="10795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1pPr>
    <a:lvl2pPr marL="0" marR="0" indent="228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2pPr>
    <a:lvl3pPr marL="0" marR="0" indent="457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3pPr>
    <a:lvl4pPr marL="0" marR="0" indent="685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4pPr>
    <a:lvl5pPr marL="0" marR="0" indent="9144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manowicz Karol (234353)" initials="EK(" lastIdx="0" clrIdx="0">
    <p:extLst>
      <p:ext uri="{19B8F6BF-5375-455C-9EA6-DF929625EA0E}">
        <p15:presenceInfo xmlns:p15="http://schemas.microsoft.com/office/powerpoint/2012/main" userId="Emanowicz Karol (234353)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6" name="Shape 12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1pPr>
    <a:lvl2pPr indent="228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2pPr>
    <a:lvl3pPr indent="457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3pPr>
    <a:lvl4pPr indent="685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4pPr>
    <a:lvl5pPr indent="9144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5pPr>
    <a:lvl6pPr indent="11430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6pPr>
    <a:lvl7pPr indent="1371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7pPr>
    <a:lvl8pPr indent="1600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8pPr>
    <a:lvl9pPr indent="1828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>
          <a:xfrm>
            <a:off x="1209675" y="685800"/>
            <a:ext cx="4438650" cy="3429000"/>
          </a:xfrm>
        </p:spPr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1710771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364257" y="1918642"/>
            <a:ext cx="11241486" cy="3547071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5561210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0" y="158750"/>
            <a:ext cx="13964218" cy="1047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18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123472" indent="-123472">
              <a:defRPr sz="1000"/>
            </a:lvl1pPr>
            <a:lvl2pPr marL="567972" indent="-123472">
              <a:defRPr sz="1000"/>
            </a:lvl2pPr>
            <a:lvl3pPr marL="1012472" indent="-123472">
              <a:defRPr sz="1000"/>
            </a:lvl3pPr>
            <a:lvl4pPr marL="1456972" indent="-123472">
              <a:defRPr sz="1000"/>
            </a:lvl4pPr>
            <a:lvl5pPr marL="1901472" indent="-123472">
              <a:defRPr sz="10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725786" y="840878"/>
            <a:ext cx="10504786" cy="635744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364257" y="7375673"/>
            <a:ext cx="11241486" cy="152797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8958212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0546"/>
            <a:ext cx="376045" cy="38854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364257" y="3623964"/>
            <a:ext cx="11241486" cy="3547072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sz="half" idx="13"/>
          </p:nvPr>
        </p:nvSpPr>
        <p:spPr>
          <a:xfrm>
            <a:off x="7216923" y="840878"/>
            <a:ext cx="5729884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1023193" y="840878"/>
            <a:ext cx="5729884" cy="4283771"/>
          </a:xfrm>
          <a:prstGeom prst="rect">
            <a:avLst/>
          </a:prstGeom>
        </p:spPr>
        <p:txBody>
          <a:bodyPr anchor="b"/>
          <a:lstStyle>
            <a:lvl1pPr>
              <a:defRPr sz="330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023193" y="5274716"/>
            <a:ext cx="5729884" cy="4406554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7216923" y="2955478"/>
            <a:ext cx="5729884" cy="675307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023193" y="2955478"/>
            <a:ext cx="5729884" cy="6753077"/>
          </a:xfrm>
          <a:prstGeom prst="rect">
            <a:avLst/>
          </a:prstGeom>
        </p:spPr>
        <p:txBody>
          <a:bodyPr/>
          <a:lstStyle>
            <a:lvl1pPr marL="146957" indent="-146957">
              <a:defRPr b="1"/>
            </a:lvl1pPr>
            <a:lvl2pPr marL="489857" indent="-146957">
              <a:defRPr b="1"/>
            </a:lvl2pPr>
            <a:lvl3pPr marL="832757" indent="-146957">
              <a:defRPr b="1"/>
            </a:lvl3pPr>
            <a:lvl4pPr marL="1175657" indent="-146957">
              <a:defRPr b="1"/>
            </a:lvl4pPr>
            <a:lvl5pPr marL="1518557" indent="-146957">
              <a:defRPr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1523007"/>
            <a:ext cx="11923614" cy="7748986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half" idx="13"/>
          </p:nvPr>
        </p:nvSpPr>
        <p:spPr>
          <a:xfrm>
            <a:off x="1023193" y="1113730"/>
            <a:ext cx="5729884" cy="856754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7216923" y="5629423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sz="quarter" idx="15"/>
          </p:nvPr>
        </p:nvSpPr>
        <p:spPr>
          <a:xfrm>
            <a:off x="7223603" y="1113730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>
            <a:spLocks noGrp="1"/>
          </p:cNvSpPr>
          <p:nvPr>
            <p:ph type="body" sz="quarter" idx="13"/>
          </p:nvPr>
        </p:nvSpPr>
        <p:spPr>
          <a:xfrm>
            <a:off x="1364257" y="6993681"/>
            <a:ext cx="11241486" cy="5080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r">
              <a:lnSpc>
                <a:spcPct val="90000"/>
              </a:lnSpc>
              <a:buSzTx/>
              <a:buNone/>
              <a:defRPr sz="900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>
            <a:spLocks noGrp="1"/>
          </p:cNvSpPr>
          <p:nvPr>
            <p:ph type="body" sz="quarter" idx="14"/>
          </p:nvPr>
        </p:nvSpPr>
        <p:spPr>
          <a:xfrm>
            <a:off x="1364257" y="4742656"/>
            <a:ext cx="11241486" cy="736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023193" y="636240"/>
            <a:ext cx="11923614" cy="231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2955478"/>
            <a:ext cx="11923614" cy="6753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7368"/>
            <a:ext cx="376045" cy="388541"/>
          </a:xfrm>
          <a:prstGeom prst="rect">
            <a:avLst/>
          </a:prstGeom>
          <a:ln w="12700">
            <a:miter lim="400000"/>
          </a:ln>
        </p:spPr>
        <p:txBody>
          <a:bodyPr wrap="none" lIns="54570" tIns="54570" rIns="54570" bIns="54570">
            <a:spAutoFit/>
          </a:bodyPr>
          <a:lstStyle>
            <a:lvl1pPr algn="ctr">
              <a:spcBef>
                <a:spcPts val="0"/>
              </a:spcBef>
              <a:defRPr sz="1800" b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ransition spd="med"/>
  <p:txStyles>
    <p:titleStyle>
      <a:lvl1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1pPr>
      <a:lvl2pPr marL="0" marR="0" indent="228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2pPr>
      <a:lvl3pPr marL="0" marR="0" indent="457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3pPr>
      <a:lvl4pPr marL="0" marR="0" indent="685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4pPr>
      <a:lvl5pPr marL="0" marR="0" indent="9144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5pPr>
      <a:lvl6pPr marL="0" marR="0" indent="11430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6pPr>
      <a:lvl7pPr marL="0" marR="0" indent="1371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7pPr>
      <a:lvl8pPr marL="0" marR="0" indent="1600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8pPr>
      <a:lvl9pPr marL="0" marR="0" indent="1828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9pPr>
    </p:titleStyle>
    <p:bodyStyle>
      <a:lvl1pPr marL="148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1pPr>
      <a:lvl2pPr marL="592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2pPr>
      <a:lvl3pPr marL="1037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3pPr>
      <a:lvl4pPr marL="1481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4pPr>
      <a:lvl5pPr marL="1926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5pPr>
      <a:lvl6pPr marL="2370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6pPr>
      <a:lvl7pPr marL="2815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7pPr>
      <a:lvl8pPr marL="3259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8pPr>
      <a:lvl9pPr marL="3704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hyperlink" Target="https://github.com/ekarbowiak/EIX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">
            <a:extLst>
              <a:ext uri="{FF2B5EF4-FFF2-40B4-BE49-F238E27FC236}">
                <a16:creationId xmlns:a16="http://schemas.microsoft.com/office/drawing/2014/main" id="{40875CC5-6FFD-4099-A347-962A75C8C28D}"/>
              </a:ext>
            </a:extLst>
          </p:cNvPr>
          <p:cNvGrpSpPr/>
          <p:nvPr/>
        </p:nvGrpSpPr>
        <p:grpSpPr>
          <a:xfrm>
            <a:off x="8369105" y="-1013161"/>
            <a:ext cx="6159575" cy="3553962"/>
            <a:chOff x="0" y="51032"/>
            <a:chExt cx="6159573" cy="3553961"/>
          </a:xfrm>
        </p:grpSpPr>
        <p:grpSp>
          <p:nvGrpSpPr>
            <p:cNvPr id="35" name="Group">
              <a:extLst>
                <a:ext uri="{FF2B5EF4-FFF2-40B4-BE49-F238E27FC236}">
                  <a16:creationId xmlns:a16="http://schemas.microsoft.com/office/drawing/2014/main" id="{C18B65BC-2165-420E-9855-4FBBC25A43BE}"/>
                </a:ext>
              </a:extLst>
            </p:cNvPr>
            <p:cNvGrpSpPr/>
            <p:nvPr/>
          </p:nvGrpSpPr>
          <p:grpSpPr>
            <a:xfrm>
              <a:off x="24975" y="51032"/>
              <a:ext cx="6134599" cy="2980091"/>
              <a:chOff x="0" y="51032"/>
              <a:chExt cx="6134598" cy="2980090"/>
            </a:xfrm>
          </p:grpSpPr>
          <p:sp>
            <p:nvSpPr>
              <p:cNvPr id="38" name="Triangle">
                <a:extLst>
                  <a:ext uri="{FF2B5EF4-FFF2-40B4-BE49-F238E27FC236}">
                    <a16:creationId xmlns:a16="http://schemas.microsoft.com/office/drawing/2014/main" id="{68E01453-27F0-4AF3-B6AB-E87442E4AB3D}"/>
                  </a:ext>
                </a:extLst>
              </p:cNvPr>
              <p:cNvSpPr/>
              <p:nvPr/>
            </p:nvSpPr>
            <p:spPr>
              <a:xfrm rot="1800000">
                <a:off x="1177377" y="304285"/>
                <a:ext cx="1319509" cy="1143860"/>
              </a:xfrm>
              <a:prstGeom prst="triangle">
                <a:avLst/>
              </a:prstGeom>
              <a:solidFill>
                <a:srgbClr val="DEDFE0"/>
              </a:solidFill>
              <a:ln w="3175" cap="flat">
                <a:solidFill>
                  <a:srgbClr val="DEDF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9" name="Circle">
                <a:extLst>
                  <a:ext uri="{FF2B5EF4-FFF2-40B4-BE49-F238E27FC236}">
                    <a16:creationId xmlns:a16="http://schemas.microsoft.com/office/drawing/2014/main" id="{2337B41F-3C5D-4B41-AF81-3FBF2BE8D44A}"/>
                  </a:ext>
                </a:extLst>
              </p:cNvPr>
              <p:cNvSpPr/>
              <p:nvPr/>
            </p:nvSpPr>
            <p:spPr>
              <a:xfrm flipH="1">
                <a:off x="1550782" y="838357"/>
                <a:ext cx="422090" cy="422090"/>
              </a:xfrm>
              <a:prstGeom prst="ellipse">
                <a:avLst/>
              </a:prstGeom>
              <a:solidFill>
                <a:srgbClr val="EFEF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0" name="Circle">
                <a:extLst>
                  <a:ext uri="{FF2B5EF4-FFF2-40B4-BE49-F238E27FC236}">
                    <a16:creationId xmlns:a16="http://schemas.microsoft.com/office/drawing/2014/main" id="{1CC8AA5A-3678-45DD-AFC0-6DBE8EDA6B59}"/>
                  </a:ext>
                </a:extLst>
              </p:cNvPr>
              <p:cNvSpPr/>
              <p:nvPr/>
            </p:nvSpPr>
            <p:spPr>
              <a:xfrm flipH="1">
                <a:off x="0" y="819778"/>
                <a:ext cx="422089" cy="422090"/>
              </a:xfrm>
              <a:prstGeom prst="ellipse">
                <a:avLst/>
              </a:prstGeom>
              <a:solidFill>
                <a:srgbClr val="DEDF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1" name="Triangle">
                <a:extLst>
                  <a:ext uri="{FF2B5EF4-FFF2-40B4-BE49-F238E27FC236}">
                    <a16:creationId xmlns:a16="http://schemas.microsoft.com/office/drawing/2014/main" id="{88131B6C-4511-408A-B69B-93CBC3AC20D9}"/>
                  </a:ext>
                </a:extLst>
              </p:cNvPr>
              <p:cNvSpPr/>
              <p:nvPr/>
            </p:nvSpPr>
            <p:spPr>
              <a:xfrm rot="19800000">
                <a:off x="2896973" y="973389"/>
                <a:ext cx="1319509" cy="1143860"/>
              </a:xfrm>
              <a:prstGeom prst="triangle">
                <a:avLst/>
              </a:prstGeom>
              <a:solidFill>
                <a:srgbClr val="EFEFF0"/>
              </a:solidFill>
              <a:ln w="6350" cap="flat">
                <a:solidFill>
                  <a:srgbClr val="EFEFF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2" name="Triangle">
                <a:extLst>
                  <a:ext uri="{FF2B5EF4-FFF2-40B4-BE49-F238E27FC236}">
                    <a16:creationId xmlns:a16="http://schemas.microsoft.com/office/drawing/2014/main" id="{CFB0D139-17B0-425A-87C3-F69DB5F29AF3}"/>
                  </a:ext>
                </a:extLst>
              </p:cNvPr>
              <p:cNvSpPr/>
              <p:nvPr/>
            </p:nvSpPr>
            <p:spPr>
              <a:xfrm rot="1800000">
                <a:off x="3470359" y="1634009"/>
                <a:ext cx="1319509" cy="1143861"/>
              </a:xfrm>
              <a:prstGeom prst="triangle">
                <a:avLst/>
              </a:prstGeom>
              <a:solidFill>
                <a:srgbClr val="DEDFE0"/>
              </a:solidFill>
              <a:ln w="6350" cap="flat">
                <a:solidFill>
                  <a:srgbClr val="DEDF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3" name="Circle">
                <a:extLst>
                  <a:ext uri="{FF2B5EF4-FFF2-40B4-BE49-F238E27FC236}">
                    <a16:creationId xmlns:a16="http://schemas.microsoft.com/office/drawing/2014/main" id="{66250775-9B19-44CF-B4F4-4C2D54BC6C2D}"/>
                  </a:ext>
                </a:extLst>
              </p:cNvPr>
              <p:cNvSpPr/>
              <p:nvPr/>
            </p:nvSpPr>
            <p:spPr>
              <a:xfrm flipH="1">
                <a:off x="3461021" y="1507461"/>
                <a:ext cx="422090" cy="422090"/>
              </a:xfrm>
              <a:prstGeom prst="ellipse">
                <a:avLst/>
              </a:prstGeom>
              <a:solidFill>
                <a:srgbClr val="DEDF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4" name="Circle">
                <a:extLst>
                  <a:ext uri="{FF2B5EF4-FFF2-40B4-BE49-F238E27FC236}">
                    <a16:creationId xmlns:a16="http://schemas.microsoft.com/office/drawing/2014/main" id="{A3223397-C8DF-4AE4-B754-766B280EDD34}"/>
                  </a:ext>
                </a:extLst>
              </p:cNvPr>
              <p:cNvSpPr/>
              <p:nvPr/>
            </p:nvSpPr>
            <p:spPr>
              <a:xfrm flipH="1">
                <a:off x="3843763" y="2168082"/>
                <a:ext cx="422090" cy="422090"/>
              </a:xfrm>
              <a:prstGeom prst="ellipse">
                <a:avLst/>
              </a:prstGeom>
              <a:solidFill>
                <a:srgbClr val="EFEF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5" name="Triangle">
                <a:extLst>
                  <a:ext uri="{FF2B5EF4-FFF2-40B4-BE49-F238E27FC236}">
                    <a16:creationId xmlns:a16="http://schemas.microsoft.com/office/drawing/2014/main" id="{4F05CF2D-AE13-4ADC-871D-AFECB124891B}"/>
                  </a:ext>
                </a:extLst>
              </p:cNvPr>
              <p:cNvSpPr/>
              <p:nvPr/>
            </p:nvSpPr>
            <p:spPr>
              <a:xfrm rot="1800000">
                <a:off x="3470359" y="312963"/>
                <a:ext cx="1319509" cy="1143861"/>
              </a:xfrm>
              <a:prstGeom prst="triangle">
                <a:avLst/>
              </a:prstGeom>
              <a:solidFill>
                <a:srgbClr val="DEDFE0"/>
              </a:solidFill>
              <a:ln w="6350" cap="flat">
                <a:solidFill>
                  <a:srgbClr val="DEDF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6" name="Circle">
                <a:extLst>
                  <a:ext uri="{FF2B5EF4-FFF2-40B4-BE49-F238E27FC236}">
                    <a16:creationId xmlns:a16="http://schemas.microsoft.com/office/drawing/2014/main" id="{AABC5D6B-94B4-4D81-9143-24FA795F5C8A}"/>
                  </a:ext>
                </a:extLst>
              </p:cNvPr>
              <p:cNvSpPr/>
              <p:nvPr/>
            </p:nvSpPr>
            <p:spPr>
              <a:xfrm flipH="1">
                <a:off x="3843763" y="847036"/>
                <a:ext cx="422090" cy="422090"/>
              </a:xfrm>
              <a:prstGeom prst="ellipse">
                <a:avLst/>
              </a:prstGeom>
              <a:solidFill>
                <a:srgbClr val="EFEF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7" name="Triangle">
                <a:extLst>
                  <a:ext uri="{FF2B5EF4-FFF2-40B4-BE49-F238E27FC236}">
                    <a16:creationId xmlns:a16="http://schemas.microsoft.com/office/drawing/2014/main" id="{DA2E12CD-8277-4C8F-988D-7D772F0F5B2D}"/>
                  </a:ext>
                </a:extLst>
              </p:cNvPr>
              <p:cNvSpPr/>
              <p:nvPr/>
            </p:nvSpPr>
            <p:spPr>
              <a:xfrm rot="19800000">
                <a:off x="4044130" y="318647"/>
                <a:ext cx="1319509" cy="1143861"/>
              </a:xfrm>
              <a:prstGeom prst="triangle">
                <a:avLst/>
              </a:prstGeom>
              <a:solidFill>
                <a:srgbClr val="EFEFF0"/>
              </a:solidFill>
              <a:ln w="6350" cap="flat">
                <a:solidFill>
                  <a:srgbClr val="EFEFF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8" name="Circle">
                <a:extLst>
                  <a:ext uri="{FF2B5EF4-FFF2-40B4-BE49-F238E27FC236}">
                    <a16:creationId xmlns:a16="http://schemas.microsoft.com/office/drawing/2014/main" id="{F7B4DB59-BA49-466B-A2E9-9DA07974B80F}"/>
                  </a:ext>
                </a:extLst>
              </p:cNvPr>
              <p:cNvSpPr/>
              <p:nvPr/>
            </p:nvSpPr>
            <p:spPr>
              <a:xfrm flipH="1">
                <a:off x="4608178" y="852720"/>
                <a:ext cx="422090" cy="422090"/>
              </a:xfrm>
              <a:prstGeom prst="ellipse">
                <a:avLst/>
              </a:prstGeom>
              <a:solidFill>
                <a:srgbClr val="DEDF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9" name="Triangle">
                <a:extLst>
                  <a:ext uri="{FF2B5EF4-FFF2-40B4-BE49-F238E27FC236}">
                    <a16:creationId xmlns:a16="http://schemas.microsoft.com/office/drawing/2014/main" id="{05CC1FF0-84C6-48B0-A53A-D73D950D50EC}"/>
                  </a:ext>
                </a:extLst>
              </p:cNvPr>
              <p:cNvSpPr/>
              <p:nvPr/>
            </p:nvSpPr>
            <p:spPr>
              <a:xfrm rot="1800000">
                <a:off x="4617515" y="979268"/>
                <a:ext cx="1319509" cy="1143861"/>
              </a:xfrm>
              <a:prstGeom prst="triangle">
                <a:avLst/>
              </a:prstGeom>
              <a:solidFill>
                <a:srgbClr val="DEDFE0"/>
              </a:solidFill>
              <a:ln w="6350" cap="flat">
                <a:solidFill>
                  <a:srgbClr val="DEDF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0" name="Circle">
                <a:extLst>
                  <a:ext uri="{FF2B5EF4-FFF2-40B4-BE49-F238E27FC236}">
                    <a16:creationId xmlns:a16="http://schemas.microsoft.com/office/drawing/2014/main" id="{C315CA56-3419-48B9-A178-A38E05B1E557}"/>
                  </a:ext>
                </a:extLst>
              </p:cNvPr>
              <p:cNvSpPr/>
              <p:nvPr/>
            </p:nvSpPr>
            <p:spPr>
              <a:xfrm flipH="1">
                <a:off x="4990920" y="1513341"/>
                <a:ext cx="422090" cy="422090"/>
              </a:xfrm>
              <a:prstGeom prst="ellipse">
                <a:avLst/>
              </a:prstGeom>
              <a:solidFill>
                <a:srgbClr val="EFEF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1" name="Triangle">
                <a:extLst>
                  <a:ext uri="{FF2B5EF4-FFF2-40B4-BE49-F238E27FC236}">
                    <a16:creationId xmlns:a16="http://schemas.microsoft.com/office/drawing/2014/main" id="{F79700D7-7302-43E7-A566-235742B10E9C}"/>
                  </a:ext>
                </a:extLst>
              </p:cNvPr>
              <p:cNvSpPr/>
              <p:nvPr/>
            </p:nvSpPr>
            <p:spPr>
              <a:xfrm rot="19800000">
                <a:off x="1751148" y="309969"/>
                <a:ext cx="1319510" cy="1143860"/>
              </a:xfrm>
              <a:prstGeom prst="triangle">
                <a:avLst/>
              </a:prstGeom>
              <a:solidFill>
                <a:srgbClr val="EFEFF0"/>
              </a:solidFill>
              <a:ln w="6350" cap="flat">
                <a:solidFill>
                  <a:srgbClr val="EFEFF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2" name="Circle">
                <a:extLst>
                  <a:ext uri="{FF2B5EF4-FFF2-40B4-BE49-F238E27FC236}">
                    <a16:creationId xmlns:a16="http://schemas.microsoft.com/office/drawing/2014/main" id="{32C834C8-912C-43DA-B9C3-2469FBE2D261}"/>
                  </a:ext>
                </a:extLst>
              </p:cNvPr>
              <p:cNvSpPr/>
              <p:nvPr/>
            </p:nvSpPr>
            <p:spPr>
              <a:xfrm flipH="1">
                <a:off x="2315196" y="844041"/>
                <a:ext cx="422090" cy="422090"/>
              </a:xfrm>
              <a:prstGeom prst="ellipse">
                <a:avLst/>
              </a:prstGeom>
              <a:solidFill>
                <a:srgbClr val="DEDF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sp>
          <p:nvSpPr>
            <p:cNvPr id="36" name="Rectangle">
              <a:extLst>
                <a:ext uri="{FF2B5EF4-FFF2-40B4-BE49-F238E27FC236}">
                  <a16:creationId xmlns:a16="http://schemas.microsoft.com/office/drawing/2014/main" id="{27613C16-9A02-43D3-BF9C-9FD348349D3F}"/>
                </a:ext>
              </a:extLst>
            </p:cNvPr>
            <p:cNvSpPr/>
            <p:nvPr/>
          </p:nvSpPr>
          <p:spPr>
            <a:xfrm>
              <a:off x="1682" y="1038072"/>
              <a:ext cx="5593304" cy="2566922"/>
            </a:xfrm>
            <a:prstGeom prst="rect">
              <a:avLst/>
            </a:prstGeom>
            <a:gradFill flip="none" rotWithShape="1">
              <a:gsLst>
                <a:gs pos="0">
                  <a:srgbClr val="FFFFFF">
                    <a:alpha val="0"/>
                  </a:srgbClr>
                </a:gs>
                <a:gs pos="20382">
                  <a:srgbClr val="FFFFFF">
                    <a:alpha val="45796"/>
                  </a:srgbClr>
                </a:gs>
                <a:gs pos="35803">
                  <a:srgbClr val="FFFFFF">
                    <a:alpha val="72898"/>
                  </a:srgbClr>
                </a:gs>
                <a:gs pos="55434">
                  <a:srgbClr val="FFFFFF"/>
                </a:gs>
              </a:gsLst>
              <a:path path="shape">
                <a:fillToRect l="49659" t="-26178" r="50340" b="126178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pic>
          <p:nvPicPr>
            <p:cNvPr id="37" name="Image" descr="Image">
              <a:extLst>
                <a:ext uri="{FF2B5EF4-FFF2-40B4-BE49-F238E27FC236}">
                  <a16:creationId xmlns:a16="http://schemas.microsoft.com/office/drawing/2014/main" id="{E2EFAE6F-1CF2-4816-A523-EACA747C6B4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379670"/>
              <a:ext cx="5603816" cy="299296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4" name="Line">
            <a:extLst>
              <a:ext uri="{FF2B5EF4-FFF2-40B4-BE49-F238E27FC236}">
                <a16:creationId xmlns:a16="http://schemas.microsoft.com/office/drawing/2014/main" id="{647793AC-427C-444B-9E29-D348BC88704A}"/>
              </a:ext>
            </a:extLst>
          </p:cNvPr>
          <p:cNvSpPr/>
          <p:nvPr/>
        </p:nvSpPr>
        <p:spPr>
          <a:xfrm>
            <a:off x="372890" y="10384640"/>
            <a:ext cx="13434202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5" name="Four Column Layout : : CHEAT SHEET">
            <a:extLst>
              <a:ext uri="{FF2B5EF4-FFF2-40B4-BE49-F238E27FC236}">
                <a16:creationId xmlns:a16="http://schemas.microsoft.com/office/drawing/2014/main" id="{317546E1-3049-4A46-BB5B-3CF20E6DBED5}"/>
              </a:ext>
            </a:extLst>
          </p:cNvPr>
          <p:cNvSpPr txBox="1">
            <a:spLocks/>
          </p:cNvSpPr>
          <p:nvPr/>
        </p:nvSpPr>
        <p:spPr>
          <a:xfrm>
            <a:off x="369220" y="326388"/>
            <a:ext cx="11930456" cy="8033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t">
            <a:normAutofit/>
          </a:bodyPr>
          <a:lstStyle>
            <a:lvl1pPr marL="0" marR="0" indent="0" algn="l" defTabSz="5842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ln>
                  <a:noFill/>
                </a:ln>
                <a:solidFill>
                  <a:srgbClr val="585858"/>
                </a:solidFill>
                <a:uFillTx/>
                <a:latin typeface="+mn-lt"/>
                <a:ea typeface="+mn-ea"/>
                <a:cs typeface="+mn-cs"/>
                <a:sym typeface="Source Sans Pro Light"/>
              </a:defRPr>
            </a:lvl1pPr>
            <a:lvl2pPr marL="0" marR="0" indent="228600" algn="l" defTabSz="5842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ln>
                  <a:noFill/>
                </a:ln>
                <a:solidFill>
                  <a:srgbClr val="585858"/>
                </a:solidFill>
                <a:uFillTx/>
                <a:latin typeface="+mn-lt"/>
                <a:ea typeface="+mn-ea"/>
                <a:cs typeface="+mn-cs"/>
                <a:sym typeface="Source Sans Pro Light"/>
              </a:defRPr>
            </a:lvl2pPr>
            <a:lvl3pPr marL="0" marR="0" indent="457200" algn="l" defTabSz="5842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ln>
                  <a:noFill/>
                </a:ln>
                <a:solidFill>
                  <a:srgbClr val="585858"/>
                </a:solidFill>
                <a:uFillTx/>
                <a:latin typeface="+mn-lt"/>
                <a:ea typeface="+mn-ea"/>
                <a:cs typeface="+mn-cs"/>
                <a:sym typeface="Source Sans Pro Light"/>
              </a:defRPr>
            </a:lvl3pPr>
            <a:lvl4pPr marL="0" marR="0" indent="685800" algn="l" defTabSz="5842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ln>
                  <a:noFill/>
                </a:ln>
                <a:solidFill>
                  <a:srgbClr val="585858"/>
                </a:solidFill>
                <a:uFillTx/>
                <a:latin typeface="+mn-lt"/>
                <a:ea typeface="+mn-ea"/>
                <a:cs typeface="+mn-cs"/>
                <a:sym typeface="Source Sans Pro Light"/>
              </a:defRPr>
            </a:lvl4pPr>
            <a:lvl5pPr marL="0" marR="0" indent="914400" algn="l" defTabSz="5842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ln>
                  <a:noFill/>
                </a:ln>
                <a:solidFill>
                  <a:srgbClr val="585858"/>
                </a:solidFill>
                <a:uFillTx/>
                <a:latin typeface="+mn-lt"/>
                <a:ea typeface="+mn-ea"/>
                <a:cs typeface="+mn-cs"/>
                <a:sym typeface="Source Sans Pro Light"/>
              </a:defRPr>
            </a:lvl5pPr>
            <a:lvl6pPr marL="0" marR="0" indent="1143000" algn="l" defTabSz="5842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ln>
                  <a:noFill/>
                </a:ln>
                <a:solidFill>
                  <a:srgbClr val="585858"/>
                </a:solidFill>
                <a:uFillTx/>
                <a:latin typeface="+mn-lt"/>
                <a:ea typeface="+mn-ea"/>
                <a:cs typeface="+mn-cs"/>
                <a:sym typeface="Source Sans Pro Light"/>
              </a:defRPr>
            </a:lvl6pPr>
            <a:lvl7pPr marL="0" marR="0" indent="1371600" algn="l" defTabSz="5842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ln>
                  <a:noFill/>
                </a:ln>
                <a:solidFill>
                  <a:srgbClr val="585858"/>
                </a:solidFill>
                <a:uFillTx/>
                <a:latin typeface="+mn-lt"/>
                <a:ea typeface="+mn-ea"/>
                <a:cs typeface="+mn-cs"/>
                <a:sym typeface="Source Sans Pro Light"/>
              </a:defRPr>
            </a:lvl7pPr>
            <a:lvl8pPr marL="0" marR="0" indent="1600200" algn="l" defTabSz="5842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ln>
                  <a:noFill/>
                </a:ln>
                <a:solidFill>
                  <a:srgbClr val="585858"/>
                </a:solidFill>
                <a:uFillTx/>
                <a:latin typeface="+mn-lt"/>
                <a:ea typeface="+mn-ea"/>
                <a:cs typeface="+mn-cs"/>
                <a:sym typeface="Source Sans Pro Light"/>
              </a:defRPr>
            </a:lvl8pPr>
            <a:lvl9pPr marL="0" marR="0" indent="1828800" algn="l" defTabSz="5842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ln>
                  <a:noFill/>
                </a:ln>
                <a:solidFill>
                  <a:srgbClr val="585858"/>
                </a:solidFill>
                <a:uFillTx/>
                <a:latin typeface="+mn-lt"/>
                <a:ea typeface="+mn-ea"/>
                <a:cs typeface="+mn-cs"/>
                <a:sym typeface="Source Sans Pro Light"/>
              </a:defRPr>
            </a:lvl9pPr>
          </a:lstStyle>
          <a:p>
            <a:pPr hangingPunct="1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EIX : :  </a:t>
            </a:r>
            <a:r>
              <a:rPr lang="en-US" sz="3300" dirty="0">
                <a:solidFill>
                  <a:schemeClr val="accent5">
                    <a:lumMod val="75000"/>
                  </a:schemeClr>
                </a:solidFill>
                <a:latin typeface="Source Sans Pro Semibold"/>
                <a:sym typeface="Source Sans Pro Semibold"/>
              </a:rPr>
              <a:t>Explain Interactions in </a:t>
            </a:r>
            <a:r>
              <a:rPr lang="en-US" sz="3300" dirty="0" err="1">
                <a:solidFill>
                  <a:schemeClr val="accent5">
                    <a:lumMod val="75000"/>
                  </a:schemeClr>
                </a:solidFill>
                <a:latin typeface="Source Sans Pro Semibold"/>
                <a:sym typeface="Source Sans Pro Semibold"/>
              </a:rPr>
              <a:t>XGBoost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Line">
            <a:extLst>
              <a:ext uri="{FF2B5EF4-FFF2-40B4-BE49-F238E27FC236}">
                <a16:creationId xmlns:a16="http://schemas.microsoft.com/office/drawing/2014/main" id="{023EE6D5-E5A1-4E97-AB58-F6EC7FEF9C45}"/>
              </a:ext>
            </a:extLst>
          </p:cNvPr>
          <p:cNvSpPr/>
          <p:nvPr/>
        </p:nvSpPr>
        <p:spPr>
          <a:xfrm flipV="1">
            <a:off x="452630" y="941291"/>
            <a:ext cx="3927405" cy="17616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7" name="Layout Suggestions">
            <a:extLst>
              <a:ext uri="{FF2B5EF4-FFF2-40B4-BE49-F238E27FC236}">
                <a16:creationId xmlns:a16="http://schemas.microsoft.com/office/drawing/2014/main" id="{733314E8-D5CD-40B8-8E83-E863CD045522}"/>
              </a:ext>
            </a:extLst>
          </p:cNvPr>
          <p:cNvSpPr txBox="1"/>
          <p:nvPr/>
        </p:nvSpPr>
        <p:spPr>
          <a:xfrm>
            <a:off x="3981003" y="1119531"/>
            <a:ext cx="25713" cy="333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endParaRPr lang="pl-PL" dirty="0"/>
          </a:p>
        </p:txBody>
      </p:sp>
      <p:sp>
        <p:nvSpPr>
          <p:cNvPr id="8" name="Line">
            <a:extLst>
              <a:ext uri="{FF2B5EF4-FFF2-40B4-BE49-F238E27FC236}">
                <a16:creationId xmlns:a16="http://schemas.microsoft.com/office/drawing/2014/main" id="{EB5FA8E9-D989-4026-9CA5-93DC3EC99C0B}"/>
              </a:ext>
            </a:extLst>
          </p:cNvPr>
          <p:cNvSpPr/>
          <p:nvPr/>
        </p:nvSpPr>
        <p:spPr>
          <a:xfrm flipV="1">
            <a:off x="4779757" y="926460"/>
            <a:ext cx="8309370" cy="8515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9" name="Useful Elements">
            <a:extLst>
              <a:ext uri="{FF2B5EF4-FFF2-40B4-BE49-F238E27FC236}">
                <a16:creationId xmlns:a16="http://schemas.microsoft.com/office/drawing/2014/main" id="{EF9C9B62-A030-416D-868C-CF3A2F39594A}"/>
              </a:ext>
            </a:extLst>
          </p:cNvPr>
          <p:cNvSpPr txBox="1"/>
          <p:nvPr/>
        </p:nvSpPr>
        <p:spPr>
          <a:xfrm>
            <a:off x="7544864" y="1119531"/>
            <a:ext cx="25713" cy="333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endParaRPr dirty="0"/>
          </a:p>
        </p:txBody>
      </p:sp>
      <p:sp>
        <p:nvSpPr>
          <p:cNvPr id="10" name="Line">
            <a:extLst>
              <a:ext uri="{FF2B5EF4-FFF2-40B4-BE49-F238E27FC236}">
                <a16:creationId xmlns:a16="http://schemas.microsoft.com/office/drawing/2014/main" id="{642E33BF-6FB0-4927-A26B-B0F22202C148}"/>
              </a:ext>
            </a:extLst>
          </p:cNvPr>
          <p:cNvSpPr/>
          <p:nvPr/>
        </p:nvSpPr>
        <p:spPr>
          <a:xfrm rot="5400000" flipV="1">
            <a:off x="6037542" y="7802390"/>
            <a:ext cx="5121444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11" name="Line">
            <a:extLst>
              <a:ext uri="{FF2B5EF4-FFF2-40B4-BE49-F238E27FC236}">
                <a16:creationId xmlns:a16="http://schemas.microsoft.com/office/drawing/2014/main" id="{163AD57E-649E-4DBE-81DD-74C74EA837B6}"/>
              </a:ext>
            </a:extLst>
          </p:cNvPr>
          <p:cNvSpPr/>
          <p:nvPr/>
        </p:nvSpPr>
        <p:spPr>
          <a:xfrm rot="5400000">
            <a:off x="-117846" y="5617982"/>
            <a:ext cx="9343861" cy="25712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12" name="Basics">
            <a:extLst>
              <a:ext uri="{FF2B5EF4-FFF2-40B4-BE49-F238E27FC236}">
                <a16:creationId xmlns:a16="http://schemas.microsoft.com/office/drawing/2014/main" id="{1322E81E-5ABD-4649-8BFF-F03BF925940E}"/>
              </a:ext>
            </a:extLst>
          </p:cNvPr>
          <p:cNvSpPr txBox="1"/>
          <p:nvPr/>
        </p:nvSpPr>
        <p:spPr>
          <a:xfrm>
            <a:off x="543282" y="5677604"/>
            <a:ext cx="3048912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pl-PL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Visualisation</a:t>
            </a:r>
            <a:r>
              <a:rPr lang="pl-PL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of model </a:t>
            </a:r>
            <a:endParaRPr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Layout Suggestions">
            <a:extLst>
              <a:ext uri="{FF2B5EF4-FFF2-40B4-BE49-F238E27FC236}">
                <a16:creationId xmlns:a16="http://schemas.microsoft.com/office/drawing/2014/main" id="{314596E1-D1B7-4037-B41A-C721B0CF6237}"/>
              </a:ext>
            </a:extLst>
          </p:cNvPr>
          <p:cNvSpPr txBox="1"/>
          <p:nvPr/>
        </p:nvSpPr>
        <p:spPr>
          <a:xfrm>
            <a:off x="8738949" y="5126397"/>
            <a:ext cx="4490012" cy="6478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pl-PL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Explanation</a:t>
            </a:r>
            <a:r>
              <a:rPr lang="pl-PL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of a single </a:t>
            </a:r>
            <a:r>
              <a:rPr lang="pl-PL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prediction</a:t>
            </a:r>
            <a:endParaRPr lang="pl-PL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endParaRPr lang="pl-PL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" name="Basics">
            <a:extLst>
              <a:ext uri="{FF2B5EF4-FFF2-40B4-BE49-F238E27FC236}">
                <a16:creationId xmlns:a16="http://schemas.microsoft.com/office/drawing/2014/main" id="{1497B82F-BC13-40A2-9587-76371ABD88B4}"/>
              </a:ext>
            </a:extLst>
          </p:cNvPr>
          <p:cNvSpPr txBox="1"/>
          <p:nvPr/>
        </p:nvSpPr>
        <p:spPr>
          <a:xfrm>
            <a:off x="4737741" y="1057168"/>
            <a:ext cx="6503773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pl-PL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Importance</a:t>
            </a:r>
            <a:r>
              <a:rPr lang="pl-PL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of </a:t>
            </a:r>
            <a:r>
              <a:rPr lang="pl-PL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variables</a:t>
            </a:r>
            <a:r>
              <a:rPr lang="pl-PL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and </a:t>
            </a:r>
            <a:r>
              <a:rPr lang="pl-PL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interactions</a:t>
            </a:r>
            <a:endParaRPr lang="pl-PL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" name="Layout Suggestions">
            <a:extLst>
              <a:ext uri="{FF2B5EF4-FFF2-40B4-BE49-F238E27FC236}">
                <a16:creationId xmlns:a16="http://schemas.microsoft.com/office/drawing/2014/main" id="{5990B48A-8412-457F-AE36-61D807C940DB}"/>
              </a:ext>
            </a:extLst>
          </p:cNvPr>
          <p:cNvSpPr txBox="1"/>
          <p:nvPr/>
        </p:nvSpPr>
        <p:spPr>
          <a:xfrm>
            <a:off x="4746399" y="5126397"/>
            <a:ext cx="1641475" cy="6478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pl-PL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Interactions</a:t>
            </a:r>
            <a:endParaRPr lang="pl-PL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endParaRPr lang="pl-PL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7" name="Obraz 16">
            <a:extLst>
              <a:ext uri="{FF2B5EF4-FFF2-40B4-BE49-F238E27FC236}">
                <a16:creationId xmlns:a16="http://schemas.microsoft.com/office/drawing/2014/main" id="{B53BDE8D-0AFB-4316-8035-300B171DEF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8446" y="2284079"/>
            <a:ext cx="2665468" cy="2790534"/>
          </a:xfrm>
          <a:prstGeom prst="rect">
            <a:avLst/>
          </a:prstGeom>
        </p:spPr>
      </p:pic>
      <p:pic>
        <p:nvPicPr>
          <p:cNvPr id="18" name="Obraz 17">
            <a:extLst>
              <a:ext uri="{FF2B5EF4-FFF2-40B4-BE49-F238E27FC236}">
                <a16:creationId xmlns:a16="http://schemas.microsoft.com/office/drawing/2014/main" id="{A90FFA45-371F-474D-93B2-0853C62CDB4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7" t="13092" r="247" b="13167"/>
          <a:stretch/>
        </p:blipFill>
        <p:spPr>
          <a:xfrm>
            <a:off x="4737741" y="7881078"/>
            <a:ext cx="3630618" cy="2497320"/>
          </a:xfrm>
          <a:prstGeom prst="rect">
            <a:avLst/>
          </a:prstGeom>
        </p:spPr>
      </p:pic>
      <p:pic>
        <p:nvPicPr>
          <p:cNvPr id="19" name="Obraz 18">
            <a:extLst>
              <a:ext uri="{FF2B5EF4-FFF2-40B4-BE49-F238E27FC236}">
                <a16:creationId xmlns:a16="http://schemas.microsoft.com/office/drawing/2014/main" id="{96292575-CA5A-459A-9E1D-71AED551842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283" y="7292824"/>
            <a:ext cx="3827146" cy="3085574"/>
          </a:xfrm>
          <a:prstGeom prst="rect">
            <a:avLst/>
          </a:prstGeom>
        </p:spPr>
      </p:pic>
      <p:pic>
        <p:nvPicPr>
          <p:cNvPr id="20" name="Obraz 19">
            <a:extLst>
              <a:ext uri="{FF2B5EF4-FFF2-40B4-BE49-F238E27FC236}">
                <a16:creationId xmlns:a16="http://schemas.microsoft.com/office/drawing/2014/main" id="{F02BB887-4FEC-43A5-A4DD-372457D44117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9" r="3227"/>
          <a:stretch/>
        </p:blipFill>
        <p:spPr>
          <a:xfrm>
            <a:off x="7902110" y="2283839"/>
            <a:ext cx="2588646" cy="2790774"/>
          </a:xfrm>
          <a:prstGeom prst="rect">
            <a:avLst/>
          </a:prstGeom>
        </p:spPr>
      </p:pic>
      <p:pic>
        <p:nvPicPr>
          <p:cNvPr id="21" name="Obraz 20">
            <a:extLst>
              <a:ext uri="{FF2B5EF4-FFF2-40B4-BE49-F238E27FC236}">
                <a16:creationId xmlns:a16="http://schemas.microsoft.com/office/drawing/2014/main" id="{A0140A2C-F837-4493-B638-C377FC6FC92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7429" y="7007475"/>
            <a:ext cx="4037650" cy="3343350"/>
          </a:xfrm>
          <a:prstGeom prst="rect">
            <a:avLst/>
          </a:prstGeom>
        </p:spPr>
      </p:pic>
      <p:sp>
        <p:nvSpPr>
          <p:cNvPr id="22" name="pole tekstowe 21">
            <a:extLst>
              <a:ext uri="{FF2B5EF4-FFF2-40B4-BE49-F238E27FC236}">
                <a16:creationId xmlns:a16="http://schemas.microsoft.com/office/drawing/2014/main" id="{5BF82FC0-935A-4B6C-81DF-297CE6EA3F71}"/>
              </a:ext>
            </a:extLst>
          </p:cNvPr>
          <p:cNvSpPr txBox="1"/>
          <p:nvPr/>
        </p:nvSpPr>
        <p:spPr>
          <a:xfrm>
            <a:off x="543282" y="1044347"/>
            <a:ext cx="3795194" cy="182349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r>
              <a:rPr lang="en-US" b="0" dirty="0">
                <a:solidFill>
                  <a:srgbClr val="000000"/>
                </a:solidFill>
              </a:rPr>
              <a:t>The </a:t>
            </a:r>
            <a:r>
              <a:rPr lang="en-US" dirty="0">
                <a:solidFill>
                  <a:srgbClr val="000000"/>
                </a:solidFill>
              </a:rPr>
              <a:t>EIX</a:t>
            </a:r>
            <a:r>
              <a:rPr lang="en-US" b="0" dirty="0">
                <a:solidFill>
                  <a:srgbClr val="000000"/>
                </a:solidFill>
              </a:rPr>
              <a:t> </a:t>
            </a:r>
            <a:r>
              <a:rPr lang="pl-PL" b="0" dirty="0">
                <a:solidFill>
                  <a:srgbClr val="000000"/>
                </a:solidFill>
              </a:rPr>
              <a:t>(</a:t>
            </a:r>
            <a:r>
              <a:rPr lang="pl-PL" dirty="0" err="1">
                <a:solidFill>
                  <a:schemeClr val="accent5">
                    <a:lumMod val="75000"/>
                  </a:schemeClr>
                </a:solidFill>
                <a:latin typeface="Source Sans Pro Semibold"/>
                <a:sym typeface="Source Sans Pro Semibold"/>
              </a:rPr>
              <a:t>Explain</a:t>
            </a:r>
            <a:r>
              <a:rPr lang="pl-PL" dirty="0">
                <a:solidFill>
                  <a:schemeClr val="accent5">
                    <a:lumMod val="75000"/>
                  </a:schemeClr>
                </a:solidFill>
                <a:latin typeface="Source Sans Pro Semibold"/>
                <a:sym typeface="Source Sans Pro Semibold"/>
              </a:rPr>
              <a:t> </a:t>
            </a:r>
            <a:r>
              <a:rPr lang="pl-PL" dirty="0" err="1">
                <a:solidFill>
                  <a:schemeClr val="accent5">
                    <a:lumMod val="75000"/>
                  </a:schemeClr>
                </a:solidFill>
                <a:latin typeface="Source Sans Pro Semibold"/>
                <a:sym typeface="Source Sans Pro Semibold"/>
              </a:rPr>
              <a:t>Interactions</a:t>
            </a:r>
            <a:r>
              <a:rPr lang="pl-PL" dirty="0">
                <a:solidFill>
                  <a:schemeClr val="accent5">
                    <a:lumMod val="75000"/>
                  </a:schemeClr>
                </a:solidFill>
                <a:latin typeface="Source Sans Pro Semibold"/>
                <a:sym typeface="Source Sans Pro Semibold"/>
              </a:rPr>
              <a:t> in </a:t>
            </a:r>
            <a:r>
              <a:rPr lang="pl-PL" dirty="0" err="1">
                <a:solidFill>
                  <a:schemeClr val="accent5">
                    <a:lumMod val="75000"/>
                  </a:schemeClr>
                </a:solidFill>
                <a:latin typeface="Source Sans Pro Semibold"/>
                <a:sym typeface="Source Sans Pro Semibold"/>
              </a:rPr>
              <a:t>XGBoost</a:t>
            </a:r>
            <a:r>
              <a:rPr lang="pl-PL" b="0" dirty="0">
                <a:solidFill>
                  <a:srgbClr val="000000"/>
                </a:solidFill>
              </a:rPr>
              <a:t>) </a:t>
            </a:r>
            <a:r>
              <a:rPr lang="en-US" b="0" dirty="0">
                <a:solidFill>
                  <a:srgbClr val="000000"/>
                </a:solidFill>
              </a:rPr>
              <a:t>package supports structure mining from </a:t>
            </a:r>
            <a:r>
              <a:rPr lang="en-US" b="0" dirty="0" err="1">
                <a:solidFill>
                  <a:srgbClr val="000000"/>
                </a:solidFill>
              </a:rPr>
              <a:t>XGBoost</a:t>
            </a:r>
            <a:r>
              <a:rPr lang="en-US" b="0" dirty="0">
                <a:solidFill>
                  <a:srgbClr val="000000"/>
                </a:solidFill>
              </a:rPr>
              <a:t> and </a:t>
            </a:r>
            <a:r>
              <a:rPr lang="en-US" b="0" dirty="0" err="1">
                <a:solidFill>
                  <a:srgbClr val="000000"/>
                </a:solidFill>
              </a:rPr>
              <a:t>LightGBM</a:t>
            </a:r>
            <a:r>
              <a:rPr lang="en-US" b="0" dirty="0">
                <a:solidFill>
                  <a:srgbClr val="000000"/>
                </a:solidFill>
              </a:rPr>
              <a:t> models.</a:t>
            </a:r>
            <a:endParaRPr lang="pl-PL" b="0" dirty="0">
              <a:solidFill>
                <a:srgbClr val="000000"/>
              </a:solidFill>
            </a:endParaRPr>
          </a:p>
          <a:p>
            <a:r>
              <a:rPr lang="en-US" b="0" dirty="0">
                <a:solidFill>
                  <a:srgbClr val="000000"/>
                </a:solidFill>
              </a:rPr>
              <a:t>Key functionalities of this package cover: vi</a:t>
            </a:r>
            <a:r>
              <a:rPr lang="pl-PL" b="0" dirty="0">
                <a:solidFill>
                  <a:srgbClr val="000000"/>
                </a:solidFill>
              </a:rPr>
              <a:t>s</a:t>
            </a:r>
            <a:r>
              <a:rPr lang="en-US" b="0" dirty="0" err="1">
                <a:solidFill>
                  <a:srgbClr val="000000"/>
                </a:solidFill>
              </a:rPr>
              <a:t>uali</a:t>
            </a:r>
            <a:r>
              <a:rPr lang="pl-PL" b="0" dirty="0">
                <a:solidFill>
                  <a:srgbClr val="000000"/>
                </a:solidFill>
              </a:rPr>
              <a:t>s</a:t>
            </a:r>
            <a:r>
              <a:rPr lang="en-US" b="0" dirty="0" err="1">
                <a:solidFill>
                  <a:srgbClr val="000000"/>
                </a:solidFill>
              </a:rPr>
              <a:t>ation</a:t>
            </a:r>
            <a:r>
              <a:rPr lang="en-US" b="0" dirty="0">
                <a:solidFill>
                  <a:srgbClr val="000000"/>
                </a:solidFill>
              </a:rPr>
              <a:t> of tree-based ensembles models, identification of interactions, measuring of variable importance,</a:t>
            </a:r>
            <a:r>
              <a:rPr lang="pl-PL" b="0" dirty="0">
                <a:solidFill>
                  <a:srgbClr val="000000"/>
                </a:solidFill>
              </a:rPr>
              <a:t> </a:t>
            </a:r>
            <a:r>
              <a:rPr lang="en-US" b="0" dirty="0">
                <a:solidFill>
                  <a:srgbClr val="000000"/>
                </a:solidFill>
              </a:rPr>
              <a:t>measuring of interaction importance, explanation of single prediction</a:t>
            </a:r>
            <a:r>
              <a:rPr lang="pl-PL" b="0" dirty="0">
                <a:solidFill>
                  <a:srgbClr val="000000"/>
                </a:solidFill>
              </a:rPr>
              <a:t> </a:t>
            </a:r>
            <a:r>
              <a:rPr lang="en-US" b="0" dirty="0">
                <a:solidFill>
                  <a:srgbClr val="000000"/>
                </a:solidFill>
              </a:rPr>
              <a:t>with break down plots (based on </a:t>
            </a:r>
            <a:r>
              <a:rPr lang="en-US" dirty="0" err="1">
                <a:solidFill>
                  <a:srgbClr val="000000"/>
                </a:solidFill>
              </a:rPr>
              <a:t>xgboostExplainer</a:t>
            </a:r>
            <a:r>
              <a:rPr lang="en-US" b="0" dirty="0">
                <a:solidFill>
                  <a:srgbClr val="000000"/>
                </a:solidFill>
              </a:rPr>
              <a:t> and </a:t>
            </a:r>
            <a:r>
              <a:rPr lang="en-US" dirty="0" err="1">
                <a:solidFill>
                  <a:srgbClr val="000000"/>
                </a:solidFill>
              </a:rPr>
              <a:t>breakDown</a:t>
            </a:r>
            <a:r>
              <a:rPr lang="en-US" b="0" dirty="0">
                <a:solidFill>
                  <a:srgbClr val="000000"/>
                </a:solidFill>
              </a:rPr>
              <a:t> packages).</a:t>
            </a:r>
            <a:endParaRPr lang="pl-PL" b="0" dirty="0">
              <a:solidFill>
                <a:srgbClr val="000000"/>
              </a:solidFill>
            </a:endParaRPr>
          </a:p>
        </p:txBody>
      </p:sp>
      <p:sp>
        <p:nvSpPr>
          <p:cNvPr id="23" name="pole tekstowe 22">
            <a:extLst>
              <a:ext uri="{FF2B5EF4-FFF2-40B4-BE49-F238E27FC236}">
                <a16:creationId xmlns:a16="http://schemas.microsoft.com/office/drawing/2014/main" id="{52EC9916-C2CA-4F38-9CCA-A8A0ADD56FD6}"/>
              </a:ext>
            </a:extLst>
          </p:cNvPr>
          <p:cNvSpPr txBox="1"/>
          <p:nvPr/>
        </p:nvSpPr>
        <p:spPr>
          <a:xfrm>
            <a:off x="4695841" y="6808476"/>
            <a:ext cx="3672518" cy="10848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dirty="0" err="1">
                <a:solidFill>
                  <a:srgbClr val="000000"/>
                </a:solidFill>
                <a:latin typeface="Menlo"/>
              </a:rPr>
              <a:t>option</a:t>
            </a:r>
            <a:r>
              <a:rPr lang="pl-PL" dirty="0">
                <a:solidFill>
                  <a:srgbClr val="000000"/>
                </a:solidFill>
                <a:latin typeface="Menlo"/>
              </a:rPr>
              <a:t> = </a:t>
            </a:r>
            <a:r>
              <a:rPr lang="en-US" dirty="0">
                <a:solidFill>
                  <a:srgbClr val="000000"/>
                </a:solidFill>
              </a:rPr>
              <a:t>"</a:t>
            </a:r>
            <a:r>
              <a:rPr lang="pl-PL" dirty="0" err="1">
                <a:solidFill>
                  <a:srgbClr val="000000"/>
                </a:solidFill>
                <a:latin typeface="Menlo"/>
              </a:rPr>
              <a:t>interactions</a:t>
            </a:r>
            <a:r>
              <a:rPr lang="en-US" dirty="0">
                <a:solidFill>
                  <a:srgbClr val="000000"/>
                </a:solidFill>
              </a:rPr>
              <a:t>"</a:t>
            </a:r>
            <a:r>
              <a:rPr lang="pl-PL" dirty="0">
                <a:solidFill>
                  <a:srgbClr val="000000"/>
                </a:solidFill>
                <a:latin typeface="Menlo"/>
              </a:rPr>
              <a:t> </a:t>
            </a:r>
            <a:r>
              <a:rPr lang="pl-PL" b="0" dirty="0">
                <a:solidFill>
                  <a:srgbClr val="000000"/>
                </a:solidFill>
                <a:latin typeface="Menlo"/>
              </a:rPr>
              <a:t>- </a:t>
            </a:r>
            <a:r>
              <a:rPr lang="en-US" b="0" dirty="0">
                <a:solidFill>
                  <a:srgbClr val="000000"/>
                </a:solidFill>
              </a:rPr>
              <a:t> these pairs of variables in which variable on the bottom (child) has higher gain than variable on the top (parent)</a:t>
            </a:r>
            <a:r>
              <a:rPr lang="pl-PL" b="0" dirty="0">
                <a:solidFill>
                  <a:srgbClr val="000000"/>
                </a:solidFill>
              </a:rPr>
              <a:t> . </a:t>
            </a:r>
            <a:r>
              <a:rPr lang="pl-PL" b="0" dirty="0" err="1">
                <a:solidFill>
                  <a:srgbClr val="000000"/>
                </a:solidFill>
              </a:rPr>
              <a:t>Default</a:t>
            </a:r>
            <a:r>
              <a:rPr lang="pl-PL" b="0" dirty="0">
                <a:solidFill>
                  <a:srgbClr val="000000"/>
                </a:solidFill>
              </a:rPr>
              <a:t> </a:t>
            </a:r>
            <a:r>
              <a:rPr lang="pl-PL" b="0" dirty="0" err="1">
                <a:solidFill>
                  <a:srgbClr val="000000"/>
                </a:solidFill>
              </a:rPr>
              <a:t>option</a:t>
            </a:r>
            <a:r>
              <a:rPr lang="pl-PL" b="0" dirty="0">
                <a:solidFill>
                  <a:srgbClr val="000000"/>
                </a:solidFill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dirty="0" err="1">
                <a:solidFill>
                  <a:srgbClr val="000000"/>
                </a:solidFill>
              </a:rPr>
              <a:t>option</a:t>
            </a:r>
            <a:r>
              <a:rPr lang="pl-PL" dirty="0">
                <a:solidFill>
                  <a:srgbClr val="000000"/>
                </a:solidFill>
              </a:rPr>
              <a:t> = </a:t>
            </a:r>
            <a:r>
              <a:rPr lang="en-US" dirty="0">
                <a:solidFill>
                  <a:srgbClr val="000000"/>
                </a:solidFill>
              </a:rPr>
              <a:t>"</a:t>
            </a:r>
            <a:r>
              <a:rPr lang="pl-PL" dirty="0" err="1">
                <a:solidFill>
                  <a:srgbClr val="000000"/>
                </a:solidFill>
              </a:rPr>
              <a:t>pairs</a:t>
            </a:r>
            <a:r>
              <a:rPr lang="en-US" dirty="0">
                <a:solidFill>
                  <a:srgbClr val="000000"/>
                </a:solidFill>
              </a:rPr>
              <a:t>"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b="0" dirty="0">
                <a:solidFill>
                  <a:srgbClr val="000000"/>
                </a:solidFill>
              </a:rPr>
              <a:t>- </a:t>
            </a:r>
            <a:r>
              <a:rPr lang="en-US" b="0" dirty="0">
                <a:solidFill>
                  <a:srgbClr val="000000"/>
                </a:solidFill>
              </a:rPr>
              <a:t>all pairs of variable</a:t>
            </a:r>
            <a:r>
              <a:rPr lang="pl-PL" b="0" dirty="0">
                <a:solidFill>
                  <a:srgbClr val="000000"/>
                </a:solidFill>
              </a:rPr>
              <a:t>s</a:t>
            </a:r>
            <a:r>
              <a:rPr lang="en-US" b="0" dirty="0">
                <a:solidFill>
                  <a:srgbClr val="000000"/>
                </a:solidFill>
              </a:rPr>
              <a:t>, which occur in the model one above the other</a:t>
            </a:r>
            <a:r>
              <a:rPr lang="pl-PL" b="0" dirty="0">
                <a:solidFill>
                  <a:srgbClr val="000000"/>
                </a:solidFill>
              </a:rPr>
              <a:t>.</a:t>
            </a:r>
            <a:endParaRPr kumimoji="0" lang="pl-PL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Source Sans Pro"/>
            </a:endParaRPr>
          </a:p>
        </p:txBody>
      </p:sp>
      <p:sp>
        <p:nvSpPr>
          <p:cNvPr id="24" name="pole tekstowe 23">
            <a:extLst>
              <a:ext uri="{FF2B5EF4-FFF2-40B4-BE49-F238E27FC236}">
                <a16:creationId xmlns:a16="http://schemas.microsoft.com/office/drawing/2014/main" id="{596C0F7B-9CED-4B41-B4CA-533527B828C7}"/>
              </a:ext>
            </a:extLst>
          </p:cNvPr>
          <p:cNvSpPr txBox="1"/>
          <p:nvPr/>
        </p:nvSpPr>
        <p:spPr>
          <a:xfrm>
            <a:off x="4737739" y="2277596"/>
            <a:ext cx="3164371" cy="129514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 opt</a:t>
            </a:r>
            <a:r>
              <a:rPr lang="pl-PL" dirty="0" err="1">
                <a:solidFill>
                  <a:srgbClr val="000000"/>
                </a:solidFill>
              </a:rPr>
              <a:t>ion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=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" </a:t>
            </a:r>
            <a:r>
              <a:rPr lang="pl-PL" dirty="0" err="1">
                <a:solidFill>
                  <a:srgbClr val="000000"/>
                </a:solidFill>
              </a:rPr>
              <a:t>variables</a:t>
            </a:r>
            <a:r>
              <a:rPr lang="en-US" dirty="0">
                <a:solidFill>
                  <a:srgbClr val="000000"/>
                </a:solidFill>
              </a:rPr>
              <a:t>" </a:t>
            </a:r>
            <a:r>
              <a:rPr lang="en-US" b="0" dirty="0">
                <a:solidFill>
                  <a:srgbClr val="000000"/>
                </a:solidFill>
              </a:rPr>
              <a:t>- </a:t>
            </a:r>
            <a:r>
              <a:rPr lang="pl-PL" b="0" dirty="0" err="1">
                <a:solidFill>
                  <a:srgbClr val="000000"/>
                </a:solidFill>
              </a:rPr>
              <a:t>object</a:t>
            </a:r>
            <a:r>
              <a:rPr lang="en-US" b="0" dirty="0">
                <a:solidFill>
                  <a:srgbClr val="000000"/>
                </a:solidFill>
              </a:rPr>
              <a:t> consists only single variable</a:t>
            </a:r>
            <a:r>
              <a:rPr lang="pl-PL" b="0" dirty="0">
                <a:solidFill>
                  <a:srgbClr val="000000"/>
                </a:solidFill>
              </a:rPr>
              <a:t>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opt</a:t>
            </a:r>
            <a:r>
              <a:rPr lang="pl-PL" dirty="0" err="1">
                <a:solidFill>
                  <a:srgbClr val="000000"/>
                </a:solidFill>
              </a:rPr>
              <a:t>ion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=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"interactions"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en-US" b="0" dirty="0">
                <a:solidFill>
                  <a:srgbClr val="000000"/>
                </a:solidFill>
              </a:rPr>
              <a:t>–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b="0" dirty="0">
                <a:solidFill>
                  <a:srgbClr val="000000"/>
                </a:solidFill>
              </a:rPr>
              <a:t>only</a:t>
            </a:r>
            <a:r>
              <a:rPr lang="pl-PL" b="0" dirty="0">
                <a:solidFill>
                  <a:srgbClr val="000000"/>
                </a:solidFill>
              </a:rPr>
              <a:t> i</a:t>
            </a:r>
            <a:r>
              <a:rPr lang="en-US" b="0" dirty="0" err="1">
                <a:solidFill>
                  <a:srgbClr val="000000"/>
                </a:solidFill>
              </a:rPr>
              <a:t>nteractions</a:t>
            </a:r>
            <a:endParaRPr lang="pl-PL" b="0" dirty="0">
              <a:solidFill>
                <a:srgbClr val="000000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opt</a:t>
            </a:r>
            <a:r>
              <a:rPr lang="pl-PL" dirty="0" err="1">
                <a:solidFill>
                  <a:srgbClr val="000000"/>
                </a:solidFill>
              </a:rPr>
              <a:t>ion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=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"</a:t>
            </a:r>
            <a:r>
              <a:rPr lang="pl-PL" dirty="0" err="1">
                <a:solidFill>
                  <a:srgbClr val="000000"/>
                </a:solidFill>
              </a:rPr>
              <a:t>both</a:t>
            </a:r>
            <a:r>
              <a:rPr lang="en-US" dirty="0">
                <a:solidFill>
                  <a:srgbClr val="000000"/>
                </a:solidFill>
              </a:rPr>
              <a:t>"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-  </a:t>
            </a:r>
            <a:r>
              <a:rPr lang="pl-PL" b="0" dirty="0" err="1">
                <a:solidFill>
                  <a:srgbClr val="000000"/>
                </a:solidFill>
              </a:rPr>
              <a:t>object</a:t>
            </a:r>
            <a:r>
              <a:rPr lang="en-US" b="0" dirty="0">
                <a:solidFill>
                  <a:srgbClr val="000000"/>
                </a:solidFill>
              </a:rPr>
              <a:t> shows importance both single variables and interactions</a:t>
            </a:r>
            <a:r>
              <a:rPr lang="pl-PL" b="0" dirty="0">
                <a:solidFill>
                  <a:srgbClr val="000000"/>
                </a:solidFill>
              </a:rPr>
              <a:t>. </a:t>
            </a:r>
            <a:r>
              <a:rPr lang="pl-PL" b="0" dirty="0" err="1">
                <a:solidFill>
                  <a:srgbClr val="000000"/>
                </a:solidFill>
              </a:rPr>
              <a:t>Default</a:t>
            </a:r>
            <a:r>
              <a:rPr lang="pl-PL" b="0" dirty="0">
                <a:solidFill>
                  <a:srgbClr val="000000"/>
                </a:solidFill>
              </a:rPr>
              <a:t> </a:t>
            </a:r>
            <a:r>
              <a:rPr lang="pl-PL" b="0" dirty="0" err="1">
                <a:solidFill>
                  <a:srgbClr val="000000"/>
                </a:solidFill>
              </a:rPr>
              <a:t>option</a:t>
            </a:r>
            <a:r>
              <a:rPr lang="pl-PL" b="0" dirty="0">
                <a:solidFill>
                  <a:srgbClr val="000000"/>
                </a:solidFill>
              </a:rPr>
              <a:t>.</a:t>
            </a:r>
            <a:endParaRPr kumimoji="0" lang="pl-PL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Source Sans Pro"/>
            </a:endParaRPr>
          </a:p>
        </p:txBody>
      </p:sp>
      <p:sp>
        <p:nvSpPr>
          <p:cNvPr id="25" name="pole tekstowe 24">
            <a:extLst>
              <a:ext uri="{FF2B5EF4-FFF2-40B4-BE49-F238E27FC236}">
                <a16:creationId xmlns:a16="http://schemas.microsoft.com/office/drawing/2014/main" id="{D8124FC5-6CB8-4B9B-A63E-C19F2EB45C69}"/>
              </a:ext>
            </a:extLst>
          </p:cNvPr>
          <p:cNvSpPr txBox="1"/>
          <p:nvPr/>
        </p:nvSpPr>
        <p:spPr>
          <a:xfrm>
            <a:off x="4746399" y="3570368"/>
            <a:ext cx="3046298" cy="14541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r>
              <a:rPr lang="pl-PL" dirty="0" err="1">
                <a:solidFill>
                  <a:srgbClr val="000000"/>
                </a:solidFill>
              </a:rPr>
              <a:t>Available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measures</a:t>
            </a:r>
            <a:r>
              <a:rPr lang="pl-PL" dirty="0">
                <a:solidFill>
                  <a:srgbClr val="000000"/>
                </a:solidFill>
              </a:rPr>
              <a:t>: </a:t>
            </a:r>
            <a:r>
              <a:rPr lang="en-US" b="0" dirty="0" err="1">
                <a:solidFill>
                  <a:srgbClr val="000000"/>
                </a:solidFill>
              </a:rPr>
              <a:t>sumGain</a:t>
            </a:r>
            <a:r>
              <a:rPr lang="pl-PL" b="0" dirty="0">
                <a:solidFill>
                  <a:srgbClr val="000000"/>
                </a:solidFill>
              </a:rPr>
              <a:t>, </a:t>
            </a:r>
            <a:r>
              <a:rPr lang="en-US" b="0" dirty="0" err="1">
                <a:solidFill>
                  <a:srgbClr val="000000"/>
                </a:solidFill>
              </a:rPr>
              <a:t>sumCove</a:t>
            </a:r>
            <a:r>
              <a:rPr lang="pl-PL" b="0" dirty="0">
                <a:solidFill>
                  <a:srgbClr val="000000"/>
                </a:solidFill>
              </a:rPr>
              <a:t>r, </a:t>
            </a:r>
            <a:r>
              <a:rPr lang="en-US" b="0" dirty="0">
                <a:solidFill>
                  <a:srgbClr val="000000"/>
                </a:solidFill>
              </a:rPr>
              <a:t>mean5Gain</a:t>
            </a:r>
            <a:r>
              <a:rPr lang="pl-PL" b="0" dirty="0">
                <a:solidFill>
                  <a:srgbClr val="000000"/>
                </a:solidFill>
              </a:rPr>
              <a:t> (</a:t>
            </a:r>
            <a:r>
              <a:rPr lang="en-US" b="0" dirty="0">
                <a:solidFill>
                  <a:srgbClr val="000000"/>
                </a:solidFill>
              </a:rPr>
              <a:t>mean gain from 5 occurrences </a:t>
            </a:r>
            <a:br>
              <a:rPr lang="pl-PL" b="0" dirty="0">
                <a:solidFill>
                  <a:srgbClr val="000000"/>
                </a:solidFill>
              </a:rPr>
            </a:br>
            <a:r>
              <a:rPr lang="en-US" b="0" dirty="0">
                <a:solidFill>
                  <a:srgbClr val="000000"/>
                </a:solidFill>
              </a:rPr>
              <a:t>of given variable with the highest gain</a:t>
            </a:r>
            <a:r>
              <a:rPr lang="pl-PL" b="0" dirty="0">
                <a:solidFill>
                  <a:srgbClr val="000000"/>
                </a:solidFill>
              </a:rPr>
              <a:t>), </a:t>
            </a:r>
            <a:r>
              <a:rPr lang="en-US" b="0" dirty="0" err="1">
                <a:solidFill>
                  <a:srgbClr val="000000"/>
                </a:solidFill>
              </a:rPr>
              <a:t>meanGain</a:t>
            </a:r>
            <a:r>
              <a:rPr lang="pl-PL" b="0" dirty="0">
                <a:solidFill>
                  <a:srgbClr val="000000"/>
                </a:solidFill>
              </a:rPr>
              <a:t>, </a:t>
            </a:r>
            <a:r>
              <a:rPr lang="en-US" b="0" dirty="0" err="1">
                <a:solidFill>
                  <a:srgbClr val="000000"/>
                </a:solidFill>
              </a:rPr>
              <a:t>meanCover</a:t>
            </a:r>
            <a:r>
              <a:rPr lang="pl-PL" b="0" dirty="0">
                <a:solidFill>
                  <a:srgbClr val="000000"/>
                </a:solidFill>
              </a:rPr>
              <a:t>, </a:t>
            </a:r>
            <a:r>
              <a:rPr lang="en-US" b="0" dirty="0">
                <a:solidFill>
                  <a:srgbClr val="000000"/>
                </a:solidFill>
              </a:rPr>
              <a:t>frequency</a:t>
            </a:r>
            <a:endParaRPr lang="pl-PL" b="0" dirty="0">
              <a:solidFill>
                <a:srgbClr val="000000"/>
              </a:solidFill>
            </a:endParaRPr>
          </a:p>
          <a:p>
            <a:r>
              <a:rPr kumimoji="0" lang="pl-PL" sz="1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For single </a:t>
            </a:r>
            <a:r>
              <a:rPr kumimoji="0" lang="pl-PL" sz="1200" b="1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variables</a:t>
            </a:r>
            <a:r>
              <a:rPr kumimoji="0" lang="pl-PL" sz="1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kumimoji="0" lang="en-US" sz="1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additionally</a:t>
            </a:r>
            <a:r>
              <a:rPr kumimoji="0" lang="pl-PL" sz="1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: </a:t>
            </a:r>
            <a:r>
              <a:rPr kumimoji="0" lang="pl-PL" sz="12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numberOf</a:t>
            </a:r>
            <a:r>
              <a:rPr lang="en-US" b="0" dirty="0">
                <a:solidFill>
                  <a:srgbClr val="000000"/>
                </a:solidFill>
              </a:rPr>
              <a:t>Roots</a:t>
            </a:r>
            <a:r>
              <a:rPr lang="pl-PL" b="0" dirty="0">
                <a:solidFill>
                  <a:srgbClr val="000000"/>
                </a:solidFill>
              </a:rPr>
              <a:t>, </a:t>
            </a:r>
            <a:r>
              <a:rPr lang="en-US" b="0" dirty="0" err="1">
                <a:solidFill>
                  <a:srgbClr val="000000"/>
                </a:solidFill>
              </a:rPr>
              <a:t>meanDepth</a:t>
            </a:r>
            <a:r>
              <a:rPr lang="pl-PL" b="0" dirty="0">
                <a:solidFill>
                  <a:srgbClr val="000000"/>
                </a:solidFill>
              </a:rPr>
              <a:t>, </a:t>
            </a:r>
            <a:r>
              <a:rPr lang="en-US" b="0" dirty="0" err="1">
                <a:solidFill>
                  <a:srgbClr val="000000"/>
                </a:solidFill>
              </a:rPr>
              <a:t>weightedRoot</a:t>
            </a:r>
            <a:r>
              <a:rPr lang="en-US" b="0" dirty="0">
                <a:solidFill>
                  <a:srgbClr val="000000"/>
                </a:solidFill>
              </a:rPr>
              <a:t> (</a:t>
            </a:r>
            <a:r>
              <a:rPr lang="pl-PL" b="0" dirty="0" err="1">
                <a:solidFill>
                  <a:srgbClr val="000000"/>
                </a:solidFill>
              </a:rPr>
              <a:t>last</a:t>
            </a:r>
            <a:r>
              <a:rPr lang="pl-PL" b="0" dirty="0">
                <a:solidFill>
                  <a:srgbClr val="000000"/>
                </a:solidFill>
              </a:rPr>
              <a:t> </a:t>
            </a:r>
            <a:r>
              <a:rPr lang="pl-PL" b="0" dirty="0" err="1">
                <a:solidFill>
                  <a:srgbClr val="000000"/>
                </a:solidFill>
              </a:rPr>
              <a:t>two</a:t>
            </a:r>
            <a:r>
              <a:rPr lang="pl-PL" b="0" dirty="0">
                <a:solidFill>
                  <a:srgbClr val="000000"/>
                </a:solidFill>
              </a:rPr>
              <a:t>  </a:t>
            </a:r>
            <a:r>
              <a:rPr lang="en-US" b="0" dirty="0">
                <a:solidFill>
                  <a:srgbClr val="000000"/>
                </a:solidFill>
              </a:rPr>
              <a:t>weighted by </a:t>
            </a:r>
            <a:r>
              <a:rPr lang="pl-PL" b="0" dirty="0">
                <a:solidFill>
                  <a:srgbClr val="000000"/>
                </a:solidFill>
              </a:rPr>
              <a:t>G</a:t>
            </a:r>
            <a:r>
              <a:rPr lang="en-US" b="0" dirty="0" err="1">
                <a:solidFill>
                  <a:srgbClr val="000000"/>
                </a:solidFill>
              </a:rPr>
              <a:t>ain</a:t>
            </a:r>
            <a:r>
              <a:rPr lang="pl-PL" b="0" dirty="0">
                <a:solidFill>
                  <a:srgbClr val="000000"/>
                </a:solidFill>
              </a:rPr>
              <a:t> of </a:t>
            </a:r>
            <a:r>
              <a:rPr lang="en-US" b="0" dirty="0">
                <a:solidFill>
                  <a:srgbClr val="000000"/>
                </a:solidFill>
              </a:rPr>
              <a:t>variable)</a:t>
            </a:r>
          </a:p>
        </p:txBody>
      </p:sp>
      <p:sp>
        <p:nvSpPr>
          <p:cNvPr id="26" name="pole tekstowe 25">
            <a:extLst>
              <a:ext uri="{FF2B5EF4-FFF2-40B4-BE49-F238E27FC236}">
                <a16:creationId xmlns:a16="http://schemas.microsoft.com/office/drawing/2014/main" id="{4C08ACEA-BBE9-4032-8440-FF49C174F000}"/>
              </a:ext>
            </a:extLst>
          </p:cNvPr>
          <p:cNvSpPr txBox="1"/>
          <p:nvPr/>
        </p:nvSpPr>
        <p:spPr>
          <a:xfrm>
            <a:off x="2105891" y="3729125"/>
            <a:ext cx="110270" cy="3205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l-PL" sz="1200" b="1" i="0" u="none" strike="noStrike" cap="none" spc="0" normalizeH="0" baseline="0" dirty="0">
              <a:ln>
                <a:noFill/>
              </a:ln>
              <a:solidFill>
                <a:srgbClr val="4C4C4C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7" name="pole tekstowe 26">
            <a:extLst>
              <a:ext uri="{FF2B5EF4-FFF2-40B4-BE49-F238E27FC236}">
                <a16:creationId xmlns:a16="http://schemas.microsoft.com/office/drawing/2014/main" id="{DB256376-E3AC-4D8E-97B8-2B59C680938A}"/>
              </a:ext>
            </a:extLst>
          </p:cNvPr>
          <p:cNvSpPr txBox="1"/>
          <p:nvPr/>
        </p:nvSpPr>
        <p:spPr>
          <a:xfrm>
            <a:off x="546039" y="2934958"/>
            <a:ext cx="3795194" cy="530834"/>
          </a:xfrm>
          <a:prstGeom prst="rect">
            <a:avLst/>
          </a:prstGeom>
          <a:noFill/>
          <a:ln w="12700" cap="flat">
            <a:solidFill>
              <a:schemeClr val="bg2">
                <a:lumMod val="75000"/>
              </a:schemeClr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r>
              <a:rPr lang="pl-PL" b="0" dirty="0" err="1">
                <a:solidFill>
                  <a:srgbClr val="000000"/>
                </a:solidFill>
                <a:latin typeface="Menlo"/>
              </a:rPr>
              <a:t>devtools</a:t>
            </a:r>
            <a:r>
              <a:rPr lang="pl-PL" b="0" dirty="0">
                <a:solidFill>
                  <a:srgbClr val="000000"/>
                </a:solidFill>
                <a:latin typeface="Menlo"/>
              </a:rPr>
              <a:t> :: </a:t>
            </a:r>
            <a:r>
              <a:rPr lang="pl-PL" dirty="0" err="1">
                <a:solidFill>
                  <a:srgbClr val="000000"/>
                </a:solidFill>
                <a:latin typeface="Menlo"/>
              </a:rPr>
              <a:t>install_github</a:t>
            </a:r>
            <a:r>
              <a:rPr lang="pl-PL" b="0" dirty="0">
                <a:solidFill>
                  <a:srgbClr val="000000"/>
                </a:solidFill>
                <a:latin typeface="Menlo"/>
              </a:rPr>
              <a:t>("</a:t>
            </a:r>
            <a:r>
              <a:rPr lang="pl-PL" b="0" dirty="0" err="1">
                <a:solidFill>
                  <a:srgbClr val="000000"/>
                </a:solidFill>
                <a:latin typeface="Menlo"/>
              </a:rPr>
              <a:t>ekarbowiak</a:t>
            </a:r>
            <a:r>
              <a:rPr lang="pl-PL" b="0" dirty="0">
                <a:solidFill>
                  <a:srgbClr val="000000"/>
                </a:solidFill>
                <a:latin typeface="Menlo"/>
              </a:rPr>
              <a:t>/EIX")</a:t>
            </a:r>
          </a:p>
          <a:p>
            <a:r>
              <a:rPr lang="pl-PL" dirty="0" err="1">
                <a:solidFill>
                  <a:srgbClr val="000000"/>
                </a:solidFill>
                <a:latin typeface="Menlo"/>
              </a:rPr>
              <a:t>library</a:t>
            </a:r>
            <a:r>
              <a:rPr lang="pl-PL" b="0" dirty="0">
                <a:solidFill>
                  <a:srgbClr val="000000"/>
                </a:solidFill>
                <a:latin typeface="Menlo"/>
              </a:rPr>
              <a:t>("EIX")</a:t>
            </a:r>
          </a:p>
        </p:txBody>
      </p:sp>
      <p:sp>
        <p:nvSpPr>
          <p:cNvPr id="28" name="pole tekstowe 27">
            <a:extLst>
              <a:ext uri="{FF2B5EF4-FFF2-40B4-BE49-F238E27FC236}">
                <a16:creationId xmlns:a16="http://schemas.microsoft.com/office/drawing/2014/main" id="{B4B23E5B-2E17-4374-841E-6050F97672DF}"/>
              </a:ext>
            </a:extLst>
          </p:cNvPr>
          <p:cNvSpPr txBox="1"/>
          <p:nvPr/>
        </p:nvSpPr>
        <p:spPr>
          <a:xfrm>
            <a:off x="546038" y="3525551"/>
            <a:ext cx="3795194" cy="1977384"/>
          </a:xfrm>
          <a:prstGeom prst="rect">
            <a:avLst/>
          </a:prstGeom>
          <a:noFill/>
          <a:ln w="12700" cap="flat">
            <a:solidFill>
              <a:schemeClr val="bg2">
                <a:lumMod val="75000"/>
              </a:schemeClr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r>
              <a:rPr lang="pl-PL" dirty="0" err="1">
                <a:solidFill>
                  <a:srgbClr val="000000"/>
                </a:solidFill>
                <a:latin typeface="Menlo"/>
              </a:rPr>
              <a:t>library</a:t>
            </a:r>
            <a:r>
              <a:rPr lang="pl-PL" b="0" dirty="0">
                <a:solidFill>
                  <a:srgbClr val="000000"/>
                </a:solidFill>
                <a:latin typeface="Menlo"/>
              </a:rPr>
              <a:t>("Matrix")</a:t>
            </a:r>
          </a:p>
          <a:p>
            <a:r>
              <a:rPr lang="pl-PL" dirty="0" err="1">
                <a:solidFill>
                  <a:srgbClr val="000000"/>
                </a:solidFill>
                <a:latin typeface="Menlo"/>
              </a:rPr>
              <a:t>library</a:t>
            </a:r>
            <a:r>
              <a:rPr lang="pl-PL" b="0" dirty="0">
                <a:solidFill>
                  <a:srgbClr val="000000"/>
                </a:solidFill>
                <a:latin typeface="Menlo"/>
              </a:rPr>
              <a:t>("</a:t>
            </a:r>
            <a:r>
              <a:rPr lang="pl-PL" b="0" dirty="0" err="1">
                <a:solidFill>
                  <a:srgbClr val="000000"/>
                </a:solidFill>
                <a:latin typeface="Menlo"/>
              </a:rPr>
              <a:t>data.table</a:t>
            </a:r>
            <a:r>
              <a:rPr lang="pl-PL" b="0" dirty="0">
                <a:solidFill>
                  <a:srgbClr val="000000"/>
                </a:solidFill>
                <a:latin typeface="Menlo"/>
              </a:rPr>
              <a:t>")</a:t>
            </a:r>
          </a:p>
          <a:p>
            <a:r>
              <a:rPr lang="pl-PL" dirty="0" err="1">
                <a:solidFill>
                  <a:srgbClr val="000000"/>
                </a:solidFill>
                <a:latin typeface="Menlo"/>
              </a:rPr>
              <a:t>library</a:t>
            </a:r>
            <a:r>
              <a:rPr lang="pl-PL" b="0" dirty="0">
                <a:solidFill>
                  <a:srgbClr val="000000"/>
                </a:solidFill>
                <a:latin typeface="Menlo"/>
              </a:rPr>
              <a:t>("</a:t>
            </a:r>
            <a:r>
              <a:rPr lang="pl-PL" b="0" dirty="0" err="1">
                <a:solidFill>
                  <a:srgbClr val="000000"/>
                </a:solidFill>
                <a:latin typeface="Menlo"/>
              </a:rPr>
              <a:t>xgboost</a:t>
            </a:r>
            <a:r>
              <a:rPr lang="pl-PL" b="0" dirty="0">
                <a:solidFill>
                  <a:srgbClr val="000000"/>
                </a:solidFill>
                <a:latin typeface="Menlo"/>
              </a:rPr>
              <a:t>")</a:t>
            </a:r>
          </a:p>
          <a:p>
            <a:r>
              <a:rPr lang="pl-PL" b="0" dirty="0" err="1">
                <a:solidFill>
                  <a:srgbClr val="000000"/>
                </a:solidFill>
                <a:latin typeface="Menlo"/>
              </a:rPr>
              <a:t>dt_HR</a:t>
            </a:r>
            <a:r>
              <a:rPr lang="pl-PL" b="0" dirty="0">
                <a:solidFill>
                  <a:srgbClr val="000000"/>
                </a:solidFill>
                <a:latin typeface="Menlo"/>
              </a:rPr>
              <a:t> &lt;- </a:t>
            </a:r>
            <a:r>
              <a:rPr lang="pl-PL" dirty="0" err="1">
                <a:solidFill>
                  <a:srgbClr val="000000"/>
                </a:solidFill>
                <a:latin typeface="Menlo"/>
              </a:rPr>
              <a:t>data.table</a:t>
            </a:r>
            <a:r>
              <a:rPr lang="pl-PL" b="0" dirty="0">
                <a:solidFill>
                  <a:srgbClr val="000000"/>
                </a:solidFill>
                <a:latin typeface="Menlo"/>
              </a:rPr>
              <a:t>(</a:t>
            </a:r>
            <a:r>
              <a:rPr lang="pl-PL" b="0" dirty="0" err="1">
                <a:solidFill>
                  <a:srgbClr val="000000"/>
                </a:solidFill>
                <a:latin typeface="Menlo"/>
              </a:rPr>
              <a:t>HR_data</a:t>
            </a:r>
            <a:r>
              <a:rPr lang="pl-PL" b="0" dirty="0">
                <a:solidFill>
                  <a:srgbClr val="000000"/>
                </a:solidFill>
                <a:latin typeface="Menlo"/>
              </a:rPr>
              <a:t>)</a:t>
            </a:r>
          </a:p>
          <a:p>
            <a:r>
              <a:rPr lang="pl-PL" b="0" dirty="0" err="1">
                <a:solidFill>
                  <a:srgbClr val="000000"/>
                </a:solidFill>
                <a:latin typeface="Menlo"/>
              </a:rPr>
              <a:t>sm</a:t>
            </a:r>
            <a:r>
              <a:rPr lang="pl-PL" b="0" dirty="0">
                <a:solidFill>
                  <a:srgbClr val="000000"/>
                </a:solidFill>
                <a:latin typeface="Menlo"/>
              </a:rPr>
              <a:t> &lt;- </a:t>
            </a:r>
            <a:r>
              <a:rPr lang="pl-PL" dirty="0" err="1">
                <a:solidFill>
                  <a:srgbClr val="000000"/>
                </a:solidFill>
                <a:latin typeface="Menlo"/>
              </a:rPr>
              <a:t>sparse.model.matrix</a:t>
            </a:r>
            <a:r>
              <a:rPr lang="pl-PL" b="0" dirty="0">
                <a:solidFill>
                  <a:srgbClr val="000000"/>
                </a:solidFill>
                <a:latin typeface="Menlo"/>
              </a:rPr>
              <a:t>(</a:t>
            </a:r>
            <a:r>
              <a:rPr lang="pl-PL" b="0" dirty="0" err="1">
                <a:solidFill>
                  <a:srgbClr val="000000"/>
                </a:solidFill>
                <a:latin typeface="Menlo"/>
              </a:rPr>
              <a:t>left</a:t>
            </a:r>
            <a:r>
              <a:rPr lang="pl-PL" b="0" dirty="0">
                <a:solidFill>
                  <a:srgbClr val="000000"/>
                </a:solidFill>
                <a:latin typeface="Menlo"/>
              </a:rPr>
              <a:t> ~ . - 1,  data = </a:t>
            </a:r>
            <a:r>
              <a:rPr lang="pl-PL" b="0" dirty="0" err="1">
                <a:solidFill>
                  <a:srgbClr val="000000"/>
                </a:solidFill>
                <a:latin typeface="Menlo"/>
              </a:rPr>
              <a:t>dt_HR</a:t>
            </a:r>
            <a:r>
              <a:rPr lang="pl-PL" b="0" dirty="0">
                <a:solidFill>
                  <a:srgbClr val="000000"/>
                </a:solidFill>
                <a:latin typeface="Menlo"/>
              </a:rPr>
              <a:t>)</a:t>
            </a:r>
          </a:p>
          <a:p>
            <a:r>
              <a:rPr lang="pl-PL" b="0" dirty="0">
                <a:solidFill>
                  <a:srgbClr val="000000"/>
                </a:solidFill>
                <a:latin typeface="Menlo"/>
              </a:rPr>
              <a:t>param &lt;- list(</a:t>
            </a:r>
            <a:r>
              <a:rPr lang="pl-PL" b="0" dirty="0" err="1">
                <a:solidFill>
                  <a:srgbClr val="000000"/>
                </a:solidFill>
                <a:latin typeface="Menlo"/>
              </a:rPr>
              <a:t>objective</a:t>
            </a:r>
            <a:r>
              <a:rPr lang="pl-PL" b="0" dirty="0">
                <a:solidFill>
                  <a:srgbClr val="000000"/>
                </a:solidFill>
                <a:latin typeface="Menlo"/>
              </a:rPr>
              <a:t> = "</a:t>
            </a:r>
            <a:r>
              <a:rPr lang="pl-PL" b="0" dirty="0" err="1">
                <a:solidFill>
                  <a:srgbClr val="000000"/>
                </a:solidFill>
                <a:latin typeface="Menlo"/>
              </a:rPr>
              <a:t>binary:logistic</a:t>
            </a:r>
            <a:r>
              <a:rPr lang="pl-PL" b="0" dirty="0">
                <a:solidFill>
                  <a:srgbClr val="000000"/>
                </a:solidFill>
                <a:latin typeface="Menlo"/>
              </a:rPr>
              <a:t>", </a:t>
            </a:r>
            <a:r>
              <a:rPr lang="pl-PL" b="0" dirty="0" err="1">
                <a:solidFill>
                  <a:srgbClr val="000000"/>
                </a:solidFill>
                <a:latin typeface="Menlo"/>
              </a:rPr>
              <a:t>base_score</a:t>
            </a:r>
            <a:r>
              <a:rPr lang="pl-PL" b="0" dirty="0">
                <a:solidFill>
                  <a:srgbClr val="000000"/>
                </a:solidFill>
                <a:latin typeface="Menlo"/>
              </a:rPr>
              <a:t> = 0.5, 				</a:t>
            </a:r>
            <a:r>
              <a:rPr lang="pl-PL" b="0" dirty="0" err="1">
                <a:solidFill>
                  <a:srgbClr val="000000"/>
                </a:solidFill>
                <a:latin typeface="Menlo"/>
              </a:rPr>
              <a:t>max_depth</a:t>
            </a:r>
            <a:r>
              <a:rPr lang="pl-PL" b="0" dirty="0">
                <a:solidFill>
                  <a:srgbClr val="000000"/>
                </a:solidFill>
                <a:latin typeface="Menlo"/>
              </a:rPr>
              <a:t> = 2)</a:t>
            </a:r>
          </a:p>
          <a:p>
            <a:r>
              <a:rPr lang="pl-PL" b="0" dirty="0" err="1">
                <a:solidFill>
                  <a:srgbClr val="000000"/>
                </a:solidFill>
                <a:latin typeface="Menlo"/>
              </a:rPr>
              <a:t>xgb.model</a:t>
            </a:r>
            <a:r>
              <a:rPr lang="pl-PL" b="0" dirty="0">
                <a:solidFill>
                  <a:srgbClr val="000000"/>
                </a:solidFill>
                <a:latin typeface="Menlo"/>
              </a:rPr>
              <a:t> &lt;- </a:t>
            </a:r>
            <a:r>
              <a:rPr lang="pl-PL" dirty="0" err="1">
                <a:solidFill>
                  <a:srgbClr val="000000"/>
                </a:solidFill>
                <a:latin typeface="Menlo"/>
              </a:rPr>
              <a:t>xgboost</a:t>
            </a:r>
            <a:r>
              <a:rPr lang="pl-PL" b="0" dirty="0">
                <a:solidFill>
                  <a:srgbClr val="000000"/>
                </a:solidFill>
                <a:latin typeface="Menlo"/>
              </a:rPr>
              <a:t>( param = param, data = </a:t>
            </a:r>
            <a:r>
              <a:rPr lang="pl-PL" b="0" dirty="0" err="1">
                <a:solidFill>
                  <a:srgbClr val="000000"/>
                </a:solidFill>
                <a:latin typeface="Menlo"/>
              </a:rPr>
              <a:t>sm</a:t>
            </a:r>
            <a:r>
              <a:rPr lang="pl-PL" b="0" dirty="0">
                <a:solidFill>
                  <a:srgbClr val="000000"/>
                </a:solidFill>
                <a:latin typeface="Menlo"/>
              </a:rPr>
              <a:t>, </a:t>
            </a:r>
          </a:p>
          <a:p>
            <a:r>
              <a:rPr lang="pl-PL" b="0" dirty="0" err="1">
                <a:solidFill>
                  <a:srgbClr val="000000"/>
                </a:solidFill>
                <a:latin typeface="Menlo"/>
              </a:rPr>
              <a:t>label</a:t>
            </a:r>
            <a:r>
              <a:rPr lang="pl-PL" b="0" dirty="0">
                <a:solidFill>
                  <a:srgbClr val="000000"/>
                </a:solidFill>
                <a:latin typeface="Menlo"/>
              </a:rPr>
              <a:t> = </a:t>
            </a:r>
            <a:r>
              <a:rPr lang="pl-PL" b="0" dirty="0" err="1">
                <a:solidFill>
                  <a:srgbClr val="000000"/>
                </a:solidFill>
                <a:latin typeface="Menlo"/>
              </a:rPr>
              <a:t>dt_HR</a:t>
            </a:r>
            <a:r>
              <a:rPr lang="pl-PL" b="0" dirty="0">
                <a:solidFill>
                  <a:srgbClr val="000000"/>
                </a:solidFill>
                <a:latin typeface="Menlo"/>
              </a:rPr>
              <a:t>[, </a:t>
            </a:r>
            <a:r>
              <a:rPr lang="pl-PL" b="0" dirty="0" err="1">
                <a:solidFill>
                  <a:srgbClr val="000000"/>
                </a:solidFill>
                <a:latin typeface="Menlo"/>
              </a:rPr>
              <a:t>left</a:t>
            </a:r>
            <a:r>
              <a:rPr lang="pl-PL" b="0" dirty="0">
                <a:solidFill>
                  <a:srgbClr val="000000"/>
                </a:solidFill>
                <a:latin typeface="Menlo"/>
              </a:rPr>
              <a:t>] == 1, </a:t>
            </a:r>
            <a:r>
              <a:rPr lang="pl-PL" b="0" dirty="0" err="1">
                <a:solidFill>
                  <a:srgbClr val="000000"/>
                </a:solidFill>
                <a:latin typeface="Menlo"/>
              </a:rPr>
              <a:t>nrounds</a:t>
            </a:r>
            <a:r>
              <a:rPr lang="pl-PL" b="0" dirty="0">
                <a:solidFill>
                  <a:srgbClr val="000000"/>
                </a:solidFill>
                <a:latin typeface="Menlo"/>
              </a:rPr>
              <a:t> = 50, </a:t>
            </a:r>
            <a:r>
              <a:rPr lang="pl-PL" b="0" dirty="0" err="1">
                <a:solidFill>
                  <a:srgbClr val="000000"/>
                </a:solidFill>
                <a:latin typeface="Menlo"/>
              </a:rPr>
              <a:t>verbose</a:t>
            </a:r>
            <a:r>
              <a:rPr lang="pl-PL" b="0" dirty="0">
                <a:solidFill>
                  <a:srgbClr val="000000"/>
                </a:solidFill>
                <a:latin typeface="Menlo"/>
              </a:rPr>
              <a:t> = FALSE)</a:t>
            </a:r>
          </a:p>
        </p:txBody>
      </p:sp>
      <p:sp>
        <p:nvSpPr>
          <p:cNvPr id="29" name="pole tekstowe 28">
            <a:extLst>
              <a:ext uri="{FF2B5EF4-FFF2-40B4-BE49-F238E27FC236}">
                <a16:creationId xmlns:a16="http://schemas.microsoft.com/office/drawing/2014/main" id="{57897840-60C0-4E48-9F1E-11A399E7DBB7}"/>
              </a:ext>
            </a:extLst>
          </p:cNvPr>
          <p:cNvSpPr txBox="1"/>
          <p:nvPr/>
        </p:nvSpPr>
        <p:spPr>
          <a:xfrm>
            <a:off x="559951" y="6610767"/>
            <a:ext cx="3795194" cy="530834"/>
          </a:xfrm>
          <a:prstGeom prst="rect">
            <a:avLst/>
          </a:prstGeom>
          <a:noFill/>
          <a:ln w="12700" cap="flat">
            <a:solidFill>
              <a:schemeClr val="bg2">
                <a:lumMod val="75000"/>
              </a:schemeClr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r>
              <a:rPr lang="pl-PL" b="0" dirty="0" err="1">
                <a:solidFill>
                  <a:srgbClr val="000000"/>
                </a:solidFill>
                <a:latin typeface="Menlo"/>
              </a:rPr>
              <a:t>lolli</a:t>
            </a:r>
            <a:r>
              <a:rPr lang="pl-PL" b="0" dirty="0">
                <a:solidFill>
                  <a:srgbClr val="000000"/>
                </a:solidFill>
                <a:latin typeface="Menlo"/>
              </a:rPr>
              <a:t> &lt;- </a:t>
            </a:r>
            <a:r>
              <a:rPr lang="pl-PL" dirty="0" err="1">
                <a:solidFill>
                  <a:srgbClr val="000000"/>
                </a:solidFill>
                <a:latin typeface="Menlo"/>
              </a:rPr>
              <a:t>EIX_lollipop</a:t>
            </a:r>
            <a:r>
              <a:rPr lang="pl-PL" b="0" dirty="0">
                <a:solidFill>
                  <a:srgbClr val="000000"/>
                </a:solidFill>
                <a:latin typeface="Menlo"/>
              </a:rPr>
              <a:t>(</a:t>
            </a:r>
            <a:r>
              <a:rPr lang="pl-PL" b="0" dirty="0" err="1">
                <a:solidFill>
                  <a:srgbClr val="000000"/>
                </a:solidFill>
                <a:latin typeface="Menlo"/>
              </a:rPr>
              <a:t>xgb.model</a:t>
            </a:r>
            <a:r>
              <a:rPr lang="pl-PL" b="0" dirty="0">
                <a:solidFill>
                  <a:srgbClr val="000000"/>
                </a:solidFill>
                <a:latin typeface="Menlo"/>
              </a:rPr>
              <a:t>, </a:t>
            </a:r>
            <a:r>
              <a:rPr lang="pl-PL" b="0" dirty="0" err="1">
                <a:solidFill>
                  <a:srgbClr val="000000"/>
                </a:solidFill>
                <a:latin typeface="Menlo"/>
              </a:rPr>
              <a:t>sm</a:t>
            </a:r>
            <a:r>
              <a:rPr lang="pl-PL" b="0" dirty="0">
                <a:solidFill>
                  <a:srgbClr val="000000"/>
                </a:solidFill>
                <a:latin typeface="Menlo"/>
              </a:rPr>
              <a:t>)</a:t>
            </a:r>
          </a:p>
          <a:p>
            <a:r>
              <a:rPr lang="pl-PL" dirty="0">
                <a:solidFill>
                  <a:srgbClr val="000000"/>
                </a:solidFill>
                <a:latin typeface="Menlo"/>
              </a:rPr>
              <a:t>plot</a:t>
            </a:r>
            <a:r>
              <a:rPr lang="pl-PL" b="0" dirty="0">
                <a:solidFill>
                  <a:srgbClr val="000000"/>
                </a:solidFill>
                <a:latin typeface="Menlo"/>
              </a:rPr>
              <a:t>(</a:t>
            </a:r>
            <a:r>
              <a:rPr lang="pl-PL" b="0" dirty="0" err="1">
                <a:solidFill>
                  <a:srgbClr val="000000"/>
                </a:solidFill>
                <a:latin typeface="Menlo"/>
              </a:rPr>
              <a:t>lolli</a:t>
            </a:r>
            <a:r>
              <a:rPr lang="pl-PL" b="0" dirty="0">
                <a:solidFill>
                  <a:srgbClr val="000000"/>
                </a:solidFill>
                <a:latin typeface="Menlo"/>
              </a:rPr>
              <a:t>, </a:t>
            </a:r>
            <a:r>
              <a:rPr lang="pl-PL" b="0" dirty="0" err="1">
                <a:solidFill>
                  <a:srgbClr val="000000"/>
                </a:solidFill>
                <a:latin typeface="Menlo"/>
              </a:rPr>
              <a:t>labels</a:t>
            </a:r>
            <a:r>
              <a:rPr lang="pl-PL" b="0" dirty="0">
                <a:solidFill>
                  <a:srgbClr val="000000"/>
                </a:solidFill>
                <a:latin typeface="Menlo"/>
              </a:rPr>
              <a:t> = "</a:t>
            </a:r>
            <a:r>
              <a:rPr lang="pl-PL" b="0" dirty="0" err="1">
                <a:solidFill>
                  <a:srgbClr val="000000"/>
                </a:solidFill>
                <a:latin typeface="Menlo"/>
              </a:rPr>
              <a:t>topAll</a:t>
            </a:r>
            <a:r>
              <a:rPr lang="pl-PL" b="0" dirty="0">
                <a:solidFill>
                  <a:srgbClr val="000000"/>
                </a:solidFill>
                <a:latin typeface="Menlo"/>
              </a:rPr>
              <a:t>", </a:t>
            </a:r>
            <a:r>
              <a:rPr lang="pl-PL" b="0" dirty="0" err="1">
                <a:solidFill>
                  <a:srgbClr val="000000"/>
                </a:solidFill>
                <a:latin typeface="Menlo"/>
              </a:rPr>
              <a:t>log_scale</a:t>
            </a:r>
            <a:r>
              <a:rPr lang="pl-PL" b="0" dirty="0">
                <a:solidFill>
                  <a:srgbClr val="000000"/>
                </a:solidFill>
                <a:latin typeface="Menlo"/>
              </a:rPr>
              <a:t> = TRUE)</a:t>
            </a:r>
          </a:p>
        </p:txBody>
      </p:sp>
      <p:sp>
        <p:nvSpPr>
          <p:cNvPr id="30" name="pole tekstowe 29">
            <a:extLst>
              <a:ext uri="{FF2B5EF4-FFF2-40B4-BE49-F238E27FC236}">
                <a16:creationId xmlns:a16="http://schemas.microsoft.com/office/drawing/2014/main" id="{1C0ABE41-7282-437E-97E1-94CED0458088}"/>
              </a:ext>
            </a:extLst>
          </p:cNvPr>
          <p:cNvSpPr txBox="1"/>
          <p:nvPr/>
        </p:nvSpPr>
        <p:spPr>
          <a:xfrm>
            <a:off x="8816169" y="6078236"/>
            <a:ext cx="4048902" cy="925814"/>
          </a:xfrm>
          <a:prstGeom prst="rect">
            <a:avLst/>
          </a:prstGeom>
          <a:noFill/>
          <a:ln w="12700" cap="flat">
            <a:solidFill>
              <a:schemeClr val="bg2">
                <a:lumMod val="75000"/>
              </a:schemeClr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r>
              <a:rPr lang="en-US" b="0" dirty="0" err="1">
                <a:solidFill>
                  <a:srgbClr val="000000"/>
                </a:solidFill>
                <a:latin typeface="Menlo"/>
              </a:rPr>
              <a:t>new_observation</a:t>
            </a:r>
            <a:r>
              <a:rPr lang="en-US" b="0" dirty="0">
                <a:solidFill>
                  <a:srgbClr val="000000"/>
                </a:solidFill>
                <a:latin typeface="Menlo"/>
              </a:rPr>
              <a:t> &lt;- </a:t>
            </a:r>
            <a:r>
              <a:rPr lang="en-US" b="0" dirty="0" err="1">
                <a:solidFill>
                  <a:srgbClr val="000000"/>
                </a:solidFill>
                <a:latin typeface="Menlo"/>
              </a:rPr>
              <a:t>sm</a:t>
            </a:r>
            <a:r>
              <a:rPr lang="en-US" b="0" dirty="0">
                <a:solidFill>
                  <a:srgbClr val="000000"/>
                </a:solidFill>
                <a:latin typeface="Menlo"/>
              </a:rPr>
              <a:t>[9,]</a:t>
            </a:r>
          </a:p>
          <a:p>
            <a:r>
              <a:rPr lang="en-US" b="0" dirty="0" err="1">
                <a:solidFill>
                  <a:srgbClr val="000000"/>
                </a:solidFill>
                <a:latin typeface="Menlo"/>
              </a:rPr>
              <a:t>wf</a:t>
            </a:r>
            <a:r>
              <a:rPr lang="en-US" b="0" dirty="0">
                <a:solidFill>
                  <a:srgbClr val="000000"/>
                </a:solidFill>
                <a:latin typeface="Menlo"/>
              </a:rPr>
              <a:t> &lt;-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EIX_waterfallPlot</a:t>
            </a:r>
            <a:r>
              <a:rPr lang="en-US" b="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b="0" dirty="0" err="1">
                <a:solidFill>
                  <a:srgbClr val="000000"/>
                </a:solidFill>
                <a:latin typeface="Menlo"/>
              </a:rPr>
              <a:t>xgb.model</a:t>
            </a:r>
            <a:r>
              <a:rPr lang="en-US" b="0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b="0" dirty="0" err="1">
                <a:solidFill>
                  <a:srgbClr val="000000"/>
                </a:solidFill>
                <a:latin typeface="Menlo"/>
              </a:rPr>
              <a:t>new_observation</a:t>
            </a:r>
            <a:r>
              <a:rPr lang="en-US" b="0" dirty="0">
                <a:solidFill>
                  <a:srgbClr val="000000"/>
                </a:solidFill>
                <a:latin typeface="Menlo"/>
              </a:rPr>
              <a:t>, </a:t>
            </a:r>
            <a:br>
              <a:rPr lang="en-US" b="0" dirty="0">
                <a:solidFill>
                  <a:srgbClr val="000000"/>
                </a:solidFill>
                <a:latin typeface="Menlo"/>
              </a:rPr>
            </a:br>
            <a:r>
              <a:rPr lang="en-US" b="0" dirty="0">
                <a:solidFill>
                  <a:srgbClr val="000000"/>
                </a:solidFill>
                <a:latin typeface="Menlo"/>
              </a:rPr>
              <a:t>	        option = "interactions ")</a:t>
            </a:r>
          </a:p>
          <a:p>
            <a:r>
              <a:rPr lang="en-US" dirty="0">
                <a:solidFill>
                  <a:srgbClr val="000000"/>
                </a:solidFill>
                <a:latin typeface="Menlo"/>
              </a:rPr>
              <a:t>plot</a:t>
            </a:r>
            <a:r>
              <a:rPr lang="en-US" b="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b="0" dirty="0" err="1">
                <a:solidFill>
                  <a:srgbClr val="000000"/>
                </a:solidFill>
                <a:latin typeface="Menlo"/>
              </a:rPr>
              <a:t>wf</a:t>
            </a:r>
            <a:r>
              <a:rPr lang="en-US" b="0" dirty="0">
                <a:solidFill>
                  <a:srgbClr val="000000"/>
                </a:solidFill>
                <a:latin typeface="Menlo"/>
              </a:rPr>
              <a:t>)</a:t>
            </a:r>
            <a:endParaRPr lang="pl-PL" b="0" dirty="0">
              <a:solidFill>
                <a:srgbClr val="000000"/>
              </a:solidFill>
              <a:latin typeface="Menlo"/>
            </a:endParaRPr>
          </a:p>
        </p:txBody>
      </p:sp>
      <p:sp>
        <p:nvSpPr>
          <p:cNvPr id="31" name="pole tekstowe 30">
            <a:extLst>
              <a:ext uri="{FF2B5EF4-FFF2-40B4-BE49-F238E27FC236}">
                <a16:creationId xmlns:a16="http://schemas.microsoft.com/office/drawing/2014/main" id="{71919C40-33D5-4EC3-98A9-6353B3F808B5}"/>
              </a:ext>
            </a:extLst>
          </p:cNvPr>
          <p:cNvSpPr txBox="1"/>
          <p:nvPr/>
        </p:nvSpPr>
        <p:spPr>
          <a:xfrm>
            <a:off x="4753024" y="6151504"/>
            <a:ext cx="3616075" cy="715500"/>
          </a:xfrm>
          <a:prstGeom prst="rect">
            <a:avLst/>
          </a:prstGeom>
          <a:noFill/>
          <a:ln w="12700" cap="flat">
            <a:solidFill>
              <a:schemeClr val="bg2">
                <a:lumMod val="75000"/>
              </a:schemeClr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r>
              <a:rPr lang="fr-FR" b="0" dirty="0">
                <a:solidFill>
                  <a:srgbClr val="000000"/>
                </a:solidFill>
                <a:latin typeface="Menlo"/>
              </a:rPr>
              <a:t>inter &lt;- </a:t>
            </a:r>
            <a:r>
              <a:rPr lang="fr-FR" dirty="0">
                <a:solidFill>
                  <a:srgbClr val="000000"/>
                </a:solidFill>
                <a:latin typeface="Menlo"/>
              </a:rPr>
              <a:t>interactionsTable</a:t>
            </a:r>
            <a:r>
              <a:rPr lang="fr-FR" b="0" dirty="0">
                <a:solidFill>
                  <a:srgbClr val="000000"/>
                </a:solidFill>
                <a:latin typeface="Menlo"/>
              </a:rPr>
              <a:t>(xgb.model, sm, </a:t>
            </a:r>
            <a:br>
              <a:rPr lang="pl-PL" b="0" dirty="0">
                <a:solidFill>
                  <a:srgbClr val="000000"/>
                </a:solidFill>
                <a:latin typeface="Menlo"/>
              </a:rPr>
            </a:br>
            <a:r>
              <a:rPr lang="pl-PL" b="0" dirty="0">
                <a:solidFill>
                  <a:srgbClr val="000000"/>
                </a:solidFill>
                <a:latin typeface="Menlo"/>
              </a:rPr>
              <a:t>			</a:t>
            </a:r>
            <a:r>
              <a:rPr lang="fr-FR" b="0" dirty="0">
                <a:solidFill>
                  <a:srgbClr val="000000"/>
                </a:solidFill>
                <a:latin typeface="Menlo"/>
              </a:rPr>
              <a:t>option = "interactions")</a:t>
            </a:r>
          </a:p>
          <a:p>
            <a:r>
              <a:rPr lang="fr-FR" dirty="0">
                <a:solidFill>
                  <a:srgbClr val="000000"/>
                </a:solidFill>
                <a:latin typeface="Menlo"/>
              </a:rPr>
              <a:t>plot</a:t>
            </a:r>
            <a:r>
              <a:rPr lang="fr-FR" b="0" dirty="0">
                <a:solidFill>
                  <a:srgbClr val="000000"/>
                </a:solidFill>
                <a:latin typeface="Menlo"/>
              </a:rPr>
              <a:t>(inter)</a:t>
            </a:r>
            <a:endParaRPr lang="pl-PL" b="0" dirty="0">
              <a:solidFill>
                <a:srgbClr val="000000"/>
              </a:solidFill>
              <a:latin typeface="Menlo"/>
            </a:endParaRPr>
          </a:p>
        </p:txBody>
      </p:sp>
      <p:sp>
        <p:nvSpPr>
          <p:cNvPr id="32" name="pole tekstowe 31">
            <a:extLst>
              <a:ext uri="{FF2B5EF4-FFF2-40B4-BE49-F238E27FC236}">
                <a16:creationId xmlns:a16="http://schemas.microsoft.com/office/drawing/2014/main" id="{C00ADF54-2A5F-442A-86B8-391A688C600B}"/>
              </a:ext>
            </a:extLst>
          </p:cNvPr>
          <p:cNvSpPr txBox="1"/>
          <p:nvPr/>
        </p:nvSpPr>
        <p:spPr>
          <a:xfrm>
            <a:off x="10572414" y="1432749"/>
            <a:ext cx="2651500" cy="689852"/>
          </a:xfrm>
          <a:prstGeom prst="rect">
            <a:avLst/>
          </a:prstGeom>
          <a:noFill/>
          <a:ln w="12700" cap="flat">
            <a:solidFill>
              <a:schemeClr val="bg2">
                <a:lumMod val="75000"/>
              </a:schemeClr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Menlo"/>
              </a:rPr>
              <a:t>plot</a:t>
            </a:r>
            <a:r>
              <a:rPr lang="en-US" b="0" dirty="0">
                <a:solidFill>
                  <a:srgbClr val="000000"/>
                </a:solidFill>
                <a:latin typeface="Menlo"/>
              </a:rPr>
              <a:t>(imp, radar = FALSE,</a:t>
            </a:r>
            <a:br>
              <a:rPr lang="en-US" b="0" dirty="0">
                <a:solidFill>
                  <a:srgbClr val="000000"/>
                </a:solidFill>
                <a:latin typeface="Menlo"/>
              </a:rPr>
            </a:br>
            <a:r>
              <a:rPr lang="en-US" b="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b="0" dirty="0" err="1">
                <a:solidFill>
                  <a:srgbClr val="000000"/>
                </a:solidFill>
                <a:latin typeface="Menlo"/>
              </a:rPr>
              <a:t>xmeasure</a:t>
            </a:r>
            <a:r>
              <a:rPr lang="en-US" b="0" dirty="0">
                <a:solidFill>
                  <a:srgbClr val="000000"/>
                </a:solidFill>
                <a:latin typeface="Menlo"/>
              </a:rPr>
              <a:t> = "</a:t>
            </a:r>
            <a:r>
              <a:rPr lang="en-US" b="0" dirty="0" err="1">
                <a:solidFill>
                  <a:srgbClr val="000000"/>
                </a:solidFill>
                <a:latin typeface="Menlo"/>
              </a:rPr>
              <a:t>sumCover</a:t>
            </a:r>
            <a:r>
              <a:rPr lang="en-US" b="0" dirty="0">
                <a:solidFill>
                  <a:srgbClr val="000000"/>
                </a:solidFill>
                <a:latin typeface="Menlo"/>
              </a:rPr>
              <a:t>", </a:t>
            </a:r>
            <a:r>
              <a:rPr lang="en-US" b="0" dirty="0" err="1">
                <a:solidFill>
                  <a:srgbClr val="000000"/>
                </a:solidFill>
                <a:latin typeface="Menlo"/>
              </a:rPr>
              <a:t>ymeasure</a:t>
            </a:r>
            <a:r>
              <a:rPr lang="en-US" b="0" dirty="0">
                <a:solidFill>
                  <a:srgbClr val="000000"/>
                </a:solidFill>
                <a:latin typeface="Menlo"/>
              </a:rPr>
              <a:t> = "</a:t>
            </a:r>
            <a:r>
              <a:rPr lang="en-US" b="0" dirty="0" err="1">
                <a:solidFill>
                  <a:srgbClr val="000000"/>
                </a:solidFill>
                <a:latin typeface="Menlo"/>
              </a:rPr>
              <a:t>sumGain</a:t>
            </a:r>
            <a:r>
              <a:rPr lang="en-US" b="0" dirty="0">
                <a:solidFill>
                  <a:srgbClr val="000000"/>
                </a:solidFill>
                <a:latin typeface="Menlo"/>
              </a:rPr>
              <a:t>",  top = 10)</a:t>
            </a:r>
          </a:p>
        </p:txBody>
      </p:sp>
      <p:sp>
        <p:nvSpPr>
          <p:cNvPr id="33" name="pole tekstowe 32">
            <a:extLst>
              <a:ext uri="{FF2B5EF4-FFF2-40B4-BE49-F238E27FC236}">
                <a16:creationId xmlns:a16="http://schemas.microsoft.com/office/drawing/2014/main" id="{BC9A6476-2401-4D5A-A9D7-8525E457A005}"/>
              </a:ext>
            </a:extLst>
          </p:cNvPr>
          <p:cNvSpPr txBox="1"/>
          <p:nvPr/>
        </p:nvSpPr>
        <p:spPr>
          <a:xfrm>
            <a:off x="7932538" y="1435918"/>
            <a:ext cx="2527790" cy="689852"/>
          </a:xfrm>
          <a:prstGeom prst="rect">
            <a:avLst/>
          </a:prstGeom>
          <a:noFill/>
          <a:ln w="12700" cap="flat">
            <a:solidFill>
              <a:schemeClr val="bg2">
                <a:lumMod val="75000"/>
              </a:schemeClr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r>
              <a:rPr lang="en-US" b="0" dirty="0">
                <a:solidFill>
                  <a:srgbClr val="000000"/>
                </a:solidFill>
                <a:latin typeface="Menlo"/>
              </a:rPr>
              <a:t>imp &lt;-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importanceTable</a:t>
            </a:r>
            <a:r>
              <a:rPr lang="en-US" b="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b="0" dirty="0" err="1">
                <a:solidFill>
                  <a:srgbClr val="000000"/>
                </a:solidFill>
                <a:latin typeface="Menlo"/>
              </a:rPr>
              <a:t>xgb.model</a:t>
            </a:r>
            <a:r>
              <a:rPr lang="en-US" b="0" dirty="0">
                <a:solidFill>
                  <a:srgbClr val="000000"/>
                </a:solidFill>
                <a:latin typeface="Menlo"/>
              </a:rPr>
              <a:t>, </a:t>
            </a:r>
            <a:r>
              <a:rPr lang="pl-PL" b="0" dirty="0">
                <a:solidFill>
                  <a:srgbClr val="000000"/>
                </a:solidFill>
                <a:latin typeface="Menlo"/>
              </a:rPr>
              <a:t>	</a:t>
            </a:r>
            <a:r>
              <a:rPr lang="en-US" b="0" dirty="0" err="1">
                <a:solidFill>
                  <a:srgbClr val="000000"/>
                </a:solidFill>
                <a:latin typeface="Menlo"/>
              </a:rPr>
              <a:t>sm</a:t>
            </a:r>
            <a:r>
              <a:rPr lang="en-US" b="0" dirty="0">
                <a:solidFill>
                  <a:srgbClr val="000000"/>
                </a:solidFill>
                <a:latin typeface="Menlo"/>
              </a:rPr>
              <a:t>,</a:t>
            </a:r>
            <a:r>
              <a:rPr lang="pl-PL" b="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b="0" dirty="0">
                <a:solidFill>
                  <a:srgbClr val="000000"/>
                </a:solidFill>
                <a:latin typeface="Menlo"/>
              </a:rPr>
              <a:t>option = "both")</a:t>
            </a:r>
            <a:br>
              <a:rPr lang="pl-PL" b="0" dirty="0">
                <a:solidFill>
                  <a:srgbClr val="000000"/>
                </a:solidFill>
                <a:latin typeface="Menlo"/>
              </a:rPr>
            </a:br>
            <a:r>
              <a:rPr lang="en-US" dirty="0">
                <a:solidFill>
                  <a:srgbClr val="000000"/>
                </a:solidFill>
                <a:latin typeface="Menlo"/>
              </a:rPr>
              <a:t>plot</a:t>
            </a:r>
            <a:r>
              <a:rPr lang="en-US" b="0" dirty="0">
                <a:solidFill>
                  <a:srgbClr val="000000"/>
                </a:solidFill>
                <a:latin typeface="Menlo"/>
              </a:rPr>
              <a:t>(imp,  top = 10</a:t>
            </a:r>
            <a:r>
              <a:rPr lang="pl-PL" b="0" dirty="0">
                <a:solidFill>
                  <a:srgbClr val="000000"/>
                </a:solidFill>
                <a:latin typeface="Menlo"/>
              </a:rPr>
              <a:t>)</a:t>
            </a:r>
            <a:endParaRPr lang="en-US" b="0" dirty="0">
              <a:solidFill>
                <a:srgbClr val="000000"/>
              </a:solidFill>
              <a:latin typeface="Menlo"/>
            </a:endParaRPr>
          </a:p>
        </p:txBody>
      </p:sp>
      <p:sp>
        <p:nvSpPr>
          <p:cNvPr id="72" name="Prostokąt 71">
            <a:extLst>
              <a:ext uri="{FF2B5EF4-FFF2-40B4-BE49-F238E27FC236}">
                <a16:creationId xmlns:a16="http://schemas.microsoft.com/office/drawing/2014/main" id="{570905C4-0232-4F3B-B51C-837B0B254DB9}"/>
              </a:ext>
            </a:extLst>
          </p:cNvPr>
          <p:cNvSpPr/>
          <p:nvPr/>
        </p:nvSpPr>
        <p:spPr>
          <a:xfrm>
            <a:off x="4380035" y="10418456"/>
            <a:ext cx="279965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dirty="0">
                <a:hlinkClick r:id="rId9"/>
              </a:rPr>
              <a:t>https://github.com/ekarbowiak/EIX</a:t>
            </a:r>
            <a:endParaRPr lang="pl-PL" dirty="0"/>
          </a:p>
        </p:txBody>
      </p:sp>
      <p:sp>
        <p:nvSpPr>
          <p:cNvPr id="74" name="pole tekstowe 73">
            <a:extLst>
              <a:ext uri="{FF2B5EF4-FFF2-40B4-BE49-F238E27FC236}">
                <a16:creationId xmlns:a16="http://schemas.microsoft.com/office/drawing/2014/main" id="{BBFDA3D4-33CC-4844-B857-CCF339B90F5F}"/>
              </a:ext>
            </a:extLst>
          </p:cNvPr>
          <p:cNvSpPr txBox="1"/>
          <p:nvPr/>
        </p:nvSpPr>
        <p:spPr>
          <a:xfrm>
            <a:off x="559951" y="6092026"/>
            <a:ext cx="3795194" cy="5051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r>
              <a:rPr lang="en-US" b="0" dirty="0">
                <a:solidFill>
                  <a:srgbClr val="000000"/>
                </a:solidFill>
              </a:rPr>
              <a:t>The </a:t>
            </a:r>
            <a:r>
              <a:rPr lang="en-US" dirty="0">
                <a:solidFill>
                  <a:srgbClr val="000000"/>
                </a:solidFill>
              </a:rPr>
              <a:t>lollipop</a:t>
            </a:r>
            <a:r>
              <a:rPr lang="pl-PL" dirty="0">
                <a:solidFill>
                  <a:srgbClr val="000000"/>
                </a:solidFill>
              </a:rPr>
              <a:t> plot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b="0" dirty="0">
                <a:solidFill>
                  <a:srgbClr val="000000"/>
                </a:solidFill>
              </a:rPr>
              <a:t>shows the model with labels of the most important variables and interactions.</a:t>
            </a:r>
            <a:endParaRPr kumimoji="0" lang="pl-PL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Source Sans Pro"/>
            </a:endParaRPr>
          </a:p>
        </p:txBody>
      </p:sp>
      <p:sp>
        <p:nvSpPr>
          <p:cNvPr id="75" name="pole tekstowe 74">
            <a:extLst>
              <a:ext uri="{FF2B5EF4-FFF2-40B4-BE49-F238E27FC236}">
                <a16:creationId xmlns:a16="http://schemas.microsoft.com/office/drawing/2014/main" id="{7FB339F4-B9CA-4C84-A188-81F59D2A818B}"/>
              </a:ext>
            </a:extLst>
          </p:cNvPr>
          <p:cNvSpPr txBox="1"/>
          <p:nvPr/>
        </p:nvSpPr>
        <p:spPr>
          <a:xfrm>
            <a:off x="4746399" y="1375185"/>
            <a:ext cx="3090907" cy="8745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r>
              <a:rPr lang="en-US" b="0" dirty="0">
                <a:solidFill>
                  <a:srgbClr val="000000"/>
                </a:solidFill>
                <a:latin typeface="Menlo"/>
              </a:rPr>
              <a:t>The 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importance</a:t>
            </a:r>
            <a:r>
              <a:rPr lang="pl-PL" dirty="0">
                <a:solidFill>
                  <a:srgbClr val="000000"/>
                </a:solidFill>
                <a:latin typeface="Menlo"/>
              </a:rPr>
              <a:t> t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able</a:t>
            </a:r>
            <a:r>
              <a:rPr lang="en-US" b="0" dirty="0">
                <a:solidFill>
                  <a:srgbClr val="000000"/>
                </a:solidFill>
                <a:latin typeface="Menlo"/>
              </a:rPr>
              <a:t> includes different measures of importance for variables and interactions. It is possible to </a:t>
            </a:r>
            <a:r>
              <a:rPr lang="en-US" b="0" dirty="0" err="1">
                <a:solidFill>
                  <a:srgbClr val="000000"/>
                </a:solidFill>
                <a:latin typeface="Menlo"/>
              </a:rPr>
              <a:t>visualise</a:t>
            </a:r>
            <a:r>
              <a:rPr lang="en-US" b="0" dirty="0">
                <a:solidFill>
                  <a:srgbClr val="000000"/>
                </a:solidFill>
                <a:latin typeface="Menlo"/>
              </a:rPr>
              <a:t> it in two ways using 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plot</a:t>
            </a:r>
            <a:r>
              <a:rPr lang="en-US" b="0" dirty="0">
                <a:solidFill>
                  <a:srgbClr val="000000"/>
                </a:solidFill>
                <a:latin typeface="Menlo"/>
              </a:rPr>
              <a:t>() function.</a:t>
            </a:r>
            <a:endParaRPr kumimoji="0" lang="pl-PL" sz="1200" b="0" i="0" u="none" strike="noStrike" cap="none" spc="0" normalizeH="0" baseline="0" dirty="0">
              <a:ln>
                <a:noFill/>
              </a:ln>
              <a:solidFill>
                <a:srgbClr val="4C4C4C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7" name="pole tekstowe 76">
            <a:extLst>
              <a:ext uri="{FF2B5EF4-FFF2-40B4-BE49-F238E27FC236}">
                <a16:creationId xmlns:a16="http://schemas.microsoft.com/office/drawing/2014/main" id="{B94F1EC8-6A1F-4F30-98F9-7ABFCF6F971A}"/>
              </a:ext>
            </a:extLst>
          </p:cNvPr>
          <p:cNvSpPr txBox="1"/>
          <p:nvPr/>
        </p:nvSpPr>
        <p:spPr>
          <a:xfrm>
            <a:off x="4710966" y="5450894"/>
            <a:ext cx="3657393" cy="6898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r>
              <a:rPr lang="pl-PL" b="0" dirty="0">
                <a:solidFill>
                  <a:srgbClr val="000000"/>
                </a:solidFill>
              </a:rPr>
              <a:t>The </a:t>
            </a:r>
            <a:r>
              <a:rPr lang="pl-PL" dirty="0" err="1">
                <a:solidFill>
                  <a:srgbClr val="000000"/>
                </a:solidFill>
              </a:rPr>
              <a:t>interactions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table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b="0" dirty="0" err="1">
                <a:solidFill>
                  <a:srgbClr val="000000"/>
                </a:solidFill>
              </a:rPr>
              <a:t>makes</a:t>
            </a:r>
            <a:r>
              <a:rPr lang="pl-PL" b="0" dirty="0">
                <a:solidFill>
                  <a:srgbClr val="000000"/>
                </a:solidFill>
              </a:rPr>
              <a:t>  the ranking of </a:t>
            </a:r>
            <a:r>
              <a:rPr lang="pl-PL" b="0" dirty="0" err="1">
                <a:solidFill>
                  <a:srgbClr val="000000"/>
                </a:solidFill>
              </a:rPr>
              <a:t>interactions</a:t>
            </a:r>
            <a:r>
              <a:rPr lang="pl-PL" b="0" dirty="0">
                <a:solidFill>
                  <a:srgbClr val="000000"/>
                </a:solidFill>
              </a:rPr>
              <a:t> in the model. </a:t>
            </a:r>
            <a:r>
              <a:rPr lang="pl-PL" b="0" dirty="0" err="1">
                <a:solidFill>
                  <a:srgbClr val="000000"/>
                </a:solidFill>
              </a:rPr>
              <a:t>Importance</a:t>
            </a:r>
            <a:r>
              <a:rPr lang="pl-PL" b="0" dirty="0">
                <a:solidFill>
                  <a:srgbClr val="000000"/>
                </a:solidFill>
              </a:rPr>
              <a:t> of </a:t>
            </a:r>
            <a:r>
              <a:rPr lang="pl-PL" b="0" dirty="0" err="1">
                <a:solidFill>
                  <a:srgbClr val="000000"/>
                </a:solidFill>
              </a:rPr>
              <a:t>interactions</a:t>
            </a:r>
            <a:r>
              <a:rPr lang="pl-PL" b="0" dirty="0">
                <a:solidFill>
                  <a:srgbClr val="000000"/>
                </a:solidFill>
              </a:rPr>
              <a:t> </a:t>
            </a:r>
            <a:r>
              <a:rPr lang="pl-PL" b="0" dirty="0" err="1">
                <a:solidFill>
                  <a:srgbClr val="000000"/>
                </a:solidFill>
              </a:rPr>
              <a:t>it</a:t>
            </a:r>
            <a:r>
              <a:rPr lang="pl-PL" b="0" dirty="0">
                <a:solidFill>
                  <a:srgbClr val="000000"/>
                </a:solidFill>
              </a:rPr>
              <a:t> </a:t>
            </a:r>
            <a:r>
              <a:rPr lang="pl-PL" b="0" dirty="0" err="1">
                <a:solidFill>
                  <a:srgbClr val="000000"/>
                </a:solidFill>
              </a:rPr>
              <a:t>can</a:t>
            </a:r>
            <a:r>
              <a:rPr lang="pl-PL" b="0" dirty="0">
                <a:solidFill>
                  <a:srgbClr val="000000"/>
                </a:solidFill>
              </a:rPr>
              <a:t> </a:t>
            </a:r>
            <a:r>
              <a:rPr lang="pl-PL" b="0" dirty="0" err="1">
                <a:solidFill>
                  <a:srgbClr val="000000"/>
                </a:solidFill>
              </a:rPr>
              <a:t>also</a:t>
            </a:r>
            <a:r>
              <a:rPr lang="pl-PL" b="0" dirty="0">
                <a:solidFill>
                  <a:srgbClr val="000000"/>
                </a:solidFill>
              </a:rPr>
              <a:t> </a:t>
            </a:r>
            <a:r>
              <a:rPr lang="pl-PL" b="0" dirty="0" err="1">
                <a:solidFill>
                  <a:srgbClr val="000000"/>
                </a:solidFill>
              </a:rPr>
              <a:t>visualise</a:t>
            </a:r>
            <a:r>
              <a:rPr lang="pl-PL" b="0" dirty="0">
                <a:solidFill>
                  <a:srgbClr val="000000"/>
                </a:solidFill>
              </a:rPr>
              <a:t> with </a:t>
            </a:r>
            <a:r>
              <a:rPr lang="pl-PL" dirty="0">
                <a:solidFill>
                  <a:srgbClr val="000000"/>
                </a:solidFill>
              </a:rPr>
              <a:t>plot</a:t>
            </a:r>
            <a:r>
              <a:rPr lang="pl-PL" b="0" dirty="0">
                <a:solidFill>
                  <a:srgbClr val="000000"/>
                </a:solidFill>
              </a:rPr>
              <a:t>() </a:t>
            </a:r>
            <a:r>
              <a:rPr lang="pl-PL" b="0" dirty="0" err="1">
                <a:solidFill>
                  <a:srgbClr val="000000"/>
                </a:solidFill>
              </a:rPr>
              <a:t>function</a:t>
            </a:r>
            <a:r>
              <a:rPr lang="pl-PL" b="0" dirty="0">
                <a:solidFill>
                  <a:srgbClr val="000000"/>
                </a:solidFill>
              </a:rPr>
              <a:t>. </a:t>
            </a:r>
            <a:endParaRPr kumimoji="0" lang="pl-PL" sz="1200" b="0" i="0" u="none" strike="noStrike" cap="none" spc="0" normalizeH="0" baseline="0" dirty="0">
              <a:ln>
                <a:noFill/>
              </a:ln>
              <a:solidFill>
                <a:srgbClr val="4C4C4C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8" name="pole tekstowe 77">
            <a:extLst>
              <a:ext uri="{FF2B5EF4-FFF2-40B4-BE49-F238E27FC236}">
                <a16:creationId xmlns:a16="http://schemas.microsoft.com/office/drawing/2014/main" id="{6934FC8F-D889-4EB8-B14D-5A3BC8157A80}"/>
              </a:ext>
            </a:extLst>
          </p:cNvPr>
          <p:cNvSpPr txBox="1"/>
          <p:nvPr/>
        </p:nvSpPr>
        <p:spPr>
          <a:xfrm>
            <a:off x="6059606" y="6144558"/>
            <a:ext cx="110270" cy="3205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l-PL" sz="1200" b="1" i="0" u="none" strike="noStrike" cap="none" spc="0" normalizeH="0" baseline="0" dirty="0">
              <a:ln>
                <a:noFill/>
              </a:ln>
              <a:solidFill>
                <a:srgbClr val="4C4C4C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0" name="pole tekstowe 79">
            <a:extLst>
              <a:ext uri="{FF2B5EF4-FFF2-40B4-BE49-F238E27FC236}">
                <a16:creationId xmlns:a16="http://schemas.microsoft.com/office/drawing/2014/main" id="{A8E6C79E-9EF3-4C4F-8270-6B3242B920D5}"/>
              </a:ext>
            </a:extLst>
          </p:cNvPr>
          <p:cNvSpPr txBox="1"/>
          <p:nvPr/>
        </p:nvSpPr>
        <p:spPr>
          <a:xfrm>
            <a:off x="8827429" y="5503191"/>
            <a:ext cx="4048902" cy="5051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l-PL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The</a:t>
            </a:r>
            <a:r>
              <a:rPr kumimoji="0" lang="pl-PL" sz="1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kumimoji="0" lang="pl-PL" sz="1200" b="1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waterfall</a:t>
            </a:r>
            <a:r>
              <a:rPr kumimoji="0" lang="pl-PL" sz="1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plot </a:t>
            </a:r>
            <a:r>
              <a:rPr lang="pl-PL" b="0" dirty="0" err="1">
                <a:solidFill>
                  <a:srgbClr val="000000"/>
                </a:solidFill>
              </a:rPr>
              <a:t>shows</a:t>
            </a:r>
            <a:r>
              <a:rPr lang="pl-PL" b="0" dirty="0">
                <a:solidFill>
                  <a:srgbClr val="000000"/>
                </a:solidFill>
              </a:rPr>
              <a:t>, </a:t>
            </a:r>
            <a:r>
              <a:rPr lang="pl-PL" b="0" dirty="0" err="1">
                <a:solidFill>
                  <a:srgbClr val="000000"/>
                </a:solidFill>
              </a:rPr>
              <a:t>which</a:t>
            </a:r>
            <a:r>
              <a:rPr lang="pl-PL" b="0" dirty="0">
                <a:solidFill>
                  <a:srgbClr val="000000"/>
                </a:solidFill>
              </a:rPr>
              <a:t> </a:t>
            </a:r>
            <a:r>
              <a:rPr lang="pl-PL" b="0" dirty="0" err="1">
                <a:solidFill>
                  <a:srgbClr val="000000"/>
                </a:solidFill>
              </a:rPr>
              <a:t>variables</a:t>
            </a:r>
            <a:r>
              <a:rPr lang="pl-PL" b="0" dirty="0">
                <a:solidFill>
                  <a:srgbClr val="000000"/>
                </a:solidFill>
              </a:rPr>
              <a:t> </a:t>
            </a:r>
            <a:r>
              <a:rPr lang="pl-PL" b="0" dirty="0" err="1">
                <a:solidFill>
                  <a:srgbClr val="000000"/>
                </a:solidFill>
              </a:rPr>
              <a:t>have</a:t>
            </a:r>
            <a:r>
              <a:rPr lang="pl-PL" b="0" dirty="0">
                <a:solidFill>
                  <a:srgbClr val="000000"/>
                </a:solidFill>
              </a:rPr>
              <a:t> influence </a:t>
            </a:r>
            <a:br>
              <a:rPr lang="pl-PL" b="0" dirty="0">
                <a:solidFill>
                  <a:srgbClr val="000000"/>
                </a:solidFill>
              </a:rPr>
            </a:br>
            <a:r>
              <a:rPr lang="pl-PL" b="0" dirty="0">
                <a:solidFill>
                  <a:srgbClr val="000000"/>
                </a:solidFill>
              </a:rPr>
              <a:t>on the </a:t>
            </a:r>
            <a:r>
              <a:rPr lang="pl-PL" b="0" dirty="0" err="1">
                <a:solidFill>
                  <a:srgbClr val="000000"/>
                </a:solidFill>
              </a:rPr>
              <a:t>prediction</a:t>
            </a:r>
            <a:r>
              <a:rPr lang="pl-PL" b="0" dirty="0">
                <a:solidFill>
                  <a:srgbClr val="000000"/>
                </a:solidFill>
              </a:rPr>
              <a:t> of a single </a:t>
            </a:r>
            <a:r>
              <a:rPr lang="pl-PL" b="0" dirty="0" err="1">
                <a:solidFill>
                  <a:srgbClr val="000000"/>
                </a:solidFill>
              </a:rPr>
              <a:t>observation</a:t>
            </a:r>
            <a:r>
              <a:rPr lang="pl-PL" b="0" dirty="0">
                <a:solidFill>
                  <a:srgbClr val="000000"/>
                </a:solidFill>
              </a:rPr>
              <a:t>.</a:t>
            </a:r>
            <a:endParaRPr kumimoji="0" lang="pl-PL" sz="12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2311621222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4C4C4C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9832</TotalTime>
  <Words>440</Words>
  <Application>Microsoft Office PowerPoint</Application>
  <PresentationFormat>Niestandardowy</PresentationFormat>
  <Paragraphs>38</Paragraphs>
  <Slides>1</Slides>
  <Notes>1</Notes>
  <HiddenSlides>0</HiddenSlides>
  <MMClips>0</MMClips>
  <ScaleCrop>false</ScaleCrop>
  <HeadingPairs>
    <vt:vector size="6" baseType="variant">
      <vt:variant>
        <vt:lpstr>Używane czcionki</vt:lpstr>
      </vt:variant>
      <vt:variant>
        <vt:i4>7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</vt:i4>
      </vt:variant>
    </vt:vector>
  </HeadingPairs>
  <TitlesOfParts>
    <vt:vector size="9" baseType="lpstr">
      <vt:lpstr>Arial</vt:lpstr>
      <vt:lpstr>Avenir Roman</vt:lpstr>
      <vt:lpstr>Helvetica Light</vt:lpstr>
      <vt:lpstr>Menlo</vt:lpstr>
      <vt:lpstr>Source Sans Pro</vt:lpstr>
      <vt:lpstr>Source Sans Pro Light</vt:lpstr>
      <vt:lpstr>Source Sans Pro Semibold</vt:lpstr>
      <vt:lpstr>White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EIX : : Explain Interactions in XGBoost</dc:title>
  <cp:lastModifiedBy>Emanowicz Karol (234353)</cp:lastModifiedBy>
  <cp:revision>37</cp:revision>
  <dcterms:modified xsi:type="dcterms:W3CDTF">2019-01-27T21:46:17Z</dcterms:modified>
</cp:coreProperties>
</file>