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anowicz Karol (234353)" initials="EK(" lastIdx="0" clrIdx="0">
    <p:extLst>
      <p:ext uri="{19B8F6BF-5375-455C-9EA6-DF929625EA0E}">
        <p15:presenceInfo xmlns:p15="http://schemas.microsoft.com/office/powerpoint/2012/main" userId="Emanowicz Karol (234353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3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7107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modeloriented.github.io/EIX/" TargetMode="External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hyperlink" Target="https://github.com/ModelOriented/EIX" TargetMode="External"/><Relationship Id="rId17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hyperlink" Target="mailto:ewelina.Karbowiak@student.uw.edu.pl" TargetMode="External"/><Relationship Id="rId5" Type="http://schemas.openxmlformats.org/officeDocument/2006/relationships/image" Target="../media/image4.svg"/><Relationship Id="rId15" Type="http://schemas.openxmlformats.org/officeDocument/2006/relationships/image" Target="../media/image11.svg"/><Relationship Id="rId10" Type="http://schemas.openxmlformats.org/officeDocument/2006/relationships/image" Target="../media/image9.png"/><Relationship Id="rId19" Type="http://schemas.openxmlformats.org/officeDocument/2006/relationships/image" Target="../media/image15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">
            <a:extLst>
              <a:ext uri="{FF2B5EF4-FFF2-40B4-BE49-F238E27FC236}">
                <a16:creationId xmlns:a16="http://schemas.microsoft.com/office/drawing/2014/main" id="{40875CC5-6FFD-4099-A347-962A75C8C28D}"/>
              </a:ext>
            </a:extLst>
          </p:cNvPr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35" name="Group">
              <a:extLst>
                <a:ext uri="{FF2B5EF4-FFF2-40B4-BE49-F238E27FC236}">
                  <a16:creationId xmlns:a16="http://schemas.microsoft.com/office/drawing/2014/main" id="{C18B65BC-2165-420E-9855-4FBBC25A43BE}"/>
                </a:ext>
              </a:extLst>
            </p:cNvPr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38" name="Triangle">
                <a:extLst>
                  <a:ext uri="{FF2B5EF4-FFF2-40B4-BE49-F238E27FC236}">
                    <a16:creationId xmlns:a16="http://schemas.microsoft.com/office/drawing/2014/main" id="{68E01453-27F0-4AF3-B6AB-E87442E4AB3D}"/>
                  </a:ext>
                </a:extLst>
              </p:cNvPr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" name="Circle">
                <a:extLst>
                  <a:ext uri="{FF2B5EF4-FFF2-40B4-BE49-F238E27FC236}">
                    <a16:creationId xmlns:a16="http://schemas.microsoft.com/office/drawing/2014/main" id="{2337B41F-3C5D-4B41-AF81-3FBF2BE8D44A}"/>
                  </a:ext>
                </a:extLst>
              </p:cNvPr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" name="Circle">
                <a:extLst>
                  <a:ext uri="{FF2B5EF4-FFF2-40B4-BE49-F238E27FC236}">
                    <a16:creationId xmlns:a16="http://schemas.microsoft.com/office/drawing/2014/main" id="{1CC8AA5A-3678-45DD-AFC0-6DBE8EDA6B59}"/>
                  </a:ext>
                </a:extLst>
              </p:cNvPr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" name="Triangle">
                <a:extLst>
                  <a:ext uri="{FF2B5EF4-FFF2-40B4-BE49-F238E27FC236}">
                    <a16:creationId xmlns:a16="http://schemas.microsoft.com/office/drawing/2014/main" id="{88131B6C-4511-408A-B69B-93CBC3AC20D9}"/>
                  </a:ext>
                </a:extLst>
              </p:cNvPr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" name="Triangle">
                <a:extLst>
                  <a:ext uri="{FF2B5EF4-FFF2-40B4-BE49-F238E27FC236}">
                    <a16:creationId xmlns:a16="http://schemas.microsoft.com/office/drawing/2014/main" id="{CFB0D139-17B0-425A-87C3-F69DB5F29AF3}"/>
                  </a:ext>
                </a:extLst>
              </p:cNvPr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" name="Circle">
                <a:extLst>
                  <a:ext uri="{FF2B5EF4-FFF2-40B4-BE49-F238E27FC236}">
                    <a16:creationId xmlns:a16="http://schemas.microsoft.com/office/drawing/2014/main" id="{66250775-9B19-44CF-B4F4-4C2D54BC6C2D}"/>
                  </a:ext>
                </a:extLst>
              </p:cNvPr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" name="Circle">
                <a:extLst>
                  <a:ext uri="{FF2B5EF4-FFF2-40B4-BE49-F238E27FC236}">
                    <a16:creationId xmlns:a16="http://schemas.microsoft.com/office/drawing/2014/main" id="{A3223397-C8DF-4AE4-B754-766B280EDD34}"/>
                  </a:ext>
                </a:extLst>
              </p:cNvPr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" name="Triangle">
                <a:extLst>
                  <a:ext uri="{FF2B5EF4-FFF2-40B4-BE49-F238E27FC236}">
                    <a16:creationId xmlns:a16="http://schemas.microsoft.com/office/drawing/2014/main" id="{4F05CF2D-AE13-4ADC-871D-AFECB124891B}"/>
                  </a:ext>
                </a:extLst>
              </p:cNvPr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" name="Circle">
                <a:extLst>
                  <a:ext uri="{FF2B5EF4-FFF2-40B4-BE49-F238E27FC236}">
                    <a16:creationId xmlns:a16="http://schemas.microsoft.com/office/drawing/2014/main" id="{AABC5D6B-94B4-4D81-9143-24FA795F5C8A}"/>
                  </a:ext>
                </a:extLst>
              </p:cNvPr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7" name="Triangle">
                <a:extLst>
                  <a:ext uri="{FF2B5EF4-FFF2-40B4-BE49-F238E27FC236}">
                    <a16:creationId xmlns:a16="http://schemas.microsoft.com/office/drawing/2014/main" id="{DA2E12CD-8277-4C8F-988D-7D772F0F5B2D}"/>
                  </a:ext>
                </a:extLst>
              </p:cNvPr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" name="Circle">
                <a:extLst>
                  <a:ext uri="{FF2B5EF4-FFF2-40B4-BE49-F238E27FC236}">
                    <a16:creationId xmlns:a16="http://schemas.microsoft.com/office/drawing/2014/main" id="{F7B4DB59-BA49-466B-A2E9-9DA07974B80F}"/>
                  </a:ext>
                </a:extLst>
              </p:cNvPr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" name="Triangle">
                <a:extLst>
                  <a:ext uri="{FF2B5EF4-FFF2-40B4-BE49-F238E27FC236}">
                    <a16:creationId xmlns:a16="http://schemas.microsoft.com/office/drawing/2014/main" id="{05CC1FF0-84C6-48B0-A53A-D73D950D50EC}"/>
                  </a:ext>
                </a:extLst>
              </p:cNvPr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" name="Circle">
                <a:extLst>
                  <a:ext uri="{FF2B5EF4-FFF2-40B4-BE49-F238E27FC236}">
                    <a16:creationId xmlns:a16="http://schemas.microsoft.com/office/drawing/2014/main" id="{C315CA56-3419-48B9-A178-A38E05B1E557}"/>
                  </a:ext>
                </a:extLst>
              </p:cNvPr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1" name="Triangle">
                <a:extLst>
                  <a:ext uri="{FF2B5EF4-FFF2-40B4-BE49-F238E27FC236}">
                    <a16:creationId xmlns:a16="http://schemas.microsoft.com/office/drawing/2014/main" id="{F79700D7-7302-43E7-A566-235742B10E9C}"/>
                  </a:ext>
                </a:extLst>
              </p:cNvPr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" name="Circle">
                <a:extLst>
                  <a:ext uri="{FF2B5EF4-FFF2-40B4-BE49-F238E27FC236}">
                    <a16:creationId xmlns:a16="http://schemas.microsoft.com/office/drawing/2014/main" id="{32C834C8-912C-43DA-B9C3-2469FBE2D261}"/>
                  </a:ext>
                </a:extLst>
              </p:cNvPr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6" name="Rectangle">
              <a:extLst>
                <a:ext uri="{FF2B5EF4-FFF2-40B4-BE49-F238E27FC236}">
                  <a16:creationId xmlns:a16="http://schemas.microsoft.com/office/drawing/2014/main" id="{27613C16-9A02-43D3-BF9C-9FD348349D3F}"/>
                </a:ext>
              </a:extLst>
            </p:cNvPr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37" name="Image" descr="Image">
              <a:extLst>
                <a:ext uri="{FF2B5EF4-FFF2-40B4-BE49-F238E27FC236}">
                  <a16:creationId xmlns:a16="http://schemas.microsoft.com/office/drawing/2014/main" id="{E2EFAE6F-1CF2-4816-A523-EACA747C6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63" name="Grafika 62">
            <a:extLst>
              <a:ext uri="{FF2B5EF4-FFF2-40B4-BE49-F238E27FC236}">
                <a16:creationId xmlns:a16="http://schemas.microsoft.com/office/drawing/2014/main" id="{03BD99B6-4F28-467B-BA92-6FE5029F56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1357" y="2285255"/>
            <a:ext cx="2771057" cy="2787177"/>
          </a:xfrm>
          <a:prstGeom prst="rect">
            <a:avLst/>
          </a:prstGeom>
        </p:spPr>
      </p:pic>
      <p:pic>
        <p:nvPicPr>
          <p:cNvPr id="15" name="Grafika 14">
            <a:extLst>
              <a:ext uri="{FF2B5EF4-FFF2-40B4-BE49-F238E27FC236}">
                <a16:creationId xmlns:a16="http://schemas.microsoft.com/office/drawing/2014/main" id="{089561AD-AD52-498C-A0E1-21292515E8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9246" y="7297351"/>
            <a:ext cx="3810789" cy="3096103"/>
          </a:xfrm>
          <a:prstGeom prst="rect">
            <a:avLst/>
          </a:prstGeom>
        </p:spPr>
      </p:pic>
      <p:pic>
        <p:nvPicPr>
          <p:cNvPr id="19" name="Grafika 18">
            <a:extLst>
              <a:ext uri="{FF2B5EF4-FFF2-40B4-BE49-F238E27FC236}">
                <a16:creationId xmlns:a16="http://schemas.microsoft.com/office/drawing/2014/main" id="{7AE01739-32D8-4A12-BD5F-F224F64D1D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52776" y="7835927"/>
            <a:ext cx="3621958" cy="2511148"/>
          </a:xfrm>
          <a:prstGeom prst="rect">
            <a:avLst/>
          </a:prstGeom>
        </p:spPr>
      </p:pic>
      <p:sp>
        <p:nvSpPr>
          <p:cNvPr id="4" name="Line">
            <a:extLst>
              <a:ext uri="{FF2B5EF4-FFF2-40B4-BE49-F238E27FC236}">
                <a16:creationId xmlns:a16="http://schemas.microsoft.com/office/drawing/2014/main" id="{647793AC-427C-444B-9E29-D348BC88704A}"/>
              </a:ext>
            </a:extLst>
          </p:cNvPr>
          <p:cNvSpPr/>
          <p:nvPr/>
        </p:nvSpPr>
        <p:spPr>
          <a:xfrm>
            <a:off x="372890" y="10384640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5" name="Four Column Layout : : CHEAT SHEET">
            <a:extLst>
              <a:ext uri="{FF2B5EF4-FFF2-40B4-BE49-F238E27FC236}">
                <a16:creationId xmlns:a16="http://schemas.microsoft.com/office/drawing/2014/main" id="{317546E1-3049-4A46-BB5B-3CF20E6DBED5}"/>
              </a:ext>
            </a:extLst>
          </p:cNvPr>
          <p:cNvSpPr txBox="1">
            <a:spLocks/>
          </p:cNvSpPr>
          <p:nvPr/>
        </p:nvSpPr>
        <p:spPr>
          <a:xfrm>
            <a:off x="369220" y="326388"/>
            <a:ext cx="11930456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1pPr>
            <a:lvl2pPr marL="0" marR="0" indent="228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2pPr>
            <a:lvl3pPr marL="0" marR="0" indent="457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3pPr>
            <a:lvl4pPr marL="0" marR="0" indent="685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4pPr>
            <a:lvl5pPr marL="0" marR="0" indent="9144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5pPr>
            <a:lvl6pPr marL="0" marR="0" indent="11430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6pPr>
            <a:lvl7pPr marL="0" marR="0" indent="1371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7pPr>
            <a:lvl8pPr marL="0" marR="0" indent="1600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8pPr>
            <a:lvl9pPr marL="0" marR="0" indent="1828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9pPr>
          </a:lstStyle>
          <a:p>
            <a:pPr hangingPunct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EIX : :  </a:t>
            </a:r>
            <a:r>
              <a:rPr lang="en-US" sz="3300" dirty="0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Explain Interactions in </a:t>
            </a:r>
            <a:r>
              <a:rPr lang="en-US" sz="3300" dirty="0" err="1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XGBoost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023EE6D5-E5A1-4E97-AB58-F6EC7FEF9C45}"/>
              </a:ext>
            </a:extLst>
          </p:cNvPr>
          <p:cNvSpPr/>
          <p:nvPr/>
        </p:nvSpPr>
        <p:spPr>
          <a:xfrm flipV="1">
            <a:off x="452630" y="941291"/>
            <a:ext cx="3927405" cy="17616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" name="Layout Suggestions">
            <a:extLst>
              <a:ext uri="{FF2B5EF4-FFF2-40B4-BE49-F238E27FC236}">
                <a16:creationId xmlns:a16="http://schemas.microsoft.com/office/drawing/2014/main" id="{733314E8-D5CD-40B8-8E83-E863CD045522}"/>
              </a:ext>
            </a:extLst>
          </p:cNvPr>
          <p:cNvSpPr txBox="1"/>
          <p:nvPr/>
        </p:nvSpPr>
        <p:spPr>
          <a:xfrm>
            <a:off x="3981003" y="1119531"/>
            <a:ext cx="2571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lang="pl-PL" dirty="0"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EB5FA8E9-D989-4026-9CA5-93DC3EC99C0B}"/>
              </a:ext>
            </a:extLst>
          </p:cNvPr>
          <p:cNvSpPr/>
          <p:nvPr/>
        </p:nvSpPr>
        <p:spPr>
          <a:xfrm flipV="1">
            <a:off x="4779757" y="926460"/>
            <a:ext cx="8309370" cy="8515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9" name="Useful Elements">
            <a:extLst>
              <a:ext uri="{FF2B5EF4-FFF2-40B4-BE49-F238E27FC236}">
                <a16:creationId xmlns:a16="http://schemas.microsoft.com/office/drawing/2014/main" id="{EF9C9B62-A030-416D-868C-CF3A2F39594A}"/>
              </a:ext>
            </a:extLst>
          </p:cNvPr>
          <p:cNvSpPr txBox="1"/>
          <p:nvPr/>
        </p:nvSpPr>
        <p:spPr>
          <a:xfrm>
            <a:off x="7544864" y="1119531"/>
            <a:ext cx="2571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dirty="0"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642E33BF-6FB0-4927-A26B-B0F22202C148}"/>
              </a:ext>
            </a:extLst>
          </p:cNvPr>
          <p:cNvSpPr/>
          <p:nvPr/>
        </p:nvSpPr>
        <p:spPr>
          <a:xfrm rot="5400000" flipV="1">
            <a:off x="6037542" y="7802390"/>
            <a:ext cx="512144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163AD57E-649E-4DBE-81DD-74C74EA837B6}"/>
              </a:ext>
            </a:extLst>
          </p:cNvPr>
          <p:cNvSpPr/>
          <p:nvPr/>
        </p:nvSpPr>
        <p:spPr>
          <a:xfrm rot="5400000">
            <a:off x="-117846" y="5617982"/>
            <a:ext cx="9343861" cy="25712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2" name="Basics">
            <a:extLst>
              <a:ext uri="{FF2B5EF4-FFF2-40B4-BE49-F238E27FC236}">
                <a16:creationId xmlns:a16="http://schemas.microsoft.com/office/drawing/2014/main" id="{1322E81E-5ABD-4649-8BFF-F03BF925940E}"/>
              </a:ext>
            </a:extLst>
          </p:cNvPr>
          <p:cNvSpPr txBox="1"/>
          <p:nvPr/>
        </p:nvSpPr>
        <p:spPr>
          <a:xfrm>
            <a:off x="543282" y="5677604"/>
            <a:ext cx="304891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Visualisation</a:t>
            </a:r>
            <a:r>
              <a:rPr lang="pl-P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of model 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Layout Suggestions">
            <a:extLst>
              <a:ext uri="{FF2B5EF4-FFF2-40B4-BE49-F238E27FC236}">
                <a16:creationId xmlns:a16="http://schemas.microsoft.com/office/drawing/2014/main" id="{314596E1-D1B7-4037-B41A-C721B0CF6237}"/>
              </a:ext>
            </a:extLst>
          </p:cNvPr>
          <p:cNvSpPr txBox="1"/>
          <p:nvPr/>
        </p:nvSpPr>
        <p:spPr>
          <a:xfrm>
            <a:off x="8738949" y="5239992"/>
            <a:ext cx="4490012" cy="647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Explanation</a:t>
            </a:r>
            <a:r>
              <a:rPr lang="pl-P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of a single </a:t>
            </a: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prediction</a:t>
            </a: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Basics">
            <a:extLst>
              <a:ext uri="{FF2B5EF4-FFF2-40B4-BE49-F238E27FC236}">
                <a16:creationId xmlns:a16="http://schemas.microsoft.com/office/drawing/2014/main" id="{1497B82F-BC13-40A2-9587-76371ABD88B4}"/>
              </a:ext>
            </a:extLst>
          </p:cNvPr>
          <p:cNvSpPr txBox="1"/>
          <p:nvPr/>
        </p:nvSpPr>
        <p:spPr>
          <a:xfrm>
            <a:off x="4737741" y="1057168"/>
            <a:ext cx="650377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Importance</a:t>
            </a:r>
            <a:r>
              <a:rPr lang="pl-P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of </a:t>
            </a: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variables</a:t>
            </a:r>
            <a:r>
              <a:rPr lang="pl-PL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and </a:t>
            </a: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interactions</a:t>
            </a: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Layout Suggestions">
            <a:extLst>
              <a:ext uri="{FF2B5EF4-FFF2-40B4-BE49-F238E27FC236}">
                <a16:creationId xmlns:a16="http://schemas.microsoft.com/office/drawing/2014/main" id="{5990B48A-8412-457F-AE36-61D807C940DB}"/>
              </a:ext>
            </a:extLst>
          </p:cNvPr>
          <p:cNvSpPr txBox="1"/>
          <p:nvPr/>
        </p:nvSpPr>
        <p:spPr>
          <a:xfrm>
            <a:off x="4714578" y="5238907"/>
            <a:ext cx="1641475" cy="647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Interactions</a:t>
            </a: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lang="pl-PL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5BF82FC0-935A-4B6C-81DF-297CE6EA3F71}"/>
              </a:ext>
            </a:extLst>
          </p:cNvPr>
          <p:cNvSpPr txBox="1"/>
          <p:nvPr/>
        </p:nvSpPr>
        <p:spPr>
          <a:xfrm>
            <a:off x="569246" y="1183544"/>
            <a:ext cx="3795194" cy="18234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000000"/>
                </a:solidFill>
              </a:rPr>
              <a:t>EIX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pl-PL" b="0" dirty="0">
                <a:solidFill>
                  <a:srgbClr val="000000"/>
                </a:solidFill>
              </a:rPr>
              <a:t>(</a:t>
            </a:r>
            <a:r>
              <a:rPr lang="pl-PL" dirty="0" err="1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Explain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 </a:t>
            </a:r>
            <a:r>
              <a:rPr lang="pl-PL" dirty="0" err="1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Interactions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 in </a:t>
            </a:r>
            <a:r>
              <a:rPr lang="pl-PL" dirty="0" err="1">
                <a:solidFill>
                  <a:schemeClr val="accent5">
                    <a:lumMod val="75000"/>
                  </a:schemeClr>
                </a:solidFill>
                <a:latin typeface="Source Sans Pro Semibold"/>
                <a:sym typeface="Source Sans Pro Semibold"/>
              </a:rPr>
              <a:t>XGBoost</a:t>
            </a:r>
            <a:r>
              <a:rPr lang="pl-PL" b="0" dirty="0">
                <a:solidFill>
                  <a:srgbClr val="000000"/>
                </a:solidFill>
              </a:rPr>
              <a:t>) </a:t>
            </a:r>
            <a:r>
              <a:rPr lang="en-US" b="0" dirty="0">
                <a:solidFill>
                  <a:srgbClr val="000000"/>
                </a:solidFill>
              </a:rPr>
              <a:t>package supports structure mining from </a:t>
            </a:r>
            <a:r>
              <a:rPr lang="en-US" b="0" dirty="0" err="1">
                <a:solidFill>
                  <a:srgbClr val="000000"/>
                </a:solidFill>
              </a:rPr>
              <a:t>XGBoost</a:t>
            </a:r>
            <a:r>
              <a:rPr lang="en-US" b="0" dirty="0">
                <a:solidFill>
                  <a:srgbClr val="000000"/>
                </a:solidFill>
              </a:rPr>
              <a:t> and </a:t>
            </a:r>
            <a:r>
              <a:rPr lang="en-US" b="0" dirty="0" err="1">
                <a:solidFill>
                  <a:srgbClr val="000000"/>
                </a:solidFill>
              </a:rPr>
              <a:t>LightGBM</a:t>
            </a:r>
            <a:r>
              <a:rPr lang="en-US" b="0" dirty="0">
                <a:solidFill>
                  <a:srgbClr val="000000"/>
                </a:solidFill>
              </a:rPr>
              <a:t> models.</a:t>
            </a:r>
            <a:endParaRPr lang="pl-PL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Key functionalities of this package cover: vi</a:t>
            </a:r>
            <a:r>
              <a:rPr lang="pl-PL" b="0" dirty="0">
                <a:solidFill>
                  <a:srgbClr val="000000"/>
                </a:solidFill>
              </a:rPr>
              <a:t>s</a:t>
            </a:r>
            <a:r>
              <a:rPr lang="en-US" b="0" dirty="0" err="1">
                <a:solidFill>
                  <a:srgbClr val="000000"/>
                </a:solidFill>
              </a:rPr>
              <a:t>uali</a:t>
            </a:r>
            <a:r>
              <a:rPr lang="pl-PL" b="0" dirty="0">
                <a:solidFill>
                  <a:srgbClr val="000000"/>
                </a:solidFill>
              </a:rPr>
              <a:t>s</a:t>
            </a:r>
            <a:r>
              <a:rPr lang="en-US" b="0" dirty="0" err="1">
                <a:solidFill>
                  <a:srgbClr val="000000"/>
                </a:solidFill>
              </a:rPr>
              <a:t>ation</a:t>
            </a:r>
            <a:r>
              <a:rPr lang="en-US" b="0" dirty="0">
                <a:solidFill>
                  <a:srgbClr val="000000"/>
                </a:solidFill>
              </a:rPr>
              <a:t> of tree-based ensembles models, identification of interactions, measuring of variable importance,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measuring of interaction importance, explanation of single prediction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with break down plots (based on </a:t>
            </a:r>
            <a:r>
              <a:rPr lang="en-US" dirty="0" err="1">
                <a:solidFill>
                  <a:srgbClr val="000000"/>
                </a:solidFill>
              </a:rPr>
              <a:t>xgboostExplainer</a:t>
            </a:r>
            <a:r>
              <a:rPr lang="en-US" b="0" dirty="0">
                <a:solidFill>
                  <a:srgbClr val="000000"/>
                </a:solidFill>
              </a:rPr>
              <a:t> and </a:t>
            </a:r>
            <a:r>
              <a:rPr lang="en-US" dirty="0" err="1">
                <a:solidFill>
                  <a:srgbClr val="000000"/>
                </a:solidFill>
              </a:rPr>
              <a:t>breakDown</a:t>
            </a:r>
            <a:r>
              <a:rPr lang="en-US" b="0" dirty="0">
                <a:solidFill>
                  <a:srgbClr val="000000"/>
                </a:solidFill>
              </a:rPr>
              <a:t> packages).</a:t>
            </a:r>
            <a:endParaRPr lang="pl-PL" b="0" dirty="0">
              <a:solidFill>
                <a:srgbClr val="000000"/>
              </a:solidFill>
            </a:endParaRP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2EC9916-C2CA-4F38-9CCA-A8A0ADD56FD6}"/>
              </a:ext>
            </a:extLst>
          </p:cNvPr>
          <p:cNvSpPr txBox="1"/>
          <p:nvPr/>
        </p:nvSpPr>
        <p:spPr>
          <a:xfrm>
            <a:off x="4695841" y="6808476"/>
            <a:ext cx="3672518" cy="10848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rgbClr val="000000"/>
                </a:solidFill>
                <a:latin typeface="Menlo"/>
              </a:rPr>
              <a:t>option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interactions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 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- </a:t>
            </a:r>
            <a:r>
              <a:rPr lang="en-US" b="0" dirty="0">
                <a:solidFill>
                  <a:srgbClr val="000000"/>
                </a:solidFill>
              </a:rPr>
              <a:t> these pairs of variables in which variable on the bottom (child) has higher gain than variable on the top (parent)</a:t>
            </a:r>
            <a:r>
              <a:rPr lang="pl-PL" b="0" dirty="0">
                <a:solidFill>
                  <a:srgbClr val="000000"/>
                </a:solidFill>
              </a:rPr>
              <a:t> . </a:t>
            </a:r>
            <a:r>
              <a:rPr lang="pl-PL" b="0" dirty="0" err="1">
                <a:solidFill>
                  <a:srgbClr val="000000"/>
                </a:solidFill>
              </a:rPr>
              <a:t>Default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option</a:t>
            </a:r>
            <a:r>
              <a:rPr lang="pl-PL" b="0" dirty="0">
                <a:solidFill>
                  <a:srgbClr val="000000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rgbClr val="000000"/>
                </a:solidFill>
              </a:rPr>
              <a:t>option</a:t>
            </a:r>
            <a:r>
              <a:rPr lang="pl-PL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 err="1">
                <a:solidFill>
                  <a:srgbClr val="000000"/>
                </a:solidFill>
              </a:rPr>
              <a:t>pairs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b="0" dirty="0">
                <a:solidFill>
                  <a:srgbClr val="000000"/>
                </a:solidFill>
              </a:rPr>
              <a:t>- </a:t>
            </a:r>
            <a:r>
              <a:rPr lang="en-US" b="0" dirty="0">
                <a:solidFill>
                  <a:srgbClr val="000000"/>
                </a:solidFill>
              </a:rPr>
              <a:t>all pairs of variable</a:t>
            </a:r>
            <a:r>
              <a:rPr lang="pl-PL" b="0" dirty="0">
                <a:solidFill>
                  <a:srgbClr val="000000"/>
                </a:solidFill>
              </a:rPr>
              <a:t>s</a:t>
            </a:r>
            <a:r>
              <a:rPr lang="en-US" b="0" dirty="0">
                <a:solidFill>
                  <a:srgbClr val="000000"/>
                </a:solidFill>
              </a:rPr>
              <a:t>, which occur in the model one above the other</a:t>
            </a:r>
            <a:r>
              <a:rPr lang="pl-PL" b="0" dirty="0">
                <a:solidFill>
                  <a:srgbClr val="000000"/>
                </a:solidFill>
              </a:rPr>
              <a:t>.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Source Sans Pro"/>
            </a:endParaRP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596C0F7B-9CED-4B41-B4CA-533527B828C7}"/>
              </a:ext>
            </a:extLst>
          </p:cNvPr>
          <p:cNvSpPr txBox="1"/>
          <p:nvPr/>
        </p:nvSpPr>
        <p:spPr>
          <a:xfrm>
            <a:off x="4737739" y="2277596"/>
            <a:ext cx="3164371" cy="1295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 opt</a:t>
            </a:r>
            <a:r>
              <a:rPr lang="pl-PL" dirty="0" err="1">
                <a:solidFill>
                  <a:srgbClr val="000000"/>
                </a:solidFill>
              </a:rPr>
              <a:t>ion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" </a:t>
            </a:r>
            <a:r>
              <a:rPr lang="pl-PL" dirty="0" err="1">
                <a:solidFill>
                  <a:srgbClr val="000000"/>
                </a:solidFill>
              </a:rPr>
              <a:t>variables</a:t>
            </a:r>
            <a:r>
              <a:rPr lang="en-US" dirty="0">
                <a:solidFill>
                  <a:srgbClr val="000000"/>
                </a:solidFill>
              </a:rPr>
              <a:t>" </a:t>
            </a:r>
            <a:r>
              <a:rPr lang="en-US" b="0" dirty="0">
                <a:solidFill>
                  <a:srgbClr val="000000"/>
                </a:solidFill>
              </a:rPr>
              <a:t>- </a:t>
            </a:r>
            <a:r>
              <a:rPr lang="pl-PL" b="0" dirty="0" err="1">
                <a:solidFill>
                  <a:srgbClr val="000000"/>
                </a:solidFill>
              </a:rPr>
              <a:t>object</a:t>
            </a:r>
            <a:r>
              <a:rPr lang="en-US" b="0" dirty="0">
                <a:solidFill>
                  <a:srgbClr val="000000"/>
                </a:solidFill>
              </a:rPr>
              <a:t> consists only single variable</a:t>
            </a:r>
            <a:r>
              <a:rPr lang="pl-PL" b="0" dirty="0">
                <a:solidFill>
                  <a:srgbClr val="000000"/>
                </a:solidFill>
              </a:rPr>
              <a:t>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opt</a:t>
            </a:r>
            <a:r>
              <a:rPr lang="pl-PL" dirty="0" err="1">
                <a:solidFill>
                  <a:srgbClr val="000000"/>
                </a:solidFill>
              </a:rPr>
              <a:t>ion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"interactions"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only</a:t>
            </a:r>
            <a:r>
              <a:rPr lang="pl-PL" b="0" dirty="0">
                <a:solidFill>
                  <a:srgbClr val="000000"/>
                </a:solidFill>
              </a:rPr>
              <a:t> i</a:t>
            </a:r>
            <a:r>
              <a:rPr lang="en-US" b="0" dirty="0" err="1">
                <a:solidFill>
                  <a:srgbClr val="000000"/>
                </a:solidFill>
              </a:rPr>
              <a:t>nteractions</a:t>
            </a:r>
            <a:endParaRPr lang="pl-PL" b="0" dirty="0">
              <a:solidFill>
                <a:srgbClr val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opt</a:t>
            </a:r>
            <a:r>
              <a:rPr lang="pl-PL" dirty="0" err="1">
                <a:solidFill>
                  <a:srgbClr val="000000"/>
                </a:solidFill>
              </a:rPr>
              <a:t>ion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 err="1">
                <a:solidFill>
                  <a:srgbClr val="000000"/>
                </a:solidFill>
              </a:rPr>
              <a:t>both</a:t>
            </a:r>
            <a:r>
              <a:rPr lang="en-US" dirty="0">
                <a:solidFill>
                  <a:srgbClr val="000000"/>
                </a:solidFill>
              </a:rPr>
              <a:t>"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-  </a:t>
            </a:r>
            <a:r>
              <a:rPr lang="pl-PL" b="0" dirty="0" err="1">
                <a:solidFill>
                  <a:srgbClr val="000000"/>
                </a:solidFill>
              </a:rPr>
              <a:t>object</a:t>
            </a:r>
            <a:r>
              <a:rPr lang="en-US" b="0" dirty="0">
                <a:solidFill>
                  <a:srgbClr val="000000"/>
                </a:solidFill>
              </a:rPr>
              <a:t> shows importance both single variables and interactions</a:t>
            </a:r>
            <a:r>
              <a:rPr lang="pl-PL" b="0" dirty="0">
                <a:solidFill>
                  <a:srgbClr val="000000"/>
                </a:solidFill>
              </a:rPr>
              <a:t>. </a:t>
            </a:r>
            <a:r>
              <a:rPr lang="pl-PL" b="0" dirty="0" err="1">
                <a:solidFill>
                  <a:srgbClr val="000000"/>
                </a:solidFill>
              </a:rPr>
              <a:t>Default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option</a:t>
            </a:r>
            <a:r>
              <a:rPr lang="pl-PL" b="0" dirty="0">
                <a:solidFill>
                  <a:srgbClr val="000000"/>
                </a:solidFill>
              </a:rPr>
              <a:t>.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Source Sans Pro"/>
            </a:endParaRP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D8124FC5-6CB8-4B9B-A63E-C19F2EB45C69}"/>
              </a:ext>
            </a:extLst>
          </p:cNvPr>
          <p:cNvSpPr txBox="1"/>
          <p:nvPr/>
        </p:nvSpPr>
        <p:spPr>
          <a:xfrm>
            <a:off x="4746399" y="3570368"/>
            <a:ext cx="3046298" cy="14541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</a:rPr>
              <a:t>Available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measures</a:t>
            </a:r>
            <a:r>
              <a:rPr lang="pl-PL" dirty="0">
                <a:solidFill>
                  <a:srgbClr val="000000"/>
                </a:solidFill>
              </a:rPr>
              <a:t>: </a:t>
            </a:r>
            <a:r>
              <a:rPr lang="en-US" b="0" dirty="0" err="1">
                <a:solidFill>
                  <a:srgbClr val="000000"/>
                </a:solidFill>
              </a:rPr>
              <a:t>sumGain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 err="1">
                <a:solidFill>
                  <a:srgbClr val="000000"/>
                </a:solidFill>
              </a:rPr>
              <a:t>sumCove</a:t>
            </a:r>
            <a:r>
              <a:rPr lang="pl-PL" b="0" dirty="0">
                <a:solidFill>
                  <a:srgbClr val="000000"/>
                </a:solidFill>
              </a:rPr>
              <a:t>r, </a:t>
            </a:r>
            <a:r>
              <a:rPr lang="en-US" b="0" dirty="0">
                <a:solidFill>
                  <a:srgbClr val="000000"/>
                </a:solidFill>
              </a:rPr>
              <a:t>mean5Gain</a:t>
            </a:r>
            <a:r>
              <a:rPr lang="pl-PL" b="0" dirty="0">
                <a:solidFill>
                  <a:srgbClr val="000000"/>
                </a:solidFill>
              </a:rPr>
              <a:t> (</a:t>
            </a:r>
            <a:r>
              <a:rPr lang="en-US" b="0" dirty="0">
                <a:solidFill>
                  <a:srgbClr val="000000"/>
                </a:solidFill>
              </a:rPr>
              <a:t>mean gain from 5 occurrences </a:t>
            </a:r>
            <a:br>
              <a:rPr lang="pl-PL" b="0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00"/>
                </a:solidFill>
              </a:rPr>
              <a:t>of given variable with the highest gain</a:t>
            </a:r>
            <a:r>
              <a:rPr lang="pl-PL" b="0" dirty="0">
                <a:solidFill>
                  <a:srgbClr val="000000"/>
                </a:solidFill>
              </a:rPr>
              <a:t>), </a:t>
            </a:r>
            <a:r>
              <a:rPr lang="en-US" b="0" dirty="0" err="1">
                <a:solidFill>
                  <a:srgbClr val="000000"/>
                </a:solidFill>
              </a:rPr>
              <a:t>meanGain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 err="1">
                <a:solidFill>
                  <a:srgbClr val="000000"/>
                </a:solidFill>
              </a:rPr>
              <a:t>meanCover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>
                <a:solidFill>
                  <a:srgbClr val="000000"/>
                </a:solidFill>
              </a:rPr>
              <a:t>frequency</a:t>
            </a:r>
            <a:endParaRPr lang="pl-PL" b="0" dirty="0">
              <a:solidFill>
                <a:srgbClr val="000000"/>
              </a:solidFill>
            </a:endParaRPr>
          </a:p>
          <a:p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For single </a:t>
            </a:r>
            <a:r>
              <a:rPr kumimoji="0" lang="pl-PL" sz="1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variables</a:t>
            </a:r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additionally</a:t>
            </a:r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kumimoji="0" lang="pl-PL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numberOf</a:t>
            </a:r>
            <a:r>
              <a:rPr lang="en-US" b="0" dirty="0">
                <a:solidFill>
                  <a:srgbClr val="000000"/>
                </a:solidFill>
              </a:rPr>
              <a:t>Roots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 err="1">
                <a:solidFill>
                  <a:srgbClr val="000000"/>
                </a:solidFill>
              </a:rPr>
              <a:t>meanDepth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en-US" b="0" dirty="0" err="1">
                <a:solidFill>
                  <a:srgbClr val="000000"/>
                </a:solidFill>
              </a:rPr>
              <a:t>weightedRoot</a:t>
            </a:r>
            <a:r>
              <a:rPr lang="en-US" b="0" dirty="0">
                <a:solidFill>
                  <a:srgbClr val="000000"/>
                </a:solidFill>
              </a:rPr>
              <a:t> (</a:t>
            </a:r>
            <a:r>
              <a:rPr lang="pl-PL" b="0" dirty="0" err="1">
                <a:solidFill>
                  <a:srgbClr val="000000"/>
                </a:solidFill>
              </a:rPr>
              <a:t>last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two</a:t>
            </a:r>
            <a:r>
              <a:rPr lang="pl-PL" b="0" dirty="0">
                <a:solidFill>
                  <a:srgbClr val="000000"/>
                </a:solidFill>
              </a:rPr>
              <a:t>  </a:t>
            </a:r>
            <a:r>
              <a:rPr lang="en-US" b="0" dirty="0">
                <a:solidFill>
                  <a:srgbClr val="000000"/>
                </a:solidFill>
              </a:rPr>
              <a:t>weighted by </a:t>
            </a:r>
            <a:r>
              <a:rPr lang="pl-PL" b="0" dirty="0">
                <a:solidFill>
                  <a:srgbClr val="000000"/>
                </a:solidFill>
              </a:rPr>
              <a:t>G</a:t>
            </a:r>
            <a:r>
              <a:rPr lang="en-US" b="0" dirty="0" err="1">
                <a:solidFill>
                  <a:srgbClr val="000000"/>
                </a:solidFill>
              </a:rPr>
              <a:t>ain</a:t>
            </a:r>
            <a:r>
              <a:rPr lang="pl-PL" b="0" dirty="0">
                <a:solidFill>
                  <a:srgbClr val="000000"/>
                </a:solidFill>
              </a:rPr>
              <a:t> of </a:t>
            </a:r>
            <a:r>
              <a:rPr lang="en-US" b="0" dirty="0">
                <a:solidFill>
                  <a:srgbClr val="000000"/>
                </a:solidFill>
              </a:rPr>
              <a:t>variable)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4C08ACEA-BBE9-4032-8440-FF49C174F000}"/>
              </a:ext>
            </a:extLst>
          </p:cNvPr>
          <p:cNvSpPr txBox="1"/>
          <p:nvPr/>
        </p:nvSpPr>
        <p:spPr>
          <a:xfrm>
            <a:off x="2105891" y="3729125"/>
            <a:ext cx="110270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DB256376-E3AC-4D8E-97B8-2B59C680938A}"/>
              </a:ext>
            </a:extLst>
          </p:cNvPr>
          <p:cNvSpPr txBox="1"/>
          <p:nvPr/>
        </p:nvSpPr>
        <p:spPr>
          <a:xfrm>
            <a:off x="543282" y="3290240"/>
            <a:ext cx="3795194" cy="530834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devtools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::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install_github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("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ekarbowiak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/EIX")</a:t>
            </a:r>
          </a:p>
          <a:p>
            <a:r>
              <a:rPr lang="pl-PL" dirty="0" err="1">
                <a:solidFill>
                  <a:srgbClr val="000000"/>
                </a:solidFill>
                <a:latin typeface="Menlo"/>
              </a:rPr>
              <a:t>library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("EIX")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B4B23E5B-2E17-4374-841E-6050F97672DF}"/>
              </a:ext>
            </a:extLst>
          </p:cNvPr>
          <p:cNvSpPr txBox="1"/>
          <p:nvPr/>
        </p:nvSpPr>
        <p:spPr>
          <a:xfrm>
            <a:off x="557627" y="4024030"/>
            <a:ext cx="3795194" cy="1346442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Menlo"/>
              </a:rPr>
              <a:t>library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("Matrix")</a:t>
            </a:r>
          </a:p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sparse.model.matrix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left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~ . - 1,  data =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HR_data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pl-PL" dirty="0" err="1">
                <a:solidFill>
                  <a:srgbClr val="000000"/>
                </a:solidFill>
                <a:latin typeface="Menlo"/>
              </a:rPr>
              <a:t>library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("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xgboost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")</a:t>
            </a:r>
          </a:p>
          <a:p>
            <a:r>
              <a:rPr lang="pl-PL" b="0" dirty="0">
                <a:solidFill>
                  <a:srgbClr val="000000"/>
                </a:solidFill>
                <a:latin typeface="Menlo"/>
              </a:rPr>
              <a:t>param &lt;- list(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objective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"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binary:logistic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",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max_depth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2)</a:t>
            </a:r>
          </a:p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xgb_model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xgboost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params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param,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label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HR_data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[,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left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] == 1,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nrounds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50)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57897840-60C0-4E48-9F1E-11A399E7DBB7}"/>
              </a:ext>
            </a:extLst>
          </p:cNvPr>
          <p:cNvSpPr txBox="1"/>
          <p:nvPr/>
        </p:nvSpPr>
        <p:spPr>
          <a:xfrm>
            <a:off x="559951" y="6610767"/>
            <a:ext cx="3795194" cy="530834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b="0" dirty="0" err="1">
                <a:solidFill>
                  <a:srgbClr val="000000"/>
                </a:solidFill>
                <a:latin typeface="Menlo"/>
              </a:rPr>
              <a:t>lolli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pl-PL" dirty="0" err="1">
                <a:solidFill>
                  <a:srgbClr val="000000"/>
                </a:solidFill>
                <a:latin typeface="Menlo"/>
              </a:rPr>
              <a:t>lollipop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xgb_model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)</a:t>
            </a:r>
          </a:p>
          <a:p>
            <a:r>
              <a:rPr lang="pl-PL" dirty="0">
                <a:solidFill>
                  <a:srgbClr val="000000"/>
                </a:solidFill>
                <a:latin typeface="Menlo"/>
              </a:rPr>
              <a:t>plot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lolli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labels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"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topAll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", </a:t>
            </a:r>
            <a:r>
              <a:rPr lang="pl-PL" b="0" dirty="0" err="1">
                <a:solidFill>
                  <a:srgbClr val="000000"/>
                </a:solidFill>
                <a:latin typeface="Menlo"/>
              </a:rPr>
              <a:t>log_scale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= TRUE)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1C0ABE41-7282-437E-97E1-94CED0458088}"/>
              </a:ext>
            </a:extLst>
          </p:cNvPr>
          <p:cNvSpPr txBox="1"/>
          <p:nvPr/>
        </p:nvSpPr>
        <p:spPr>
          <a:xfrm>
            <a:off x="8738949" y="6170569"/>
            <a:ext cx="4484960" cy="741148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latin typeface="Menlo"/>
              </a:rPr>
              <a:t>new_observation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[9,]</a:t>
            </a:r>
          </a:p>
          <a:p>
            <a:r>
              <a:rPr lang="en-US" b="0" dirty="0" err="1">
                <a:solidFill>
                  <a:srgbClr val="000000"/>
                </a:solidFill>
                <a:latin typeface="Menlo"/>
              </a:rPr>
              <a:t>wf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&lt;-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waterfall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xgb_model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new_observation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,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option = "interactions ")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plot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wf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)</a:t>
            </a:r>
            <a:endParaRPr lang="pl-PL" b="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71919C40-33D5-4EC3-98A9-6353B3F808B5}"/>
              </a:ext>
            </a:extLst>
          </p:cNvPr>
          <p:cNvSpPr txBox="1"/>
          <p:nvPr/>
        </p:nvSpPr>
        <p:spPr>
          <a:xfrm>
            <a:off x="4753024" y="6151504"/>
            <a:ext cx="3616075" cy="715500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fr-FR" b="0" dirty="0">
                <a:solidFill>
                  <a:srgbClr val="000000"/>
                </a:solidFill>
                <a:latin typeface="Menlo"/>
              </a:rPr>
              <a:t>inter &lt;- </a:t>
            </a:r>
            <a:r>
              <a:rPr lang="fr-FR" dirty="0">
                <a:solidFill>
                  <a:srgbClr val="000000"/>
                </a:solidFill>
                <a:latin typeface="Menlo"/>
              </a:rPr>
              <a:t>interactions</a:t>
            </a:r>
            <a:r>
              <a:rPr lang="fr-FR" b="0" dirty="0">
                <a:solidFill>
                  <a:srgbClr val="000000"/>
                </a:solidFill>
                <a:latin typeface="Menlo"/>
              </a:rPr>
              <a:t>(xgb_model, sm</a:t>
            </a:r>
            <a:r>
              <a:rPr lang="fr-FR" b="0">
                <a:solidFill>
                  <a:srgbClr val="000000"/>
                </a:solidFill>
                <a:latin typeface="Menlo"/>
              </a:rPr>
              <a:t>, </a:t>
            </a:r>
            <a:br>
              <a:rPr lang="pl-PL" b="0" dirty="0">
                <a:solidFill>
                  <a:srgbClr val="000000"/>
                </a:solidFill>
                <a:latin typeface="Menlo"/>
              </a:rPr>
            </a:br>
            <a:r>
              <a:rPr lang="pl-PL" b="0" dirty="0">
                <a:solidFill>
                  <a:srgbClr val="000000"/>
                </a:solidFill>
                <a:latin typeface="Menlo"/>
              </a:rPr>
              <a:t>			</a:t>
            </a:r>
            <a:r>
              <a:rPr lang="fr-FR" b="0" dirty="0">
                <a:solidFill>
                  <a:srgbClr val="000000"/>
                </a:solidFill>
                <a:latin typeface="Menlo"/>
              </a:rPr>
              <a:t>option = "interactions")</a:t>
            </a:r>
          </a:p>
          <a:p>
            <a:r>
              <a:rPr lang="fr-FR" dirty="0">
                <a:solidFill>
                  <a:srgbClr val="000000"/>
                </a:solidFill>
                <a:latin typeface="Menlo"/>
              </a:rPr>
              <a:t>plot</a:t>
            </a:r>
            <a:r>
              <a:rPr lang="fr-FR" b="0" dirty="0">
                <a:solidFill>
                  <a:srgbClr val="000000"/>
                </a:solidFill>
                <a:latin typeface="Menlo"/>
              </a:rPr>
              <a:t>(inter)</a:t>
            </a:r>
            <a:endParaRPr lang="pl-PL" b="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C00ADF54-2A5F-442A-86B8-391A688C600B}"/>
              </a:ext>
            </a:extLst>
          </p:cNvPr>
          <p:cNvSpPr txBox="1"/>
          <p:nvPr/>
        </p:nvSpPr>
        <p:spPr>
          <a:xfrm>
            <a:off x="10572414" y="1432749"/>
            <a:ext cx="2651500" cy="689852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/>
              </a:rPr>
              <a:t>plot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(imp, radar = FALSE,</a:t>
            </a:r>
            <a:br>
              <a:rPr lang="en-US" b="0" dirty="0">
                <a:solidFill>
                  <a:srgbClr val="000000"/>
                </a:solidFill>
                <a:latin typeface="Menlo"/>
              </a:rPr>
            </a:br>
            <a:r>
              <a:rPr lang="en-US" b="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xmeasure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= "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sumCover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",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ymeasure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= "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sumGain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",  top = 10)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BC9A6476-2401-4D5A-A9D7-8525E457A005}"/>
              </a:ext>
            </a:extLst>
          </p:cNvPr>
          <p:cNvSpPr txBox="1"/>
          <p:nvPr/>
        </p:nvSpPr>
        <p:spPr>
          <a:xfrm>
            <a:off x="7932538" y="1435918"/>
            <a:ext cx="2527790" cy="689852"/>
          </a:xfrm>
          <a:prstGeom prst="rect">
            <a:avLst/>
          </a:prstGeom>
          <a:noFill/>
          <a:ln w="12700" cap="flat">
            <a:solidFill>
              <a:schemeClr val="bg2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Menlo"/>
              </a:rPr>
              <a:t>imp &lt;-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importance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xgb_model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, 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sm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,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option = "both")</a:t>
            </a:r>
            <a:br>
              <a:rPr lang="pl-PL" b="0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plot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(imp,  top = 10</a:t>
            </a:r>
            <a:r>
              <a:rPr lang="pl-PL" b="0" dirty="0">
                <a:solidFill>
                  <a:srgbClr val="000000"/>
                </a:solidFill>
                <a:latin typeface="Menlo"/>
              </a:rPr>
              <a:t>)</a:t>
            </a:r>
            <a:endParaRPr lang="en-US" b="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72" name="Prostokąt 71">
            <a:extLst>
              <a:ext uri="{FF2B5EF4-FFF2-40B4-BE49-F238E27FC236}">
                <a16:creationId xmlns:a16="http://schemas.microsoft.com/office/drawing/2014/main" id="{570905C4-0232-4F3B-B51C-837B0B254DB9}"/>
              </a:ext>
            </a:extLst>
          </p:cNvPr>
          <p:cNvSpPr/>
          <p:nvPr/>
        </p:nvSpPr>
        <p:spPr>
          <a:xfrm>
            <a:off x="-4249930" y="9365511"/>
            <a:ext cx="27996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l-PL" dirty="0"/>
          </a:p>
        </p:txBody>
      </p:sp>
      <p:sp>
        <p:nvSpPr>
          <p:cNvPr id="74" name="pole tekstowe 73">
            <a:extLst>
              <a:ext uri="{FF2B5EF4-FFF2-40B4-BE49-F238E27FC236}">
                <a16:creationId xmlns:a16="http://schemas.microsoft.com/office/drawing/2014/main" id="{BBFDA3D4-33CC-4844-B857-CCF339B90F5F}"/>
              </a:ext>
            </a:extLst>
          </p:cNvPr>
          <p:cNvSpPr txBox="1"/>
          <p:nvPr/>
        </p:nvSpPr>
        <p:spPr>
          <a:xfrm>
            <a:off x="559951" y="6092026"/>
            <a:ext cx="3795194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000000"/>
                </a:solidFill>
              </a:rPr>
              <a:t>lollipop</a:t>
            </a:r>
            <a:r>
              <a:rPr lang="pl-PL" dirty="0">
                <a:solidFill>
                  <a:srgbClr val="000000"/>
                </a:solidFill>
              </a:rPr>
              <a:t> plot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shows the model with labels of the most important variables and interactions.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Source Sans Pro"/>
            </a:endParaRPr>
          </a:p>
        </p:txBody>
      </p:sp>
      <p:sp>
        <p:nvSpPr>
          <p:cNvPr id="75" name="pole tekstowe 74">
            <a:extLst>
              <a:ext uri="{FF2B5EF4-FFF2-40B4-BE49-F238E27FC236}">
                <a16:creationId xmlns:a16="http://schemas.microsoft.com/office/drawing/2014/main" id="{7FB339F4-B9CA-4C84-A188-81F59D2A818B}"/>
              </a:ext>
            </a:extLst>
          </p:cNvPr>
          <p:cNvSpPr txBox="1"/>
          <p:nvPr/>
        </p:nvSpPr>
        <p:spPr>
          <a:xfrm>
            <a:off x="4746399" y="1375185"/>
            <a:ext cx="3090907" cy="8745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Menlo"/>
              </a:rPr>
              <a:t>The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importance</a:t>
            </a:r>
            <a:r>
              <a:rPr lang="pl-PL" dirty="0">
                <a:solidFill>
                  <a:srgbClr val="000000"/>
                </a:solidFill>
                <a:latin typeface="Menlo"/>
              </a:rPr>
              <a:t> 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able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includes different measures of importance for variables and interactions. It is possible to </a:t>
            </a:r>
            <a:r>
              <a:rPr lang="en-US" b="0" dirty="0" err="1">
                <a:solidFill>
                  <a:srgbClr val="000000"/>
                </a:solidFill>
                <a:latin typeface="Menlo"/>
              </a:rPr>
              <a:t>visualise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 it in two ways using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plot</a:t>
            </a:r>
            <a:r>
              <a:rPr lang="en-US" b="0" dirty="0">
                <a:solidFill>
                  <a:srgbClr val="000000"/>
                </a:solidFill>
                <a:latin typeface="Menlo"/>
              </a:rPr>
              <a:t>() function.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pole tekstowe 76">
            <a:extLst>
              <a:ext uri="{FF2B5EF4-FFF2-40B4-BE49-F238E27FC236}">
                <a16:creationId xmlns:a16="http://schemas.microsoft.com/office/drawing/2014/main" id="{B94F1EC8-6A1F-4F30-98F9-7ABFCF6F971A}"/>
              </a:ext>
            </a:extLst>
          </p:cNvPr>
          <p:cNvSpPr txBox="1"/>
          <p:nvPr/>
        </p:nvSpPr>
        <p:spPr>
          <a:xfrm>
            <a:off x="4710966" y="5450894"/>
            <a:ext cx="3657393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pl-PL" b="0" dirty="0">
                <a:solidFill>
                  <a:srgbClr val="000000"/>
                </a:solidFill>
              </a:rPr>
              <a:t>The </a:t>
            </a:r>
            <a:r>
              <a:rPr lang="pl-PL" dirty="0" err="1">
                <a:solidFill>
                  <a:srgbClr val="000000"/>
                </a:solidFill>
              </a:rPr>
              <a:t>interactions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dirty="0" err="1">
                <a:solidFill>
                  <a:srgbClr val="000000"/>
                </a:solidFill>
              </a:rPr>
              <a:t>table</a:t>
            </a:r>
            <a:r>
              <a:rPr lang="pl-PL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makes</a:t>
            </a:r>
            <a:r>
              <a:rPr lang="pl-PL" b="0" dirty="0">
                <a:solidFill>
                  <a:srgbClr val="000000"/>
                </a:solidFill>
              </a:rPr>
              <a:t>  the ranking of </a:t>
            </a:r>
            <a:r>
              <a:rPr lang="pl-PL" b="0" dirty="0" err="1">
                <a:solidFill>
                  <a:srgbClr val="000000"/>
                </a:solidFill>
              </a:rPr>
              <a:t>interactions</a:t>
            </a:r>
            <a:r>
              <a:rPr lang="pl-PL" b="0" dirty="0">
                <a:solidFill>
                  <a:srgbClr val="000000"/>
                </a:solidFill>
              </a:rPr>
              <a:t> in the model. </a:t>
            </a:r>
            <a:r>
              <a:rPr lang="pl-PL" b="0" dirty="0" err="1">
                <a:solidFill>
                  <a:srgbClr val="000000"/>
                </a:solidFill>
              </a:rPr>
              <a:t>Importance</a:t>
            </a:r>
            <a:r>
              <a:rPr lang="pl-PL" b="0" dirty="0">
                <a:solidFill>
                  <a:srgbClr val="000000"/>
                </a:solidFill>
              </a:rPr>
              <a:t> of </a:t>
            </a:r>
            <a:r>
              <a:rPr lang="pl-PL" b="0" dirty="0" err="1">
                <a:solidFill>
                  <a:srgbClr val="000000"/>
                </a:solidFill>
              </a:rPr>
              <a:t>interactions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it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can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also</a:t>
            </a:r>
            <a:r>
              <a:rPr lang="pl-PL" b="0" dirty="0">
                <a:solidFill>
                  <a:srgbClr val="000000"/>
                </a:solidFill>
              </a:rPr>
              <a:t> be </a:t>
            </a:r>
            <a:r>
              <a:rPr lang="pl-PL" b="0" dirty="0" err="1">
                <a:solidFill>
                  <a:srgbClr val="000000"/>
                </a:solidFill>
              </a:rPr>
              <a:t>visualised</a:t>
            </a:r>
            <a:r>
              <a:rPr lang="pl-PL" b="0" dirty="0">
                <a:solidFill>
                  <a:srgbClr val="000000"/>
                </a:solidFill>
              </a:rPr>
              <a:t> with </a:t>
            </a:r>
            <a:r>
              <a:rPr lang="pl-PL" dirty="0">
                <a:solidFill>
                  <a:srgbClr val="000000"/>
                </a:solidFill>
              </a:rPr>
              <a:t>plot</a:t>
            </a:r>
            <a:r>
              <a:rPr lang="pl-PL" b="0" dirty="0">
                <a:solidFill>
                  <a:srgbClr val="000000"/>
                </a:solidFill>
              </a:rPr>
              <a:t>() </a:t>
            </a:r>
            <a:r>
              <a:rPr lang="pl-PL" b="0" dirty="0" err="1">
                <a:solidFill>
                  <a:srgbClr val="000000"/>
                </a:solidFill>
              </a:rPr>
              <a:t>function</a:t>
            </a:r>
            <a:r>
              <a:rPr lang="pl-PL" b="0" dirty="0">
                <a:solidFill>
                  <a:srgbClr val="000000"/>
                </a:solidFill>
              </a:rPr>
              <a:t>. </a:t>
            </a:r>
            <a:endParaRPr kumimoji="0" lang="pl-PL" sz="12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pole tekstowe 77">
            <a:extLst>
              <a:ext uri="{FF2B5EF4-FFF2-40B4-BE49-F238E27FC236}">
                <a16:creationId xmlns:a16="http://schemas.microsoft.com/office/drawing/2014/main" id="{6934FC8F-D889-4EB8-B14D-5A3BC8157A80}"/>
              </a:ext>
            </a:extLst>
          </p:cNvPr>
          <p:cNvSpPr txBox="1"/>
          <p:nvPr/>
        </p:nvSpPr>
        <p:spPr>
          <a:xfrm>
            <a:off x="6059606" y="6144558"/>
            <a:ext cx="110270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pole tekstowe 79">
            <a:extLst>
              <a:ext uri="{FF2B5EF4-FFF2-40B4-BE49-F238E27FC236}">
                <a16:creationId xmlns:a16="http://schemas.microsoft.com/office/drawing/2014/main" id="{A8E6C79E-9EF3-4C4F-8270-6B3242B920D5}"/>
              </a:ext>
            </a:extLst>
          </p:cNvPr>
          <p:cNvSpPr txBox="1"/>
          <p:nvPr/>
        </p:nvSpPr>
        <p:spPr>
          <a:xfrm>
            <a:off x="8827429" y="5584021"/>
            <a:ext cx="4048902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</a:t>
            </a:r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pl-PL" sz="12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waterfall</a:t>
            </a:r>
            <a:r>
              <a:rPr kumimoji="0" lang="pl-P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plot </a:t>
            </a:r>
            <a:r>
              <a:rPr lang="pl-PL" b="0" dirty="0" err="1">
                <a:solidFill>
                  <a:srgbClr val="000000"/>
                </a:solidFill>
              </a:rPr>
              <a:t>shows</a:t>
            </a:r>
            <a:r>
              <a:rPr lang="pl-PL" b="0" dirty="0">
                <a:solidFill>
                  <a:srgbClr val="000000"/>
                </a:solidFill>
              </a:rPr>
              <a:t>, </a:t>
            </a:r>
            <a:r>
              <a:rPr lang="pl-PL" b="0" dirty="0" err="1">
                <a:solidFill>
                  <a:srgbClr val="000000"/>
                </a:solidFill>
              </a:rPr>
              <a:t>which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variables</a:t>
            </a:r>
            <a:r>
              <a:rPr lang="pl-PL" b="0" dirty="0">
                <a:solidFill>
                  <a:srgbClr val="000000"/>
                </a:solidFill>
              </a:rPr>
              <a:t> </a:t>
            </a:r>
            <a:r>
              <a:rPr lang="pl-PL" b="0" dirty="0" err="1">
                <a:solidFill>
                  <a:srgbClr val="000000"/>
                </a:solidFill>
              </a:rPr>
              <a:t>have</a:t>
            </a:r>
            <a:r>
              <a:rPr lang="pl-PL" b="0" dirty="0">
                <a:solidFill>
                  <a:srgbClr val="000000"/>
                </a:solidFill>
              </a:rPr>
              <a:t> influence </a:t>
            </a:r>
            <a:br>
              <a:rPr lang="pl-PL" b="0" dirty="0">
                <a:solidFill>
                  <a:srgbClr val="000000"/>
                </a:solidFill>
              </a:rPr>
            </a:br>
            <a:r>
              <a:rPr lang="pl-PL" b="0" dirty="0">
                <a:solidFill>
                  <a:srgbClr val="000000"/>
                </a:solidFill>
              </a:rPr>
              <a:t>on the </a:t>
            </a:r>
            <a:r>
              <a:rPr lang="pl-PL" b="0" dirty="0" err="1">
                <a:solidFill>
                  <a:srgbClr val="000000"/>
                </a:solidFill>
              </a:rPr>
              <a:t>prediction</a:t>
            </a:r>
            <a:r>
              <a:rPr lang="pl-PL" b="0" dirty="0">
                <a:solidFill>
                  <a:srgbClr val="000000"/>
                </a:solidFill>
              </a:rPr>
              <a:t> of a single </a:t>
            </a:r>
            <a:r>
              <a:rPr lang="pl-PL" b="0" dirty="0" err="1">
                <a:solidFill>
                  <a:srgbClr val="000000"/>
                </a:solidFill>
              </a:rPr>
              <a:t>observation</a:t>
            </a:r>
            <a:r>
              <a:rPr lang="pl-PL" b="0" dirty="0">
                <a:solidFill>
                  <a:srgbClr val="000000"/>
                </a:solidFill>
              </a:rPr>
              <a:t>.</a:t>
            </a:r>
            <a:endParaRPr kumimoji="0" lang="pl-PL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910B6C2-524F-4B5F-9D66-60C73FA887A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798" y="92861"/>
            <a:ext cx="1242688" cy="1247266"/>
          </a:xfrm>
          <a:prstGeom prst="rect">
            <a:avLst/>
          </a:prstGeom>
        </p:spPr>
      </p:pic>
      <p:sp>
        <p:nvSpPr>
          <p:cNvPr id="58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72427817-9DFA-4A77-89CC-DBC3CE4634FA}"/>
              </a:ext>
            </a:extLst>
          </p:cNvPr>
          <p:cNvSpPr txBox="1"/>
          <p:nvPr/>
        </p:nvSpPr>
        <p:spPr>
          <a:xfrm>
            <a:off x="2484426" y="10477309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lIns="54570" tIns="54570" rIns="54570" bIns="5457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  CC BY  </a:t>
            </a:r>
            <a:r>
              <a:rPr lang="pl-PL" dirty="0"/>
              <a:t>Ewelina Karbowiak</a:t>
            </a:r>
            <a:r>
              <a:rPr dirty="0"/>
              <a:t> •  </a:t>
            </a:r>
            <a:r>
              <a:rPr lang="pl-PL" dirty="0">
                <a:hlinkClick r:id="rId11"/>
              </a:rPr>
              <a:t>ewelina.karbowiak@student.uw.edu.pl</a:t>
            </a:r>
            <a:r>
              <a:rPr lang="pl-PL" dirty="0"/>
              <a:t> •</a:t>
            </a:r>
            <a:r>
              <a:rPr dirty="0"/>
              <a:t>  </a:t>
            </a:r>
            <a:r>
              <a:rPr lang="pl-PL" dirty="0">
                <a:hlinkClick r:id="rId12"/>
              </a:rPr>
              <a:t>https://github.com/ModelOriented/EIX</a:t>
            </a:r>
            <a:r>
              <a:rPr lang="pl-PL" dirty="0"/>
              <a:t>  </a:t>
            </a:r>
            <a:r>
              <a:rPr dirty="0"/>
              <a:t>•  </a:t>
            </a:r>
            <a:r>
              <a:rPr lang="pl-PL" dirty="0">
                <a:hlinkClick r:id="rId13"/>
              </a:rPr>
              <a:t>https://modeloriented.github.io/EIX/</a:t>
            </a:r>
            <a:r>
              <a:rPr lang="pl-PL" dirty="0"/>
              <a:t> </a:t>
            </a:r>
            <a:r>
              <a:rPr dirty="0"/>
              <a:t>•  package version </a:t>
            </a:r>
            <a:r>
              <a:rPr lang="pl-PL" altLang="pl-PL" sz="9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0.2</a:t>
            </a:r>
            <a:r>
              <a:rPr dirty="0"/>
              <a:t> •  Updated: 201</a:t>
            </a:r>
            <a:r>
              <a:rPr lang="pl-PL" dirty="0"/>
              <a:t>9</a:t>
            </a:r>
            <a:r>
              <a:rPr dirty="0"/>
              <a:t>-0</a:t>
            </a:r>
            <a:r>
              <a:rPr lang="pl-PL" dirty="0"/>
              <a:t>3</a:t>
            </a:r>
            <a:endParaRPr dirty="0"/>
          </a:p>
        </p:txBody>
      </p:sp>
      <p:pic>
        <p:nvPicPr>
          <p:cNvPr id="60" name="Grafika 59">
            <a:extLst>
              <a:ext uri="{FF2B5EF4-FFF2-40B4-BE49-F238E27FC236}">
                <a16:creationId xmlns:a16="http://schemas.microsoft.com/office/drawing/2014/main" id="{90DA34CD-ACD2-4EC9-B662-1A95D05319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4346619" y="-5273752"/>
            <a:ext cx="6400800" cy="6400800"/>
          </a:xfrm>
          <a:prstGeom prst="rect">
            <a:avLst/>
          </a:prstGeom>
        </p:spPr>
      </p:pic>
      <p:pic>
        <p:nvPicPr>
          <p:cNvPr id="61" name="Grafika 60">
            <a:extLst>
              <a:ext uri="{FF2B5EF4-FFF2-40B4-BE49-F238E27FC236}">
                <a16:creationId xmlns:a16="http://schemas.microsoft.com/office/drawing/2014/main" id="{AA8C619C-5D25-415A-9123-21791606DFD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597096" y="2287708"/>
            <a:ext cx="2626818" cy="2787177"/>
          </a:xfrm>
          <a:prstGeom prst="rect">
            <a:avLst/>
          </a:prstGeom>
        </p:spPr>
      </p:pic>
      <p:pic>
        <p:nvPicPr>
          <p:cNvPr id="67" name="Grafika 66">
            <a:extLst>
              <a:ext uri="{FF2B5EF4-FFF2-40B4-BE49-F238E27FC236}">
                <a16:creationId xmlns:a16="http://schemas.microsoft.com/office/drawing/2014/main" id="{1A70761F-EC37-4D4E-AAF5-A0489BBF87D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769549" y="7045977"/>
            <a:ext cx="4454354" cy="329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2122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10871</TotalTime>
  <Words>495</Words>
  <Application>Microsoft Office PowerPoint</Application>
  <PresentationFormat>Niestandardowy</PresentationFormat>
  <Paragraphs>35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10" baseType="lpstr">
      <vt:lpstr>Arial</vt:lpstr>
      <vt:lpstr>Avenir Roman</vt:lpstr>
      <vt:lpstr>Helvetica Light</vt:lpstr>
      <vt:lpstr>Lucida Console</vt:lpstr>
      <vt:lpstr>Menlo</vt:lpstr>
      <vt:lpstr>Source Sans Pro</vt:lpstr>
      <vt:lpstr>Source Sans Pro Light</vt:lpstr>
      <vt:lpstr>Source Sans Pro Semibold</vt:lpstr>
      <vt:lpstr>White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EIX : : Explain Interactions in XGBoost</dc:title>
  <cp:lastModifiedBy>Emanowicz Karol (234353)</cp:lastModifiedBy>
  <cp:revision>57</cp:revision>
  <dcterms:modified xsi:type="dcterms:W3CDTF">2019-03-28T18:09:40Z</dcterms:modified>
</cp:coreProperties>
</file>