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209675" y="685800"/>
            <a:ext cx="4438650" cy="3429000"/>
          </a:xfrm>
        </p:spPr>
      </p:sp>
      <p:sp>
        <p:nvSpPr>
          <p:cNvPr id="3" name="Symbol zastępczy notatek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4107067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ekarbowiak/EIX"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Line"/>
          <p:cNvSpPr/>
          <p:nvPr/>
        </p:nvSpPr>
        <p:spPr>
          <a:xfrm>
            <a:off x="344039" y="10212319"/>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132" name="Line"/>
          <p:cNvSpPr/>
          <p:nvPr/>
        </p:nvSpPr>
        <p:spPr>
          <a:xfrm>
            <a:off x="737443" y="1068352"/>
            <a:ext cx="3037294" cy="1"/>
          </a:xfrm>
          <a:prstGeom prst="line">
            <a:avLst/>
          </a:prstGeom>
          <a:ln w="3175">
            <a:solidFill>
              <a:srgbClr val="FFF2C5"/>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133" name="Four Column Layout : : CHEAT SHEET"/>
          <p:cNvSpPr txBox="1">
            <a:spLocks noGrp="1"/>
          </p:cNvSpPr>
          <p:nvPr>
            <p:ph type="title"/>
          </p:nvPr>
        </p:nvSpPr>
        <p:spPr>
          <a:xfrm>
            <a:off x="669125" y="298823"/>
            <a:ext cx="11930456" cy="803346"/>
          </a:xfrm>
          <a:prstGeom prst="rect">
            <a:avLst/>
          </a:prstGeom>
        </p:spPr>
        <p:txBody>
          <a:bodyPr lIns="0" tIns="0" rIns="0" bIns="0" anchor="t">
            <a:normAutofit/>
          </a:bodyPr>
          <a:lstStyle/>
          <a:p>
            <a:r>
              <a:rPr lang="pl-PL" dirty="0">
                <a:solidFill>
                  <a:schemeClr val="accent5">
                    <a:lumMod val="75000"/>
                  </a:schemeClr>
                </a:solidFill>
              </a:rPr>
              <a:t>EIX </a:t>
            </a:r>
            <a:r>
              <a:rPr dirty="0">
                <a:solidFill>
                  <a:schemeClr val="accent5">
                    <a:lumMod val="75000"/>
                  </a:schemeClr>
                </a:solidFill>
              </a:rPr>
              <a:t>:</a:t>
            </a:r>
            <a:r>
              <a:rPr lang="pl-PL" dirty="0">
                <a:solidFill>
                  <a:schemeClr val="accent5">
                    <a:lumMod val="75000"/>
                  </a:schemeClr>
                </a:solidFill>
              </a:rPr>
              <a:t> :</a:t>
            </a:r>
            <a:r>
              <a:rPr dirty="0">
                <a:solidFill>
                  <a:schemeClr val="accent5">
                    <a:lumMod val="75000"/>
                  </a:schemeClr>
                </a:solidFill>
              </a:rPr>
              <a:t> </a:t>
            </a:r>
            <a:r>
              <a:rPr lang="pl-PL" dirty="0">
                <a:solidFill>
                  <a:schemeClr val="accent5">
                    <a:lumMod val="75000"/>
                  </a:schemeClr>
                </a:solidFill>
              </a:rPr>
              <a:t> </a:t>
            </a:r>
            <a:r>
              <a:rPr lang="pl-PL" sz="3300" dirty="0" err="1">
                <a:solidFill>
                  <a:schemeClr val="accent5">
                    <a:lumMod val="75000"/>
                  </a:schemeClr>
                </a:solidFill>
                <a:latin typeface="Source Sans Pro Semibold"/>
                <a:sym typeface="Source Sans Pro Semibold"/>
              </a:rPr>
              <a:t>Explain</a:t>
            </a:r>
            <a:r>
              <a:rPr lang="pl-PL" sz="3300" dirty="0">
                <a:solidFill>
                  <a:schemeClr val="accent5">
                    <a:lumMod val="75000"/>
                  </a:schemeClr>
                </a:solidFill>
                <a:latin typeface="Source Sans Pro Semibold"/>
                <a:sym typeface="Source Sans Pro Semibold"/>
              </a:rPr>
              <a:t> </a:t>
            </a:r>
            <a:r>
              <a:rPr lang="pl-PL" sz="3300" dirty="0" err="1">
                <a:solidFill>
                  <a:schemeClr val="accent5">
                    <a:lumMod val="75000"/>
                  </a:schemeClr>
                </a:solidFill>
                <a:latin typeface="Source Sans Pro Semibold"/>
                <a:sym typeface="Source Sans Pro Semibold"/>
              </a:rPr>
              <a:t>Interactions</a:t>
            </a:r>
            <a:r>
              <a:rPr lang="pl-PL" sz="3300" dirty="0">
                <a:solidFill>
                  <a:schemeClr val="accent5">
                    <a:lumMod val="75000"/>
                  </a:schemeClr>
                </a:solidFill>
                <a:latin typeface="Source Sans Pro Semibold"/>
                <a:sym typeface="Source Sans Pro Semibold"/>
              </a:rPr>
              <a:t> in </a:t>
            </a:r>
            <a:r>
              <a:rPr lang="pl-PL" sz="3300" dirty="0" err="1">
                <a:solidFill>
                  <a:schemeClr val="accent5">
                    <a:lumMod val="75000"/>
                  </a:schemeClr>
                </a:solidFill>
                <a:latin typeface="Source Sans Pro Semibold"/>
                <a:sym typeface="Source Sans Pro Semibold"/>
              </a:rPr>
              <a:t>XGBoost</a:t>
            </a:r>
            <a:endParaRPr dirty="0">
              <a:solidFill>
                <a:schemeClr val="accent5">
                  <a:lumMod val="75000"/>
                </a:schemeClr>
              </a:solidFill>
            </a:endParaRPr>
          </a:p>
        </p:txBody>
      </p:sp>
      <p:sp>
        <p:nvSpPr>
          <p:cNvPr id="135" name="Line"/>
          <p:cNvSpPr/>
          <p:nvPr/>
        </p:nvSpPr>
        <p:spPr>
          <a:xfrm>
            <a:off x="708165" y="919920"/>
            <a:ext cx="3878878" cy="15371"/>
          </a:xfrm>
          <a:prstGeom prst="line">
            <a:avLst/>
          </a:prstGeom>
          <a:ln w="3175">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188" name="Layout Suggestions"/>
          <p:cNvSpPr txBox="1"/>
          <p:nvPr/>
        </p:nvSpPr>
        <p:spPr>
          <a:xfrm>
            <a:off x="4138774" y="1119531"/>
            <a:ext cx="25713" cy="333425"/>
          </a:xfrm>
          <a:prstGeom prst="rect">
            <a:avLst/>
          </a:prstGeom>
          <a:ln w="12700">
            <a:miter lim="400000"/>
          </a:ln>
          <a:extLst>
            <a:ext uri="{C572A759-6A51-4108-AA02-DFA0A04FC94B}">
              <ma14:wrappingTextBoxFlag xmlns:ma14="http://schemas.microsoft.com/office/mac/drawingml/2011/main"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endParaRPr lang="pl-PL" dirty="0"/>
          </a:p>
        </p:txBody>
      </p:sp>
      <p:sp>
        <p:nvSpPr>
          <p:cNvPr id="189" name="Line"/>
          <p:cNvSpPr/>
          <p:nvPr/>
        </p:nvSpPr>
        <p:spPr>
          <a:xfrm flipV="1">
            <a:off x="4779757" y="926776"/>
            <a:ext cx="8309370" cy="8515"/>
          </a:xfrm>
          <a:prstGeom prst="line">
            <a:avLst/>
          </a:prstGeom>
          <a:ln w="3175">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196" name="Useful Elements"/>
          <p:cNvSpPr txBox="1"/>
          <p:nvPr/>
        </p:nvSpPr>
        <p:spPr>
          <a:xfrm>
            <a:off x="7544864" y="1119531"/>
            <a:ext cx="25713" cy="333425"/>
          </a:xfrm>
          <a:prstGeom prst="rect">
            <a:avLst/>
          </a:prstGeom>
          <a:ln w="12700">
            <a:miter lim="400000"/>
          </a:ln>
          <a:extLst>
            <a:ext uri="{C572A759-6A51-4108-AA02-DFA0A04FC94B}">
              <ma14:wrappingTextBoxFlag xmlns:ma14="http://schemas.microsoft.com/office/mac/drawingml/2011/main"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endParaRPr dirty="0"/>
          </a:p>
        </p:txBody>
      </p:sp>
      <p:sp>
        <p:nvSpPr>
          <p:cNvPr id="197" name="Line"/>
          <p:cNvSpPr/>
          <p:nvPr/>
        </p:nvSpPr>
        <p:spPr>
          <a:xfrm>
            <a:off x="8934442" y="5319265"/>
            <a:ext cx="3753606" cy="0"/>
          </a:xfrm>
          <a:prstGeom prst="line">
            <a:avLst/>
          </a:prstGeom>
          <a:ln w="3175">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274" name="ggplot(mpg, aes(hwy, cty)) +…">
            <a:extLst>
              <a:ext uri="{FF2B5EF4-FFF2-40B4-BE49-F238E27FC236}">
                <a16:creationId xmlns:a16="http://schemas.microsoft.com/office/drawing/2014/main" id="{92264ED0-5088-455E-AC76-25568490DC7D}"/>
              </a:ext>
            </a:extLst>
          </p:cNvPr>
          <p:cNvSpPr txBox="1"/>
          <p:nvPr/>
        </p:nvSpPr>
        <p:spPr>
          <a:xfrm>
            <a:off x="693282" y="3065170"/>
            <a:ext cx="3795194" cy="1033536"/>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wrap="square" lIns="54570" tIns="54570" rIns="54570" bIns="54570" anchor="ctr">
            <a:spAutoFit/>
          </a:bodyPr>
          <a:lstStyle/>
          <a:p>
            <a:pPr>
              <a:spcBef>
                <a:spcPts val="0"/>
              </a:spcBef>
              <a:defRPr b="0">
                <a:solidFill>
                  <a:srgbClr val="000000"/>
                </a:solidFill>
                <a:latin typeface="Menlo"/>
                <a:ea typeface="Menlo"/>
                <a:cs typeface="Menlo"/>
                <a:sym typeface="Menlo"/>
              </a:defRPr>
            </a:pPr>
            <a:r>
              <a:rPr lang="pl-PL" dirty="0" err="1"/>
              <a:t>library</a:t>
            </a:r>
            <a:r>
              <a:rPr lang="pl-PL" dirty="0"/>
              <a:t>("Matrix")</a:t>
            </a:r>
          </a:p>
          <a:p>
            <a:pPr>
              <a:spcBef>
                <a:spcPts val="0"/>
              </a:spcBef>
              <a:defRPr b="0">
                <a:solidFill>
                  <a:srgbClr val="000000"/>
                </a:solidFill>
                <a:latin typeface="Menlo"/>
                <a:ea typeface="Menlo"/>
                <a:cs typeface="Menlo"/>
                <a:sym typeface="Menlo"/>
              </a:defRPr>
            </a:pPr>
            <a:r>
              <a:rPr lang="pl-PL" dirty="0" err="1"/>
              <a:t>library</a:t>
            </a:r>
            <a:r>
              <a:rPr lang="pl-PL" dirty="0"/>
              <a:t>("</a:t>
            </a:r>
            <a:r>
              <a:rPr lang="pl-PL" dirty="0" err="1"/>
              <a:t>data.table</a:t>
            </a:r>
            <a:r>
              <a:rPr lang="pl-PL" dirty="0"/>
              <a:t>")</a:t>
            </a:r>
          </a:p>
          <a:p>
            <a:pPr>
              <a:spcBef>
                <a:spcPts val="0"/>
              </a:spcBef>
              <a:defRPr b="0">
                <a:solidFill>
                  <a:srgbClr val="000000"/>
                </a:solidFill>
                <a:latin typeface="Menlo"/>
                <a:ea typeface="Menlo"/>
                <a:cs typeface="Menlo"/>
                <a:sym typeface="Menlo"/>
              </a:defRPr>
            </a:pPr>
            <a:r>
              <a:rPr lang="pl-PL" dirty="0" err="1"/>
              <a:t>library</a:t>
            </a:r>
            <a:r>
              <a:rPr lang="pl-PL" dirty="0"/>
              <a:t>("</a:t>
            </a:r>
            <a:r>
              <a:rPr lang="pl-PL" dirty="0" err="1"/>
              <a:t>xgboost</a:t>
            </a:r>
            <a:r>
              <a:rPr lang="pl-PL" dirty="0"/>
              <a:t>”)</a:t>
            </a:r>
          </a:p>
          <a:p>
            <a:pPr>
              <a:spcBef>
                <a:spcPts val="0"/>
              </a:spcBef>
              <a:defRPr b="0">
                <a:solidFill>
                  <a:srgbClr val="000000"/>
                </a:solidFill>
                <a:latin typeface="Menlo"/>
                <a:ea typeface="Menlo"/>
                <a:cs typeface="Menlo"/>
                <a:sym typeface="Menlo"/>
              </a:defRPr>
            </a:pPr>
            <a:r>
              <a:rPr lang="pl-PL" dirty="0" err="1"/>
              <a:t>library</a:t>
            </a:r>
            <a:r>
              <a:rPr lang="pl-PL" dirty="0"/>
              <a:t>("</a:t>
            </a:r>
            <a:r>
              <a:rPr lang="pl-PL" dirty="0" err="1"/>
              <a:t>devtools</a:t>
            </a:r>
            <a:r>
              <a:rPr lang="pl-PL" dirty="0"/>
              <a:t>")</a:t>
            </a:r>
          </a:p>
          <a:p>
            <a:pPr>
              <a:spcBef>
                <a:spcPts val="0"/>
              </a:spcBef>
              <a:defRPr b="0">
                <a:solidFill>
                  <a:srgbClr val="000000"/>
                </a:solidFill>
                <a:latin typeface="Menlo"/>
                <a:ea typeface="Menlo"/>
                <a:cs typeface="Menlo"/>
                <a:sym typeface="Menlo"/>
              </a:defRPr>
            </a:pPr>
            <a:r>
              <a:rPr lang="pl-PL" dirty="0" err="1"/>
              <a:t>install_github</a:t>
            </a:r>
            <a:r>
              <a:rPr lang="pl-PL" dirty="0"/>
              <a:t>(„</a:t>
            </a:r>
            <a:r>
              <a:rPr lang="pl-PL" dirty="0" err="1"/>
              <a:t>ekarbowiak</a:t>
            </a:r>
            <a:r>
              <a:rPr lang="pl-PL" dirty="0"/>
              <a:t>/EIX")</a:t>
            </a:r>
            <a:endParaRPr dirty="0"/>
          </a:p>
        </p:txBody>
      </p:sp>
      <p:sp>
        <p:nvSpPr>
          <p:cNvPr id="275" name="ggplot(mpg, aes(hwy, cty)) +…">
            <a:extLst>
              <a:ext uri="{FF2B5EF4-FFF2-40B4-BE49-F238E27FC236}">
                <a16:creationId xmlns:a16="http://schemas.microsoft.com/office/drawing/2014/main" id="{92A12DA8-B8A4-4DE6-81DC-F56215F8C836}"/>
              </a:ext>
            </a:extLst>
          </p:cNvPr>
          <p:cNvSpPr txBox="1"/>
          <p:nvPr/>
        </p:nvSpPr>
        <p:spPr>
          <a:xfrm>
            <a:off x="693282" y="4139063"/>
            <a:ext cx="3795194" cy="1772199"/>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wrap="square" lIns="54570" tIns="54570" rIns="54570" bIns="54570" anchor="ctr">
            <a:spAutoFit/>
          </a:bodyPr>
          <a:lstStyle/>
          <a:p>
            <a:pPr>
              <a:lnSpc>
                <a:spcPct val="90000"/>
              </a:lnSpc>
              <a:spcBef>
                <a:spcPts val="0"/>
              </a:spcBef>
              <a:buClr>
                <a:srgbClr val="000000"/>
              </a:buClr>
              <a:buSzPct val="100000"/>
              <a:defRPr b="0">
                <a:solidFill>
                  <a:srgbClr val="000000"/>
                </a:solidFill>
              </a:defRPr>
            </a:pPr>
            <a:r>
              <a:rPr lang="pl-PL" dirty="0">
                <a:latin typeface="Menlo"/>
              </a:rPr>
              <a:t>data&lt;-</a:t>
            </a:r>
            <a:r>
              <a:rPr lang="pl-PL" dirty="0" err="1">
                <a:latin typeface="Menlo"/>
              </a:rPr>
              <a:t>data.table</a:t>
            </a:r>
            <a:r>
              <a:rPr lang="pl-PL" dirty="0">
                <a:latin typeface="Menlo"/>
              </a:rPr>
              <a:t>(</a:t>
            </a:r>
            <a:r>
              <a:rPr lang="pl-PL" dirty="0" err="1">
                <a:latin typeface="Menlo"/>
              </a:rPr>
              <a:t>HR_data</a:t>
            </a:r>
            <a:r>
              <a:rPr lang="pl-PL" dirty="0">
                <a:latin typeface="Menlo"/>
              </a:rPr>
              <a:t>, </a:t>
            </a:r>
            <a:r>
              <a:rPr lang="pl-PL" dirty="0" err="1">
                <a:latin typeface="Menlo"/>
              </a:rPr>
              <a:t>keep.rownames</a:t>
            </a:r>
            <a:r>
              <a:rPr lang="pl-PL" dirty="0">
                <a:latin typeface="Menlo"/>
              </a:rPr>
              <a:t> = F)</a:t>
            </a:r>
          </a:p>
          <a:p>
            <a:pPr>
              <a:lnSpc>
                <a:spcPct val="90000"/>
              </a:lnSpc>
              <a:spcBef>
                <a:spcPts val="0"/>
              </a:spcBef>
              <a:buClr>
                <a:srgbClr val="000000"/>
              </a:buClr>
              <a:buSzPct val="100000"/>
              <a:defRPr b="0">
                <a:solidFill>
                  <a:srgbClr val="000000"/>
                </a:solidFill>
              </a:defRPr>
            </a:pPr>
            <a:r>
              <a:rPr lang="pl-PL" dirty="0" err="1">
                <a:latin typeface="Menlo"/>
              </a:rPr>
              <a:t>sparse_matrix</a:t>
            </a:r>
            <a:r>
              <a:rPr lang="pl-PL" dirty="0">
                <a:latin typeface="Menlo"/>
              </a:rPr>
              <a:t> &lt;- Matrix::</a:t>
            </a:r>
            <a:r>
              <a:rPr lang="pl-PL" dirty="0" err="1">
                <a:latin typeface="Menlo"/>
              </a:rPr>
              <a:t>sparse.model.matrix</a:t>
            </a:r>
            <a:r>
              <a:rPr lang="pl-PL" dirty="0">
                <a:latin typeface="Menlo"/>
              </a:rPr>
              <a:t>(</a:t>
            </a:r>
            <a:r>
              <a:rPr lang="pl-PL" dirty="0" err="1">
                <a:latin typeface="Menlo"/>
              </a:rPr>
              <a:t>left</a:t>
            </a:r>
            <a:r>
              <a:rPr lang="pl-PL" dirty="0">
                <a:latin typeface="Menlo"/>
              </a:rPr>
              <a:t>~.-1, data = data)</a:t>
            </a:r>
          </a:p>
          <a:p>
            <a:pPr>
              <a:lnSpc>
                <a:spcPct val="90000"/>
              </a:lnSpc>
              <a:spcBef>
                <a:spcPts val="0"/>
              </a:spcBef>
              <a:buClr>
                <a:srgbClr val="000000"/>
              </a:buClr>
              <a:buSzPct val="100000"/>
              <a:defRPr b="0">
                <a:solidFill>
                  <a:srgbClr val="000000"/>
                </a:solidFill>
              </a:defRPr>
            </a:pPr>
            <a:r>
              <a:rPr lang="pl-PL" dirty="0" err="1">
                <a:latin typeface="Menlo"/>
              </a:rPr>
              <a:t>label</a:t>
            </a:r>
            <a:r>
              <a:rPr lang="pl-PL" dirty="0">
                <a:latin typeface="Menlo"/>
              </a:rPr>
              <a:t> = data[,</a:t>
            </a:r>
            <a:r>
              <a:rPr lang="pl-PL" dirty="0" err="1">
                <a:latin typeface="Menlo"/>
              </a:rPr>
              <a:t>left</a:t>
            </a:r>
            <a:r>
              <a:rPr lang="pl-PL" dirty="0">
                <a:latin typeface="Menlo"/>
              </a:rPr>
              <a:t>]==1</a:t>
            </a:r>
          </a:p>
          <a:p>
            <a:pPr>
              <a:lnSpc>
                <a:spcPct val="90000"/>
              </a:lnSpc>
              <a:spcBef>
                <a:spcPts val="0"/>
              </a:spcBef>
              <a:buClr>
                <a:srgbClr val="000000"/>
              </a:buClr>
              <a:buSzPct val="100000"/>
              <a:defRPr b="0">
                <a:solidFill>
                  <a:srgbClr val="000000"/>
                </a:solidFill>
              </a:defRPr>
            </a:pPr>
            <a:r>
              <a:rPr lang="pl-PL" dirty="0" err="1">
                <a:latin typeface="Menlo"/>
              </a:rPr>
              <a:t>xgb.train.data</a:t>
            </a:r>
            <a:r>
              <a:rPr lang="pl-PL" dirty="0">
                <a:latin typeface="Menlo"/>
              </a:rPr>
              <a:t> = </a:t>
            </a:r>
            <a:r>
              <a:rPr lang="pl-PL" dirty="0" err="1">
                <a:latin typeface="Menlo"/>
              </a:rPr>
              <a:t>xgb.DMatrix</a:t>
            </a:r>
            <a:r>
              <a:rPr lang="pl-PL" dirty="0">
                <a:latin typeface="Menlo"/>
              </a:rPr>
              <a:t>(</a:t>
            </a:r>
            <a:r>
              <a:rPr lang="pl-PL" dirty="0" err="1">
                <a:latin typeface="Menlo"/>
              </a:rPr>
              <a:t>sparse_matrix,label</a:t>
            </a:r>
            <a:r>
              <a:rPr lang="pl-PL" dirty="0">
                <a:latin typeface="Menlo"/>
              </a:rPr>
              <a:t> = </a:t>
            </a:r>
            <a:r>
              <a:rPr lang="pl-PL" dirty="0" err="1">
                <a:latin typeface="Menlo"/>
              </a:rPr>
              <a:t>label,missing</a:t>
            </a:r>
            <a:r>
              <a:rPr lang="pl-PL" dirty="0">
                <a:latin typeface="Menlo"/>
              </a:rPr>
              <a:t> = NA)</a:t>
            </a:r>
          </a:p>
          <a:p>
            <a:pPr>
              <a:lnSpc>
                <a:spcPct val="90000"/>
              </a:lnSpc>
              <a:spcBef>
                <a:spcPts val="0"/>
              </a:spcBef>
              <a:buClr>
                <a:srgbClr val="000000"/>
              </a:buClr>
              <a:buSzPct val="100000"/>
              <a:defRPr b="0">
                <a:solidFill>
                  <a:srgbClr val="000000"/>
                </a:solidFill>
              </a:defRPr>
            </a:pPr>
            <a:r>
              <a:rPr lang="pl-PL" dirty="0">
                <a:latin typeface="Menlo"/>
              </a:rPr>
              <a:t>param &lt;- list(</a:t>
            </a:r>
            <a:r>
              <a:rPr lang="pl-PL" dirty="0" err="1">
                <a:latin typeface="Menlo"/>
              </a:rPr>
              <a:t>objective</a:t>
            </a:r>
            <a:r>
              <a:rPr lang="pl-PL" dirty="0">
                <a:latin typeface="Menlo"/>
              </a:rPr>
              <a:t> = "</a:t>
            </a:r>
            <a:r>
              <a:rPr lang="pl-PL" dirty="0" err="1">
                <a:latin typeface="Menlo"/>
              </a:rPr>
              <a:t>binary:logistic</a:t>
            </a:r>
            <a:r>
              <a:rPr lang="pl-PL" dirty="0">
                <a:latin typeface="Menlo"/>
              </a:rPr>
              <a:t>", </a:t>
            </a:r>
            <a:r>
              <a:rPr lang="pl-PL" dirty="0" err="1">
                <a:latin typeface="Menlo"/>
              </a:rPr>
              <a:t>base_score</a:t>
            </a:r>
            <a:r>
              <a:rPr lang="pl-PL" dirty="0">
                <a:latin typeface="Menlo"/>
              </a:rPr>
              <a:t> = 0.5,max_depth=2)</a:t>
            </a:r>
          </a:p>
          <a:p>
            <a:pPr>
              <a:lnSpc>
                <a:spcPct val="90000"/>
              </a:lnSpc>
              <a:spcBef>
                <a:spcPts val="0"/>
              </a:spcBef>
              <a:buClr>
                <a:srgbClr val="000000"/>
              </a:buClr>
              <a:buSzPct val="100000"/>
              <a:defRPr b="0">
                <a:solidFill>
                  <a:srgbClr val="000000"/>
                </a:solidFill>
              </a:defRPr>
            </a:pPr>
            <a:r>
              <a:rPr lang="pl-PL" dirty="0" err="1">
                <a:latin typeface="Menlo"/>
              </a:rPr>
              <a:t>xgb.model</a:t>
            </a:r>
            <a:r>
              <a:rPr lang="pl-PL" dirty="0">
                <a:latin typeface="Menlo"/>
              </a:rPr>
              <a:t> &lt;-</a:t>
            </a:r>
            <a:r>
              <a:rPr lang="pl-PL" dirty="0" err="1">
                <a:latin typeface="Menlo"/>
              </a:rPr>
              <a:t>xgboost</a:t>
            </a:r>
            <a:r>
              <a:rPr lang="pl-PL" dirty="0">
                <a:latin typeface="Menlo"/>
              </a:rPr>
              <a:t>(param = </a:t>
            </a:r>
            <a:r>
              <a:rPr lang="pl-PL" dirty="0" err="1">
                <a:latin typeface="Menlo"/>
              </a:rPr>
              <a:t>param,data</a:t>
            </a:r>
            <a:r>
              <a:rPr lang="pl-PL" dirty="0">
                <a:latin typeface="Menlo"/>
              </a:rPr>
              <a:t> = </a:t>
            </a:r>
            <a:r>
              <a:rPr lang="pl-PL" dirty="0" err="1">
                <a:latin typeface="Menlo"/>
              </a:rPr>
              <a:t>xgb.train.data,nrounds</a:t>
            </a:r>
            <a:r>
              <a:rPr lang="pl-PL" dirty="0">
                <a:latin typeface="Menlo"/>
              </a:rPr>
              <a:t> = 50,verbose = FALSE)</a:t>
            </a:r>
          </a:p>
        </p:txBody>
      </p:sp>
      <p:sp>
        <p:nvSpPr>
          <p:cNvPr id="276" name="ggplot(mpg, aes(hwy, cty)) +…">
            <a:extLst>
              <a:ext uri="{FF2B5EF4-FFF2-40B4-BE49-F238E27FC236}">
                <a16:creationId xmlns:a16="http://schemas.microsoft.com/office/drawing/2014/main" id="{8B3EDB1F-312D-4DA1-8891-4DC139BBD30F}"/>
              </a:ext>
            </a:extLst>
          </p:cNvPr>
          <p:cNvSpPr txBox="1"/>
          <p:nvPr/>
        </p:nvSpPr>
        <p:spPr>
          <a:xfrm>
            <a:off x="4833057" y="2973639"/>
            <a:ext cx="2446780" cy="442605"/>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wrap="square" lIns="54570" tIns="54570" rIns="54570" bIns="54570" anchor="ctr">
            <a:spAutoFit/>
          </a:bodyPr>
          <a:lstStyle/>
          <a:p>
            <a:pPr>
              <a:lnSpc>
                <a:spcPct val="90000"/>
              </a:lnSpc>
              <a:spcBef>
                <a:spcPts val="0"/>
              </a:spcBef>
              <a:buClr>
                <a:srgbClr val="000000"/>
              </a:buClr>
              <a:buSzPct val="100000"/>
              <a:defRPr b="0">
                <a:solidFill>
                  <a:srgbClr val="000000"/>
                </a:solidFill>
              </a:defRPr>
            </a:pPr>
            <a:r>
              <a:rPr lang="pl-PL" dirty="0" err="1">
                <a:latin typeface="Menlo"/>
              </a:rPr>
              <a:t>importanceTable</a:t>
            </a:r>
            <a:r>
              <a:rPr lang="pl-PL" dirty="0">
                <a:latin typeface="Menlo"/>
              </a:rPr>
              <a:t>(</a:t>
            </a:r>
            <a:r>
              <a:rPr lang="pl-PL" dirty="0" err="1">
                <a:latin typeface="Menlo"/>
              </a:rPr>
              <a:t>xgb.model</a:t>
            </a:r>
            <a:r>
              <a:rPr lang="pl-PL" dirty="0">
                <a:latin typeface="Menlo"/>
              </a:rPr>
              <a:t>, </a:t>
            </a:r>
            <a:r>
              <a:rPr lang="pl-PL" dirty="0" err="1">
                <a:latin typeface="Menlo"/>
              </a:rPr>
              <a:t>sparse_matrix</a:t>
            </a:r>
            <a:r>
              <a:rPr lang="pl-PL" dirty="0">
                <a:latin typeface="Menlo"/>
              </a:rPr>
              <a:t>, </a:t>
            </a:r>
            <a:r>
              <a:rPr lang="pl-PL" dirty="0" err="1">
                <a:latin typeface="Menlo"/>
              </a:rPr>
              <a:t>opt</a:t>
            </a:r>
            <a:r>
              <a:rPr lang="pl-PL" dirty="0">
                <a:latin typeface="Menlo"/>
              </a:rPr>
              <a:t>=”</a:t>
            </a:r>
            <a:r>
              <a:rPr lang="pl-PL" dirty="0" err="1">
                <a:latin typeface="Menlo"/>
              </a:rPr>
              <a:t>mixed</a:t>
            </a:r>
            <a:r>
              <a:rPr lang="pl-PL" dirty="0">
                <a:latin typeface="Menlo"/>
              </a:rPr>
              <a:t>”)</a:t>
            </a:r>
          </a:p>
        </p:txBody>
      </p:sp>
      <p:sp>
        <p:nvSpPr>
          <p:cNvPr id="278" name="ggplot(mpg, aes(hwy, cty)) +…">
            <a:extLst>
              <a:ext uri="{FF2B5EF4-FFF2-40B4-BE49-F238E27FC236}">
                <a16:creationId xmlns:a16="http://schemas.microsoft.com/office/drawing/2014/main" id="{01D5236D-832B-4AB1-9786-13E75B97F99D}"/>
              </a:ext>
            </a:extLst>
          </p:cNvPr>
          <p:cNvSpPr txBox="1"/>
          <p:nvPr/>
        </p:nvSpPr>
        <p:spPr>
          <a:xfrm>
            <a:off x="8934441" y="5872524"/>
            <a:ext cx="4093939" cy="609402"/>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wrap="square" lIns="54570" tIns="54570" rIns="54570" bIns="54570" anchor="ctr">
            <a:spAutoFit/>
          </a:bodyPr>
          <a:lstStyle/>
          <a:p>
            <a:pPr>
              <a:lnSpc>
                <a:spcPct val="90000"/>
              </a:lnSpc>
              <a:spcBef>
                <a:spcPts val="0"/>
              </a:spcBef>
              <a:buClr>
                <a:srgbClr val="000000"/>
              </a:buClr>
              <a:buSzPct val="100000"/>
              <a:defRPr b="0">
                <a:solidFill>
                  <a:srgbClr val="000000"/>
                </a:solidFill>
              </a:defRPr>
            </a:pPr>
            <a:r>
              <a:rPr lang="pl-PL" dirty="0">
                <a:latin typeface="Menlo"/>
              </a:rPr>
              <a:t>id&lt;-9</a:t>
            </a:r>
          </a:p>
          <a:p>
            <a:pPr>
              <a:lnSpc>
                <a:spcPct val="90000"/>
              </a:lnSpc>
              <a:spcBef>
                <a:spcPts val="0"/>
              </a:spcBef>
              <a:buClr>
                <a:srgbClr val="000000"/>
              </a:buClr>
              <a:buSzPct val="100000"/>
              <a:defRPr b="0">
                <a:solidFill>
                  <a:srgbClr val="000000"/>
                </a:solidFill>
              </a:defRPr>
            </a:pPr>
            <a:r>
              <a:rPr lang="pl-PL" dirty="0" err="1">
                <a:latin typeface="Menlo"/>
              </a:rPr>
              <a:t>new_observation</a:t>
            </a:r>
            <a:r>
              <a:rPr lang="pl-PL" dirty="0">
                <a:latin typeface="Menlo"/>
              </a:rPr>
              <a:t>&lt;-</a:t>
            </a:r>
            <a:r>
              <a:rPr lang="pl-PL" dirty="0" err="1">
                <a:latin typeface="Menlo"/>
              </a:rPr>
              <a:t>sparse_matrix</a:t>
            </a:r>
            <a:r>
              <a:rPr lang="pl-PL" dirty="0">
                <a:latin typeface="Menlo"/>
              </a:rPr>
              <a:t>[id,]</a:t>
            </a:r>
          </a:p>
          <a:p>
            <a:pPr>
              <a:lnSpc>
                <a:spcPct val="90000"/>
              </a:lnSpc>
              <a:spcBef>
                <a:spcPts val="0"/>
              </a:spcBef>
              <a:buClr>
                <a:srgbClr val="000000"/>
              </a:buClr>
              <a:buSzPct val="100000"/>
              <a:defRPr b="0">
                <a:solidFill>
                  <a:srgbClr val="000000"/>
                </a:solidFill>
              </a:defRPr>
            </a:pPr>
            <a:r>
              <a:rPr lang="pl-PL" dirty="0" err="1">
                <a:latin typeface="Menlo"/>
              </a:rPr>
              <a:t>waterfallPlot</a:t>
            </a:r>
            <a:r>
              <a:rPr lang="pl-PL" dirty="0">
                <a:latin typeface="Menlo"/>
              </a:rPr>
              <a:t>(</a:t>
            </a:r>
            <a:r>
              <a:rPr lang="pl-PL" dirty="0" err="1">
                <a:latin typeface="Menlo"/>
              </a:rPr>
              <a:t>xgb.model</a:t>
            </a:r>
            <a:r>
              <a:rPr lang="pl-PL" dirty="0">
                <a:latin typeface="Menlo"/>
              </a:rPr>
              <a:t>, </a:t>
            </a:r>
            <a:r>
              <a:rPr lang="pl-PL" dirty="0" err="1">
                <a:latin typeface="Menlo"/>
              </a:rPr>
              <a:t>new_observation</a:t>
            </a:r>
            <a:r>
              <a:rPr lang="pl-PL" dirty="0">
                <a:latin typeface="Menlo"/>
              </a:rPr>
              <a:t>, </a:t>
            </a:r>
            <a:r>
              <a:rPr lang="pl-PL" dirty="0" err="1">
                <a:latin typeface="Menlo"/>
              </a:rPr>
              <a:t>opt</a:t>
            </a:r>
            <a:r>
              <a:rPr lang="pl-PL" dirty="0">
                <a:latin typeface="Menlo"/>
              </a:rPr>
              <a:t>="</a:t>
            </a:r>
            <a:r>
              <a:rPr lang="pl-PL" dirty="0" err="1">
                <a:latin typeface="Menlo"/>
              </a:rPr>
              <a:t>interactions</a:t>
            </a:r>
            <a:r>
              <a:rPr lang="pl-PL" dirty="0">
                <a:latin typeface="Menlo"/>
              </a:rPr>
              <a:t>”)</a:t>
            </a:r>
          </a:p>
        </p:txBody>
      </p:sp>
      <p:sp>
        <p:nvSpPr>
          <p:cNvPr id="279" name="ggplot(mpg, aes(hwy, cty)) +…">
            <a:extLst>
              <a:ext uri="{FF2B5EF4-FFF2-40B4-BE49-F238E27FC236}">
                <a16:creationId xmlns:a16="http://schemas.microsoft.com/office/drawing/2014/main" id="{9D82C427-0F25-4FF2-B2F3-4EDD6CA13EDE}"/>
              </a:ext>
            </a:extLst>
          </p:cNvPr>
          <p:cNvSpPr txBox="1"/>
          <p:nvPr/>
        </p:nvSpPr>
        <p:spPr>
          <a:xfrm>
            <a:off x="847585" y="6535942"/>
            <a:ext cx="3430211" cy="479538"/>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wrap="square" lIns="54570" tIns="54570" rIns="54570" bIns="54570" anchor="ctr">
            <a:spAutoFit/>
          </a:bodyPr>
          <a:lstStyle/>
          <a:p>
            <a:pPr>
              <a:spcBef>
                <a:spcPts val="0"/>
              </a:spcBef>
              <a:defRPr b="0">
                <a:solidFill>
                  <a:srgbClr val="000000"/>
                </a:solidFill>
                <a:latin typeface="Menlo"/>
                <a:ea typeface="Menlo"/>
                <a:cs typeface="Menlo"/>
                <a:sym typeface="Menlo"/>
              </a:defRPr>
            </a:pPr>
            <a:r>
              <a:rPr lang="fr-FR" dirty="0"/>
              <a:t>lollipopPlot(xgb.model, sparse_matrix</a:t>
            </a:r>
            <a:r>
              <a:rPr lang="pl-PL" dirty="0"/>
              <a:t>, </a:t>
            </a:r>
            <a:r>
              <a:rPr lang="pl-PL" dirty="0" err="1"/>
              <a:t>labels</a:t>
            </a:r>
            <a:r>
              <a:rPr lang="pl-PL" dirty="0"/>
              <a:t>="</a:t>
            </a:r>
            <a:r>
              <a:rPr lang="pl-PL" dirty="0" err="1"/>
              <a:t>topAll</a:t>
            </a:r>
            <a:r>
              <a:rPr lang="pl-PL" dirty="0"/>
              <a:t>",log=TRUE</a:t>
            </a:r>
            <a:r>
              <a:rPr lang="fr-FR" dirty="0"/>
              <a:t>)</a:t>
            </a:r>
            <a:endParaRPr lang="pl-PL" dirty="0"/>
          </a:p>
        </p:txBody>
      </p:sp>
      <p:sp>
        <p:nvSpPr>
          <p:cNvPr id="281" name="Line">
            <a:extLst>
              <a:ext uri="{FF2B5EF4-FFF2-40B4-BE49-F238E27FC236}">
                <a16:creationId xmlns:a16="http://schemas.microsoft.com/office/drawing/2014/main" id="{68D47802-E2DC-4141-8F57-316C629B1095}"/>
              </a:ext>
            </a:extLst>
          </p:cNvPr>
          <p:cNvSpPr/>
          <p:nvPr/>
        </p:nvSpPr>
        <p:spPr>
          <a:xfrm flipV="1">
            <a:off x="743008" y="6003695"/>
            <a:ext cx="3716798" cy="15078"/>
          </a:xfrm>
          <a:prstGeom prst="line">
            <a:avLst/>
          </a:prstGeom>
          <a:ln w="3175">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282" name="Basics">
            <a:extLst>
              <a:ext uri="{FF2B5EF4-FFF2-40B4-BE49-F238E27FC236}">
                <a16:creationId xmlns:a16="http://schemas.microsoft.com/office/drawing/2014/main" id="{922E79BF-AE94-4974-94DF-CC830B5C2217}"/>
              </a:ext>
            </a:extLst>
          </p:cNvPr>
          <p:cNvSpPr txBox="1"/>
          <p:nvPr/>
        </p:nvSpPr>
        <p:spPr>
          <a:xfrm>
            <a:off x="737443" y="6093738"/>
            <a:ext cx="3048912" cy="340029"/>
          </a:xfrm>
          <a:prstGeom prst="rect">
            <a:avLst/>
          </a:prstGeom>
          <a:ln w="12700">
            <a:miter lim="400000"/>
          </a:ln>
          <a:extLst>
            <a:ext uri="{C572A759-6A51-4108-AA02-DFA0A04FC94B}">
              <ma14:wrappingTextBoxFlag xmlns:ma14="http://schemas.microsoft.com/office/mac/drawingml/2011/main"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pl-PL" dirty="0" err="1">
                <a:solidFill>
                  <a:schemeClr val="accent5">
                    <a:lumMod val="60000"/>
                    <a:lumOff val="40000"/>
                  </a:schemeClr>
                </a:solidFill>
              </a:rPr>
              <a:t>Visualisation</a:t>
            </a:r>
            <a:r>
              <a:rPr lang="pl-PL" dirty="0">
                <a:solidFill>
                  <a:schemeClr val="accent5">
                    <a:lumMod val="60000"/>
                    <a:lumOff val="40000"/>
                  </a:schemeClr>
                </a:solidFill>
              </a:rPr>
              <a:t> of model </a:t>
            </a:r>
            <a:endParaRPr dirty="0">
              <a:solidFill>
                <a:schemeClr val="accent5">
                  <a:lumMod val="60000"/>
                  <a:lumOff val="40000"/>
                </a:schemeClr>
              </a:solidFill>
            </a:endParaRPr>
          </a:p>
        </p:txBody>
      </p:sp>
      <p:sp>
        <p:nvSpPr>
          <p:cNvPr id="283" name="Layout Suggestions">
            <a:extLst>
              <a:ext uri="{FF2B5EF4-FFF2-40B4-BE49-F238E27FC236}">
                <a16:creationId xmlns:a16="http://schemas.microsoft.com/office/drawing/2014/main" id="{BDA72791-EF8C-4549-B2D6-12C3F0483DA6}"/>
              </a:ext>
            </a:extLst>
          </p:cNvPr>
          <p:cNvSpPr txBox="1"/>
          <p:nvPr/>
        </p:nvSpPr>
        <p:spPr>
          <a:xfrm>
            <a:off x="8934441" y="5402345"/>
            <a:ext cx="4398640" cy="647806"/>
          </a:xfrm>
          <a:prstGeom prst="rect">
            <a:avLst/>
          </a:prstGeom>
          <a:ln w="12700">
            <a:miter lim="400000"/>
          </a:ln>
          <a:extLst>
            <a:ext uri="{C572A759-6A51-4108-AA02-DFA0A04FC94B}">
              <ma14:wrappingTextBoxFlag xmlns:ma14="http://schemas.microsoft.com/office/mac/drawingml/2011/main"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pl-PL" dirty="0" err="1">
                <a:solidFill>
                  <a:schemeClr val="accent5">
                    <a:lumMod val="60000"/>
                    <a:lumOff val="40000"/>
                  </a:schemeClr>
                </a:solidFill>
              </a:rPr>
              <a:t>Prediction</a:t>
            </a:r>
            <a:r>
              <a:rPr lang="pl-PL" dirty="0">
                <a:solidFill>
                  <a:schemeClr val="accent5">
                    <a:lumMod val="60000"/>
                    <a:lumOff val="40000"/>
                  </a:schemeClr>
                </a:solidFill>
              </a:rPr>
              <a:t> of single </a:t>
            </a:r>
            <a:r>
              <a:rPr lang="pl-PL" dirty="0" err="1">
                <a:solidFill>
                  <a:schemeClr val="accent5">
                    <a:lumMod val="60000"/>
                    <a:lumOff val="40000"/>
                  </a:schemeClr>
                </a:solidFill>
              </a:rPr>
              <a:t>observation</a:t>
            </a:r>
            <a:endParaRPr lang="pl-PL" dirty="0">
              <a:solidFill>
                <a:schemeClr val="accent5">
                  <a:lumMod val="60000"/>
                  <a:lumOff val="40000"/>
                </a:schemeClr>
              </a:solidFill>
            </a:endParaRPr>
          </a:p>
          <a:p>
            <a:pPr lvl="1" indent="0">
              <a:lnSpc>
                <a:spcPct val="80000"/>
              </a:lnSpc>
              <a:spcBef>
                <a:spcPts val="0"/>
              </a:spcBef>
              <a:defRPr sz="2500" b="0">
                <a:solidFill>
                  <a:srgbClr val="628DB5"/>
                </a:solidFill>
              </a:defRPr>
            </a:pPr>
            <a:endParaRPr lang="pl-PL" dirty="0">
              <a:solidFill>
                <a:schemeClr val="accent5">
                  <a:lumMod val="60000"/>
                  <a:lumOff val="40000"/>
                </a:schemeClr>
              </a:solidFill>
            </a:endParaRPr>
          </a:p>
        </p:txBody>
      </p:sp>
      <p:sp>
        <p:nvSpPr>
          <p:cNvPr id="284" name="Basics">
            <a:extLst>
              <a:ext uri="{FF2B5EF4-FFF2-40B4-BE49-F238E27FC236}">
                <a16:creationId xmlns:a16="http://schemas.microsoft.com/office/drawing/2014/main" id="{6AE81990-4AAD-4295-9EB6-5869F464493E}"/>
              </a:ext>
            </a:extLst>
          </p:cNvPr>
          <p:cNvSpPr txBox="1"/>
          <p:nvPr/>
        </p:nvSpPr>
        <p:spPr>
          <a:xfrm>
            <a:off x="4737741" y="1057168"/>
            <a:ext cx="6503773" cy="340029"/>
          </a:xfrm>
          <a:prstGeom prst="rect">
            <a:avLst/>
          </a:prstGeom>
          <a:ln w="12700">
            <a:miter lim="400000"/>
          </a:ln>
          <a:extLst>
            <a:ext uri="{C572A759-6A51-4108-AA02-DFA0A04FC94B}">
              <ma14:wrappingTextBoxFlag xmlns:ma14="http://schemas.microsoft.com/office/mac/drawingml/2011/main" xmlns="" val="1"/>
            </a:ext>
          </a:extLst>
        </p:spPr>
        <p:txBody>
          <a:bodyPr wrap="square" lIns="12700" tIns="12700" rIns="12700" bIns="12700" anchor="ctr">
            <a:spAutoFit/>
          </a:bodyPr>
          <a:lstStyle/>
          <a:p>
            <a:pPr lvl="1" indent="0">
              <a:lnSpc>
                <a:spcPct val="80000"/>
              </a:lnSpc>
              <a:spcBef>
                <a:spcPts val="0"/>
              </a:spcBef>
              <a:defRPr sz="2500" b="0">
                <a:solidFill>
                  <a:srgbClr val="628DB5"/>
                </a:solidFill>
              </a:defRPr>
            </a:pPr>
            <a:r>
              <a:rPr lang="pl-PL" dirty="0" err="1">
                <a:solidFill>
                  <a:schemeClr val="accent5">
                    <a:lumMod val="60000"/>
                    <a:lumOff val="40000"/>
                  </a:schemeClr>
                </a:solidFill>
              </a:rPr>
              <a:t>Importance</a:t>
            </a:r>
            <a:r>
              <a:rPr lang="pl-PL" dirty="0">
                <a:solidFill>
                  <a:schemeClr val="accent5">
                    <a:lumMod val="60000"/>
                    <a:lumOff val="40000"/>
                  </a:schemeClr>
                </a:solidFill>
              </a:rPr>
              <a:t> of </a:t>
            </a:r>
            <a:r>
              <a:rPr lang="pl-PL" dirty="0" err="1">
                <a:solidFill>
                  <a:schemeClr val="accent5">
                    <a:lumMod val="60000"/>
                    <a:lumOff val="40000"/>
                  </a:schemeClr>
                </a:solidFill>
              </a:rPr>
              <a:t>variables</a:t>
            </a:r>
            <a:r>
              <a:rPr lang="pl-PL" dirty="0">
                <a:solidFill>
                  <a:schemeClr val="accent5">
                    <a:lumMod val="60000"/>
                    <a:lumOff val="40000"/>
                  </a:schemeClr>
                </a:solidFill>
              </a:rPr>
              <a:t> and </a:t>
            </a:r>
            <a:r>
              <a:rPr lang="pl-PL" dirty="0" err="1">
                <a:solidFill>
                  <a:schemeClr val="accent5">
                    <a:lumMod val="60000"/>
                    <a:lumOff val="40000"/>
                  </a:schemeClr>
                </a:solidFill>
              </a:rPr>
              <a:t>interactions</a:t>
            </a:r>
            <a:endParaRPr lang="pl-PL" dirty="0">
              <a:solidFill>
                <a:schemeClr val="accent5">
                  <a:lumMod val="60000"/>
                  <a:lumOff val="40000"/>
                </a:schemeClr>
              </a:solidFill>
            </a:endParaRPr>
          </a:p>
        </p:txBody>
      </p:sp>
      <p:sp>
        <p:nvSpPr>
          <p:cNvPr id="13" name="Prostokąt 12">
            <a:extLst>
              <a:ext uri="{FF2B5EF4-FFF2-40B4-BE49-F238E27FC236}">
                <a16:creationId xmlns:a16="http://schemas.microsoft.com/office/drawing/2014/main" id="{6BBE609F-5DCA-4179-8394-4F13B925B70D}"/>
              </a:ext>
            </a:extLst>
          </p:cNvPr>
          <p:cNvSpPr/>
          <p:nvPr/>
        </p:nvSpPr>
        <p:spPr>
          <a:xfrm>
            <a:off x="5421061" y="10240758"/>
            <a:ext cx="2799653" cy="276999"/>
          </a:xfrm>
          <a:prstGeom prst="rect">
            <a:avLst/>
          </a:prstGeom>
        </p:spPr>
        <p:txBody>
          <a:bodyPr wrap="square">
            <a:spAutoFit/>
          </a:bodyPr>
          <a:lstStyle/>
          <a:p>
            <a:r>
              <a:rPr lang="pl-PL" dirty="0">
                <a:hlinkClick r:id="rId3"/>
              </a:rPr>
              <a:t>https://github.com/ekarbowiak/EIX</a:t>
            </a:r>
            <a:endParaRPr lang="pl-PL" dirty="0"/>
          </a:p>
        </p:txBody>
      </p:sp>
      <p:sp>
        <p:nvSpPr>
          <p:cNvPr id="26" name="Line">
            <a:extLst>
              <a:ext uri="{FF2B5EF4-FFF2-40B4-BE49-F238E27FC236}">
                <a16:creationId xmlns:a16="http://schemas.microsoft.com/office/drawing/2014/main" id="{93C06AE5-ED1C-4183-9199-77D70D0B4E6B}"/>
              </a:ext>
            </a:extLst>
          </p:cNvPr>
          <p:cNvSpPr/>
          <p:nvPr/>
        </p:nvSpPr>
        <p:spPr>
          <a:xfrm>
            <a:off x="4959125" y="5319265"/>
            <a:ext cx="3753606" cy="0"/>
          </a:xfrm>
          <a:prstGeom prst="line">
            <a:avLst/>
          </a:prstGeom>
          <a:ln w="3175">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28" name="ggplot(mpg, aes(hwy, cty)) +…">
            <a:extLst>
              <a:ext uri="{FF2B5EF4-FFF2-40B4-BE49-F238E27FC236}">
                <a16:creationId xmlns:a16="http://schemas.microsoft.com/office/drawing/2014/main" id="{8590B516-74C9-49EA-8C93-BF3D5A00EACB}"/>
              </a:ext>
            </a:extLst>
          </p:cNvPr>
          <p:cNvSpPr txBox="1"/>
          <p:nvPr/>
        </p:nvSpPr>
        <p:spPr>
          <a:xfrm>
            <a:off x="4960414" y="5723565"/>
            <a:ext cx="3765617" cy="442605"/>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wrap="square" lIns="54570" tIns="54570" rIns="54570" bIns="54570" anchor="ctr">
            <a:spAutoFit/>
          </a:bodyPr>
          <a:lstStyle/>
          <a:p>
            <a:pPr>
              <a:lnSpc>
                <a:spcPct val="90000"/>
              </a:lnSpc>
              <a:spcBef>
                <a:spcPts val="0"/>
              </a:spcBef>
              <a:buClr>
                <a:srgbClr val="000000"/>
              </a:buClr>
              <a:buSzPct val="100000"/>
              <a:defRPr b="0">
                <a:solidFill>
                  <a:srgbClr val="000000"/>
                </a:solidFill>
              </a:defRPr>
            </a:pPr>
            <a:r>
              <a:rPr lang="pl-PL" dirty="0" err="1">
                <a:latin typeface="Menlo"/>
              </a:rPr>
              <a:t>interactionsPlot</a:t>
            </a:r>
            <a:r>
              <a:rPr lang="pl-PL" dirty="0">
                <a:latin typeface="Menlo"/>
              </a:rPr>
              <a:t>(</a:t>
            </a:r>
            <a:r>
              <a:rPr lang="pl-PL" dirty="0" err="1">
                <a:latin typeface="Menlo"/>
              </a:rPr>
              <a:t>xgb.model,sparse_matrix</a:t>
            </a:r>
            <a:r>
              <a:rPr lang="pl-PL" dirty="0">
                <a:latin typeface="Menlo"/>
              </a:rPr>
              <a:t>, </a:t>
            </a:r>
            <a:r>
              <a:rPr lang="pl-PL" dirty="0" err="1">
                <a:latin typeface="Menlo"/>
              </a:rPr>
              <a:t>opt</a:t>
            </a:r>
            <a:r>
              <a:rPr lang="pl-PL" dirty="0">
                <a:latin typeface="Menlo"/>
              </a:rPr>
              <a:t>=”</a:t>
            </a:r>
            <a:r>
              <a:rPr lang="pl-PL" dirty="0" err="1">
                <a:latin typeface="Menlo"/>
              </a:rPr>
              <a:t>interactions</a:t>
            </a:r>
            <a:r>
              <a:rPr lang="pl-PL" dirty="0">
                <a:latin typeface="Menlo"/>
              </a:rPr>
              <a:t>")</a:t>
            </a:r>
          </a:p>
        </p:txBody>
      </p:sp>
      <p:sp>
        <p:nvSpPr>
          <p:cNvPr id="29" name="Layout Suggestions">
            <a:extLst>
              <a:ext uri="{FF2B5EF4-FFF2-40B4-BE49-F238E27FC236}">
                <a16:creationId xmlns:a16="http://schemas.microsoft.com/office/drawing/2014/main" id="{46CD4AB8-1A59-41FF-9B0B-D43826262239}"/>
              </a:ext>
            </a:extLst>
          </p:cNvPr>
          <p:cNvSpPr txBox="1"/>
          <p:nvPr/>
        </p:nvSpPr>
        <p:spPr>
          <a:xfrm>
            <a:off x="4959125" y="5363597"/>
            <a:ext cx="1641475" cy="647806"/>
          </a:xfrm>
          <a:prstGeom prst="rect">
            <a:avLst/>
          </a:prstGeom>
          <a:ln w="12700">
            <a:miter lim="400000"/>
          </a:ln>
          <a:extLst>
            <a:ext uri="{C572A759-6A51-4108-AA02-DFA0A04FC94B}">
              <ma14:wrappingTextBoxFlag xmlns:ma14="http://schemas.microsoft.com/office/mac/drawingml/2011/main"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pl-PL" dirty="0" err="1">
                <a:solidFill>
                  <a:schemeClr val="accent5">
                    <a:lumMod val="60000"/>
                    <a:lumOff val="40000"/>
                  </a:schemeClr>
                </a:solidFill>
              </a:rPr>
              <a:t>Interactions</a:t>
            </a:r>
            <a:endParaRPr lang="pl-PL" dirty="0">
              <a:solidFill>
                <a:schemeClr val="accent5">
                  <a:lumMod val="60000"/>
                  <a:lumOff val="40000"/>
                </a:schemeClr>
              </a:solidFill>
            </a:endParaRPr>
          </a:p>
          <a:p>
            <a:pPr lvl="1" indent="0">
              <a:lnSpc>
                <a:spcPct val="80000"/>
              </a:lnSpc>
              <a:spcBef>
                <a:spcPts val="0"/>
              </a:spcBef>
              <a:defRPr sz="2500" b="0">
                <a:solidFill>
                  <a:srgbClr val="628DB5"/>
                </a:solidFill>
              </a:defRPr>
            </a:pPr>
            <a:endParaRPr lang="pl-PL" dirty="0">
              <a:solidFill>
                <a:schemeClr val="accent5">
                  <a:lumMod val="60000"/>
                  <a:lumOff val="40000"/>
                </a:schemeClr>
              </a:solidFill>
            </a:endParaRPr>
          </a:p>
        </p:txBody>
      </p:sp>
      <p:pic>
        <p:nvPicPr>
          <p:cNvPr id="3" name="Obraz 2">
            <a:extLst>
              <a:ext uri="{FF2B5EF4-FFF2-40B4-BE49-F238E27FC236}">
                <a16:creationId xmlns:a16="http://schemas.microsoft.com/office/drawing/2014/main" id="{94A5D7DC-A78E-4D3C-BF36-CE0967ABD4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4186" y="2134167"/>
            <a:ext cx="2857931" cy="2857931"/>
          </a:xfrm>
          <a:prstGeom prst="rect">
            <a:avLst/>
          </a:prstGeom>
        </p:spPr>
      </p:pic>
      <p:pic>
        <p:nvPicPr>
          <p:cNvPr id="5" name="Obraz 4">
            <a:extLst>
              <a:ext uri="{FF2B5EF4-FFF2-40B4-BE49-F238E27FC236}">
                <a16:creationId xmlns:a16="http://schemas.microsoft.com/office/drawing/2014/main" id="{24FEB0F2-BED6-461E-83E4-7ADDF8656D7B}"/>
              </a:ext>
            </a:extLst>
          </p:cNvPr>
          <p:cNvPicPr>
            <a:picLocks noChangeAspect="1"/>
          </p:cNvPicPr>
          <p:nvPr/>
        </p:nvPicPr>
        <p:blipFill rotWithShape="1">
          <a:blip r:embed="rId5">
            <a:extLst>
              <a:ext uri="{28A0092B-C50C-407E-A947-70E740481C1C}">
                <a14:useLocalDpi xmlns:a14="http://schemas.microsoft.com/office/drawing/2010/main" val="0"/>
              </a:ext>
            </a:extLst>
          </a:blip>
          <a:srcRect l="-247" t="13092" r="247" b="13167"/>
          <a:stretch/>
        </p:blipFill>
        <p:spPr>
          <a:xfrm>
            <a:off x="4959125" y="7374374"/>
            <a:ext cx="3766906" cy="2777737"/>
          </a:xfrm>
          <a:prstGeom prst="rect">
            <a:avLst/>
          </a:prstGeom>
        </p:spPr>
      </p:pic>
      <p:pic>
        <p:nvPicPr>
          <p:cNvPr id="8" name="Obraz 7">
            <a:extLst>
              <a:ext uri="{FF2B5EF4-FFF2-40B4-BE49-F238E27FC236}">
                <a16:creationId xmlns:a16="http://schemas.microsoft.com/office/drawing/2014/main" id="{AFC307FD-C12B-47BB-81C8-493BAFEA0E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7585" y="7146846"/>
            <a:ext cx="3430211" cy="3430211"/>
          </a:xfrm>
          <a:prstGeom prst="rect">
            <a:avLst/>
          </a:prstGeom>
        </p:spPr>
      </p:pic>
      <p:pic>
        <p:nvPicPr>
          <p:cNvPr id="11" name="Obraz 10">
            <a:extLst>
              <a:ext uri="{FF2B5EF4-FFF2-40B4-BE49-F238E27FC236}">
                <a16:creationId xmlns:a16="http://schemas.microsoft.com/office/drawing/2014/main" id="{B0CE31DB-D086-4814-941C-38A5F00942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8404" y="2155542"/>
            <a:ext cx="2852793" cy="2852793"/>
          </a:xfrm>
          <a:prstGeom prst="rect">
            <a:avLst/>
          </a:prstGeom>
        </p:spPr>
      </p:pic>
      <p:pic>
        <p:nvPicPr>
          <p:cNvPr id="14" name="Obraz 13">
            <a:extLst>
              <a:ext uri="{FF2B5EF4-FFF2-40B4-BE49-F238E27FC236}">
                <a16:creationId xmlns:a16="http://schemas.microsoft.com/office/drawing/2014/main" id="{74A13240-8C64-46AB-A68A-ACAE24A1CC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19098" y="6512450"/>
            <a:ext cx="3909282" cy="3909282"/>
          </a:xfrm>
          <a:prstGeom prst="rect">
            <a:avLst/>
          </a:prstGeom>
        </p:spPr>
      </p:pic>
      <p:sp>
        <p:nvSpPr>
          <p:cNvPr id="39" name="ggplot(mpg, aes(hwy, cty)) +…">
            <a:extLst>
              <a:ext uri="{FF2B5EF4-FFF2-40B4-BE49-F238E27FC236}">
                <a16:creationId xmlns:a16="http://schemas.microsoft.com/office/drawing/2014/main" id="{C2FE09EC-3AA3-4195-98E7-B2D4310C7D5F}"/>
              </a:ext>
            </a:extLst>
          </p:cNvPr>
          <p:cNvSpPr txBox="1"/>
          <p:nvPr/>
        </p:nvSpPr>
        <p:spPr>
          <a:xfrm>
            <a:off x="10231198" y="1476381"/>
            <a:ext cx="2797182" cy="608804"/>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wrap="square" lIns="54570" tIns="54570" rIns="54570" bIns="54570" anchor="ctr">
            <a:spAutoFit/>
          </a:bodyPr>
          <a:lstStyle/>
          <a:p>
            <a:pPr>
              <a:lnSpc>
                <a:spcPct val="90000"/>
              </a:lnSpc>
              <a:spcBef>
                <a:spcPts val="0"/>
              </a:spcBef>
              <a:buClr>
                <a:srgbClr val="000000"/>
              </a:buClr>
              <a:buSzPct val="100000"/>
              <a:defRPr b="0">
                <a:solidFill>
                  <a:srgbClr val="000000"/>
                </a:solidFill>
              </a:defRPr>
            </a:pPr>
            <a:r>
              <a:rPr lang="pl-PL" dirty="0" err="1">
                <a:latin typeface="Menlo"/>
              </a:rPr>
              <a:t>importancePlot</a:t>
            </a:r>
            <a:r>
              <a:rPr lang="pl-PL" dirty="0">
                <a:latin typeface="Menlo"/>
              </a:rPr>
              <a:t>(</a:t>
            </a:r>
            <a:r>
              <a:rPr lang="pl-PL" dirty="0" err="1">
                <a:latin typeface="Menlo"/>
              </a:rPr>
              <a:t>xgb.model</a:t>
            </a:r>
            <a:r>
              <a:rPr lang="pl-PL" dirty="0">
                <a:latin typeface="Menlo"/>
              </a:rPr>
              <a:t>, </a:t>
            </a:r>
            <a:r>
              <a:rPr lang="pl-PL" dirty="0" err="1">
                <a:latin typeface="Menlo"/>
              </a:rPr>
              <a:t>sparse_matrix</a:t>
            </a:r>
            <a:r>
              <a:rPr lang="pl-PL" dirty="0">
                <a:latin typeface="Menlo"/>
              </a:rPr>
              <a:t>,</a:t>
            </a:r>
            <a:r>
              <a:rPr lang="en-US" dirty="0">
                <a:latin typeface="Menlo"/>
              </a:rPr>
              <a:t> </a:t>
            </a:r>
            <a:r>
              <a:rPr lang="en-US" dirty="0" err="1">
                <a:latin typeface="Menlo"/>
              </a:rPr>
              <a:t>xlab</a:t>
            </a:r>
            <a:r>
              <a:rPr lang="en-US" dirty="0">
                <a:latin typeface="Menlo"/>
              </a:rPr>
              <a:t>="</a:t>
            </a:r>
            <a:r>
              <a:rPr lang="en-US" dirty="0" err="1">
                <a:latin typeface="Menlo"/>
              </a:rPr>
              <a:t>sumCover</a:t>
            </a:r>
            <a:r>
              <a:rPr lang="en-US" dirty="0">
                <a:latin typeface="Menlo"/>
              </a:rPr>
              <a:t>", </a:t>
            </a:r>
            <a:r>
              <a:rPr lang="en-US" dirty="0" err="1">
                <a:latin typeface="Menlo"/>
              </a:rPr>
              <a:t>ylab</a:t>
            </a:r>
            <a:r>
              <a:rPr lang="en-US" dirty="0">
                <a:latin typeface="Menlo"/>
              </a:rPr>
              <a:t>="</a:t>
            </a:r>
            <a:r>
              <a:rPr lang="en-US" dirty="0" err="1">
                <a:latin typeface="Menlo"/>
              </a:rPr>
              <a:t>sumGain</a:t>
            </a:r>
            <a:r>
              <a:rPr lang="en-US" dirty="0">
                <a:latin typeface="Menlo"/>
              </a:rPr>
              <a:t>", opt="mixed", top=10</a:t>
            </a:r>
            <a:r>
              <a:rPr lang="pl-PL" dirty="0">
                <a:latin typeface="Menlo"/>
              </a:rPr>
              <a:t>”)</a:t>
            </a:r>
          </a:p>
        </p:txBody>
      </p:sp>
      <p:sp>
        <p:nvSpPr>
          <p:cNvPr id="40" name="ggplot(mpg, aes(hwy, cty)) +…">
            <a:extLst>
              <a:ext uri="{FF2B5EF4-FFF2-40B4-BE49-F238E27FC236}">
                <a16:creationId xmlns:a16="http://schemas.microsoft.com/office/drawing/2014/main" id="{BDBE7A7D-4AD5-418F-BBE7-133909114034}"/>
              </a:ext>
            </a:extLst>
          </p:cNvPr>
          <p:cNvSpPr txBox="1"/>
          <p:nvPr/>
        </p:nvSpPr>
        <p:spPr>
          <a:xfrm>
            <a:off x="7494615" y="1646073"/>
            <a:ext cx="2620369" cy="442605"/>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wrap="square" lIns="54570" tIns="54570" rIns="54570" bIns="54570" anchor="ctr">
            <a:spAutoFit/>
          </a:bodyPr>
          <a:lstStyle/>
          <a:p>
            <a:pPr>
              <a:lnSpc>
                <a:spcPct val="90000"/>
              </a:lnSpc>
              <a:spcBef>
                <a:spcPts val="0"/>
              </a:spcBef>
              <a:buClr>
                <a:srgbClr val="000000"/>
              </a:buClr>
              <a:buSzPct val="100000"/>
              <a:defRPr b="0">
                <a:solidFill>
                  <a:srgbClr val="000000"/>
                </a:solidFill>
              </a:defRPr>
            </a:pPr>
            <a:r>
              <a:rPr lang="pl-PL" dirty="0" err="1">
                <a:latin typeface="Menlo"/>
              </a:rPr>
              <a:t>radarPlot</a:t>
            </a:r>
            <a:r>
              <a:rPr lang="pl-PL" dirty="0">
                <a:latin typeface="Menlo"/>
              </a:rPr>
              <a:t>(</a:t>
            </a:r>
            <a:r>
              <a:rPr lang="pl-PL" dirty="0" err="1">
                <a:latin typeface="Menlo"/>
              </a:rPr>
              <a:t>xgb.model,sparse_matrix,top</a:t>
            </a:r>
            <a:r>
              <a:rPr lang="pl-PL" dirty="0">
                <a:latin typeface="Menlo"/>
              </a:rPr>
              <a:t>=10, </a:t>
            </a:r>
            <a:r>
              <a:rPr lang="pl-PL" dirty="0" err="1">
                <a:latin typeface="Menlo"/>
              </a:rPr>
              <a:t>opt</a:t>
            </a:r>
            <a:r>
              <a:rPr lang="pl-PL" dirty="0">
                <a:latin typeface="Menlo"/>
              </a:rPr>
              <a:t>="</a:t>
            </a:r>
            <a:r>
              <a:rPr lang="pl-PL" dirty="0" err="1">
                <a:latin typeface="Menlo"/>
              </a:rPr>
              <a:t>mixed</a:t>
            </a:r>
            <a:r>
              <a:rPr lang="pl-PL" dirty="0">
                <a:latin typeface="Menlo"/>
              </a:rPr>
              <a:t>")</a:t>
            </a:r>
          </a:p>
        </p:txBody>
      </p:sp>
      <p:sp>
        <p:nvSpPr>
          <p:cNvPr id="15" name="pole tekstowe 14">
            <a:extLst>
              <a:ext uri="{FF2B5EF4-FFF2-40B4-BE49-F238E27FC236}">
                <a16:creationId xmlns:a16="http://schemas.microsoft.com/office/drawing/2014/main" id="{0A63126A-7C44-4573-9C27-433729268270}"/>
              </a:ext>
            </a:extLst>
          </p:cNvPr>
          <p:cNvSpPr txBox="1"/>
          <p:nvPr/>
        </p:nvSpPr>
        <p:spPr>
          <a:xfrm>
            <a:off x="703810" y="882099"/>
            <a:ext cx="3795194" cy="2403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en-US" dirty="0"/>
              <a:t>The `EIX` package is the set of tools to structure mining of </a:t>
            </a:r>
            <a:r>
              <a:rPr lang="en-US" dirty="0" err="1"/>
              <a:t>XGBoost</a:t>
            </a:r>
            <a:r>
              <a:rPr lang="en-US" dirty="0"/>
              <a:t> and </a:t>
            </a:r>
            <a:r>
              <a:rPr lang="en-US" dirty="0" err="1"/>
              <a:t>LightGBM</a:t>
            </a:r>
            <a:r>
              <a:rPr lang="en-US" dirty="0"/>
              <a:t> models. </a:t>
            </a:r>
            <a:br>
              <a:rPr lang="pl-PL" dirty="0"/>
            </a:br>
            <a:r>
              <a:rPr lang="en-US" dirty="0"/>
              <a:t> This package enables to find interactions in the model and also to measure variables' and interactions' importance. It includes the function of model visualization in such way that the most important variables and interactions are visible. It is also possible to analyze the prediction of a single observation taking into account the interactions. </a:t>
            </a:r>
            <a:br>
              <a:rPr lang="pl-PL" dirty="0"/>
            </a:br>
            <a:r>
              <a:rPr lang="en-US" dirty="0"/>
              <a:t>The last functionality was built using </a:t>
            </a:r>
            <a:br>
              <a:rPr lang="pl-PL" dirty="0"/>
            </a:br>
            <a:r>
              <a:rPr lang="en-US" dirty="0"/>
              <a:t>the </a:t>
            </a:r>
            <a:r>
              <a:rPr lang="en-US" b="0" dirty="0"/>
              <a:t>`</a:t>
            </a:r>
            <a:r>
              <a:rPr lang="en-US" b="0" dirty="0" err="1"/>
              <a:t>xgboostExplainer</a:t>
            </a:r>
            <a:r>
              <a:rPr lang="en-US" b="0" dirty="0"/>
              <a:t>`</a:t>
            </a:r>
            <a:r>
              <a:rPr lang="en-US" dirty="0"/>
              <a:t> and </a:t>
            </a:r>
            <a:r>
              <a:rPr lang="en-US" b="0" dirty="0"/>
              <a:t>`</a:t>
            </a:r>
            <a:r>
              <a:rPr lang="en-US" b="0" dirty="0" err="1"/>
              <a:t>breakDown</a:t>
            </a:r>
            <a:r>
              <a:rPr lang="en-US" b="0" dirty="0"/>
              <a:t>` </a:t>
            </a:r>
            <a:r>
              <a:rPr lang="en-US" dirty="0"/>
              <a:t>package.</a:t>
            </a:r>
            <a:endParaRPr lang="pl-PL" dirty="0"/>
          </a:p>
          <a:p>
            <a:pPr marL="0" marR="0" indent="0" algn="l" defTabSz="584200" rtl="0" fontAlgn="auto" latinLnBrk="0" hangingPunct="0">
              <a:lnSpc>
                <a:spcPct val="100000"/>
              </a:lnSpc>
              <a:spcBef>
                <a:spcPts val="200"/>
              </a:spcBef>
              <a:spcAft>
                <a:spcPts val="0"/>
              </a:spcAft>
              <a:buClrTx/>
              <a:buSzTx/>
              <a:buFontTx/>
              <a:buNone/>
              <a:tabLst/>
            </a:pPr>
            <a:endParaRPr kumimoji="0" lang="pl-PL" sz="1200" b="1"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sp>
        <p:nvSpPr>
          <p:cNvPr id="17" name="pole tekstowe 16">
            <a:extLst>
              <a:ext uri="{FF2B5EF4-FFF2-40B4-BE49-F238E27FC236}">
                <a16:creationId xmlns:a16="http://schemas.microsoft.com/office/drawing/2014/main" id="{7BF28B84-364B-4A08-A007-D65145FD7B59}"/>
              </a:ext>
            </a:extLst>
          </p:cNvPr>
          <p:cNvSpPr txBox="1"/>
          <p:nvPr/>
        </p:nvSpPr>
        <p:spPr>
          <a:xfrm>
            <a:off x="4964784" y="6218619"/>
            <a:ext cx="3765617" cy="1084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pl-PL" dirty="0">
                <a:latin typeface="Menlo"/>
              </a:rPr>
              <a:t>*</a:t>
            </a:r>
            <a:r>
              <a:rPr lang="pl-PL" b="0" dirty="0" err="1">
                <a:latin typeface="Menlo"/>
              </a:rPr>
              <a:t>opt</a:t>
            </a:r>
            <a:r>
              <a:rPr lang="pl-PL" b="0" dirty="0">
                <a:latin typeface="Menlo"/>
              </a:rPr>
              <a:t>=”</a:t>
            </a:r>
            <a:r>
              <a:rPr lang="pl-PL" b="0" dirty="0" err="1">
                <a:latin typeface="Menlo"/>
              </a:rPr>
              <a:t>interactions</a:t>
            </a:r>
            <a:r>
              <a:rPr lang="pl-PL" dirty="0">
                <a:latin typeface="Menlo"/>
              </a:rPr>
              <a:t>” - </a:t>
            </a:r>
            <a:r>
              <a:rPr lang="en-US" dirty="0"/>
              <a:t> these pairs of variables in which variable on the bottom (child) has higher gain than variable on the top (parent)</a:t>
            </a:r>
            <a:r>
              <a:rPr lang="pl-PL" dirty="0"/>
              <a:t> . </a:t>
            </a:r>
            <a:r>
              <a:rPr lang="pl-PL" dirty="0" err="1"/>
              <a:t>Default</a:t>
            </a:r>
            <a:r>
              <a:rPr lang="pl-PL" dirty="0"/>
              <a:t> </a:t>
            </a:r>
            <a:r>
              <a:rPr lang="pl-PL" dirty="0" err="1"/>
              <a:t>option</a:t>
            </a:r>
            <a:r>
              <a:rPr lang="pl-PL" dirty="0"/>
              <a:t>.</a:t>
            </a:r>
          </a:p>
          <a:p>
            <a:r>
              <a:rPr lang="pl-PL" b="0" dirty="0"/>
              <a:t>*</a:t>
            </a:r>
            <a:r>
              <a:rPr lang="pl-PL" b="0" dirty="0" err="1"/>
              <a:t>opt</a:t>
            </a:r>
            <a:r>
              <a:rPr lang="pl-PL" b="0" dirty="0"/>
              <a:t>=”</a:t>
            </a:r>
            <a:r>
              <a:rPr lang="pl-PL" b="0" dirty="0" err="1"/>
              <a:t>pairs</a:t>
            </a:r>
            <a:r>
              <a:rPr lang="pl-PL" b="0" dirty="0"/>
              <a:t>” </a:t>
            </a:r>
            <a:r>
              <a:rPr lang="pl-PL" dirty="0"/>
              <a:t>- </a:t>
            </a:r>
            <a:r>
              <a:rPr lang="en-US" dirty="0"/>
              <a:t>all pairs of variable</a:t>
            </a:r>
            <a:r>
              <a:rPr lang="pl-PL" dirty="0"/>
              <a:t>s</a:t>
            </a:r>
            <a:r>
              <a:rPr lang="en-US" dirty="0"/>
              <a:t>, which occur in the model one above the other</a:t>
            </a:r>
            <a:r>
              <a:rPr lang="pl-PL" dirty="0"/>
              <a:t>.</a:t>
            </a:r>
            <a:endParaRPr kumimoji="0" lang="pl-PL" sz="1200" b="1"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sp>
        <p:nvSpPr>
          <p:cNvPr id="19" name="pole tekstowe 18">
            <a:extLst>
              <a:ext uri="{FF2B5EF4-FFF2-40B4-BE49-F238E27FC236}">
                <a16:creationId xmlns:a16="http://schemas.microsoft.com/office/drawing/2014/main" id="{18197C1F-2018-4792-95D3-535CF28498D0}"/>
              </a:ext>
            </a:extLst>
          </p:cNvPr>
          <p:cNvSpPr txBox="1"/>
          <p:nvPr/>
        </p:nvSpPr>
        <p:spPr>
          <a:xfrm>
            <a:off x="4833057" y="1496012"/>
            <a:ext cx="2545347" cy="14798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en-US" dirty="0"/>
              <a:t> </a:t>
            </a:r>
            <a:r>
              <a:rPr lang="en-US" b="0" dirty="0"/>
              <a:t>* opt="single" </a:t>
            </a:r>
            <a:r>
              <a:rPr lang="en-US" dirty="0"/>
              <a:t>- </a:t>
            </a:r>
            <a:r>
              <a:rPr lang="pl-PL" dirty="0" err="1"/>
              <a:t>object</a:t>
            </a:r>
            <a:r>
              <a:rPr lang="en-US" dirty="0"/>
              <a:t> consists only single variables</a:t>
            </a:r>
          </a:p>
          <a:p>
            <a:r>
              <a:rPr lang="en-US" b="0" dirty="0"/>
              <a:t> * opt="interactions"- </a:t>
            </a:r>
            <a:r>
              <a:rPr lang="en-US" dirty="0"/>
              <a:t>only interactions</a:t>
            </a:r>
          </a:p>
          <a:p>
            <a:r>
              <a:rPr lang="en-US" b="0" dirty="0"/>
              <a:t> * opt="mixed"-  </a:t>
            </a:r>
            <a:r>
              <a:rPr lang="pl-PL" dirty="0" err="1"/>
              <a:t>object</a:t>
            </a:r>
            <a:r>
              <a:rPr lang="en-US" dirty="0"/>
              <a:t> shows importance both single variables and interactions</a:t>
            </a:r>
            <a:r>
              <a:rPr lang="pl-PL" dirty="0"/>
              <a:t>. </a:t>
            </a:r>
            <a:r>
              <a:rPr lang="pl-PL" dirty="0" err="1"/>
              <a:t>Default</a:t>
            </a:r>
            <a:r>
              <a:rPr lang="pl-PL" dirty="0"/>
              <a:t> </a:t>
            </a:r>
            <a:r>
              <a:rPr lang="pl-PL" dirty="0" err="1"/>
              <a:t>option</a:t>
            </a:r>
            <a:r>
              <a:rPr lang="pl-PL" dirty="0"/>
              <a:t>.</a:t>
            </a:r>
            <a:endParaRPr kumimoji="0" lang="pl-PL" sz="1200" b="1"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sp>
        <p:nvSpPr>
          <p:cNvPr id="20" name="pole tekstowe 19">
            <a:extLst>
              <a:ext uri="{FF2B5EF4-FFF2-40B4-BE49-F238E27FC236}">
                <a16:creationId xmlns:a16="http://schemas.microsoft.com/office/drawing/2014/main" id="{D461E63D-96A1-4A67-ACE4-6B281A559276}"/>
              </a:ext>
            </a:extLst>
          </p:cNvPr>
          <p:cNvSpPr txBox="1"/>
          <p:nvPr/>
        </p:nvSpPr>
        <p:spPr>
          <a:xfrm>
            <a:off x="4839448" y="3419790"/>
            <a:ext cx="2446780" cy="18491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r>
              <a:rPr lang="pl-PL" dirty="0" err="1"/>
              <a:t>Available</a:t>
            </a:r>
            <a:r>
              <a:rPr lang="pl-PL" dirty="0"/>
              <a:t> </a:t>
            </a:r>
            <a:r>
              <a:rPr lang="pl-PL" dirty="0" err="1"/>
              <a:t>measures</a:t>
            </a:r>
            <a:r>
              <a:rPr lang="pl-PL" dirty="0"/>
              <a:t>: </a:t>
            </a:r>
            <a:r>
              <a:rPr lang="en-US" b="0" dirty="0" err="1"/>
              <a:t>sumGain</a:t>
            </a:r>
            <a:r>
              <a:rPr lang="pl-PL" b="0" dirty="0"/>
              <a:t>, </a:t>
            </a:r>
            <a:r>
              <a:rPr lang="en-US" b="0" dirty="0" err="1"/>
              <a:t>sumCove</a:t>
            </a:r>
            <a:r>
              <a:rPr lang="pl-PL" b="0" dirty="0"/>
              <a:t>r, </a:t>
            </a:r>
            <a:r>
              <a:rPr lang="en-US" b="0" dirty="0"/>
              <a:t>mean5Gain</a:t>
            </a:r>
            <a:r>
              <a:rPr lang="pl-PL" b="0" dirty="0"/>
              <a:t> (</a:t>
            </a:r>
            <a:r>
              <a:rPr lang="en-US" b="0" dirty="0"/>
              <a:t>mean gain from 5 occurrences of given variable with the highest gain</a:t>
            </a:r>
            <a:r>
              <a:rPr lang="pl-PL" b="0" dirty="0"/>
              <a:t>), </a:t>
            </a:r>
            <a:r>
              <a:rPr lang="en-US" b="0" dirty="0" err="1"/>
              <a:t>meanGain</a:t>
            </a:r>
            <a:r>
              <a:rPr lang="pl-PL" b="0" dirty="0"/>
              <a:t>, </a:t>
            </a:r>
            <a:r>
              <a:rPr lang="en-US" b="0" dirty="0" err="1"/>
              <a:t>meanCover</a:t>
            </a:r>
            <a:r>
              <a:rPr lang="pl-PL" b="0" dirty="0"/>
              <a:t>, </a:t>
            </a:r>
            <a:r>
              <a:rPr lang="en-US" b="0" dirty="0"/>
              <a:t>frequency</a:t>
            </a:r>
            <a:endParaRPr lang="pl-PL" b="0" dirty="0"/>
          </a:p>
          <a:p>
            <a:r>
              <a:rPr kumimoji="0" lang="pl-PL" sz="1200" b="1" i="0" u="none" strike="noStrike" cap="none" spc="0" normalizeH="0" baseline="0" dirty="0">
                <a:ln>
                  <a:noFill/>
                </a:ln>
                <a:solidFill>
                  <a:srgbClr val="4C4C4C"/>
                </a:solidFill>
                <a:effectLst/>
                <a:uFillTx/>
                <a:latin typeface="Source Sans Pro"/>
                <a:ea typeface="Source Sans Pro"/>
                <a:cs typeface="Source Sans Pro"/>
                <a:sym typeface="Source Sans Pro"/>
              </a:rPr>
              <a:t>For single </a:t>
            </a:r>
            <a:r>
              <a:rPr kumimoji="0" lang="pl-PL" sz="1200" b="1" i="0" u="none" strike="noStrike" cap="none" spc="0" normalizeH="0" baseline="0" dirty="0" err="1">
                <a:ln>
                  <a:noFill/>
                </a:ln>
                <a:solidFill>
                  <a:srgbClr val="4C4C4C"/>
                </a:solidFill>
                <a:effectLst/>
                <a:uFillTx/>
                <a:latin typeface="Source Sans Pro"/>
                <a:ea typeface="Source Sans Pro"/>
                <a:cs typeface="Source Sans Pro"/>
                <a:sym typeface="Source Sans Pro"/>
              </a:rPr>
              <a:t>variables</a:t>
            </a:r>
            <a:r>
              <a:rPr kumimoji="0" lang="pl-PL" sz="1200" b="1" i="0" u="none" strike="noStrike" cap="none" spc="0" normalizeH="0" baseline="0" dirty="0">
                <a:ln>
                  <a:noFill/>
                </a:ln>
                <a:solidFill>
                  <a:srgbClr val="4C4C4C"/>
                </a:solidFill>
                <a:effectLst/>
                <a:uFillTx/>
                <a:latin typeface="Source Sans Pro"/>
                <a:ea typeface="Source Sans Pro"/>
                <a:cs typeface="Source Sans Pro"/>
                <a:sym typeface="Source Sans Pro"/>
              </a:rPr>
              <a:t> </a:t>
            </a:r>
            <a:r>
              <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rPr>
              <a:t>additionally</a:t>
            </a:r>
            <a:r>
              <a:rPr kumimoji="0" lang="pl-PL" sz="1200" b="1" i="0" u="none" strike="noStrike" cap="none" spc="0" normalizeH="0" baseline="0" dirty="0">
                <a:ln>
                  <a:noFill/>
                </a:ln>
                <a:solidFill>
                  <a:srgbClr val="4C4C4C"/>
                </a:solidFill>
                <a:effectLst/>
                <a:uFillTx/>
                <a:latin typeface="Source Sans Pro"/>
                <a:ea typeface="Source Sans Pro"/>
                <a:cs typeface="Source Sans Pro"/>
                <a:sym typeface="Source Sans Pro"/>
              </a:rPr>
              <a:t>: </a:t>
            </a:r>
            <a:r>
              <a:rPr lang="en-US" b="0" dirty="0" err="1"/>
              <a:t>counterRoots</a:t>
            </a:r>
            <a:r>
              <a:rPr lang="pl-PL" b="0" dirty="0"/>
              <a:t>, </a:t>
            </a:r>
            <a:r>
              <a:rPr lang="en-US" b="0" dirty="0" err="1"/>
              <a:t>meanDepth</a:t>
            </a:r>
            <a:r>
              <a:rPr lang="pl-PL" b="0" dirty="0"/>
              <a:t>, </a:t>
            </a:r>
            <a:r>
              <a:rPr lang="en-US" b="0" dirty="0" err="1"/>
              <a:t>weightedRoot</a:t>
            </a:r>
            <a:r>
              <a:rPr lang="en-US" b="0" dirty="0"/>
              <a:t> (</a:t>
            </a:r>
            <a:r>
              <a:rPr lang="pl-PL" b="0" dirty="0" err="1"/>
              <a:t>last</a:t>
            </a:r>
            <a:r>
              <a:rPr lang="pl-PL" b="0" dirty="0"/>
              <a:t> </a:t>
            </a:r>
            <a:r>
              <a:rPr lang="pl-PL" b="0" dirty="0" err="1"/>
              <a:t>two</a:t>
            </a:r>
            <a:r>
              <a:rPr lang="pl-PL" b="0" dirty="0"/>
              <a:t>  </a:t>
            </a:r>
            <a:r>
              <a:rPr lang="en-US" b="0" dirty="0"/>
              <a:t>weighted by </a:t>
            </a:r>
            <a:r>
              <a:rPr lang="pl-PL" b="0" dirty="0"/>
              <a:t>G</a:t>
            </a:r>
            <a:r>
              <a:rPr lang="en-US" b="0" dirty="0" err="1"/>
              <a:t>ain</a:t>
            </a:r>
            <a:r>
              <a:rPr lang="pl-PL" b="0" dirty="0"/>
              <a:t> of </a:t>
            </a:r>
            <a:r>
              <a:rPr lang="en-US" b="0" dirty="0"/>
              <a:t>variable)</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1007</TotalTime>
  <Words>447</Words>
  <Application>Microsoft Office PowerPoint</Application>
  <PresentationFormat>Niestandardowy</PresentationFormat>
  <Paragraphs>33</Paragraphs>
  <Slides>1</Slides>
  <Notes>1</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vt:i4>
      </vt:variant>
    </vt:vector>
  </HeadingPairs>
  <TitlesOfParts>
    <vt:vector size="8" baseType="lpstr">
      <vt:lpstr>Avenir Roman</vt:lpstr>
      <vt:lpstr>Helvetica Light</vt:lpstr>
      <vt:lpstr>Menlo</vt:lpstr>
      <vt:lpstr>Source Sans Pro</vt:lpstr>
      <vt:lpstr>Source Sans Pro Light</vt:lpstr>
      <vt:lpstr>Source Sans Pro Semibold</vt:lpstr>
      <vt:lpstr>White</vt:lpstr>
      <vt:lpstr>EIX : :  Explain Interactions in XGBoost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xgboostExplainer: : CHEAT SHEET</dc:title>
  <dc:creator>hp</dc:creator>
  <cp:lastModifiedBy>Emanowicz Karol (234353)</cp:lastModifiedBy>
  <cp:revision>37</cp:revision>
  <dcterms:modified xsi:type="dcterms:W3CDTF">2018-12-11T23:40:08Z</dcterms:modified>
</cp:coreProperties>
</file>