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owicz Karol (234353)" initials="EK(" lastIdx="0" clrIdx="0">
    <p:extLst>
      <p:ext uri="{19B8F6BF-5375-455C-9EA6-DF929625EA0E}">
        <p15:presenceInfo xmlns:p15="http://schemas.microsoft.com/office/powerpoint/2012/main" userId="Emanowicz Karol (23435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8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10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ekarbowiak.github.io/EI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hyperlink" Target="https://github.com/ekarbowiak/EIX" TargetMode="External"/><Relationship Id="rId5" Type="http://schemas.openxmlformats.org/officeDocument/2006/relationships/image" Target="../media/image4.png"/><Relationship Id="rId10" Type="http://schemas.openxmlformats.org/officeDocument/2006/relationships/hyperlink" Target="mailto:ewelina.Karbowiak@student.uw.edu.p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">
            <a:extLst>
              <a:ext uri="{FF2B5EF4-FFF2-40B4-BE49-F238E27FC236}">
                <a16:creationId xmlns:a16="http://schemas.microsoft.com/office/drawing/2014/main" id="{40875CC5-6FFD-4099-A347-962A75C8C28D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5" name="Group">
              <a:extLst>
                <a:ext uri="{FF2B5EF4-FFF2-40B4-BE49-F238E27FC236}">
                  <a16:creationId xmlns:a16="http://schemas.microsoft.com/office/drawing/2014/main" id="{C18B65BC-2165-420E-9855-4FBBC25A43BE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>
                <a:extLst>
                  <a:ext uri="{FF2B5EF4-FFF2-40B4-BE49-F238E27FC236}">
                    <a16:creationId xmlns:a16="http://schemas.microsoft.com/office/drawing/2014/main" id="{68E01453-27F0-4AF3-B6AB-E87442E4AB3D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Circle">
                <a:extLst>
                  <a:ext uri="{FF2B5EF4-FFF2-40B4-BE49-F238E27FC236}">
                    <a16:creationId xmlns:a16="http://schemas.microsoft.com/office/drawing/2014/main" id="{2337B41F-3C5D-4B41-AF81-3FBF2BE8D44A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1CC8AA5A-3678-45DD-AFC0-6DBE8EDA6B59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Triangle">
                <a:extLst>
                  <a:ext uri="{FF2B5EF4-FFF2-40B4-BE49-F238E27FC236}">
                    <a16:creationId xmlns:a16="http://schemas.microsoft.com/office/drawing/2014/main" id="{88131B6C-4511-408A-B69B-93CBC3AC20D9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Triangle">
                <a:extLst>
                  <a:ext uri="{FF2B5EF4-FFF2-40B4-BE49-F238E27FC236}">
                    <a16:creationId xmlns:a16="http://schemas.microsoft.com/office/drawing/2014/main" id="{CFB0D139-17B0-425A-87C3-F69DB5F29AF3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66250775-9B19-44CF-B4F4-4C2D54BC6C2D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Circle">
                <a:extLst>
                  <a:ext uri="{FF2B5EF4-FFF2-40B4-BE49-F238E27FC236}">
                    <a16:creationId xmlns:a16="http://schemas.microsoft.com/office/drawing/2014/main" id="{A3223397-C8DF-4AE4-B754-766B280EDD34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Triangle">
                <a:extLst>
                  <a:ext uri="{FF2B5EF4-FFF2-40B4-BE49-F238E27FC236}">
                    <a16:creationId xmlns:a16="http://schemas.microsoft.com/office/drawing/2014/main" id="{4F05CF2D-AE13-4ADC-871D-AFECB124891B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Circle">
                <a:extLst>
                  <a:ext uri="{FF2B5EF4-FFF2-40B4-BE49-F238E27FC236}">
                    <a16:creationId xmlns:a16="http://schemas.microsoft.com/office/drawing/2014/main" id="{AABC5D6B-94B4-4D81-9143-24FA795F5C8A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Triangle">
                <a:extLst>
                  <a:ext uri="{FF2B5EF4-FFF2-40B4-BE49-F238E27FC236}">
                    <a16:creationId xmlns:a16="http://schemas.microsoft.com/office/drawing/2014/main" id="{DA2E12CD-8277-4C8F-988D-7D772F0F5B2D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F7B4DB59-BA49-466B-A2E9-9DA07974B80F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Triangle">
                <a:extLst>
                  <a:ext uri="{FF2B5EF4-FFF2-40B4-BE49-F238E27FC236}">
                    <a16:creationId xmlns:a16="http://schemas.microsoft.com/office/drawing/2014/main" id="{05CC1FF0-84C6-48B0-A53A-D73D950D50EC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C315CA56-3419-48B9-A178-A38E05B1E557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Triangle">
                <a:extLst>
                  <a:ext uri="{FF2B5EF4-FFF2-40B4-BE49-F238E27FC236}">
                    <a16:creationId xmlns:a16="http://schemas.microsoft.com/office/drawing/2014/main" id="{F79700D7-7302-43E7-A566-235742B10E9C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32C834C8-912C-43DA-B9C3-2469FBE2D261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27613C16-9A02-43D3-BF9C-9FD348349D3F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7" name="Image" descr="Image">
              <a:extLst>
                <a:ext uri="{FF2B5EF4-FFF2-40B4-BE49-F238E27FC236}">
                  <a16:creationId xmlns:a16="http://schemas.microsoft.com/office/drawing/2014/main" id="{E2EFAE6F-1CF2-4816-A523-EACA747C6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" name="Line">
            <a:extLst>
              <a:ext uri="{FF2B5EF4-FFF2-40B4-BE49-F238E27FC236}">
                <a16:creationId xmlns:a16="http://schemas.microsoft.com/office/drawing/2014/main" id="{647793AC-427C-444B-9E29-D348BC88704A}"/>
              </a:ext>
            </a:extLst>
          </p:cNvPr>
          <p:cNvSpPr/>
          <p:nvPr/>
        </p:nvSpPr>
        <p:spPr>
          <a:xfrm>
            <a:off x="372890" y="10384640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" name="Four Column Layout : : CHEAT SHEET">
            <a:extLst>
              <a:ext uri="{FF2B5EF4-FFF2-40B4-BE49-F238E27FC236}">
                <a16:creationId xmlns:a16="http://schemas.microsoft.com/office/drawing/2014/main" id="{317546E1-3049-4A46-BB5B-3CF20E6DBED5}"/>
              </a:ext>
            </a:extLst>
          </p:cNvPr>
          <p:cNvSpPr txBox="1">
            <a:spLocks/>
          </p:cNvSpPr>
          <p:nvPr/>
        </p:nvSpPr>
        <p:spPr>
          <a:xfrm>
            <a:off x="369220" y="326388"/>
            <a:ext cx="1193045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EIX : :  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 Interactions in </a:t>
            </a:r>
            <a:r>
              <a:rPr lang="en-US" sz="3300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23EE6D5-E5A1-4E97-AB58-F6EC7FEF9C45}"/>
              </a:ext>
            </a:extLst>
          </p:cNvPr>
          <p:cNvSpPr/>
          <p:nvPr/>
        </p:nvSpPr>
        <p:spPr>
          <a:xfrm flipV="1">
            <a:off x="452630" y="941291"/>
            <a:ext cx="3927405" cy="1761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Layout Suggestions">
            <a:extLst>
              <a:ext uri="{FF2B5EF4-FFF2-40B4-BE49-F238E27FC236}">
                <a16:creationId xmlns:a16="http://schemas.microsoft.com/office/drawing/2014/main" id="{733314E8-D5CD-40B8-8E83-E863CD045522}"/>
              </a:ext>
            </a:extLst>
          </p:cNvPr>
          <p:cNvSpPr txBox="1"/>
          <p:nvPr/>
        </p:nvSpPr>
        <p:spPr>
          <a:xfrm>
            <a:off x="3981003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EB5FA8E9-D989-4026-9CA5-93DC3EC99C0B}"/>
              </a:ext>
            </a:extLst>
          </p:cNvPr>
          <p:cNvSpPr/>
          <p:nvPr/>
        </p:nvSpPr>
        <p:spPr>
          <a:xfrm flipV="1">
            <a:off x="4779757" y="926460"/>
            <a:ext cx="8309370" cy="851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" name="Useful Elements">
            <a:extLst>
              <a:ext uri="{FF2B5EF4-FFF2-40B4-BE49-F238E27FC236}">
                <a16:creationId xmlns:a16="http://schemas.microsoft.com/office/drawing/2014/main" id="{EF9C9B62-A030-416D-868C-CF3A2F39594A}"/>
              </a:ext>
            </a:extLst>
          </p:cNvPr>
          <p:cNvSpPr txBox="1"/>
          <p:nvPr/>
        </p:nvSpPr>
        <p:spPr>
          <a:xfrm>
            <a:off x="7544864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642E33BF-6FB0-4927-A26B-B0F22202C148}"/>
              </a:ext>
            </a:extLst>
          </p:cNvPr>
          <p:cNvSpPr/>
          <p:nvPr/>
        </p:nvSpPr>
        <p:spPr>
          <a:xfrm rot="5400000" flipV="1">
            <a:off x="6037542" y="7802390"/>
            <a:ext cx="512144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63AD57E-649E-4DBE-81DD-74C74EA837B6}"/>
              </a:ext>
            </a:extLst>
          </p:cNvPr>
          <p:cNvSpPr/>
          <p:nvPr/>
        </p:nvSpPr>
        <p:spPr>
          <a:xfrm rot="5400000">
            <a:off x="-117846" y="5617982"/>
            <a:ext cx="9343861" cy="2571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" name="Basics">
            <a:extLst>
              <a:ext uri="{FF2B5EF4-FFF2-40B4-BE49-F238E27FC236}">
                <a16:creationId xmlns:a16="http://schemas.microsoft.com/office/drawing/2014/main" id="{1322E81E-5ABD-4649-8BFF-F03BF925940E}"/>
              </a:ext>
            </a:extLst>
          </p:cNvPr>
          <p:cNvSpPr txBox="1"/>
          <p:nvPr/>
        </p:nvSpPr>
        <p:spPr>
          <a:xfrm>
            <a:off x="543282" y="5677604"/>
            <a:ext cx="30489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Visualisation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model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ayout Suggestions">
            <a:extLst>
              <a:ext uri="{FF2B5EF4-FFF2-40B4-BE49-F238E27FC236}">
                <a16:creationId xmlns:a16="http://schemas.microsoft.com/office/drawing/2014/main" id="{314596E1-D1B7-4037-B41A-C721B0CF6237}"/>
              </a:ext>
            </a:extLst>
          </p:cNvPr>
          <p:cNvSpPr txBox="1"/>
          <p:nvPr/>
        </p:nvSpPr>
        <p:spPr>
          <a:xfrm>
            <a:off x="8738949" y="5126397"/>
            <a:ext cx="4490012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Explanation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a single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prediction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Basics">
            <a:extLst>
              <a:ext uri="{FF2B5EF4-FFF2-40B4-BE49-F238E27FC236}">
                <a16:creationId xmlns:a16="http://schemas.microsoft.com/office/drawing/2014/main" id="{1497B82F-BC13-40A2-9587-76371ABD88B4}"/>
              </a:ext>
            </a:extLst>
          </p:cNvPr>
          <p:cNvSpPr txBox="1"/>
          <p:nvPr/>
        </p:nvSpPr>
        <p:spPr>
          <a:xfrm>
            <a:off x="4737741" y="1057168"/>
            <a:ext cx="650377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Importance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variables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ayout Suggestions">
            <a:extLst>
              <a:ext uri="{FF2B5EF4-FFF2-40B4-BE49-F238E27FC236}">
                <a16:creationId xmlns:a16="http://schemas.microsoft.com/office/drawing/2014/main" id="{5990B48A-8412-457F-AE36-61D807C940DB}"/>
              </a:ext>
            </a:extLst>
          </p:cNvPr>
          <p:cNvSpPr txBox="1"/>
          <p:nvPr/>
        </p:nvSpPr>
        <p:spPr>
          <a:xfrm>
            <a:off x="4746399" y="5126397"/>
            <a:ext cx="1641475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B53BDE8D-0AFB-4316-8035-300B171DE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46" y="2284079"/>
            <a:ext cx="2665468" cy="2790534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A90FFA45-371F-474D-93B2-0853C62CDB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13092" r="247" b="13167"/>
          <a:stretch/>
        </p:blipFill>
        <p:spPr>
          <a:xfrm>
            <a:off x="4737741" y="7881078"/>
            <a:ext cx="3630618" cy="249732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96292575-CA5A-459A-9E1D-71AED55184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3" y="7292824"/>
            <a:ext cx="3827146" cy="3085574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F02BB887-4FEC-43A5-A4DD-372457D441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" r="3227"/>
          <a:stretch/>
        </p:blipFill>
        <p:spPr>
          <a:xfrm>
            <a:off x="7902110" y="2283839"/>
            <a:ext cx="2588646" cy="2790774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A0140A2C-F837-4493-B638-C377FC6FC9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29" y="7007475"/>
            <a:ext cx="4037650" cy="3343350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BF82FC0-935A-4B6C-81DF-297CE6EA3F71}"/>
              </a:ext>
            </a:extLst>
          </p:cNvPr>
          <p:cNvSpPr txBox="1"/>
          <p:nvPr/>
        </p:nvSpPr>
        <p:spPr>
          <a:xfrm>
            <a:off x="543282" y="1044347"/>
            <a:ext cx="3795194" cy="1823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EIX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Interactions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in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r>
              <a:rPr lang="pl-PL" b="0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package supports structure mining from </a:t>
            </a:r>
            <a:r>
              <a:rPr lang="en-US" b="0" dirty="0" err="1">
                <a:solidFill>
                  <a:srgbClr val="000000"/>
                </a:solidFill>
              </a:rPr>
              <a:t>XGBoost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b="0" dirty="0" err="1">
                <a:solidFill>
                  <a:srgbClr val="000000"/>
                </a:solidFill>
              </a:rPr>
              <a:t>LightGBM</a:t>
            </a:r>
            <a:r>
              <a:rPr lang="en-US" b="0" dirty="0">
                <a:solidFill>
                  <a:srgbClr val="000000"/>
                </a:solidFill>
              </a:rPr>
              <a:t> models.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Key functionalities of this package cover: vi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uali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ation</a:t>
            </a:r>
            <a:r>
              <a:rPr lang="en-US" b="0" dirty="0">
                <a:solidFill>
                  <a:srgbClr val="000000"/>
                </a:solidFill>
              </a:rPr>
              <a:t> of tree-based ensembles models, identification of interactions, measuring of variable importance,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measuring of interaction importance, explanation of single prediction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with break down plots (based on </a:t>
            </a:r>
            <a:r>
              <a:rPr lang="en-US" dirty="0" err="1">
                <a:solidFill>
                  <a:srgbClr val="000000"/>
                </a:solidFill>
              </a:rPr>
              <a:t>xgboostExplainer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breakDown</a:t>
            </a:r>
            <a:r>
              <a:rPr lang="en-US" b="0" dirty="0">
                <a:solidFill>
                  <a:srgbClr val="000000"/>
                </a:solidFill>
              </a:rPr>
              <a:t> packages).</a:t>
            </a:r>
            <a:endParaRPr lang="pl-PL" b="0" dirty="0">
              <a:solidFill>
                <a:srgbClr val="000000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2EC9916-C2CA-4F38-9CCA-A8A0ADD56FD6}"/>
              </a:ext>
            </a:extLst>
          </p:cNvPr>
          <p:cNvSpPr txBox="1"/>
          <p:nvPr/>
        </p:nvSpPr>
        <p:spPr>
          <a:xfrm>
            <a:off x="4695841" y="6808476"/>
            <a:ext cx="3672518" cy="1084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  <a:latin typeface="Menlo"/>
              </a:rPr>
              <a:t>option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interactions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 these pairs of variables in which variable on the bottom (child) has higher gain than variable on the top (parent)</a:t>
            </a:r>
            <a:r>
              <a:rPr lang="pl-PL" b="0" dirty="0">
                <a:solidFill>
                  <a:srgbClr val="000000"/>
                </a:solidFill>
              </a:rPr>
              <a:t> 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</a:rPr>
              <a:t>option</a:t>
            </a:r>
            <a:r>
              <a:rPr lang="pl-PL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pairs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all pairs of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>
                <a:solidFill>
                  <a:srgbClr val="000000"/>
                </a:solidFill>
              </a:rPr>
              <a:t>, which occur in the model one above the other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96C0F7B-9CED-4B41-B4CA-533527B828C7}"/>
              </a:ext>
            </a:extLst>
          </p:cNvPr>
          <p:cNvSpPr txBox="1"/>
          <p:nvPr/>
        </p:nvSpPr>
        <p:spPr>
          <a:xfrm>
            <a:off x="4737739" y="2277596"/>
            <a:ext cx="3164371" cy="129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pl-PL" dirty="0" err="1">
                <a:solidFill>
                  <a:srgbClr val="000000"/>
                </a:solidFill>
              </a:rPr>
              <a:t>variables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consists only single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"interactions"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only</a:t>
            </a:r>
            <a:r>
              <a:rPr lang="pl-PL" b="0" dirty="0">
                <a:solidFill>
                  <a:srgbClr val="000000"/>
                </a:solidFill>
              </a:rPr>
              <a:t> i</a:t>
            </a:r>
            <a:r>
              <a:rPr lang="en-US" b="0" dirty="0" err="1">
                <a:solidFill>
                  <a:srgbClr val="000000"/>
                </a:solidFill>
              </a:rPr>
              <a:t>nteractions</a:t>
            </a:r>
            <a:endParaRPr lang="pl-PL" b="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both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- 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shows importance both single variables and interactions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8124FC5-6CB8-4B9B-A63E-C19F2EB45C69}"/>
              </a:ext>
            </a:extLst>
          </p:cNvPr>
          <p:cNvSpPr txBox="1"/>
          <p:nvPr/>
        </p:nvSpPr>
        <p:spPr>
          <a:xfrm>
            <a:off x="4746399" y="3570368"/>
            <a:ext cx="3046298" cy="1454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</a:rPr>
              <a:t>Available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measures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en-US" b="0" dirty="0" err="1">
                <a:solidFill>
                  <a:srgbClr val="000000"/>
                </a:solidFill>
              </a:rPr>
              <a:t>sumGain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sumCove</a:t>
            </a:r>
            <a:r>
              <a:rPr lang="pl-PL" b="0" dirty="0">
                <a:solidFill>
                  <a:srgbClr val="000000"/>
                </a:solidFill>
              </a:rPr>
              <a:t>r, </a:t>
            </a:r>
            <a:r>
              <a:rPr lang="en-US" b="0" dirty="0">
                <a:solidFill>
                  <a:srgbClr val="000000"/>
                </a:solidFill>
              </a:rPr>
              <a:t>mean5Gain</a:t>
            </a:r>
            <a:r>
              <a:rPr lang="pl-PL" b="0" dirty="0">
                <a:solidFill>
                  <a:srgbClr val="000000"/>
                </a:solidFill>
              </a:rPr>
              <a:t> (</a:t>
            </a:r>
            <a:r>
              <a:rPr lang="en-US" b="0" dirty="0">
                <a:solidFill>
                  <a:srgbClr val="000000"/>
                </a:solidFill>
              </a:rPr>
              <a:t>mean gain from 5 occurrences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of given variable with the highest gain</a:t>
            </a:r>
            <a:r>
              <a:rPr lang="pl-PL" b="0" dirty="0">
                <a:solidFill>
                  <a:srgbClr val="000000"/>
                </a:solidFill>
              </a:rPr>
              <a:t>), </a:t>
            </a:r>
            <a:r>
              <a:rPr lang="en-US" b="0" dirty="0" err="1">
                <a:solidFill>
                  <a:srgbClr val="000000"/>
                </a:solidFill>
              </a:rPr>
              <a:t>meanGain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meanCover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frequency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 single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variables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additionally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kumimoji="0" lang="pl-PL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numberOf</a:t>
            </a:r>
            <a:r>
              <a:rPr lang="en-US" b="0" dirty="0">
                <a:solidFill>
                  <a:srgbClr val="000000"/>
                </a:solidFill>
              </a:rPr>
              <a:t>Roots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meanDepth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weightedRoot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pl-PL" b="0" dirty="0" err="1">
                <a:solidFill>
                  <a:srgbClr val="000000"/>
                </a:solidFill>
              </a:rPr>
              <a:t>last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two</a:t>
            </a:r>
            <a:r>
              <a:rPr lang="pl-PL" b="0" dirty="0">
                <a:solidFill>
                  <a:srgbClr val="000000"/>
                </a:solidFill>
              </a:rPr>
              <a:t>  </a:t>
            </a:r>
            <a:r>
              <a:rPr lang="en-US" b="0" dirty="0">
                <a:solidFill>
                  <a:srgbClr val="000000"/>
                </a:solidFill>
              </a:rPr>
              <a:t>weighted by </a:t>
            </a:r>
            <a:r>
              <a:rPr lang="pl-PL" b="0" dirty="0">
                <a:solidFill>
                  <a:srgbClr val="000000"/>
                </a:solidFill>
              </a:rPr>
              <a:t>G</a:t>
            </a:r>
            <a:r>
              <a:rPr lang="en-US" b="0" dirty="0" err="1">
                <a:solidFill>
                  <a:srgbClr val="000000"/>
                </a:solidFill>
              </a:rPr>
              <a:t>ain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en-US" b="0" dirty="0">
                <a:solidFill>
                  <a:srgbClr val="000000"/>
                </a:solidFill>
              </a:rPr>
              <a:t>variable)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4C08ACEA-BBE9-4032-8440-FF49C174F000}"/>
              </a:ext>
            </a:extLst>
          </p:cNvPr>
          <p:cNvSpPr txBox="1"/>
          <p:nvPr/>
        </p:nvSpPr>
        <p:spPr>
          <a:xfrm>
            <a:off x="2105891" y="3729125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B256376-E3AC-4D8E-97B8-2B59C680938A}"/>
              </a:ext>
            </a:extLst>
          </p:cNvPr>
          <p:cNvSpPr txBox="1"/>
          <p:nvPr/>
        </p:nvSpPr>
        <p:spPr>
          <a:xfrm>
            <a:off x="546039" y="2934958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devtools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::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install_github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ekarbowiak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/EIX")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("EIX")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4B23E5B-2E17-4374-841E-6050F97672DF}"/>
              </a:ext>
            </a:extLst>
          </p:cNvPr>
          <p:cNvSpPr txBox="1"/>
          <p:nvPr/>
        </p:nvSpPr>
        <p:spPr>
          <a:xfrm>
            <a:off x="546038" y="3525551"/>
            <a:ext cx="3795194" cy="197738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("Matrix")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data.table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dt_HR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data.table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sparse.model.matrix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~ . - 1,  data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dt_HR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b="0" dirty="0">
                <a:solidFill>
                  <a:srgbClr val="000000"/>
                </a:solidFill>
                <a:latin typeface="Menlo"/>
              </a:rPr>
              <a:t>param &lt;- list(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objective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binary:logistic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base_score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0.5, 				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max_depth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2)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 param = param, data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label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dt_HR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[,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] == 1,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nrounds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50,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verbose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FALSE)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7897840-60C0-4E48-9F1E-11A399E7DBB7}"/>
              </a:ext>
            </a:extLst>
          </p:cNvPr>
          <p:cNvSpPr txBox="1"/>
          <p:nvPr/>
        </p:nvSpPr>
        <p:spPr>
          <a:xfrm>
            <a:off x="559951" y="6610767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EIX_lollipop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Menlo"/>
              </a:rPr>
              <a:t>plot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topAll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log_scale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TRUE)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0ABE41-7282-437E-97E1-94CED0458088}"/>
              </a:ext>
            </a:extLst>
          </p:cNvPr>
          <p:cNvSpPr txBox="1"/>
          <p:nvPr/>
        </p:nvSpPr>
        <p:spPr>
          <a:xfrm>
            <a:off x="8816169" y="6078236"/>
            <a:ext cx="4048902" cy="92581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[9,]</a:t>
            </a:r>
          </a:p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EIX_waterfallPlot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	        option = "interactions ")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1919C40-33D5-4EC3-98A9-6353B3F808B5}"/>
              </a:ext>
            </a:extLst>
          </p:cNvPr>
          <p:cNvSpPr txBox="1"/>
          <p:nvPr/>
        </p:nvSpPr>
        <p:spPr>
          <a:xfrm>
            <a:off x="4753024" y="6151504"/>
            <a:ext cx="3616075" cy="715500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latin typeface="Menlo"/>
              </a:rPr>
              <a:t>inter &lt;-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interactionsTable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(xgb.model, sm, 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pl-PL" b="0" dirty="0">
                <a:solidFill>
                  <a:srgbClr val="000000"/>
                </a:solidFill>
                <a:latin typeface="Menlo"/>
              </a:rPr>
              <a:t>			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option = "interactions")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plot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(inter)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00ADF54-2A5F-442A-86B8-391A688C600B}"/>
              </a:ext>
            </a:extLst>
          </p:cNvPr>
          <p:cNvSpPr txBox="1"/>
          <p:nvPr/>
        </p:nvSpPr>
        <p:spPr>
          <a:xfrm>
            <a:off x="10572414" y="1432749"/>
            <a:ext cx="265150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radar = FALSE,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sumCover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ymeasure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sumGain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 top = 10)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C9A6476-2401-4D5A-A9D7-8525E457A005}"/>
              </a:ext>
            </a:extLst>
          </p:cNvPr>
          <p:cNvSpPr txBox="1"/>
          <p:nvPr/>
        </p:nvSpPr>
        <p:spPr>
          <a:xfrm>
            <a:off x="7932538" y="1435918"/>
            <a:ext cx="252779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imp &lt;-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importanceTable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option = "both")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 top = 10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  <a:endParaRPr lang="en-US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570905C4-0232-4F3B-B51C-837B0B254DB9}"/>
              </a:ext>
            </a:extLst>
          </p:cNvPr>
          <p:cNvSpPr/>
          <p:nvPr/>
        </p:nvSpPr>
        <p:spPr>
          <a:xfrm>
            <a:off x="-4249930" y="9365511"/>
            <a:ext cx="279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/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BBFDA3D4-33CC-4844-B857-CCF339B90F5F}"/>
              </a:ext>
            </a:extLst>
          </p:cNvPr>
          <p:cNvSpPr txBox="1"/>
          <p:nvPr/>
        </p:nvSpPr>
        <p:spPr>
          <a:xfrm>
            <a:off x="559951" y="6092026"/>
            <a:ext cx="3795194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lollipop</a:t>
            </a:r>
            <a:r>
              <a:rPr lang="pl-PL" dirty="0">
                <a:solidFill>
                  <a:srgbClr val="000000"/>
                </a:solidFill>
              </a:rPr>
              <a:t> plot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shows the model with labels of the most important variables and interactions.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7FB339F4-B9CA-4C84-A188-81F59D2A818B}"/>
              </a:ext>
            </a:extLst>
          </p:cNvPr>
          <p:cNvSpPr txBox="1"/>
          <p:nvPr/>
        </p:nvSpPr>
        <p:spPr>
          <a:xfrm>
            <a:off x="4746399" y="1375185"/>
            <a:ext cx="3090907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The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able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includes different measures of importance for variables and interactions. It is possible to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visualise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it in two ways using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() function.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pole tekstowe 76">
            <a:extLst>
              <a:ext uri="{FF2B5EF4-FFF2-40B4-BE49-F238E27FC236}">
                <a16:creationId xmlns:a16="http://schemas.microsoft.com/office/drawing/2014/main" id="{B94F1EC8-6A1F-4F30-98F9-7ABFCF6F971A}"/>
              </a:ext>
            </a:extLst>
          </p:cNvPr>
          <p:cNvSpPr txBox="1"/>
          <p:nvPr/>
        </p:nvSpPr>
        <p:spPr>
          <a:xfrm>
            <a:off x="4710966" y="5450894"/>
            <a:ext cx="3657393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</a:rPr>
              <a:t>The </a:t>
            </a:r>
            <a:r>
              <a:rPr lang="pl-PL" dirty="0" err="1">
                <a:solidFill>
                  <a:srgbClr val="000000"/>
                </a:solidFill>
              </a:rPr>
              <a:t>interactions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makes</a:t>
            </a:r>
            <a:r>
              <a:rPr lang="pl-PL" b="0" dirty="0">
                <a:solidFill>
                  <a:srgbClr val="000000"/>
                </a:solidFill>
              </a:rPr>
              <a:t>  the ranking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in the model. </a:t>
            </a:r>
            <a:r>
              <a:rPr lang="pl-PL" b="0" dirty="0" err="1">
                <a:solidFill>
                  <a:srgbClr val="000000"/>
                </a:solidFill>
              </a:rPr>
              <a:t>Importance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it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can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also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visualise</a:t>
            </a:r>
            <a:r>
              <a:rPr lang="pl-PL" b="0" dirty="0">
                <a:solidFill>
                  <a:srgbClr val="000000"/>
                </a:solidFill>
              </a:rPr>
              <a:t> with </a:t>
            </a:r>
            <a:r>
              <a:rPr lang="pl-PL" dirty="0">
                <a:solidFill>
                  <a:srgbClr val="000000"/>
                </a:solidFill>
              </a:rPr>
              <a:t>plot</a:t>
            </a:r>
            <a:r>
              <a:rPr lang="pl-PL" b="0" dirty="0">
                <a:solidFill>
                  <a:srgbClr val="000000"/>
                </a:solidFill>
              </a:rPr>
              <a:t>() </a:t>
            </a:r>
            <a:r>
              <a:rPr lang="pl-PL" b="0" dirty="0" err="1">
                <a:solidFill>
                  <a:srgbClr val="000000"/>
                </a:solidFill>
              </a:rPr>
              <a:t>function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6934FC8F-D889-4EB8-B14D-5A3BC8157A80}"/>
              </a:ext>
            </a:extLst>
          </p:cNvPr>
          <p:cNvSpPr txBox="1"/>
          <p:nvPr/>
        </p:nvSpPr>
        <p:spPr>
          <a:xfrm>
            <a:off x="6059606" y="6144558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A8E6C79E-9EF3-4C4F-8270-6B3242B920D5}"/>
              </a:ext>
            </a:extLst>
          </p:cNvPr>
          <p:cNvSpPr txBox="1"/>
          <p:nvPr/>
        </p:nvSpPr>
        <p:spPr>
          <a:xfrm>
            <a:off x="8827429" y="5503191"/>
            <a:ext cx="4048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waterfall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plot </a:t>
            </a:r>
            <a:r>
              <a:rPr lang="pl-PL" b="0" dirty="0" err="1">
                <a:solidFill>
                  <a:srgbClr val="000000"/>
                </a:solidFill>
              </a:rPr>
              <a:t>shows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pl-PL" b="0" dirty="0" err="1">
                <a:solidFill>
                  <a:srgbClr val="000000"/>
                </a:solidFill>
              </a:rPr>
              <a:t>which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variables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have</a:t>
            </a:r>
            <a:r>
              <a:rPr lang="pl-PL" b="0" dirty="0">
                <a:solidFill>
                  <a:srgbClr val="000000"/>
                </a:solidFill>
              </a:rPr>
              <a:t> influence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pl-PL" b="0" dirty="0">
                <a:solidFill>
                  <a:srgbClr val="000000"/>
                </a:solidFill>
              </a:rPr>
              <a:t>on the </a:t>
            </a:r>
            <a:r>
              <a:rPr lang="pl-PL" b="0" dirty="0" err="1">
                <a:solidFill>
                  <a:srgbClr val="000000"/>
                </a:solidFill>
              </a:rPr>
              <a:t>prediction</a:t>
            </a:r>
            <a:r>
              <a:rPr lang="pl-PL" b="0" dirty="0">
                <a:solidFill>
                  <a:srgbClr val="000000"/>
                </a:solidFill>
              </a:rPr>
              <a:t> of a single </a:t>
            </a:r>
            <a:r>
              <a:rPr lang="pl-PL" b="0" dirty="0" err="1">
                <a:solidFill>
                  <a:srgbClr val="000000"/>
                </a:solidFill>
              </a:rPr>
              <a:t>observation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910B6C2-524F-4B5F-9D66-60C73FA887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798" y="92861"/>
            <a:ext cx="1242688" cy="1247266"/>
          </a:xfrm>
          <a:prstGeom prst="rect">
            <a:avLst/>
          </a:prstGeom>
        </p:spPr>
      </p:pic>
      <p:sp>
        <p:nvSpPr>
          <p:cNvPr id="58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72427817-9DFA-4A77-89CC-DBC3CE4634FA}"/>
              </a:ext>
            </a:extLst>
          </p:cNvPr>
          <p:cNvSpPr txBox="1"/>
          <p:nvPr/>
        </p:nvSpPr>
        <p:spPr>
          <a:xfrm>
            <a:off x="2484426" y="10477309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  CC BY  </a:t>
            </a:r>
            <a:r>
              <a:rPr lang="pl-PL" dirty="0"/>
              <a:t>Ewelina Karbowiak</a:t>
            </a:r>
            <a:r>
              <a:rPr dirty="0"/>
              <a:t> •  </a:t>
            </a:r>
            <a:r>
              <a:rPr lang="pl-PL" dirty="0">
                <a:hlinkClick r:id="rId10"/>
              </a:rPr>
              <a:t>ewelina.karbowiak@student.uw.edu.pl</a:t>
            </a:r>
            <a:r>
              <a:rPr lang="pl-PL" dirty="0"/>
              <a:t> •</a:t>
            </a:r>
            <a:r>
              <a:rPr dirty="0"/>
              <a:t>  </a:t>
            </a:r>
            <a:r>
              <a:rPr lang="pl-PL" dirty="0">
                <a:hlinkClick r:id="rId11"/>
              </a:rPr>
              <a:t>https://github.com/ekarbowiak/EIX</a:t>
            </a:r>
            <a:r>
              <a:rPr lang="pl-PL" dirty="0"/>
              <a:t> </a:t>
            </a:r>
            <a:r>
              <a:rPr dirty="0"/>
              <a:t>•  </a:t>
            </a:r>
            <a:r>
              <a:rPr lang="pl-PL" dirty="0">
                <a:hlinkClick r:id="rId12"/>
              </a:rPr>
              <a:t>https://ekarbowiak.github.io/EIX</a:t>
            </a:r>
            <a:r>
              <a:rPr lang="pl-PL" dirty="0"/>
              <a:t> </a:t>
            </a:r>
            <a:r>
              <a:rPr dirty="0"/>
              <a:t>•  package version </a:t>
            </a:r>
            <a:r>
              <a:rPr lang="pl-PL" altLang="pl-PL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0.0.0.9000</a:t>
            </a:r>
            <a:r>
              <a:rPr dirty="0"/>
              <a:t> •  Updated: 201</a:t>
            </a:r>
            <a:r>
              <a:rPr lang="pl-PL" dirty="0"/>
              <a:t>9</a:t>
            </a:r>
            <a:r>
              <a:rPr dirty="0"/>
              <a:t>-01</a:t>
            </a:r>
          </a:p>
        </p:txBody>
      </p:sp>
    </p:spTree>
    <p:extLst>
      <p:ext uri="{BB962C8B-B14F-4D97-AF65-F5344CB8AC3E}">
        <p14:creationId xmlns:p14="http://schemas.microsoft.com/office/powerpoint/2010/main" val="23116212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9877</TotalTime>
  <Words>478</Words>
  <Application>Microsoft Office PowerPoint</Application>
  <PresentationFormat>Niestandardowy</PresentationFormat>
  <Paragraphs>38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0" baseType="lpstr">
      <vt:lpstr>Arial</vt:lpstr>
      <vt:lpstr>Avenir Roman</vt:lpstr>
      <vt:lpstr>Helvetica Light</vt:lpstr>
      <vt:lpstr>Lucida Console</vt:lpstr>
      <vt:lpstr>Menlo</vt:lpstr>
      <vt:lpstr>Source Sans Pro</vt:lpstr>
      <vt:lpstr>Source Sans Pro Light</vt:lpstr>
      <vt:lpstr>Source Sans Pro Semibold</vt:lpstr>
      <vt:lpstr>White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EIX : : Explain Interactions in XGBoost</dc:title>
  <cp:lastModifiedBy>Emanowicz Karol (234353)</cp:lastModifiedBy>
  <cp:revision>41</cp:revision>
  <dcterms:modified xsi:type="dcterms:W3CDTF">2019-01-29T14:49:44Z</dcterms:modified>
</cp:coreProperties>
</file>