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60" r:id="rId5"/>
    <p:sldId id="259"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60"/>
    <p:restoredTop sz="96327"/>
  </p:normalViewPr>
  <p:slideViewPr>
    <p:cSldViewPr snapToGrid="0" snapToObjects="1">
      <p:cViewPr varScale="1">
        <p:scale>
          <a:sx n="93" d="100"/>
          <a:sy n="93" d="100"/>
        </p:scale>
        <p:origin x="24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5/27/21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5906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5/27/21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0960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5/27/21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28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5/27/21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591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5/27/21</a:t>
            </a:fld>
            <a:endParaRPr lang="en-US" dirty="0"/>
          </a:p>
        </p:txBody>
      </p:sp>
    </p:spTree>
    <p:extLst>
      <p:ext uri="{BB962C8B-B14F-4D97-AF65-F5344CB8AC3E}">
        <p14:creationId xmlns:p14="http://schemas.microsoft.com/office/powerpoint/2010/main" val="151001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5/27/21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6855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5/27/21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59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5/27/21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1352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5/27/21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25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5/27/21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5183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5/27/21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7302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5/27/21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7845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3BF70218-7D92-4F87-A6FE-55CFD168986E}"/>
              </a:ext>
            </a:extLst>
          </p:cNvPr>
          <p:cNvPicPr>
            <a:picLocks noChangeAspect="1"/>
          </p:cNvPicPr>
          <p:nvPr/>
        </p:nvPicPr>
        <p:blipFill rotWithShape="1">
          <a:blip r:embed="rId2"/>
          <a:srcRect t="1027" r="-1" b="4806"/>
          <a:stretch/>
        </p:blipFill>
        <p:spPr>
          <a:xfrm>
            <a:off x="1524" y="10"/>
            <a:ext cx="12188952" cy="6857990"/>
          </a:xfrm>
          <a:prstGeom prst="rect">
            <a:avLst/>
          </a:prstGeom>
        </p:spPr>
      </p:pic>
      <p:grpSp>
        <p:nvGrpSpPr>
          <p:cNvPr id="11"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2175B72-23F1-9944-ACC8-078A1B9E5EBE}"/>
              </a:ext>
            </a:extLst>
          </p:cNvPr>
          <p:cNvSpPr>
            <a:spLocks noGrp="1"/>
          </p:cNvSpPr>
          <p:nvPr>
            <p:ph type="ctrTitle"/>
          </p:nvPr>
        </p:nvSpPr>
        <p:spPr>
          <a:xfrm>
            <a:off x="1471463" y="1685677"/>
            <a:ext cx="4181444" cy="2362673"/>
          </a:xfrm>
        </p:spPr>
        <p:txBody>
          <a:bodyPr anchor="b">
            <a:normAutofit/>
          </a:bodyPr>
          <a:lstStyle/>
          <a:p>
            <a:pPr algn="ctr">
              <a:lnSpc>
                <a:spcPct val="110000"/>
              </a:lnSpc>
            </a:pPr>
            <a:r>
              <a:rPr lang="en-US" sz="3000" b="1" dirty="0">
                <a:solidFill>
                  <a:schemeClr val="tx1">
                    <a:lumMod val="75000"/>
                    <a:lumOff val="25000"/>
                  </a:schemeClr>
                </a:solidFill>
              </a:rPr>
              <a:t>Self-Injury and Usage of Social Media Analysis</a:t>
            </a:r>
            <a:br>
              <a:rPr lang="en-US" sz="3000" dirty="0">
                <a:solidFill>
                  <a:schemeClr val="tx1">
                    <a:lumMod val="75000"/>
                    <a:lumOff val="25000"/>
                  </a:schemeClr>
                </a:solidFill>
              </a:rPr>
            </a:br>
            <a:endParaRPr lang="en-US" sz="3000" dirty="0">
              <a:solidFill>
                <a:schemeClr val="tx1">
                  <a:lumMod val="75000"/>
                  <a:lumOff val="25000"/>
                </a:schemeClr>
              </a:solidFill>
            </a:endParaRPr>
          </a:p>
        </p:txBody>
      </p:sp>
      <p:sp>
        <p:nvSpPr>
          <p:cNvPr id="3" name="Subtitle 2">
            <a:extLst>
              <a:ext uri="{FF2B5EF4-FFF2-40B4-BE49-F238E27FC236}">
                <a16:creationId xmlns:a16="http://schemas.microsoft.com/office/drawing/2014/main" id="{9996B3D1-3B75-5C45-9D63-862E2A7D5769}"/>
              </a:ext>
            </a:extLst>
          </p:cNvPr>
          <p:cNvSpPr>
            <a:spLocks noGrp="1"/>
          </p:cNvSpPr>
          <p:nvPr>
            <p:ph type="subTitle" idx="1"/>
          </p:nvPr>
        </p:nvSpPr>
        <p:spPr>
          <a:xfrm>
            <a:off x="1920240" y="4048350"/>
            <a:ext cx="3283888" cy="816301"/>
          </a:xfrm>
        </p:spPr>
        <p:txBody>
          <a:bodyPr anchor="t">
            <a:normAutofit fontScale="70000" lnSpcReduction="20000"/>
          </a:bodyPr>
          <a:lstStyle/>
          <a:p>
            <a:pPr algn="ctr"/>
            <a:r>
              <a:rPr lang="en-US" sz="2000" dirty="0">
                <a:solidFill>
                  <a:schemeClr val="tx1">
                    <a:lumMod val="75000"/>
                    <a:lumOff val="25000"/>
                  </a:schemeClr>
                </a:solidFill>
              </a:rPr>
              <a:t>By </a:t>
            </a:r>
          </a:p>
          <a:p>
            <a:pPr algn="ctr"/>
            <a:r>
              <a:rPr lang="en-US" sz="2000" dirty="0" err="1">
                <a:solidFill>
                  <a:schemeClr val="tx1">
                    <a:lumMod val="75000"/>
                    <a:lumOff val="25000"/>
                  </a:schemeClr>
                </a:solidFill>
              </a:rPr>
              <a:t>Hayal</a:t>
            </a:r>
            <a:r>
              <a:rPr lang="en-US" sz="2000" dirty="0">
                <a:solidFill>
                  <a:schemeClr val="tx1">
                    <a:lumMod val="75000"/>
                    <a:lumOff val="25000"/>
                  </a:schemeClr>
                </a:solidFill>
              </a:rPr>
              <a:t> DARGIN</a:t>
            </a:r>
          </a:p>
        </p:txBody>
      </p:sp>
    </p:spTree>
    <p:extLst>
      <p:ext uri="{BB962C8B-B14F-4D97-AF65-F5344CB8AC3E}">
        <p14:creationId xmlns:p14="http://schemas.microsoft.com/office/powerpoint/2010/main" val="265202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C5D0-8277-AF41-AE1A-50645A024148}"/>
              </a:ext>
            </a:extLst>
          </p:cNvPr>
          <p:cNvSpPr>
            <a:spLocks noGrp="1"/>
          </p:cNvSpPr>
          <p:nvPr>
            <p:ph type="title"/>
          </p:nvPr>
        </p:nvSpPr>
        <p:spPr/>
        <p:txBody>
          <a:bodyPr/>
          <a:lstStyle/>
          <a:p>
            <a:pPr algn="ctr"/>
            <a:r>
              <a:rPr lang="en" dirty="0"/>
              <a:t>Takeaways</a:t>
            </a:r>
            <a:endParaRPr lang="en-US" dirty="0"/>
          </a:p>
        </p:txBody>
      </p:sp>
      <p:sp>
        <p:nvSpPr>
          <p:cNvPr id="5" name="Content Placeholder 4">
            <a:extLst>
              <a:ext uri="{FF2B5EF4-FFF2-40B4-BE49-F238E27FC236}">
                <a16:creationId xmlns:a16="http://schemas.microsoft.com/office/drawing/2014/main" id="{DBBCEC7A-36B7-9C44-B79B-816518543A40}"/>
              </a:ext>
            </a:extLst>
          </p:cNvPr>
          <p:cNvSpPr>
            <a:spLocks noGrp="1"/>
          </p:cNvSpPr>
          <p:nvPr>
            <p:ph idx="1"/>
          </p:nvPr>
        </p:nvSpPr>
        <p:spPr/>
        <p:txBody>
          <a:bodyPr/>
          <a:lstStyle/>
          <a:p>
            <a:pPr marL="285750" indent="-285750">
              <a:buFont typeface="Wingdings" pitchFamily="2" charset="2"/>
              <a:buChar char="v"/>
            </a:pPr>
            <a:r>
              <a:rPr lang="en-US" dirty="0"/>
              <a:t>In Self Harm data set self-injuries of White Non-Hispanic females between the age group 15-19 are more likely to commit self-harm. </a:t>
            </a:r>
          </a:p>
          <a:p>
            <a:pPr marL="285750" indent="-285750">
              <a:buFont typeface="Wingdings" pitchFamily="2" charset="2"/>
              <a:buChar char="v"/>
            </a:pPr>
            <a:r>
              <a:rPr lang="en-US" dirty="0"/>
              <a:t>Random forest regressor was the best model</a:t>
            </a:r>
          </a:p>
        </p:txBody>
      </p:sp>
    </p:spTree>
    <p:extLst>
      <p:ext uri="{BB962C8B-B14F-4D97-AF65-F5344CB8AC3E}">
        <p14:creationId xmlns:p14="http://schemas.microsoft.com/office/powerpoint/2010/main" val="234285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6AD8-C9AE-254A-8206-9406BDA79378}"/>
              </a:ext>
            </a:extLst>
          </p:cNvPr>
          <p:cNvSpPr>
            <a:spLocks noGrp="1"/>
          </p:cNvSpPr>
          <p:nvPr>
            <p:ph type="title"/>
          </p:nvPr>
        </p:nvSpPr>
        <p:spPr/>
        <p:txBody>
          <a:bodyPr/>
          <a:lstStyle/>
          <a:p>
            <a:pPr algn="ctr"/>
            <a:r>
              <a:rPr lang="en-US" dirty="0"/>
              <a:t>Future Research</a:t>
            </a:r>
          </a:p>
        </p:txBody>
      </p:sp>
      <p:sp>
        <p:nvSpPr>
          <p:cNvPr id="3" name="Content Placeholder 2">
            <a:extLst>
              <a:ext uri="{FF2B5EF4-FFF2-40B4-BE49-F238E27FC236}">
                <a16:creationId xmlns:a16="http://schemas.microsoft.com/office/drawing/2014/main" id="{6958B8F7-25E3-D741-8359-17471B2E0BB9}"/>
              </a:ext>
            </a:extLst>
          </p:cNvPr>
          <p:cNvSpPr>
            <a:spLocks noGrp="1"/>
          </p:cNvSpPr>
          <p:nvPr>
            <p:ph idx="1"/>
          </p:nvPr>
        </p:nvSpPr>
        <p:spPr/>
        <p:txBody>
          <a:bodyPr/>
          <a:lstStyle/>
          <a:p>
            <a:pPr marL="285750" indent="-285750">
              <a:buFont typeface="Wingdings" pitchFamily="2" charset="2"/>
              <a:buChar char="v"/>
            </a:pPr>
            <a:r>
              <a:rPr lang="en-US" dirty="0"/>
              <a:t>Expand the data set</a:t>
            </a:r>
          </a:p>
          <a:p>
            <a:pPr marL="285750" indent="-285750">
              <a:buFont typeface="Wingdings" pitchFamily="2" charset="2"/>
              <a:buChar char="v"/>
            </a:pPr>
            <a:r>
              <a:rPr lang="en-US" dirty="0"/>
              <a:t>Expand modeling </a:t>
            </a:r>
          </a:p>
          <a:p>
            <a:pPr marL="285750" indent="-285750">
              <a:buFont typeface="Wingdings" pitchFamily="2" charset="2"/>
              <a:buChar char="v"/>
            </a:pPr>
            <a:r>
              <a:rPr lang="en-US" dirty="0"/>
              <a:t>Expand to more features in social media data set</a:t>
            </a:r>
          </a:p>
          <a:p>
            <a:pPr marL="285750" indent="-285750">
              <a:buFont typeface="Wingdings" pitchFamily="2" charset="2"/>
              <a:buChar char="v"/>
            </a:pPr>
            <a:endParaRPr lang="en-US" dirty="0"/>
          </a:p>
        </p:txBody>
      </p:sp>
    </p:spTree>
    <p:extLst>
      <p:ext uri="{BB962C8B-B14F-4D97-AF65-F5344CB8AC3E}">
        <p14:creationId xmlns:p14="http://schemas.microsoft.com/office/powerpoint/2010/main" val="384082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3E6F-B486-1347-8F55-DBF07B512AA7}"/>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95A9A0F3-9579-C243-92A9-3B858D5D98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517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0160-8A2C-A145-B363-C16DA59BAD0C}"/>
              </a:ext>
            </a:extLst>
          </p:cNvPr>
          <p:cNvSpPr>
            <a:spLocks noGrp="1"/>
          </p:cNvSpPr>
          <p:nvPr>
            <p:ph type="title"/>
          </p:nvPr>
        </p:nvSpPr>
        <p:spPr/>
        <p:txBody>
          <a:bodyPr/>
          <a:lstStyle/>
          <a:p>
            <a:pPr algn="ctr"/>
            <a:r>
              <a:rPr lang="en-US" dirty="0"/>
              <a:t>The Problem</a:t>
            </a:r>
          </a:p>
        </p:txBody>
      </p:sp>
      <p:sp>
        <p:nvSpPr>
          <p:cNvPr id="3" name="Content Placeholder 2">
            <a:extLst>
              <a:ext uri="{FF2B5EF4-FFF2-40B4-BE49-F238E27FC236}">
                <a16:creationId xmlns:a16="http://schemas.microsoft.com/office/drawing/2014/main" id="{9987A52A-22EB-1744-A5BD-2F9B9EDC66BA}"/>
              </a:ext>
            </a:extLst>
          </p:cNvPr>
          <p:cNvSpPr>
            <a:spLocks noGrp="1"/>
          </p:cNvSpPr>
          <p:nvPr>
            <p:ph idx="1"/>
          </p:nvPr>
        </p:nvSpPr>
        <p:spPr/>
        <p:txBody>
          <a:bodyPr/>
          <a:lstStyle/>
          <a:p>
            <a:pPr algn="ctr"/>
            <a:endParaRPr lang="en-US" dirty="0"/>
          </a:p>
          <a:p>
            <a:pPr algn="ctr"/>
            <a:endParaRPr lang="en-US" dirty="0"/>
          </a:p>
          <a:p>
            <a:pPr algn="ctr"/>
            <a:r>
              <a:rPr lang="en-US" dirty="0"/>
              <a:t>High use of social media has a negative impact on young people which leads them to self harm. </a:t>
            </a:r>
          </a:p>
        </p:txBody>
      </p:sp>
    </p:spTree>
    <p:extLst>
      <p:ext uri="{BB962C8B-B14F-4D97-AF65-F5344CB8AC3E}">
        <p14:creationId xmlns:p14="http://schemas.microsoft.com/office/powerpoint/2010/main" val="21390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A7E3-514E-B548-924C-F9C247645B61}"/>
              </a:ext>
            </a:extLst>
          </p:cNvPr>
          <p:cNvSpPr>
            <a:spLocks noGrp="1"/>
          </p:cNvSpPr>
          <p:nvPr>
            <p:ph type="title"/>
          </p:nvPr>
        </p:nvSpPr>
        <p:spPr/>
        <p:txBody>
          <a:bodyPr/>
          <a:lstStyle/>
          <a:p>
            <a:pPr algn="ctr"/>
            <a:r>
              <a:rPr lang="en-US" dirty="0"/>
              <a:t>The Solution </a:t>
            </a:r>
          </a:p>
        </p:txBody>
      </p:sp>
      <p:sp>
        <p:nvSpPr>
          <p:cNvPr id="3" name="Content Placeholder 2">
            <a:extLst>
              <a:ext uri="{FF2B5EF4-FFF2-40B4-BE49-F238E27FC236}">
                <a16:creationId xmlns:a16="http://schemas.microsoft.com/office/drawing/2014/main" id="{194A440A-E9EA-3645-BA10-13396CF18FF0}"/>
              </a:ext>
            </a:extLst>
          </p:cNvPr>
          <p:cNvSpPr>
            <a:spLocks noGrp="1"/>
          </p:cNvSpPr>
          <p:nvPr>
            <p:ph idx="1"/>
          </p:nvPr>
        </p:nvSpPr>
        <p:spPr/>
        <p:txBody>
          <a:bodyPr/>
          <a:lstStyle/>
          <a:p>
            <a:r>
              <a:rPr lang="en-US" dirty="0"/>
              <a:t>To reduce injury rates and suicide attempts there should be strict restrictions on the number of social media apps that teenagers aged between 10 to 19 have access to on their phones and on any other devices. </a:t>
            </a:r>
          </a:p>
        </p:txBody>
      </p:sp>
    </p:spTree>
    <p:extLst>
      <p:ext uri="{BB962C8B-B14F-4D97-AF65-F5344CB8AC3E}">
        <p14:creationId xmlns:p14="http://schemas.microsoft.com/office/powerpoint/2010/main" val="69665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The Data&#10;">
            <a:extLst>
              <a:ext uri="{FF2B5EF4-FFF2-40B4-BE49-F238E27FC236}">
                <a16:creationId xmlns:a16="http://schemas.microsoft.com/office/drawing/2014/main" id="{F6922F3D-695F-7147-8360-1871E4539352}"/>
              </a:ext>
            </a:extLst>
          </p:cNvPr>
          <p:cNvPicPr>
            <a:picLocks noGrp="1" noChangeAspect="1"/>
          </p:cNvPicPr>
          <p:nvPr>
            <p:ph idx="1"/>
          </p:nvPr>
        </p:nvPicPr>
        <p:blipFill rotWithShape="1">
          <a:blip r:embed="rId2"/>
          <a:srcRect r="6221" b="-1"/>
          <a:stretch/>
        </p:blipFill>
        <p:spPr>
          <a:xfrm>
            <a:off x="-1" y="734290"/>
            <a:ext cx="12192000" cy="6123709"/>
          </a:xfrm>
          <a:prstGeom prst="rect">
            <a:avLst/>
          </a:prstGeom>
        </p:spPr>
      </p:pic>
      <p:sp>
        <p:nvSpPr>
          <p:cNvPr id="10" name="TextBox 9">
            <a:extLst>
              <a:ext uri="{FF2B5EF4-FFF2-40B4-BE49-F238E27FC236}">
                <a16:creationId xmlns:a16="http://schemas.microsoft.com/office/drawing/2014/main" id="{BF58CF4D-F6BD-7245-88BF-7164157ECFDD}"/>
              </a:ext>
            </a:extLst>
          </p:cNvPr>
          <p:cNvSpPr txBox="1"/>
          <p:nvPr/>
        </p:nvSpPr>
        <p:spPr>
          <a:xfrm>
            <a:off x="3782291" y="193964"/>
            <a:ext cx="4308764" cy="369332"/>
          </a:xfrm>
          <a:prstGeom prst="rect">
            <a:avLst/>
          </a:prstGeom>
          <a:noFill/>
        </p:spPr>
        <p:txBody>
          <a:bodyPr wrap="square" rtlCol="0">
            <a:spAutoFit/>
          </a:bodyPr>
          <a:lstStyle/>
          <a:p>
            <a:pPr algn="ctr"/>
            <a:r>
              <a:rPr lang="en-US" dirty="0"/>
              <a:t>1. Data Set</a:t>
            </a:r>
          </a:p>
        </p:txBody>
      </p:sp>
    </p:spTree>
    <p:extLst>
      <p:ext uri="{BB962C8B-B14F-4D97-AF65-F5344CB8AC3E}">
        <p14:creationId xmlns:p14="http://schemas.microsoft.com/office/powerpoint/2010/main" val="413034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Table&#10;&#10;Description automatically generated">
            <a:extLst>
              <a:ext uri="{FF2B5EF4-FFF2-40B4-BE49-F238E27FC236}">
                <a16:creationId xmlns:a16="http://schemas.microsoft.com/office/drawing/2014/main" id="{3DA57C9D-CCC7-6140-B506-125D92D233AD}"/>
              </a:ext>
            </a:extLst>
          </p:cNvPr>
          <p:cNvPicPr>
            <a:picLocks noGrp="1" noChangeAspect="1"/>
          </p:cNvPicPr>
          <p:nvPr>
            <p:ph idx="1"/>
          </p:nvPr>
        </p:nvPicPr>
        <p:blipFill rotWithShape="1">
          <a:blip r:embed="rId2"/>
          <a:srcRect b="881"/>
          <a:stretch/>
        </p:blipFill>
        <p:spPr>
          <a:xfrm>
            <a:off x="-1" y="845126"/>
            <a:ext cx="12192000" cy="6012873"/>
          </a:xfrm>
          <a:prstGeom prst="rect">
            <a:avLst/>
          </a:prstGeom>
        </p:spPr>
      </p:pic>
      <p:sp>
        <p:nvSpPr>
          <p:cNvPr id="10" name="TextBox 9">
            <a:extLst>
              <a:ext uri="{FF2B5EF4-FFF2-40B4-BE49-F238E27FC236}">
                <a16:creationId xmlns:a16="http://schemas.microsoft.com/office/drawing/2014/main" id="{2CF51F2A-CB66-BA41-B9F3-31976CC2010E}"/>
              </a:ext>
            </a:extLst>
          </p:cNvPr>
          <p:cNvSpPr txBox="1"/>
          <p:nvPr/>
        </p:nvSpPr>
        <p:spPr>
          <a:xfrm>
            <a:off x="4461164" y="212558"/>
            <a:ext cx="1981200" cy="369332"/>
          </a:xfrm>
          <a:prstGeom prst="rect">
            <a:avLst/>
          </a:prstGeom>
          <a:noFill/>
        </p:spPr>
        <p:txBody>
          <a:bodyPr wrap="square" rtlCol="0">
            <a:spAutoFit/>
          </a:bodyPr>
          <a:lstStyle/>
          <a:p>
            <a:pPr algn="ctr"/>
            <a:r>
              <a:rPr lang="en-US" dirty="0"/>
              <a:t>2. Data Set</a:t>
            </a:r>
          </a:p>
        </p:txBody>
      </p:sp>
    </p:spTree>
    <p:extLst>
      <p:ext uri="{BB962C8B-B14F-4D97-AF65-F5344CB8AC3E}">
        <p14:creationId xmlns:p14="http://schemas.microsoft.com/office/powerpoint/2010/main" val="379340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D1DB-CB86-274D-A782-B6088C8D159E}"/>
              </a:ext>
            </a:extLst>
          </p:cNvPr>
          <p:cNvSpPr>
            <a:spLocks noGrp="1"/>
          </p:cNvSpPr>
          <p:nvPr>
            <p:ph type="title"/>
          </p:nvPr>
        </p:nvSpPr>
        <p:spPr/>
        <p:txBody>
          <a:bodyPr/>
          <a:lstStyle/>
          <a:p>
            <a:r>
              <a:rPr lang="en-US" dirty="0"/>
              <a:t>Data Wrangling Self Harm</a:t>
            </a:r>
          </a:p>
        </p:txBody>
      </p:sp>
      <p:sp>
        <p:nvSpPr>
          <p:cNvPr id="3" name="Content Placeholder 2">
            <a:extLst>
              <a:ext uri="{FF2B5EF4-FFF2-40B4-BE49-F238E27FC236}">
                <a16:creationId xmlns:a16="http://schemas.microsoft.com/office/drawing/2014/main" id="{62780FD4-283F-E949-B466-AC08F8A6AF02}"/>
              </a:ext>
            </a:extLst>
          </p:cNvPr>
          <p:cNvSpPr>
            <a:spLocks noGrp="1"/>
          </p:cNvSpPr>
          <p:nvPr>
            <p:ph idx="1"/>
          </p:nvPr>
        </p:nvSpPr>
        <p:spPr/>
        <p:txBody>
          <a:bodyPr/>
          <a:lstStyle/>
          <a:p>
            <a:r>
              <a:rPr lang="en-US" dirty="0"/>
              <a:t>The row data set from CDC (Centers for Disease Control and Prevention) Self Harm contained 5889 rows with 21 columns.</a:t>
            </a:r>
          </a:p>
          <a:p>
            <a:pPr marL="285750" indent="-285750">
              <a:buFont typeface="Wingdings" pitchFamily="2" charset="2"/>
              <a:buChar char="v"/>
            </a:pPr>
            <a:r>
              <a:rPr lang="en-US" dirty="0"/>
              <a:t>Target Variable: Injury</a:t>
            </a:r>
          </a:p>
          <a:p>
            <a:pPr marL="285750" indent="-285750">
              <a:buFont typeface="Wingdings" pitchFamily="2" charset="2"/>
              <a:buChar char="v"/>
            </a:pPr>
            <a:r>
              <a:rPr lang="en-US" dirty="0"/>
              <a:t>Drop redundant columns</a:t>
            </a:r>
          </a:p>
          <a:p>
            <a:pPr marL="285750" indent="-285750">
              <a:buFont typeface="Wingdings" pitchFamily="2" charset="2"/>
              <a:buChar char="v"/>
            </a:pPr>
            <a:r>
              <a:rPr lang="en-US" dirty="0"/>
              <a:t>Drop/Fulfill missing values </a:t>
            </a:r>
          </a:p>
          <a:p>
            <a:pPr marL="285750" indent="-285750">
              <a:buFont typeface="Wingdings" pitchFamily="2" charset="2"/>
              <a:buChar char="v"/>
            </a:pPr>
            <a:r>
              <a:rPr lang="en-US" dirty="0"/>
              <a:t>Correct data types </a:t>
            </a:r>
          </a:p>
          <a:p>
            <a:pPr marL="285750" indent="-285750">
              <a:buFont typeface="Wingdings" pitchFamily="2" charset="2"/>
              <a:buChar char="v"/>
            </a:pPr>
            <a:r>
              <a:rPr lang="en-US" dirty="0"/>
              <a:t>Define unclear values </a:t>
            </a:r>
          </a:p>
        </p:txBody>
      </p:sp>
    </p:spTree>
    <p:extLst>
      <p:ext uri="{BB962C8B-B14F-4D97-AF65-F5344CB8AC3E}">
        <p14:creationId xmlns:p14="http://schemas.microsoft.com/office/powerpoint/2010/main" val="53281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CF02-D9CE-2E4A-91B4-CE6C92FFFFBE}"/>
              </a:ext>
            </a:extLst>
          </p:cNvPr>
          <p:cNvSpPr>
            <a:spLocks noGrp="1"/>
          </p:cNvSpPr>
          <p:nvPr>
            <p:ph type="title"/>
          </p:nvPr>
        </p:nvSpPr>
        <p:spPr/>
        <p:txBody>
          <a:bodyPr/>
          <a:lstStyle/>
          <a:p>
            <a:r>
              <a:rPr lang="en-US" dirty="0"/>
              <a:t>Data Wrangling Social Media</a:t>
            </a:r>
          </a:p>
        </p:txBody>
      </p:sp>
      <p:sp>
        <p:nvSpPr>
          <p:cNvPr id="3" name="Content Placeholder 2">
            <a:extLst>
              <a:ext uri="{FF2B5EF4-FFF2-40B4-BE49-F238E27FC236}">
                <a16:creationId xmlns:a16="http://schemas.microsoft.com/office/drawing/2014/main" id="{0073402B-109C-0547-A4AE-ED3880102256}"/>
              </a:ext>
            </a:extLst>
          </p:cNvPr>
          <p:cNvSpPr>
            <a:spLocks noGrp="1"/>
          </p:cNvSpPr>
          <p:nvPr>
            <p:ph idx="1"/>
          </p:nvPr>
        </p:nvSpPr>
        <p:spPr/>
        <p:txBody>
          <a:bodyPr/>
          <a:lstStyle/>
          <a:p>
            <a:r>
              <a:rPr lang="en-US" dirty="0"/>
              <a:t>The row data set from Statista Monthly Active Users by My Space contained 142 rows with 3 columns.</a:t>
            </a:r>
          </a:p>
          <a:p>
            <a:pPr marL="285750" indent="-285750">
              <a:buFont typeface="Wingdings" pitchFamily="2" charset="2"/>
              <a:buChar char="v"/>
            </a:pPr>
            <a:r>
              <a:rPr lang="en-US" dirty="0"/>
              <a:t>Target Variable: Users</a:t>
            </a:r>
          </a:p>
          <a:p>
            <a:pPr marL="285750" indent="-285750">
              <a:buFont typeface="Wingdings" pitchFamily="2" charset="2"/>
              <a:buChar char="v"/>
            </a:pPr>
            <a:r>
              <a:rPr lang="en-US" dirty="0"/>
              <a:t>Reshape the data set </a:t>
            </a:r>
          </a:p>
          <a:p>
            <a:endParaRPr lang="en-US" dirty="0"/>
          </a:p>
          <a:p>
            <a:endParaRPr lang="en-US" dirty="0"/>
          </a:p>
        </p:txBody>
      </p:sp>
    </p:spTree>
    <p:extLst>
      <p:ext uri="{BB962C8B-B14F-4D97-AF65-F5344CB8AC3E}">
        <p14:creationId xmlns:p14="http://schemas.microsoft.com/office/powerpoint/2010/main" val="247069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3BF9304B-5E2B-2D4D-A9F6-6680FD0A88B3}"/>
              </a:ext>
            </a:extLst>
          </p:cNvPr>
          <p:cNvPicPr/>
          <p:nvPr/>
        </p:nvPicPr>
        <p:blipFill>
          <a:blip r:embed="rId2">
            <a:extLst>
              <a:ext uri="{28A0092B-C50C-407E-A947-70E740481C1C}">
                <a14:useLocalDpi xmlns:a14="http://schemas.microsoft.com/office/drawing/2010/main" val="0"/>
              </a:ext>
            </a:extLst>
          </a:blip>
          <a:stretch>
            <a:fillRect/>
          </a:stretch>
        </p:blipFill>
        <p:spPr>
          <a:xfrm>
            <a:off x="457202" y="343010"/>
            <a:ext cx="5426764" cy="2862617"/>
          </a:xfrm>
          <a:prstGeom prst="rect">
            <a:avLst/>
          </a:prstGeom>
        </p:spPr>
      </p:pic>
      <p:sp>
        <p:nvSpPr>
          <p:cNvPr id="13" name="Rectangle 9">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9A901D44-B6EA-2940-A8C6-1ADC8B8D2BBD}"/>
              </a:ext>
            </a:extLst>
          </p:cNvPr>
          <p:cNvPicPr/>
          <p:nvPr/>
        </p:nvPicPr>
        <p:blipFill>
          <a:blip r:embed="rId3">
            <a:extLst>
              <a:ext uri="{28A0092B-C50C-407E-A947-70E740481C1C}">
                <a14:useLocalDpi xmlns:a14="http://schemas.microsoft.com/office/drawing/2010/main" val="0"/>
              </a:ext>
            </a:extLst>
          </a:blip>
          <a:stretch>
            <a:fillRect/>
          </a:stretch>
        </p:blipFill>
        <p:spPr>
          <a:xfrm>
            <a:off x="6860766" y="321734"/>
            <a:ext cx="4007130" cy="2905170"/>
          </a:xfrm>
          <a:prstGeom prst="rect">
            <a:avLst/>
          </a:prstGeom>
        </p:spPr>
      </p:pic>
      <p:sp>
        <p:nvSpPr>
          <p:cNvPr id="12" name="Rectangle 11">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line chart&#10;&#10;Description automatically generated">
            <a:extLst>
              <a:ext uri="{FF2B5EF4-FFF2-40B4-BE49-F238E27FC236}">
                <a16:creationId xmlns:a16="http://schemas.microsoft.com/office/drawing/2014/main" id="{1C5AB0F8-E781-9F42-AA3E-0EE2EE82084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57201" y="3688603"/>
            <a:ext cx="5426764" cy="2645546"/>
          </a:xfrm>
          <a:prstGeom prst="rect">
            <a:avLst/>
          </a:prstGeom>
        </p:spPr>
      </p:pic>
      <p:pic>
        <p:nvPicPr>
          <p:cNvPr id="3" name="Picture 2" descr="Chart, bar chart&#10;&#10;Description automatically generated">
            <a:extLst>
              <a:ext uri="{FF2B5EF4-FFF2-40B4-BE49-F238E27FC236}">
                <a16:creationId xmlns:a16="http://schemas.microsoft.com/office/drawing/2014/main" id="{A05D4D8C-73F4-4344-AC2A-7AD1A2549AA2}"/>
              </a:ext>
            </a:extLst>
          </p:cNvPr>
          <p:cNvPicPr/>
          <p:nvPr/>
        </p:nvPicPr>
        <p:blipFill>
          <a:blip r:embed="rId5">
            <a:extLst>
              <a:ext uri="{28A0092B-C50C-407E-A947-70E740481C1C}">
                <a14:useLocalDpi xmlns:a14="http://schemas.microsoft.com/office/drawing/2010/main" val="0"/>
              </a:ext>
            </a:extLst>
          </a:blip>
          <a:stretch>
            <a:fillRect/>
          </a:stretch>
        </p:blipFill>
        <p:spPr>
          <a:xfrm>
            <a:off x="6308034" y="3643757"/>
            <a:ext cx="5112595" cy="2735238"/>
          </a:xfrm>
          <a:prstGeom prst="rect">
            <a:avLst/>
          </a:prstGeom>
        </p:spPr>
      </p:pic>
      <p:sp>
        <p:nvSpPr>
          <p:cNvPr id="15" name="Google Shape;105;p19">
            <a:extLst>
              <a:ext uri="{FF2B5EF4-FFF2-40B4-BE49-F238E27FC236}">
                <a16:creationId xmlns:a16="http://schemas.microsoft.com/office/drawing/2014/main" id="{CD250444-1B57-E64F-A650-A1A19394702B}"/>
              </a:ext>
            </a:extLst>
          </p:cNvPr>
          <p:cNvSpPr txBox="1">
            <a:spLocks/>
          </p:cNvSpPr>
          <p:nvPr/>
        </p:nvSpPr>
        <p:spPr>
          <a:xfrm>
            <a:off x="4967428" y="3096541"/>
            <a:ext cx="2804971" cy="598800"/>
          </a:xfrm>
          <a:prstGeom prst="rect">
            <a:avLst/>
          </a:prstGeom>
        </p:spPr>
        <p:txBody>
          <a:bodyPr spcFirstLastPara="1" wrap="square" lIns="91425" tIns="91425" rIns="91425" bIns="91425" anchor="ctr" anchorCtr="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spcBef>
                <a:spcPts val="0"/>
              </a:spcBef>
            </a:pPr>
            <a:r>
              <a:rPr lang="en-US" sz="2400" b="1" dirty="0">
                <a:latin typeface="Arial" panose="020B0604020202020204" pitchFamily="34" charset="0"/>
                <a:cs typeface="Arial" panose="020B0604020202020204" pitchFamily="34" charset="0"/>
              </a:rPr>
              <a:t>Exploratory </a:t>
            </a:r>
          </a:p>
          <a:p>
            <a:pPr algn="ctr">
              <a:spcBef>
                <a:spcPts val="0"/>
              </a:spcBef>
            </a:pPr>
            <a:r>
              <a:rPr lang="en-US" sz="2400" b="1" dirty="0">
                <a:latin typeface="Arial" panose="020B0604020202020204" pitchFamily="34" charset="0"/>
                <a:cs typeface="Arial" panose="020B0604020202020204" pitchFamily="34" charset="0"/>
              </a:rPr>
              <a:t>Data Analysis</a:t>
            </a:r>
          </a:p>
        </p:txBody>
      </p:sp>
    </p:spTree>
    <p:extLst>
      <p:ext uri="{BB962C8B-B14F-4D97-AF65-F5344CB8AC3E}">
        <p14:creationId xmlns:p14="http://schemas.microsoft.com/office/powerpoint/2010/main" val="351809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7197B-DFEA-D148-9DD7-A20A2743B773}"/>
              </a:ext>
            </a:extLst>
          </p:cNvPr>
          <p:cNvSpPr>
            <a:spLocks noGrp="1"/>
          </p:cNvSpPr>
          <p:nvPr>
            <p:ph type="title"/>
          </p:nvPr>
        </p:nvSpPr>
        <p:spPr/>
        <p:txBody>
          <a:bodyPr/>
          <a:lstStyle/>
          <a:p>
            <a:pPr algn="ctr"/>
            <a:r>
              <a:rPr lang="en-US" dirty="0"/>
              <a:t>Model Selection</a:t>
            </a:r>
          </a:p>
        </p:txBody>
      </p:sp>
      <p:sp>
        <p:nvSpPr>
          <p:cNvPr id="6" name="Content Placeholder 5">
            <a:extLst>
              <a:ext uri="{FF2B5EF4-FFF2-40B4-BE49-F238E27FC236}">
                <a16:creationId xmlns:a16="http://schemas.microsoft.com/office/drawing/2014/main" id="{9A0BECA4-20C3-DC48-A4E2-C630C862222D}"/>
              </a:ext>
            </a:extLst>
          </p:cNvPr>
          <p:cNvSpPr>
            <a:spLocks noGrp="1"/>
          </p:cNvSpPr>
          <p:nvPr>
            <p:ph sz="half" idx="2"/>
          </p:nvPr>
        </p:nvSpPr>
        <p:spPr>
          <a:xfrm>
            <a:off x="1920239" y="2438399"/>
            <a:ext cx="8770571" cy="3657601"/>
          </a:xfrm>
        </p:spPr>
        <p:txBody>
          <a:bodyPr/>
          <a:lstStyle/>
          <a:p>
            <a:pPr marL="285750" lvl="0" indent="-285750">
              <a:buFont typeface="Wingdings" pitchFamily="2" charset="2"/>
              <a:buChar char="v"/>
            </a:pPr>
            <a:r>
              <a:rPr lang="en-US" dirty="0">
                <a:solidFill>
                  <a:srgbClr val="000000">
                    <a:lumMod val="75000"/>
                    <a:lumOff val="25000"/>
                  </a:srgbClr>
                </a:solidFill>
              </a:rPr>
              <a:t>Linear Regression</a:t>
            </a:r>
          </a:p>
          <a:p>
            <a:pPr marL="285750" lvl="0" indent="-285750">
              <a:buFont typeface="Wingdings" pitchFamily="2" charset="2"/>
              <a:buChar char="v"/>
            </a:pPr>
            <a:endParaRPr lang="en-US" dirty="0">
              <a:solidFill>
                <a:srgbClr val="000000">
                  <a:lumMod val="75000"/>
                  <a:lumOff val="25000"/>
                </a:srgbClr>
              </a:solidFill>
            </a:endParaRPr>
          </a:p>
          <a:p>
            <a:pPr marL="285750" lvl="0" indent="-285750">
              <a:buFont typeface="Wingdings" pitchFamily="2" charset="2"/>
              <a:buChar char="v"/>
            </a:pPr>
            <a:r>
              <a:rPr lang="en-US" dirty="0">
                <a:solidFill>
                  <a:srgbClr val="000000">
                    <a:lumMod val="75000"/>
                    <a:lumOff val="25000"/>
                  </a:srgbClr>
                </a:solidFill>
              </a:rPr>
              <a:t>Random Forest Regressor </a:t>
            </a:r>
          </a:p>
          <a:p>
            <a:pPr lvl="0"/>
            <a:endParaRPr lang="en-US" dirty="0">
              <a:solidFill>
                <a:srgbClr val="000000">
                  <a:lumMod val="75000"/>
                  <a:lumOff val="25000"/>
                </a:srgbClr>
              </a:solidFill>
            </a:endParaRPr>
          </a:p>
          <a:p>
            <a:endParaRPr lang="en-US" dirty="0"/>
          </a:p>
        </p:txBody>
      </p:sp>
    </p:spTree>
    <p:extLst>
      <p:ext uri="{BB962C8B-B14F-4D97-AF65-F5344CB8AC3E}">
        <p14:creationId xmlns:p14="http://schemas.microsoft.com/office/powerpoint/2010/main" val="2538013898"/>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308</TotalTime>
  <Words>216</Words>
  <Application>Microsoft Macintosh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Meiryo</vt:lpstr>
      <vt:lpstr>Arial</vt:lpstr>
      <vt:lpstr>Corbel</vt:lpstr>
      <vt:lpstr>Wingdings</vt:lpstr>
      <vt:lpstr>SketchLinesVTI</vt:lpstr>
      <vt:lpstr>Self-Injury and Usage of Social Media Analysis </vt:lpstr>
      <vt:lpstr>The Problem</vt:lpstr>
      <vt:lpstr>The Solution </vt:lpstr>
      <vt:lpstr>PowerPoint Presentation</vt:lpstr>
      <vt:lpstr>PowerPoint Presentation</vt:lpstr>
      <vt:lpstr>Data Wrangling Self Harm</vt:lpstr>
      <vt:lpstr>Data Wrangling Social Media</vt:lpstr>
      <vt:lpstr>PowerPoint Presentation</vt:lpstr>
      <vt:lpstr>Model Selection</vt:lpstr>
      <vt:lpstr>Takeaways</vt:lpstr>
      <vt:lpstr>Future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Hayal Dargin</dc:creator>
  <cp:lastModifiedBy>Hayal Dargin</cp:lastModifiedBy>
  <cp:revision>7</cp:revision>
  <dcterms:created xsi:type="dcterms:W3CDTF">2021-05-27T21:54:52Z</dcterms:created>
  <dcterms:modified xsi:type="dcterms:W3CDTF">2021-05-28T03:03:41Z</dcterms:modified>
</cp:coreProperties>
</file>