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0"/>
  </p:notesMasterIdLst>
  <p:handoutMasterIdLst>
    <p:handoutMasterId r:id="rId61"/>
  </p:handoutMasterIdLst>
  <p:sldIdLst>
    <p:sldId id="608" r:id="rId2"/>
    <p:sldId id="321" r:id="rId3"/>
    <p:sldId id="607" r:id="rId4"/>
    <p:sldId id="258" r:id="rId5"/>
    <p:sldId id="259" r:id="rId6"/>
    <p:sldId id="604" r:id="rId7"/>
    <p:sldId id="260" r:id="rId8"/>
    <p:sldId id="340" r:id="rId9"/>
    <p:sldId id="595" r:id="rId10"/>
    <p:sldId id="315" r:id="rId11"/>
    <p:sldId id="336" r:id="rId12"/>
    <p:sldId id="265" r:id="rId13"/>
    <p:sldId id="327" r:id="rId14"/>
    <p:sldId id="328" r:id="rId15"/>
    <p:sldId id="333" r:id="rId16"/>
    <p:sldId id="573" r:id="rId17"/>
    <p:sldId id="341" r:id="rId18"/>
    <p:sldId id="269" r:id="rId19"/>
    <p:sldId id="598" r:id="rId20"/>
    <p:sldId id="330" r:id="rId21"/>
    <p:sldId id="263" r:id="rId22"/>
    <p:sldId id="264" r:id="rId23"/>
    <p:sldId id="290" r:id="rId24"/>
    <p:sldId id="570" r:id="rId25"/>
    <p:sldId id="294" r:id="rId26"/>
    <p:sldId id="331" r:id="rId27"/>
    <p:sldId id="594" r:id="rId28"/>
    <p:sldId id="337" r:id="rId29"/>
    <p:sldId id="295" r:id="rId30"/>
    <p:sldId id="319" r:id="rId31"/>
    <p:sldId id="596" r:id="rId32"/>
    <p:sldId id="334" r:id="rId33"/>
    <p:sldId id="335" r:id="rId34"/>
    <p:sldId id="610" r:id="rId35"/>
    <p:sldId id="325" r:id="rId36"/>
    <p:sldId id="618" r:id="rId37"/>
    <p:sldId id="309" r:id="rId38"/>
    <p:sldId id="611" r:id="rId39"/>
    <p:sldId id="612" r:id="rId40"/>
    <p:sldId id="613" r:id="rId41"/>
    <p:sldId id="338" r:id="rId42"/>
    <p:sldId id="576" r:id="rId43"/>
    <p:sldId id="311" r:id="rId44"/>
    <p:sldId id="326" r:id="rId45"/>
    <p:sldId id="329" r:id="rId46"/>
    <p:sldId id="603" r:id="rId47"/>
    <p:sldId id="592" r:id="rId48"/>
    <p:sldId id="593" r:id="rId49"/>
    <p:sldId id="609" r:id="rId50"/>
    <p:sldId id="312" r:id="rId51"/>
    <p:sldId id="323" r:id="rId52"/>
    <p:sldId id="322" r:id="rId53"/>
    <p:sldId id="614" r:id="rId54"/>
    <p:sldId id="615" r:id="rId55"/>
    <p:sldId id="602" r:id="rId56"/>
    <p:sldId id="616" r:id="rId57"/>
    <p:sldId id="617" r:id="rId58"/>
    <p:sldId id="292" r:id="rId59"/>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0" autoAdjust="0"/>
    <p:restoredTop sz="95571" autoAdjust="0"/>
  </p:normalViewPr>
  <p:slideViewPr>
    <p:cSldViewPr>
      <p:cViewPr varScale="1">
        <p:scale>
          <a:sx n="65" d="100"/>
          <a:sy n="65" d="100"/>
        </p:scale>
        <p:origin x="466"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2021/12/15</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2021/12/15</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2021/12/15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2021/12/15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2021/12/15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2021/12/15</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2021/12/15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2021/12/15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2021/12/15</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2021/12/15</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2021/12/15</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2021/12/15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2021/12/15</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2021/12/15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wiki.linuxfoundation.org/openchain/openchain-japanese-working-group"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aws.e-gov.go.jp/search/elawsSearch/elaws_search/lsg0500/detail?lawId=334AC000000012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err="1">
                <a:latin typeface="Meiryo UI" panose="020B0604030504040204" pitchFamily="50" charset="-128"/>
                <a:ea typeface="Meiryo UI" panose="020B0604030504040204" pitchFamily="50" charset="-128"/>
                <a:cs typeface="Meiryo UI" panose="020B0604030504040204" pitchFamily="50" charset="-128"/>
              </a:rPr>
              <a:t>V7</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オープンソースライセンス研究所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621230" cy="369332"/>
          </a:xfrm>
          <a:prstGeom prst="rect">
            <a:avLst/>
          </a:prstGeom>
          <a:noFill/>
        </p:spPr>
        <p:txBody>
          <a:bodyPr wrap="none" rtlCol="0">
            <a:spAutoFit/>
          </a:bodyPr>
          <a:lstStyle/>
          <a:p>
            <a:r>
              <a:rPr kumimoji="1" lang="ja-JP" altLang="en-US" dirty="0"/>
              <a:t>更新日：</a:t>
            </a:r>
            <a:r>
              <a:rPr kumimoji="1" lang="en-US" altLang="ja-JP" dirty="0"/>
              <a:t>2021</a:t>
            </a:r>
            <a:r>
              <a:rPr kumimoji="1" lang="ja-JP" altLang="en-US" dirty="0"/>
              <a:t>年</a:t>
            </a:r>
            <a:r>
              <a:rPr kumimoji="1" lang="en-US" altLang="ja-JP" dirty="0"/>
              <a:t>12</a:t>
            </a:r>
            <a:r>
              <a:rPr kumimoji="1" lang="ja-JP" altLang="en-US" dirty="0"/>
              <a:t>月</a:t>
            </a:r>
            <a:r>
              <a:rPr kumimoji="1" lang="en-US" altLang="ja-JP" dirty="0"/>
              <a:t>15</a:t>
            </a:r>
            <a:r>
              <a:rPr kumimoji="1" lang="ja-JP" altLang="en-US" dirty="0"/>
              <a:t>日</a:t>
            </a: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4831F1C-46F1-46AF-BBE3-0440126DBA72}"/>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F39E65FF-4B8E-48E1-97CF-A73390E2CC9C}"/>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3"/>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参考</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CCED2F10-1C12-4E3A-BC62-0781F83FE75B}"/>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8BF78FDF-C6C3-4F53-9675-7A33496E996E}"/>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9E2A3F69-3EAE-4E28-B4FC-BFA2B19F08E5}"/>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A7627C02-FB94-4C2D-A622-3A738831D538}"/>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5D580FE3-81FD-4CE5-B9F8-581281F7753C}"/>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88640"/>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200527"/>
            <a:ext cx="8280920" cy="14363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15A1DF89-7950-428B-B062-E8BE04AF4F96}"/>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60648"/>
            <a:ext cx="8424936"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のライセンス条件を決定できるのは、著作権者だけです。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の配布者が、勝手にライセンス条件を変更することはできません。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8C35675-797D-4E41-8130-ED0BD2016A66}"/>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id="{B93EF37F-4B41-484F-AB7F-4D686A6CFFCD}"/>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08387"/>
            <a:ext cx="4104456" cy="5816957"/>
          </a:xfrm>
          <a:ln>
            <a:noFill/>
          </a:ln>
        </p:spPr>
        <p:txBody>
          <a:bodyPr>
            <a:noAutofit/>
          </a:bodyPr>
          <a:lstStyle/>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禁止されていなければ、利用できる？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名を営業の宣伝媒体で利用可能？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は特許侵害とは関係しない？</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ja-JP" altLang="ja-JP" sz="120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ライセンス文書の提供は名称や</a:t>
            </a: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の記載だけでいい？</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ライセンス文書の提供は紙への印刷が必要？</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ライセンス文書を添付すると</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の改変になる？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同じライセンス文書なら重複して記載する必要なし？　</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改変したら、コミュニティへ提供する必要あり？</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ソース</a:t>
            </a:r>
            <a:r>
              <a:rPr lang="ja-JP" altLang="ja-JP" sz="1200" dirty="0">
                <a:latin typeface="Meiryo UI" panose="020B0604030504040204" pitchFamily="50" charset="-128"/>
                <a:ea typeface="Meiryo UI" panose="020B0604030504040204" pitchFamily="50" charset="-128"/>
              </a:rPr>
              <a:t>コードの提供は開発元の</a:t>
            </a:r>
            <a:r>
              <a:rPr lang="en-US" altLang="ja-JP" sz="1200" dirty="0">
                <a:latin typeface="Meiryo UI" panose="020B0604030504040204" pitchFamily="50" charset="-128"/>
                <a:ea typeface="Meiryo UI" panose="020B0604030504040204" pitchFamily="50" charset="-128"/>
              </a:rPr>
              <a:t>URL</a:t>
            </a:r>
            <a:r>
              <a:rPr lang="ja-JP" altLang="ja-JP" sz="1200" dirty="0">
                <a:latin typeface="Meiryo UI" panose="020B0604030504040204" pitchFamily="50" charset="-128"/>
                <a:ea typeface="Meiryo UI" panose="020B0604030504040204" pitchFamily="50" charset="-128"/>
              </a:rPr>
              <a:t>紹介で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依存関係でダウンロードされた</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は気にせず配布可能</a:t>
            </a:r>
            <a:r>
              <a:rPr lang="ja-JP" altLang="en-US"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サーバーからの機能提供は、配布と同じですか？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rPr>
              <a:t>両立しないライセンスの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を含む</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097152" y="692696"/>
            <a:ext cx="5046847" cy="5949280"/>
          </a:xfrm>
          <a:ln>
            <a:noFill/>
          </a:ln>
        </p:spPr>
        <p:txBody>
          <a:bodyPr>
            <a:normAutofit/>
          </a:bodyPr>
          <a:lstStyle/>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サイトよりソースコードに記載されているライセンスが優先する？</a:t>
            </a:r>
            <a:r>
              <a:rPr lang="ja-JP" altLang="en-US" sz="1200" b="1" dirty="0">
                <a:solidFill>
                  <a:srgbClr val="FF0000"/>
                </a:solidFill>
                <a:latin typeface="Meiryo UI" panose="020B0604030504040204" pitchFamily="50" charset="-128"/>
                <a:ea typeface="Meiryo UI" panose="020B0604030504040204" pitchFamily="50" charset="-128"/>
              </a:rPr>
              <a:t>（修） </a:t>
            </a:r>
            <a:endParaRPr lang="en-US" altLang="ja-JP" sz="1200" b="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200" dirty="0">
                <a:latin typeface="Meiryo UI" panose="020B0604030504040204" pitchFamily="50" charset="-128"/>
                <a:ea typeface="Meiryo UI" panose="020B0604030504040204" pitchFamily="50" charset="-128"/>
              </a:rPr>
              <a:t>組込機器に組み込んだ</a:t>
            </a:r>
            <a:r>
              <a:rPr lang="en-US" altLang="ja-JP" sz="1200" dirty="0">
                <a:latin typeface="Meiryo UI" panose="020B0604030504040204" pitchFamily="50" charset="-128"/>
                <a:ea typeface="Meiryo UI" panose="020B0604030504040204" pitchFamily="50" charset="-128"/>
              </a:rPr>
              <a:t>OSS</a:t>
            </a:r>
            <a:r>
              <a:rPr lang="ja-JP" altLang="ja-JP" sz="1200" dirty="0">
                <a:latin typeface="Meiryo UI" panose="020B0604030504040204" pitchFamily="50" charset="-128"/>
                <a:ea typeface="Meiryo UI" panose="020B0604030504040204" pitchFamily="50" charset="-128"/>
              </a:rPr>
              <a:t>は配布にならない？</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の貸与も配布になる？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0" indent="-228600" fontAlgn="t">
              <a:lnSpc>
                <a:spcPts val="1500"/>
              </a:lnSpc>
              <a:spcBef>
                <a:spcPts val="0"/>
              </a:spcBef>
              <a:buFont typeface="+mj-lt"/>
              <a:buAutoNum type="arabicPeriod" startAt="31"/>
            </a:pPr>
            <a:r>
              <a:rPr lang="en-US" altLang="ja-JP" sz="1200" dirty="0" err="1">
                <a:latin typeface="Meiryo UI" panose="020B0604030504040204" pitchFamily="50" charset="-128"/>
                <a:ea typeface="Meiryo UI" panose="020B0604030504040204" pitchFamily="50" charset="-128"/>
              </a:rPr>
              <a:t>DaaS</a:t>
            </a:r>
            <a:r>
              <a:rPr lang="ja-JP" altLang="en-US" sz="1200" dirty="0">
                <a:latin typeface="Meiryo UI" panose="020B0604030504040204" pitchFamily="50" charset="-128"/>
                <a:ea typeface="Meiryo UI" panose="020B0604030504040204" pitchFamily="50" charset="-128"/>
              </a:rPr>
              <a:t>から</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を取り出すことができれば配布になる？ </a:t>
            </a:r>
            <a:r>
              <a:rPr lang="en-US" altLang="ja-JP" sz="1200" b="1" i="1" dirty="0">
                <a:solidFill>
                  <a:srgbClr val="FF0000"/>
                </a:solidFill>
                <a:latin typeface="Meiryo UI" panose="020B0604030504040204" pitchFamily="50" charset="-128"/>
                <a:ea typeface="Meiryo UI" panose="020B0604030504040204" pitchFamily="50" charset="-128"/>
              </a:rPr>
              <a:t>NEW</a:t>
            </a: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NEW</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OEM</a:t>
            </a:r>
            <a:r>
              <a:rPr lang="ja-JP" altLang="en-US" sz="1200" dirty="0">
                <a:latin typeface="Meiryo UI" panose="020B0604030504040204" pitchFamily="50" charset="-128"/>
                <a:ea typeface="Meiryo UI" panose="020B0604030504040204" pitchFamily="50" charset="-128"/>
              </a:rPr>
              <a:t>商品に添付された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関連の情報提供は不要？　</a:t>
            </a:r>
            <a:endParaRPr lang="en-US" altLang="ja-JP" sz="1200" b="1" i="1"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他社ソフトに含まれる</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のライセンスを遵守する必要あり？　</a:t>
            </a:r>
            <a:endParaRPr lang="en-US" altLang="ja-JP" sz="120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200" dirty="0">
                <a:latin typeface="Meiryo UI" panose="020B0604030504040204" pitchFamily="50" charset="-128"/>
                <a:ea typeface="Meiryo UI" panose="020B0604030504040204" pitchFamily="50" charset="-128"/>
              </a:rPr>
              <a:t>著作権表示は著作者名だけで</a:t>
            </a:r>
            <a:r>
              <a:rPr lang="en-US" altLang="ja-JP" sz="1200" dirty="0">
                <a:latin typeface="Meiryo UI" panose="020B0604030504040204" pitchFamily="50" charset="-128"/>
                <a:ea typeface="Meiryo UI" panose="020B0604030504040204" pitchFamily="50" charset="-128"/>
              </a:rPr>
              <a:t>OK</a:t>
            </a:r>
            <a:r>
              <a:rPr lang="ja-JP" altLang="ja-JP" sz="1200" dirty="0">
                <a:latin typeface="Meiryo UI" panose="020B0604030504040204" pitchFamily="50" charset="-128"/>
                <a:ea typeface="Meiryo UI" panose="020B0604030504040204" pitchFamily="50" charset="-128"/>
              </a:rPr>
              <a:t>？</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著作権表示が無いまま利用してもよい？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には条件はありませんか？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rPr>
              <a:t>社内であれば、商用利用禁止でも利用できる？ </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を製品に組み込んでも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は免責される？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NEW</a:t>
            </a:r>
            <a:r>
              <a:rPr lang="ja-JP" altLang="en-US" sz="1200" dirty="0">
                <a:latin typeface="Meiryo UI" panose="020B0604030504040204" pitchFamily="50" charset="-128"/>
                <a:ea typeface="Meiryo UI" panose="020B0604030504040204" pitchFamily="50" charset="-128"/>
              </a:rPr>
              <a:t>　</a:t>
            </a:r>
            <a:br>
              <a:rPr lang="en-US" altLang="ja-JP" sz="1200" dirty="0">
                <a:latin typeface="Meiryo UI" panose="020B0604030504040204" pitchFamily="50" charset="-128"/>
                <a:ea typeface="Meiryo UI" panose="020B0604030504040204" pitchFamily="50" charset="-128"/>
              </a:rPr>
            </a:b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b="1" dirty="0">
                <a:latin typeface="Meiryo UI" panose="020B0604030504040204" pitchFamily="50" charset="-128"/>
                <a:ea typeface="Meiryo UI" panose="020B0604030504040204" pitchFamily="50" charset="-128"/>
              </a:rPr>
              <a:t>用語集</a:t>
            </a:r>
            <a:r>
              <a:rPr lang="ja-JP" altLang="en-US" sz="1200" dirty="0">
                <a:latin typeface="Meiryo UI" panose="020B0604030504040204" pitchFamily="50" charset="-128"/>
                <a:ea typeface="Meiryo UI" panose="020B0604030504040204" pitchFamily="50" charset="-128"/>
              </a:rPr>
              <a:t>　</a:t>
            </a:r>
            <a:br>
              <a:rPr lang="en-US" altLang="ja-JP" sz="1200" b="1" i="1" dirty="0">
                <a:solidFill>
                  <a:srgbClr val="FF0000"/>
                </a:solidFill>
                <a:latin typeface="Meiryo UI" panose="020B0604030504040204" pitchFamily="50" charset="-128"/>
                <a:ea typeface="Meiryo UI" panose="020B0604030504040204" pitchFamily="50" charset="-128"/>
              </a:rPr>
            </a:b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b="1" dirty="0">
                <a:latin typeface="Meiryo UI" panose="020B0604030504040204" pitchFamily="50" charset="-128"/>
                <a:ea typeface="Meiryo UI" panose="020B0604030504040204" pitchFamily="50" charset="-128"/>
              </a:rPr>
              <a:t>更新履歴</a:t>
            </a:r>
          </a:p>
          <a:p>
            <a:pPr marL="0">
              <a:lnSpc>
                <a:spcPts val="1500"/>
              </a:lnSpc>
              <a:spcBef>
                <a:spcPts val="0"/>
              </a:spcBef>
              <a:buFont typeface="+mj-lt"/>
              <a:buAutoNum type="arabicPeriod" startAt="26"/>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9" name="スライド番号プレースホルダー 8">
            <a:extLst>
              <a:ext uri="{FF2B5EF4-FFF2-40B4-BE49-F238E27FC236}">
                <a16:creationId xmlns:a16="http://schemas.microsoft.com/office/drawing/2014/main" id="{7F8EBA22-2A18-4B29-B252-5D1DAAA40EBF}"/>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E0E2335C-1B37-49D3-909B-913F21ADB4FB}"/>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98240"/>
            <a:ext cx="8280920" cy="398308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88640"/>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71306"/>
            <a:ext cx="8280920" cy="314152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4225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C65662DE-7397-4895-A15D-2272D50C0118}"/>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116633"/>
            <a:ext cx="8644717"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268760"/>
            <a:ext cx="864096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D21BF01A-5F6E-4CD2-A25E-2284B2AC83B9}"/>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58ED2BE8-FBBD-419A-839E-0ECA773F2BAB}"/>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F586940C-5469-4A2F-8E4B-C80076FB11AB}"/>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57200" y="3699902"/>
            <a:ext cx="8291264"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に含まれる両立しないライセンスの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対応は？」参照</a:t>
            </a: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2D298B36-E062-4C99-B3DF-53DBEEB6F72E}"/>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084314"/>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512F716C-02CD-4321-94D4-E1A0F5A3B5FE}"/>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E24CD70-5A19-4BE7-89BD-B2AAA3B534D1}"/>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40594"/>
            <a:ext cx="8280920" cy="15123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B75DA988-A68A-478F-BEDD-D1A16A242CF6}"/>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FC5B4D7D-F8EF-4E64-A064-44E9B9574447}"/>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id="{19A865C5-4DE4-489C-B87B-F16CDE008269}"/>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F1D0742-D4B1-49E0-A72C-88754AE30E01}"/>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のライセンスを適用されることはありません。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や第三者の著作物を取り込む場合には、取り込まれた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や著作物のライセンス条件を遵守できるかを確認する必要があります。</a:t>
            </a:r>
            <a:endParaRPr lang="en-US" altLang="ja-JP" sz="2000" dirty="0">
              <a:latin typeface="Meiryo UI" panose="020B0604030504040204" pitchFamily="50" charset="-128"/>
              <a:ea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id="{101DF517-6349-40E9-843C-A2D299110F2F}"/>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61CAA6D8-836F-4680-8666-FC6D32A7BCA9}"/>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512790"/>
            <a:ext cx="8280920" cy="37965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559312"/>
            <a:ext cx="8291264" cy="2797037"/>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38219"/>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830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7738413D-14B3-43BF-B753-5147E2358E51}"/>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9"/>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37152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421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CCAED74-2C02-4800-A69E-AC5A137C62D0}"/>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3563194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9" name="スライド番号プレースホルダー 8">
            <a:extLst>
              <a:ext uri="{FF2B5EF4-FFF2-40B4-BE49-F238E27FC236}">
                <a16:creationId xmlns:a16="http://schemas.microsoft.com/office/drawing/2014/main" id="{B9D6E1C4-32CA-4DE8-9C0B-96B9564F32DF}"/>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製品に組み込む</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と記載されていました。</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ただし、ダウンロードした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の中に、ライセンス</a:t>
            </a:r>
            <a:r>
              <a:rPr lang="en-US" altLang="ja-JP" sz="2000" dirty="0">
                <a:solidFill>
                  <a:schemeClr val="tx1"/>
                </a:solidFill>
                <a:latin typeface="Meiryo UI" panose="020B0604030504040204" pitchFamily="50" charset="-128"/>
                <a:ea typeface="Meiryo UI" panose="020B0604030504040204" pitchFamily="50" charset="-128"/>
              </a:rPr>
              <a:t>_A</a:t>
            </a:r>
            <a:r>
              <a:rPr lang="ja-JP" altLang="en-US" sz="2000" dirty="0">
                <a:solidFill>
                  <a:schemeClr val="tx1"/>
                </a:solidFill>
                <a:latin typeface="Meiryo UI" panose="020B0604030504040204" pitchFamily="50" charset="-128"/>
                <a:ea typeface="Meiryo UI" panose="020B0604030504040204" pitchFamily="50" charset="-128"/>
              </a:rPr>
              <a:t>とライセンス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sz="2000" dirty="0">
                <a:solidFill>
                  <a:schemeClr val="tx1"/>
                </a:solidFill>
                <a:latin typeface="Meiryo UI" panose="020B0604030504040204" pitchFamily="50" charset="-128"/>
                <a:ea typeface="Meiryo UI" panose="020B0604030504040204" pitchFamily="50" charset="-128"/>
              </a:rPr>
              <a:t>_B</a:t>
            </a:r>
            <a:r>
              <a:rPr lang="ja-JP" altLang="en-US" sz="2000"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0" name="スライド番号プレースホルダー 9">
            <a:extLst>
              <a:ext uri="{FF2B5EF4-FFF2-40B4-BE49-F238E27FC236}">
                <a16:creationId xmlns:a16="http://schemas.microsoft.com/office/drawing/2014/main" id="{E4B8D808-C8B8-4457-AF63-3E818ED5F49B}"/>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403590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4" name="スライド番号プレースホルダー 13">
            <a:extLst>
              <a:ext uri="{FF2B5EF4-FFF2-40B4-BE49-F238E27FC236}">
                <a16:creationId xmlns:a16="http://schemas.microsoft.com/office/drawing/2014/main" id="{B1EE3CE5-C974-4E22-9175-186493D3C87A}"/>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104220E8-F0E1-43F1-8A47-F6731B7CE668}"/>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60855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03357"/>
            <a:ext cx="8280920" cy="12998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9AE20406-F15E-4F61-BF9A-2D0ED29825FB}"/>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120277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0BEE7BE-CAFD-4019-9809-E601CD183CB2}"/>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組込機器の所有権は当社にあるため譲渡には該当せず、その管理が当社にあるため、貸与にも該当しないことから、配布にはなりません。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小売店の場所を借りる契約を行い、設置して当社が使用しているだけであれば、組込機器を貸与しているわけではないため、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組込機器を設置し当社が使用します。この場合、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A153388-2B31-4783-8286-E6398641AF07}"/>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2066411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9"/>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84984"/>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0ED2F5E5-24B5-43AB-BF42-60043F5D175E}"/>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1064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0EA5B5B9-FF0D-44C5-A126-8C2CB63386CB}"/>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B0FF94A0-102C-46EF-B40A-CA2FB476AF01}"/>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212975"/>
            <a:ext cx="8291264" cy="3096343"/>
          </a:xfrm>
        </p:spPr>
        <p:txBody>
          <a:bodyPr>
            <a:noAutofit/>
          </a:bodyPr>
          <a:lstStyle/>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7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700"/>
              </a:lnSpc>
              <a:spcBef>
                <a:spcPts val="0"/>
              </a:spcBef>
              <a:buNone/>
            </a:pP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20888"/>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681DE4AF-41CE-463C-8A57-880F38738718}"/>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330892"/>
            <a:ext cx="8280920" cy="14500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a:p>
            <a:pPr fontAlgn="ctr">
              <a:lnSpc>
                <a:spcPts val="3000"/>
              </a:lnSpc>
              <a:spcBef>
                <a:spcPct val="0"/>
              </a:spcBef>
              <a:spcAft>
                <a:spcPct val="0"/>
              </a:spcAft>
            </a:pP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33CB948F-67E0-46DF-B4D7-EE5F8FD452FF}"/>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1A4F00CB-6413-4648-9C69-5E6CA2B91993}"/>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39A7D1A-84E1-4817-AFE5-A294B961AE96}"/>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9" name="スライド番号プレースホルダー 8">
            <a:extLst>
              <a:ext uri="{FF2B5EF4-FFF2-40B4-BE49-F238E27FC236}">
                <a16:creationId xmlns:a16="http://schemas.microsoft.com/office/drawing/2014/main" id="{EEB98CCC-E4CF-4769-A676-8826202BC22F}"/>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094479"/>
            <a:ext cx="8291264" cy="3168352"/>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a:solidFill>
                  <a:schemeClr val="tx1"/>
                </a:solidFill>
                <a:latin typeface="Meiryo UI" panose="020B0604030504040204" pitchFamily="50" charset="-128"/>
                <a:ea typeface="Meiryo UI" panose="020B0604030504040204" pitchFamily="50" charset="-128"/>
              </a:rPr>
              <a:t>OSS</a:t>
            </a:r>
            <a:r>
              <a:rPr lang="ja-JP" altLang="en-US" sz="2000">
                <a:solidFill>
                  <a:schemeClr val="tx1"/>
                </a:solidFill>
                <a:latin typeface="Meiryo UI" panose="020B0604030504040204" pitchFamily="50" charset="-128"/>
                <a:ea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32503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09EF0508-6474-421E-9A45-28A5392146B3}"/>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3681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910AE1D0-1642-471B-957D-E0A350BAFC11}"/>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91264" cy="2880320"/>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608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E244EE1B-EA41-473E-9BCA-35C479C133EA}"/>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757A148A-7CD6-41B9-9F1A-45C37EF42C70}"/>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619BB62B-BC63-4EFC-A24F-609451FF6742}"/>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42C6CA3-5140-4A4A-93C8-8B3AD293F677}"/>
              </a:ext>
            </a:extLst>
          </p:cNvPr>
          <p:cNvSpPr>
            <a:spLocks noGrp="1"/>
          </p:cNvSpPr>
          <p:nvPr>
            <p:ph type="sldNum" sz="quarter" idx="12"/>
          </p:nvPr>
        </p:nvSpPr>
        <p:spPr/>
        <p:txBody>
          <a:bodyPr/>
          <a:lstStyle/>
          <a:p>
            <a:fld id="{CA73D1A0-EDAA-48A0-B59C-E1DC4E30C901}" type="slidenum">
              <a:rPr lang="ja-JP" altLang="en-US" smtClean="0"/>
              <a:pPr/>
              <a:t>52</a:t>
            </a:fld>
            <a:endParaRPr lang="ja-JP" altLang="en-US"/>
          </a:p>
        </p:txBody>
      </p:sp>
    </p:spTree>
    <p:extLst>
      <p:ext uri="{BB962C8B-B14F-4D97-AF65-F5344CB8AC3E}">
        <p14:creationId xmlns:p14="http://schemas.microsoft.com/office/powerpoint/2010/main" val="3224473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13700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8" name="スライド番号プレースホルダー 7">
            <a:extLst>
              <a:ext uri="{FF2B5EF4-FFF2-40B4-BE49-F238E27FC236}">
                <a16:creationId xmlns:a16="http://schemas.microsoft.com/office/drawing/2014/main" id="{2B689151-49D5-4355-AA77-CAC7991F21C0}"/>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1580594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ライセンス文書の提示は、参考和訳の方が親切？</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代行作業であれば、ライセンス条件は関係なし？</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v5</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改変したら、コミュニティへ提供する必要あり？</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ソース</a:t>
            </a:r>
            <a:r>
              <a:rPr lang="ja-JP" altLang="ja-JP" sz="1100" dirty="0">
                <a:latin typeface="Meiryo UI" panose="020B0604030504040204" pitchFamily="50" charset="-128"/>
                <a:ea typeface="Meiryo UI" panose="020B0604030504040204" pitchFamily="50" charset="-128"/>
              </a:rPr>
              <a:t>コードの提供は開発元の</a:t>
            </a:r>
            <a:r>
              <a:rPr lang="en-US" altLang="ja-JP" sz="1100" dirty="0">
                <a:latin typeface="Meiryo UI" panose="020B0604030504040204" pitchFamily="50" charset="-128"/>
                <a:ea typeface="Meiryo UI" panose="020B0604030504040204" pitchFamily="50" charset="-128"/>
              </a:rPr>
              <a:t>URL</a:t>
            </a:r>
            <a:r>
              <a:rPr lang="ja-JP" altLang="ja-JP" sz="1100" dirty="0">
                <a:latin typeface="Meiryo UI" panose="020B0604030504040204" pitchFamily="50" charset="-128"/>
                <a:ea typeface="Meiryo UI" panose="020B0604030504040204" pitchFamily="50" charset="-128"/>
              </a:rPr>
              <a:t>紹介で</a:t>
            </a:r>
            <a:r>
              <a:rPr lang="en-US" altLang="ja-JP" sz="1100" dirty="0">
                <a:latin typeface="Meiryo UI" panose="020B0604030504040204" pitchFamily="50" charset="-128"/>
                <a:ea typeface="Meiryo UI" panose="020B0604030504040204" pitchFamily="50" charset="-128"/>
              </a:rPr>
              <a:t>OK</a:t>
            </a:r>
            <a:r>
              <a:rPr lang="ja-JP" altLang="ja-JP"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動作しないならライセンスを守る必要はない？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両立しないライセンスの</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を含む</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を利用できる？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v5</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デュアルライセンスは両方のライセンスを遵守する？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依存関係でダウンロードされた</a:t>
            </a: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は気にせず配布可能？</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組込機器に組み込んだ</a:t>
            </a: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は配布にならない？</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著作権表示は著作者名だけで</a:t>
            </a:r>
            <a:r>
              <a:rPr lang="en-US" altLang="ja-JP" sz="1100" dirty="0">
                <a:latin typeface="Meiryo UI" panose="020B0604030504040204" pitchFamily="50" charset="-128"/>
                <a:ea typeface="Meiryo UI" panose="020B0604030504040204" pitchFamily="50" charset="-128"/>
              </a:rPr>
              <a:t>OK</a:t>
            </a:r>
            <a:r>
              <a:rPr lang="ja-JP" altLang="ja-JP"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自社プログラムに著名なライセンスを修正して適用可能？</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ライセンス文書の提供は名称や</a:t>
            </a:r>
            <a:r>
              <a:rPr lang="en-US" altLang="ja-JP" sz="1100" dirty="0">
                <a:latin typeface="Meiryo UI" panose="020B0604030504040204" pitchFamily="50" charset="-128"/>
                <a:ea typeface="Meiryo UI" panose="020B0604030504040204" pitchFamily="50" charset="-128"/>
              </a:rPr>
              <a:t>URL</a:t>
            </a:r>
            <a:r>
              <a:rPr lang="ja-JP" altLang="en-US" sz="110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ライセンス文書を添付すると</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の改変になる？</a:t>
            </a:r>
            <a:r>
              <a:rPr lang="ja-JP" altLang="ja-JP" sz="1100" dirty="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著作権表示は、ソースコードだけを確認すればいい？</a:t>
            </a:r>
            <a:r>
              <a:rPr lang="ja-JP" altLang="ja-JP" sz="1100" dirty="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の書籍等に掲載されたサンプルコードを利用できる？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を製品に組み込んでも</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は免責される？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 name="テキスト ボックス 1">
            <a:extLst>
              <a:ext uri="{FF2B5EF4-FFF2-40B4-BE49-F238E27FC236}">
                <a16:creationId xmlns:a16="http://schemas.microsoft.com/office/drawing/2014/main" id="{A5BADCBB-A8F1-4030-90D1-0B0E9462541D}"/>
              </a:ext>
            </a:extLst>
          </p:cNvPr>
          <p:cNvSpPr txBox="1"/>
          <p:nvPr/>
        </p:nvSpPr>
        <p:spPr>
          <a:xfrm>
            <a:off x="35496" y="51906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a:latin typeface="Meiryo UI" panose="020B0604030504040204" pitchFamily="50" charset="-128"/>
                <a:ea typeface="Meiryo UI" panose="020B0604030504040204" pitchFamily="50" charset="-128"/>
              </a:rPr>
              <a:t>V1</a:t>
            </a:r>
            <a:r>
              <a:rPr lang="ja-JP" altLang="en-US" sz="1200" b="1" u="sng" dirty="0">
                <a:latin typeface="Meiryo UI" panose="020B0604030504040204" pitchFamily="50" charset="-128"/>
                <a:ea typeface="Meiryo UI" panose="020B0604030504040204" pitchFamily="50" charset="-128"/>
              </a:rPr>
              <a:t>で公開</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19" name="テキスト ボックス 18">
            <a:extLst>
              <a:ext uri="{FF2B5EF4-FFF2-40B4-BE49-F238E27FC236}">
                <a16:creationId xmlns:a16="http://schemas.microsoft.com/office/drawing/2014/main" id="{B45C34EB-106A-46FD-B728-DD124216E798}"/>
              </a:ext>
            </a:extLst>
          </p:cNvPr>
          <p:cNvSpPr txBox="1"/>
          <p:nvPr/>
        </p:nvSpPr>
        <p:spPr>
          <a:xfrm>
            <a:off x="44617" y="354339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V3</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1" name="テキスト ボックス 20">
            <a:extLst>
              <a:ext uri="{FF2B5EF4-FFF2-40B4-BE49-F238E27FC236}">
                <a16:creationId xmlns:a16="http://schemas.microsoft.com/office/drawing/2014/main" id="{C8BA28D8-DDD7-47C4-91D9-D8E75FAFD630}"/>
              </a:ext>
            </a:extLst>
          </p:cNvPr>
          <p:cNvSpPr txBox="1"/>
          <p:nvPr/>
        </p:nvSpPr>
        <p:spPr>
          <a:xfrm>
            <a:off x="4181972" y="46186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V5</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636223"/>
            <a:ext cx="5013797" cy="5241049"/>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同じライセンス文書なら重複して記載する必要なし？</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OEM</a:t>
            </a:r>
            <a:r>
              <a:rPr lang="ja-JP" altLang="en-US" sz="1100" dirty="0">
                <a:latin typeface="Meiryo UI" panose="020B0604030504040204" pitchFamily="50" charset="-128"/>
                <a:ea typeface="Meiryo UI" panose="020B0604030504040204" pitchFamily="50" charset="-128"/>
              </a:rPr>
              <a:t>商品に添付された</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関連の情報提供は不要？　</a:t>
            </a:r>
            <a:endParaRPr lang="en-US" altLang="ja-JP" sz="110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他社ソフトに含まれる</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のライセンスを遵守する必要あり？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著作権表示が無いまま利用してもよい？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製品の使用許諾条件と</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のライセンス条件は無関係？</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1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名を営業の宣伝媒体で利用可能？</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サーバーからの機能提供は、配布と同じですか？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rPr>
              <a:t>サイトよりｿｰｽｺｰﾄﾞに記載されているライセンスが優先する？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v7</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社内であれば、商用利用禁止でも利用できる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用語集　</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の貸与も配布になる？ </a:t>
            </a:r>
            <a:endParaRPr lang="en-US" altLang="ja-JP" sz="110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err="1">
                <a:latin typeface="Meiryo UI" panose="020B0604030504040204" pitchFamily="50" charset="-128"/>
                <a:ea typeface="Meiryo UI" panose="020B0604030504040204" pitchFamily="50" charset="-128"/>
              </a:rPr>
              <a:t>DaaS</a:t>
            </a:r>
            <a:r>
              <a:rPr lang="ja-JP" altLang="en-US" sz="1100" dirty="0">
                <a:latin typeface="Meiryo UI" panose="020B0604030504040204" pitchFamily="50" charset="-128"/>
                <a:ea typeface="Meiryo UI" panose="020B0604030504040204" pitchFamily="50" charset="-128"/>
              </a:rPr>
              <a:t>から</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を取り出すことができれば配布になる？</a:t>
            </a:r>
            <a:endParaRPr lang="en-US" altLang="ja-JP" sz="110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承認ライセンスの適用が</a:t>
            </a:r>
            <a:r>
              <a:rPr lang="ja-JP" altLang="en-US" sz="1100">
                <a:latin typeface="Meiryo UI" panose="020B0604030504040204" pitchFamily="50" charset="-128"/>
                <a:ea typeface="Meiryo UI" panose="020B0604030504040204" pitchFamily="50" charset="-128"/>
                <a:cs typeface="Meiryo UI" panose="020B0604030504040204" pitchFamily="50" charset="-128"/>
              </a:rPr>
              <a:t>必須</a:t>
            </a:r>
            <a:r>
              <a:rPr lang="ja-JP" altLang="en-US" sz="1100">
                <a:latin typeface="Meiryo UI" panose="020B0604030504040204" pitchFamily="50" charset="-128"/>
                <a:ea typeface="Meiryo UI" panose="020B0604030504040204" pitchFamily="50" charset="-128"/>
              </a:rPr>
              <a:t>？</a:t>
            </a:r>
            <a:endParaRPr lang="ja-JP" altLang="en-US" sz="1100" dirty="0"/>
          </a:p>
        </p:txBody>
      </p:sp>
      <p:sp>
        <p:nvSpPr>
          <p:cNvPr id="13" name="テキスト ボックス 12">
            <a:extLst>
              <a:ext uri="{FF2B5EF4-FFF2-40B4-BE49-F238E27FC236}">
                <a16:creationId xmlns:a16="http://schemas.microsoft.com/office/drawing/2014/main" id="{305982AA-9782-43FF-B913-D39E5D75240C}"/>
              </a:ext>
            </a:extLst>
          </p:cNvPr>
          <p:cNvSpPr txBox="1"/>
          <p:nvPr/>
        </p:nvSpPr>
        <p:spPr>
          <a:xfrm>
            <a:off x="4194719" y="2215897"/>
            <a:ext cx="998991" cy="276999"/>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V6</a:t>
            </a:r>
            <a:r>
              <a:rPr lang="ja-JP" altLang="en-US" sz="1200" b="1" u="sng" dirty="0">
                <a:latin typeface="Meiryo UI" panose="020B0604030504040204" pitchFamily="50" charset="-128"/>
                <a:ea typeface="Meiryo UI" panose="020B0604030504040204" pitchFamily="50" charset="-128"/>
              </a:rPr>
              <a:t>で追加</a:t>
            </a:r>
            <a:endParaRPr kumimoji="1" lang="ja-JP" altLang="en-US" sz="1200" dirty="0"/>
          </a:p>
        </p:txBody>
      </p:sp>
      <p:sp>
        <p:nvSpPr>
          <p:cNvPr id="16" name="テキスト ボックス 15">
            <a:extLst>
              <a:ext uri="{FF2B5EF4-FFF2-40B4-BE49-F238E27FC236}">
                <a16:creationId xmlns:a16="http://schemas.microsoft.com/office/drawing/2014/main" id="{A5BADCBB-A8F1-4030-90D1-0B0E9462541D}"/>
              </a:ext>
            </a:extLst>
          </p:cNvPr>
          <p:cNvSpPr txBox="1"/>
          <p:nvPr/>
        </p:nvSpPr>
        <p:spPr>
          <a:xfrm>
            <a:off x="35496" y="282331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V2</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17" name="テキスト ボックス 16">
            <a:extLst>
              <a:ext uri="{FF2B5EF4-FFF2-40B4-BE49-F238E27FC236}">
                <a16:creationId xmlns:a16="http://schemas.microsoft.com/office/drawing/2014/main" id="{C8BA28D8-DDD7-47C4-91D9-D8E75FAFD630}"/>
              </a:ext>
            </a:extLst>
          </p:cNvPr>
          <p:cNvSpPr txBox="1"/>
          <p:nvPr/>
        </p:nvSpPr>
        <p:spPr>
          <a:xfrm>
            <a:off x="44617" y="462351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V4</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4" name="テキスト ボックス 23">
            <a:extLst>
              <a:ext uri="{FF2B5EF4-FFF2-40B4-BE49-F238E27FC236}">
                <a16:creationId xmlns:a16="http://schemas.microsoft.com/office/drawing/2014/main" id="{C8BA28D8-DDD7-47C4-91D9-D8E75FAFD630}"/>
              </a:ext>
            </a:extLst>
          </p:cNvPr>
          <p:cNvSpPr txBox="1"/>
          <p:nvPr/>
        </p:nvSpPr>
        <p:spPr>
          <a:xfrm>
            <a:off x="4181972" y="456281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V7</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9" name="スライド番号プレースホルダー 8">
            <a:extLst>
              <a:ext uri="{FF2B5EF4-FFF2-40B4-BE49-F238E27FC236}">
                <a16:creationId xmlns:a16="http://schemas.microsoft.com/office/drawing/2014/main" id="{7BA9E8C9-16C8-42C7-A386-34EC67F19B66}"/>
              </a:ext>
            </a:extLst>
          </p:cNvPr>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Tree>
    <p:extLst>
      <p:ext uri="{BB962C8B-B14F-4D97-AF65-F5344CB8AC3E}">
        <p14:creationId xmlns:p14="http://schemas.microsoft.com/office/powerpoint/2010/main" val="541165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600" dirty="0">
                <a:latin typeface="Meiryo UI" panose="020B0604030504040204" pitchFamily="50" charset="-128"/>
                <a:ea typeface="Meiryo UI" panose="020B0604030504040204" pitchFamily="50" charset="-128"/>
              </a:rPr>
              <a:t>SS</a:t>
            </a:r>
            <a:r>
              <a:rPr lang="ja-JP" altLang="en-US" sz="16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によっては、製品のセールスポイントとして</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*例：</a:t>
            </a:r>
            <a:r>
              <a:rPr lang="en-US" altLang="ja-JP" sz="1600" dirty="0">
                <a:latin typeface="Meiryo UI" panose="020B0604030504040204" pitchFamily="50" charset="-128"/>
                <a:ea typeface="Meiryo UI" panose="020B0604030504040204" pitchFamily="50" charset="-128"/>
              </a:rPr>
              <a:t>Linux</a:t>
            </a:r>
            <a:r>
              <a:rPr lang="ja-JP" altLang="en-US" sz="1600" dirty="0">
                <a:latin typeface="Meiryo UI" panose="020B0604030504040204" pitchFamily="50" charset="-128"/>
                <a:ea typeface="Meiryo UI" panose="020B0604030504040204" pitchFamily="50" charset="-128"/>
              </a:rPr>
              <a:t>の商標使用のガイドライン</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366AC4FC-8ECE-42E0-887E-6F0F4C625421}"/>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4155374F-83DB-4278-A925-604E0CB9DD0B}"/>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3037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A273B795-86B4-48CC-AD9E-6C2BF8659940}"/>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id="{230B5778-7F80-4F7D-A4D6-982946E8CA21}"/>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329079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10291</TotalTime>
  <Words>9228</Words>
  <Application>Microsoft Office PowerPoint</Application>
  <PresentationFormat>画面に合わせる (4:3)</PresentationFormat>
  <Paragraphs>813</Paragraphs>
  <Slides>58</Slides>
  <Notes>54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58</vt:i4>
      </vt:variant>
    </vt:vector>
  </HeadingPairs>
  <TitlesOfParts>
    <vt:vector size="63" baseType="lpstr">
      <vt:lpstr>Meiryo UI</vt:lpstr>
      <vt:lpstr>Arial</vt:lpstr>
      <vt:lpstr>Calibri</vt:lpstr>
      <vt:lpstr>Wingdings</vt:lpstr>
      <vt:lpstr>Office ​​テーマ</vt:lpstr>
      <vt:lpstr>OSSライセンス関連でよくある誤解　V7</vt:lpstr>
      <vt:lpstr>QA一覧（目次）</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OSSの公開は、OSI承認ライセンスの適用が必須？</vt:lpstr>
      <vt:lpstr>用語集</vt:lpstr>
      <vt:lpstr>用語集</vt:lpstr>
      <vt:lpstr>更新履歴</vt:lpstr>
      <vt:lpstr>更新履歴</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Ohuchi, Yoshiko/大内 佳子</cp:lastModifiedBy>
  <cp:revision>327</cp:revision>
  <cp:lastPrinted>2019-11-27T04:28:29Z</cp:lastPrinted>
  <dcterms:created xsi:type="dcterms:W3CDTF">2018-08-01T08:19:55Z</dcterms:created>
  <dcterms:modified xsi:type="dcterms:W3CDTF">2021-12-15T05:24:10Z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2021-12-15T05:20:43Z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b68b7e37-3f79-4b3e-9c23-148cd8064b0c</vt:lpwstr>
  </property>
  <property fmtid="{D5CDD505-2E9C-101B-9397-08002B2CF9AE}" pid="8" name="MSIP_Label_a7295cc1-d279-42ac-ab4d-3b0f4fece050_ContentBits">
    <vt:lpwstr>0</vt:lpwstr>
  </property>
</Properties>
</file>