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6858000" cy="9906000" type="A4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-2264" y="-12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660D6C0-FBCE-42E6-B426-6FA125171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E7288A8A-AE2D-447C-8EF7-345CD43D1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E7647311-1169-4F97-811F-A8213959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18/07/26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3F691835-DD7E-4C05-AB68-70FE5441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5499D2F6-E21F-4022-8EE5-8BAF2835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94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F9965AA-2ED5-42DC-A41D-CD63CBA0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9B6998EB-4337-4462-ABEC-CA77A6E63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C678638F-ECF8-4AE4-A047-4C09100A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18/07/26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C6D300A3-2B52-4256-9487-9FDB6EE0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99B3F3E7-428E-4F44-AF42-F34EE556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5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527F9870-C4BE-4832-9F6C-542872B1B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04B1F036-2C2B-4A2B-855D-1C0574A79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F0E4B36C-189E-4564-8CEC-F8D16EA3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18/07/26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7EBF40E7-653C-4597-83FA-F1739573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AF2EC7C2-D360-4562-9144-60272061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37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42C9866-29B7-4D7F-8E00-5174D2E5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15F54CCF-B672-4EA2-B3C0-BB2D2A6BD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018DF206-C490-4498-A1F8-526B7C61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18/07/26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EAAE8BC5-90BD-4F57-A201-04740405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6A073DB3-10CA-42C1-8CF4-C5B024EE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14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021E334-BC00-4E3E-ACD6-288A6F46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C1B165A6-C4DB-43AB-8EC0-F7AD20929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5FBF22B7-B737-4B76-9725-B7285384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18/07/26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26BEF98D-27F5-44B2-B041-72697804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83508419-CCE7-4D4F-B850-9384536A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41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F7E7116-8EDA-4B7E-BECB-51A5F2BB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43444E1-9FB8-4772-8ED2-C196F102D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1D120305-3A51-492A-927C-C001C998D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CB1EBFAB-F991-415D-9D5C-67F4E61E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18/07/26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262C7230-6FA1-4C3D-AF47-BB382F07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6B5B9B6D-9EB8-4B9C-8880-F10E2390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60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3C60BF6-FF70-4C21-8439-C0513B35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2EE09130-E04B-45C6-8B4F-BE4A46933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4B35D4B4-AC1A-447B-9E92-7EB864E77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C59772BC-4022-40B4-8CDF-8F1F51693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15C7D202-5DFA-4CC2-B7BF-CBC47541B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03912EEE-14FB-477A-BB57-C8943599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18/07/26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8926CE11-E2CE-4473-842F-18176B54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0365A9F8-690E-4C75-A24E-6F5D8D3D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29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5783442-0AB2-432A-9471-268A95CD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E3692241-4CF9-4C0B-BB87-22D56E35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18/07/26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58F36A5D-F3E8-4480-93A0-D979A30E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1519316A-59BD-4BD8-8AB2-B4984C7A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58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DCE940E3-3C94-4EA2-A263-2906F673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18/07/26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0CBD0DB6-EB3D-4664-950E-61B496AC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0E918613-DD62-457C-B302-30977DE6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56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8DA3A07-C011-461E-A44B-23EAA603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96FE026-4B67-4798-9DB0-7890A3CB8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AD5E4E23-C3AD-4249-9ED6-09210E327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DADAE2E2-E698-4B75-9D7F-FF2D6086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18/07/26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AA333362-8A34-4BA9-A7DE-D7B52FDC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0D8613AC-3E3B-4E04-A435-551CC1FC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83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37EDFD7-BCD5-45BD-B577-C3316718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891B5D57-DC98-4CF2-9231-95A45B41A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0EC31FBE-DC5A-4410-82FA-7C41B281F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CFD3CF11-F156-4B4C-B483-7178940A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18/07/26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E5FD4BF6-F4B8-4D47-A428-B4EF4EB8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EB9FE972-35BD-4DA7-AB04-DD730767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1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DD12E2DB-2FB0-4179-BB7A-70BF767A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438D41D4-83E7-4BDA-BEB3-A876FA08D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0E433CFC-DC7D-4F99-8E70-7A481EBEB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0594-1B62-4B90-920A-44E63AFA5E18}" type="datetimeFigureOut">
              <a:rPr kumimoji="1" lang="ja-JP" altLang="en-US" smtClean="0"/>
              <a:t>18/07/26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6B81CAFF-C1F6-4DCF-889B-70B9284A8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C3F78FC5-6E47-4346-A34A-B0090FE22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99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jpe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hyperlink" Target="https://www.openchainproject.org/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s://lists.linuxfoundation.org/mailman/listinfo/openchain-japan-wg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hyperlink" Target="https://wiki.linuxfoundation.org/openchain/openchain-japanese-working-group" TargetMode="External"/><Relationship Id="rId9" Type="http://schemas.openxmlformats.org/officeDocument/2006/relationships/image" Target="../media/image6.png"/><Relationship Id="rId10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xmlns="" id="{C00650D5-198A-45F6-8F76-CCD03A557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9" y="2795832"/>
            <a:ext cx="1752381" cy="1114286"/>
          </a:xfrm>
          <a:prstGeom prst="rect">
            <a:avLst/>
          </a:prstGeom>
        </p:spPr>
      </p:pic>
      <p:sp>
        <p:nvSpPr>
          <p:cNvPr id="22" name="フローチャート: 処理 21">
            <a:extLst>
              <a:ext uri="{FF2B5EF4-FFF2-40B4-BE49-F238E27FC236}">
                <a16:creationId xmlns:a16="http://schemas.microsoft.com/office/drawing/2014/main" xmlns="" id="{4CCE0672-8772-4262-8145-4E76921A887F}"/>
              </a:ext>
            </a:extLst>
          </p:cNvPr>
          <p:cNvSpPr/>
          <p:nvPr/>
        </p:nvSpPr>
        <p:spPr>
          <a:xfrm>
            <a:off x="0" y="856529"/>
            <a:ext cx="6831875" cy="2058219"/>
          </a:xfrm>
          <a:prstGeom prst="flowChart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b="1" dirty="0"/>
              <a:t>                    </a:t>
            </a:r>
            <a:r>
              <a:rPr kumimoji="1" lang="en-US" altLang="ja-JP" sz="1600" b="1" dirty="0" err="1"/>
              <a:t>OpenChain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プロジェクトって？</a:t>
            </a:r>
            <a:endParaRPr kumimoji="1" lang="en-US" altLang="ja-JP" dirty="0"/>
          </a:p>
          <a:p>
            <a:r>
              <a:rPr lang="ja-JP" altLang="en-US" sz="1100" dirty="0"/>
              <a:t>サプライチェーンの参加者が各組織内に確立すべきコンプライアンスプログラム</a:t>
            </a:r>
            <a:r>
              <a:rPr lang="en-US" altLang="ja-JP" sz="1100" dirty="0"/>
              <a:t/>
            </a:r>
            <a:br>
              <a:rPr lang="en-US" altLang="ja-JP" sz="1100" dirty="0"/>
            </a:br>
            <a:r>
              <a:rPr lang="ja-JP" altLang="en-US" sz="1100" dirty="0"/>
              <a:t>の要件を、</a:t>
            </a:r>
            <a:r>
              <a:rPr lang="en-US" altLang="ja-JP" sz="1100" b="1" dirty="0" err="1"/>
              <a:t>OpenChain</a:t>
            </a:r>
            <a:r>
              <a:rPr lang="ja-JP" altLang="en-US" sz="1100" b="1" dirty="0"/>
              <a:t>仕様</a:t>
            </a:r>
            <a:r>
              <a:rPr lang="ja-JP" altLang="en-US" sz="1100" dirty="0"/>
              <a:t>として定義し、その活用を推進するプロジェクトです．</a:t>
            </a:r>
            <a:endParaRPr lang="en-US" altLang="ja-JP" sz="1100" dirty="0"/>
          </a:p>
          <a:p>
            <a:r>
              <a:rPr lang="en-US" altLang="ja-JP" sz="1100" dirty="0" err="1"/>
              <a:t>OpenChain</a:t>
            </a:r>
            <a:r>
              <a:rPr lang="en-US" altLang="ja-JP" sz="1100" dirty="0"/>
              <a:t> </a:t>
            </a:r>
            <a:r>
              <a:rPr lang="ja-JP" altLang="en-US" sz="1100" dirty="0"/>
              <a:t>プロジェクトは、</a:t>
            </a:r>
            <a:r>
              <a:rPr lang="ja-JP" altLang="en-US" sz="1100" dirty="0">
                <a:latin typeface="+mn-ea"/>
              </a:rPr>
              <a:t>コンプライアンス プログラムの要件を定義する</a:t>
            </a:r>
            <a:endParaRPr lang="en-US" altLang="ja-JP" sz="1100" dirty="0">
              <a:latin typeface="+mn-ea"/>
            </a:endParaRPr>
          </a:p>
          <a:p>
            <a:r>
              <a:rPr lang="en-US" altLang="ja-JP" sz="1100" dirty="0">
                <a:latin typeface="+mn-ea"/>
              </a:rPr>
              <a:t>”</a:t>
            </a:r>
            <a:r>
              <a:rPr lang="ja-JP" altLang="en-US" sz="1100" b="1" dirty="0">
                <a:latin typeface="+mn-ea"/>
              </a:rPr>
              <a:t>仕様</a:t>
            </a:r>
            <a:r>
              <a:rPr lang="en-US" altLang="ja-JP" sz="1100" dirty="0">
                <a:latin typeface="+mn-ea"/>
              </a:rPr>
              <a:t>”</a:t>
            </a:r>
            <a:r>
              <a:rPr lang="ja-JP" altLang="en-US" sz="1100" dirty="0" err="1">
                <a:latin typeface="+mn-ea"/>
              </a:rPr>
              <a:t>、</a:t>
            </a:r>
            <a:r>
              <a:rPr lang="ja-JP" altLang="en-US" sz="1100" dirty="0"/>
              <a:t>仕様への適合を自己認証する</a:t>
            </a:r>
            <a:r>
              <a:rPr lang="en-US" altLang="ja-JP" sz="1100" dirty="0"/>
              <a:t>”</a:t>
            </a:r>
            <a:r>
              <a:rPr lang="ja-JP" altLang="en-US" sz="1100" b="1" dirty="0"/>
              <a:t>適合</a:t>
            </a:r>
            <a:r>
              <a:rPr lang="en-US" altLang="ja-JP" sz="1100" dirty="0"/>
              <a:t>”</a:t>
            </a:r>
            <a:r>
              <a:rPr lang="ja-JP" altLang="en-US" sz="1100" dirty="0" err="1"/>
              <a:t>、</a:t>
            </a:r>
            <a:r>
              <a:rPr lang="ja-JP" altLang="en-US" sz="1100" dirty="0"/>
              <a:t>仕様の要求事項の一つである</a:t>
            </a:r>
            <a:endParaRPr lang="en-US" altLang="ja-JP" sz="1100" dirty="0"/>
          </a:p>
          <a:p>
            <a:r>
              <a:rPr lang="ja-JP" altLang="en-US" sz="1100" dirty="0"/>
              <a:t>社内教育プログラムに活用することを想定した、</a:t>
            </a:r>
            <a:r>
              <a:rPr lang="en-US" altLang="ja-JP" sz="1100" dirty="0"/>
              <a:t>PowerPoint</a:t>
            </a:r>
            <a:r>
              <a:rPr lang="ja-JP" altLang="en-US" sz="1100" dirty="0"/>
              <a:t>スライド集の</a:t>
            </a:r>
            <a:endParaRPr lang="en-US" altLang="ja-JP" sz="1100" dirty="0"/>
          </a:p>
          <a:p>
            <a:r>
              <a:rPr lang="en-US" altLang="ja-JP" sz="1100" dirty="0"/>
              <a:t>”</a:t>
            </a:r>
            <a:r>
              <a:rPr lang="ja-JP" altLang="en-US" sz="1100" b="1" dirty="0"/>
              <a:t>カリキュラム</a:t>
            </a:r>
            <a:r>
              <a:rPr lang="en-US" altLang="ja-JP" sz="1100" dirty="0"/>
              <a:t>”</a:t>
            </a:r>
            <a:r>
              <a:rPr lang="ja-JP" altLang="en-US" sz="1100" dirty="0"/>
              <a:t>を</a:t>
            </a:r>
            <a:r>
              <a:rPr lang="en-US" altLang="ja-JP" sz="1100" dirty="0"/>
              <a:t>3</a:t>
            </a:r>
            <a:r>
              <a:rPr lang="ja-JP" altLang="en-US" sz="1100" dirty="0"/>
              <a:t>本の柱として活動しています．</a:t>
            </a:r>
          </a:p>
          <a:p>
            <a:r>
              <a:rPr lang="en-US" altLang="ja-JP" sz="1100" dirty="0"/>
              <a:t/>
            </a:r>
            <a:br>
              <a:rPr lang="en-US" altLang="ja-JP" sz="1100" dirty="0"/>
            </a:br>
            <a:r>
              <a:rPr lang="en-US" altLang="ja-JP" sz="1100" dirty="0"/>
              <a:t>2018</a:t>
            </a:r>
            <a:r>
              <a:rPr lang="ja-JP" altLang="en-US" sz="1100" dirty="0"/>
              <a:t>年</a:t>
            </a:r>
            <a:r>
              <a:rPr lang="en-US" altLang="ja-JP" sz="1100" dirty="0"/>
              <a:t>5</a:t>
            </a:r>
            <a:r>
              <a:rPr lang="ja-JP" altLang="en-US" sz="1100" dirty="0"/>
              <a:t>月時点で以下の企業が参加しています</a:t>
            </a:r>
            <a:r>
              <a:rPr lang="en-US" altLang="ja-JP" sz="1100" dirty="0"/>
              <a:t>.</a:t>
            </a:r>
          </a:p>
          <a:p>
            <a:r>
              <a:rPr lang="en-US" altLang="ja-JP" sz="1100" dirty="0"/>
              <a:t>Adobe, Arm, Cisco, COMCAST, GitHub, </a:t>
            </a:r>
            <a:r>
              <a:rPr lang="en-US" altLang="ja-JP" sz="1100" dirty="0" smtClean="0"/>
              <a:t>Harman, </a:t>
            </a:r>
            <a:r>
              <a:rPr lang="en-US" altLang="ja-JP" sz="1100" dirty="0"/>
              <a:t>Hitachi, </a:t>
            </a:r>
          </a:p>
          <a:p>
            <a:r>
              <a:rPr lang="en-US" altLang="ja-JP" sz="1100" dirty="0"/>
              <a:t>Qualcomm, SIEMENS, </a:t>
            </a:r>
            <a:r>
              <a:rPr lang="ja-JP" altLang="en-US" sz="1100" dirty="0"/>
              <a:t>ソニー</a:t>
            </a:r>
            <a:r>
              <a:rPr lang="en-US" altLang="ja-JP" sz="1100" dirty="0"/>
              <a:t>, TOYOTA, Western Digital, Wind River</a:t>
            </a:r>
            <a:endParaRPr kumimoji="1" lang="ja-JP" altLang="en-US" sz="11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xmlns="" id="{425E1792-D999-42B9-84AE-53113CAD3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34" y="1091735"/>
            <a:ext cx="1347890" cy="1117330"/>
          </a:xfrm>
          <a:prstGeom prst="rect">
            <a:avLst/>
          </a:prstGeom>
        </p:spPr>
      </p:pic>
      <p:sp>
        <p:nvSpPr>
          <p:cNvPr id="31" name="フローチャート: 処理 30">
            <a:extLst>
              <a:ext uri="{FF2B5EF4-FFF2-40B4-BE49-F238E27FC236}">
                <a16:creationId xmlns:a16="http://schemas.microsoft.com/office/drawing/2014/main" xmlns="" id="{ECFF2D5B-FC6B-4011-BDF2-AE3E8986DA3D}"/>
              </a:ext>
            </a:extLst>
          </p:cNvPr>
          <p:cNvSpPr/>
          <p:nvPr/>
        </p:nvSpPr>
        <p:spPr>
          <a:xfrm>
            <a:off x="1" y="7228987"/>
            <a:ext cx="6840000" cy="238527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ML</a:t>
            </a:r>
            <a:r>
              <a:rPr kumimoji="1" lang="ja-JP" altLang="en-US" sz="1600" b="1" dirty="0" err="1"/>
              <a:t>への</a:t>
            </a:r>
            <a:r>
              <a:rPr kumimoji="1" lang="ja-JP" altLang="en-US" sz="1600" b="1" dirty="0"/>
              <a:t>参加方法</a:t>
            </a:r>
            <a:endParaRPr kumimoji="1" lang="en-US" altLang="ja-JP" sz="1600" b="1" dirty="0"/>
          </a:p>
          <a:p>
            <a:pPr marL="228600" indent="-228600">
              <a:buFont typeface="+mj-ea"/>
              <a:buAutoNum type="circleNumDbPlain"/>
            </a:pPr>
            <a:r>
              <a:rPr lang="en-US" altLang="ja-JP" sz="1100" dirty="0"/>
              <a:t> </a:t>
            </a:r>
            <a:r>
              <a:rPr lang="en-US" altLang="ja-JP" sz="1100" u="sng" dirty="0">
                <a:hlinkClick r:id="rId4"/>
              </a:rPr>
              <a:t>https://lists.linuxfoundation.org/mailman/listinfo/openchain-japan-wg</a:t>
            </a:r>
            <a:r>
              <a:rPr lang="en-US" altLang="ja-JP" sz="1100" u="sng" dirty="0"/>
              <a:t/>
            </a:r>
            <a:br>
              <a:rPr lang="en-US" altLang="ja-JP" sz="1100" u="sng" dirty="0"/>
            </a:br>
            <a:r>
              <a:rPr lang="ja-JP" altLang="ja-JP" sz="1100" dirty="0"/>
              <a:t>にアクセスして、メールアドレス等の情報をご登録ください</a:t>
            </a:r>
            <a:r>
              <a:rPr lang="ja-JP" altLang="en-US" sz="1100" dirty="0"/>
              <a:t>．</a:t>
            </a:r>
            <a:endParaRPr lang="ja-JP" altLang="ja-JP" sz="1100" dirty="0"/>
          </a:p>
          <a:p>
            <a:pPr marL="228600" indent="-228600">
              <a:buFont typeface="+mj-ea"/>
              <a:buAutoNum type="circleNumDbPlain"/>
            </a:pPr>
            <a:r>
              <a:rPr lang="ja-JP" altLang="ja-JP" sz="1100" dirty="0"/>
              <a:t>手順</a:t>
            </a:r>
            <a:r>
              <a:rPr lang="ja-JP" altLang="en-US" sz="1100" dirty="0"/>
              <a:t>①</a:t>
            </a:r>
            <a:r>
              <a:rPr lang="ja-JP" altLang="ja-JP" sz="1100" dirty="0"/>
              <a:t>で登録していただいたアドレスに、</a:t>
            </a:r>
            <a:r>
              <a:rPr lang="en-US" altLang="ja-JP" sz="1100" dirty="0"/>
              <a:t/>
            </a:r>
            <a:br>
              <a:rPr lang="en-US" altLang="ja-JP" sz="1100" dirty="0"/>
            </a:br>
            <a:r>
              <a:rPr lang="en-US" altLang="ja-JP" sz="1100" b="1" i="1" dirty="0"/>
              <a:t>Your confirmation is required to join the </a:t>
            </a:r>
            <a:r>
              <a:rPr lang="en-US" altLang="ja-JP" sz="1100" b="1" i="1" dirty="0" err="1"/>
              <a:t>Openchain</a:t>
            </a:r>
            <a:r>
              <a:rPr lang="en-US" altLang="ja-JP" sz="1100" b="1" i="1" dirty="0"/>
              <a:t>-japan-</a:t>
            </a:r>
            <a:r>
              <a:rPr lang="en-US" altLang="ja-JP" sz="1100" b="1" i="1" dirty="0" err="1"/>
              <a:t>wg</a:t>
            </a:r>
            <a:r>
              <a:rPr lang="en-US" altLang="ja-JP" sz="1100" b="1" i="1" dirty="0"/>
              <a:t> mailing list</a:t>
            </a:r>
            <a:r>
              <a:rPr lang="en-US" altLang="ja-JP" sz="1100" dirty="0"/>
              <a:t/>
            </a:r>
            <a:br>
              <a:rPr lang="en-US" altLang="ja-JP" sz="1100" dirty="0"/>
            </a:br>
            <a:r>
              <a:rPr lang="ja-JP" altLang="ja-JP" sz="1100" dirty="0"/>
              <a:t>という件名のメールが届きます</a:t>
            </a:r>
            <a:r>
              <a:rPr lang="en-US" altLang="ja-JP" sz="1100" dirty="0"/>
              <a:t>. </a:t>
            </a:r>
            <a:endParaRPr lang="ja-JP" altLang="ja-JP" sz="1100" dirty="0"/>
          </a:p>
          <a:p>
            <a:pPr marL="228600" indent="-228600">
              <a:buFont typeface="+mj-ea"/>
              <a:buAutoNum type="circleNumDbPlain"/>
            </a:pPr>
            <a:r>
              <a:rPr lang="ja-JP" altLang="ja-JP" sz="1100" dirty="0"/>
              <a:t>手順</a:t>
            </a:r>
            <a:r>
              <a:rPr lang="en-US" altLang="ja-JP" sz="1100" dirty="0"/>
              <a:t>②</a:t>
            </a:r>
            <a:r>
              <a:rPr lang="ja-JP" altLang="ja-JP" sz="1100" dirty="0"/>
              <a:t>のメールに記載の確認手順を実施してください</a:t>
            </a:r>
            <a:r>
              <a:rPr lang="en-US" altLang="ja-JP" sz="1100" dirty="0"/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ja-JP" altLang="ja-JP" sz="1100" dirty="0"/>
              <a:t>依頼メールが</a:t>
            </a:r>
            <a:r>
              <a:rPr lang="en-US" altLang="ja-JP" sz="1100" dirty="0"/>
              <a:t>ML</a:t>
            </a:r>
            <a:r>
              <a:rPr lang="ja-JP" altLang="ja-JP" sz="1100" dirty="0"/>
              <a:t>管理者に届き、管理者が承認操作を実施します</a:t>
            </a:r>
            <a:r>
              <a:rPr lang="en-US" altLang="ja-JP" sz="1100" dirty="0"/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ja-JP" altLang="ja-JP" sz="1100" dirty="0"/>
              <a:t>承認操作が完了しますと</a:t>
            </a:r>
            <a:r>
              <a:rPr lang="en-US" altLang="ja-JP" sz="1100" dirty="0"/>
              <a:t/>
            </a:r>
            <a:br>
              <a:rPr lang="en-US" altLang="ja-JP" sz="1100" dirty="0"/>
            </a:br>
            <a:r>
              <a:rPr lang="en-US" altLang="ja-JP" sz="1100" b="1" i="1" dirty="0"/>
              <a:t>Welcome to the “</a:t>
            </a:r>
            <a:r>
              <a:rPr lang="en-US" altLang="ja-JP" sz="1100" b="1" i="1" dirty="0" err="1"/>
              <a:t>Openchain</a:t>
            </a:r>
            <a:r>
              <a:rPr lang="en-US" altLang="ja-JP" sz="1100" b="1" i="1" dirty="0"/>
              <a:t>-japan-</a:t>
            </a:r>
            <a:r>
              <a:rPr lang="en-US" altLang="ja-JP" sz="1100" b="1" i="1" dirty="0" err="1"/>
              <a:t>wg</a:t>
            </a:r>
            <a:r>
              <a:rPr lang="en-US" altLang="ja-JP" sz="1100" b="1" i="1" dirty="0"/>
              <a:t>” mailing list</a:t>
            </a:r>
            <a:r>
              <a:rPr lang="en-US" altLang="ja-JP" sz="1100" dirty="0"/>
              <a:t/>
            </a:r>
            <a:br>
              <a:rPr lang="en-US" altLang="ja-JP" sz="1100" dirty="0"/>
            </a:br>
            <a:r>
              <a:rPr lang="ja-JP" altLang="ja-JP" sz="1100" dirty="0"/>
              <a:t>という件名のメールが届きます</a:t>
            </a:r>
            <a:r>
              <a:rPr lang="en-US" altLang="ja-JP" sz="1100" dirty="0"/>
              <a:t>. </a:t>
            </a:r>
            <a:r>
              <a:rPr lang="ja-JP" altLang="en-US" sz="1100" dirty="0"/>
              <a:t>これで完了です．</a:t>
            </a:r>
          </a:p>
          <a:p>
            <a:r>
              <a:rPr lang="ja-JP" altLang="en-US" sz="800" dirty="0"/>
              <a:t>ご注意</a:t>
            </a:r>
          </a:p>
          <a:p>
            <a:r>
              <a:rPr lang="ja-JP" altLang="en-US" sz="800" dirty="0"/>
              <a:t>・手順②のメールが迷惑メールに分類されるケースが散見されます．メールが届かない場合はご確認をお願いします．</a:t>
            </a:r>
          </a:p>
          <a:p>
            <a:r>
              <a:rPr lang="ja-JP" altLang="en-US" sz="800" dirty="0"/>
              <a:t>・手順④の管理者の操作は、不在等の理由でお時間をいただく場合があります．ご不便をお掛けしますがご容赦ください．</a:t>
            </a:r>
            <a:endParaRPr kumimoji="1" lang="ja-JP" altLang="en-US" sz="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xmlns="" id="{CA707440-63A7-4A68-A5FC-1818E2B61A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224" y="9675228"/>
            <a:ext cx="2147476" cy="22548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xmlns="" id="{AD3F2B6C-A3FB-4A88-93B2-FC4A1C7B0C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775" y="8301720"/>
            <a:ext cx="961488" cy="1012866"/>
          </a:xfrm>
          <a:prstGeom prst="rect">
            <a:avLst/>
          </a:prstGeom>
        </p:spPr>
      </p:pic>
      <p:sp>
        <p:nvSpPr>
          <p:cNvPr id="21" name="フローチャート: 処理 20">
            <a:extLst>
              <a:ext uri="{FF2B5EF4-FFF2-40B4-BE49-F238E27FC236}">
                <a16:creationId xmlns:a16="http://schemas.microsoft.com/office/drawing/2014/main" xmlns="" id="{E12A9AD0-3E8C-4903-B74C-14F9837F8256}"/>
              </a:ext>
            </a:extLst>
          </p:cNvPr>
          <p:cNvSpPr/>
          <p:nvPr/>
        </p:nvSpPr>
        <p:spPr>
          <a:xfrm>
            <a:off x="0" y="0"/>
            <a:ext cx="6840000" cy="691061"/>
          </a:xfrm>
          <a:prstGeom prst="flowChartProcess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The Linux Foundation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OpenChain</a:t>
            </a:r>
            <a:r>
              <a:rPr kumimoji="1" lang="en-US" altLang="ja-JP" b="1" dirty="0">
                <a:solidFill>
                  <a:schemeClr val="tx1"/>
                </a:solidFill>
              </a:rPr>
              <a:t> Project</a:t>
            </a:r>
            <a:r>
              <a:rPr kumimoji="1" lang="en-US" altLang="ja-JP" dirty="0">
                <a:solidFill>
                  <a:schemeClr val="tx1"/>
                </a:solidFill>
              </a:rPr>
              <a:t> and </a:t>
            </a:r>
            <a:r>
              <a:rPr kumimoji="1" lang="en-US" altLang="ja-JP" b="1" dirty="0">
                <a:solidFill>
                  <a:schemeClr val="tx1"/>
                </a:solidFill>
              </a:rPr>
              <a:t>Japan WG</a:t>
            </a:r>
          </a:p>
        </p:txBody>
      </p:sp>
      <p:pic>
        <p:nvPicPr>
          <p:cNvPr id="7" name="Shape 53">
            <a:extLst>
              <a:ext uri="{FF2B5EF4-FFF2-40B4-BE49-F238E27FC236}">
                <a16:creationId xmlns:a16="http://schemas.microsoft.com/office/drawing/2014/main" xmlns="" id="{740E5A53-C12F-42B7-BD46-ED849C0410B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4473" y="118497"/>
            <a:ext cx="836947" cy="46497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フローチャート: 処理 25">
            <a:extLst>
              <a:ext uri="{FF2B5EF4-FFF2-40B4-BE49-F238E27FC236}">
                <a16:creationId xmlns:a16="http://schemas.microsoft.com/office/drawing/2014/main" xmlns="" id="{D8EBF979-130F-4766-8F0E-9DAA34A01312}"/>
              </a:ext>
            </a:extLst>
          </p:cNvPr>
          <p:cNvSpPr/>
          <p:nvPr/>
        </p:nvSpPr>
        <p:spPr>
          <a:xfrm>
            <a:off x="2017259" y="3018512"/>
            <a:ext cx="4821864" cy="1655657"/>
          </a:xfrm>
          <a:prstGeom prst="flowChart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Japan WG</a:t>
            </a:r>
            <a:r>
              <a:rPr kumimoji="1" lang="ja-JP" altLang="en-US" sz="1600" dirty="0"/>
              <a:t>って？</a:t>
            </a:r>
            <a:endParaRPr kumimoji="1" lang="en-US" altLang="ja-JP" sz="1600" dirty="0"/>
          </a:p>
          <a:p>
            <a:r>
              <a:rPr lang="ja-JP" altLang="en-US" sz="1100" dirty="0"/>
              <a:t>日本でもコンプライアンスは重要という課題</a:t>
            </a:r>
            <a:r>
              <a:rPr lang="ja-JP" altLang="en-US" sz="1100"/>
              <a:t>意識のもと、</a:t>
            </a:r>
            <a:r>
              <a:rPr lang="ja-JP" altLang="en-US" sz="1100" dirty="0"/>
              <a:t>以下のようなモチベーションで設立した</a:t>
            </a:r>
            <a:r>
              <a:rPr lang="en-US" altLang="ja-JP" sz="1100" dirty="0"/>
              <a:t>Working Group</a:t>
            </a:r>
            <a:r>
              <a:rPr lang="ja-JP" altLang="en-US" sz="1100" dirty="0" err="1"/>
              <a:t>です</a:t>
            </a:r>
            <a:r>
              <a:rPr lang="en-US" altLang="ja-JP" sz="1100" dirty="0"/>
              <a:t>.</a:t>
            </a:r>
          </a:p>
          <a:p>
            <a:r>
              <a:rPr lang="ja-JP" altLang="en-US" sz="1100" dirty="0"/>
              <a:t>・日本でコンプライアンスの意識を高めよう！</a:t>
            </a:r>
          </a:p>
          <a:p>
            <a:r>
              <a:rPr lang="ja-JP" altLang="en-US" sz="1100" dirty="0"/>
              <a:t>・日本からアジアに向かってコンプライアンスの意識を高めよう！</a:t>
            </a:r>
          </a:p>
          <a:p>
            <a:r>
              <a:rPr lang="ja-JP" altLang="en-US" sz="1100" dirty="0"/>
              <a:t>・コンプライアンスに対する課題に関して情報交換しよう！</a:t>
            </a:r>
          </a:p>
          <a:p>
            <a:r>
              <a:rPr lang="ja-JP" altLang="en-US" sz="1100" dirty="0"/>
              <a:t>・日本語で議論が出来る場を設けよう！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ja-JP" altLang="en-US" sz="1100" dirty="0"/>
              <a:t>賛同して頂ける参加者を募集中</a:t>
            </a:r>
            <a:r>
              <a:rPr lang="en-US" altLang="ja-JP" sz="1100" dirty="0"/>
              <a:t>.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xmlns="" id="{DB733CDB-9111-40FA-A721-698F821A0765}"/>
              </a:ext>
            </a:extLst>
          </p:cNvPr>
          <p:cNvSpPr txBox="1"/>
          <p:nvPr/>
        </p:nvSpPr>
        <p:spPr>
          <a:xfrm>
            <a:off x="128642" y="4733825"/>
            <a:ext cx="60329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hlinkClick r:id="rId8"/>
              </a:rPr>
              <a:t>https://wiki.linuxfoundation.org/openchain/openchain-japanese-working-group</a:t>
            </a:r>
            <a:endParaRPr kumimoji="1" lang="ja-JP" altLang="en-US" sz="1050" dirty="0"/>
          </a:p>
        </p:txBody>
      </p:sp>
      <p:sp>
        <p:nvSpPr>
          <p:cNvPr id="29" name="フローチャート: 処理 28">
            <a:extLst>
              <a:ext uri="{FF2B5EF4-FFF2-40B4-BE49-F238E27FC236}">
                <a16:creationId xmlns:a16="http://schemas.microsoft.com/office/drawing/2014/main" xmlns="" id="{274077B5-CC18-425F-913A-26F3345ADB9A}"/>
              </a:ext>
            </a:extLst>
          </p:cNvPr>
          <p:cNvSpPr/>
          <p:nvPr/>
        </p:nvSpPr>
        <p:spPr>
          <a:xfrm>
            <a:off x="2" y="5078564"/>
            <a:ext cx="4750524" cy="1674830"/>
          </a:xfrm>
          <a:prstGeom prst="flowChart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Japan WG</a:t>
            </a:r>
            <a:r>
              <a:rPr kumimoji="1" lang="ja-JP" altLang="en-US" sz="1600" b="1" dirty="0"/>
              <a:t>活動状況</a:t>
            </a:r>
            <a:endParaRPr kumimoji="1" lang="en-US" altLang="ja-JP" sz="1600" b="1" dirty="0"/>
          </a:p>
          <a:p>
            <a:r>
              <a:rPr lang="en-US" altLang="ja-JP" sz="1100" dirty="0"/>
              <a:t>Japan WG</a:t>
            </a:r>
            <a:r>
              <a:rPr lang="ja-JP" altLang="en-US" sz="1100" dirty="0"/>
              <a:t>では、メーリングリストでの議論や、定期的にミーティングを</a:t>
            </a:r>
            <a:r>
              <a:rPr lang="en-US" altLang="ja-JP" sz="1100" dirty="0"/>
              <a:t/>
            </a:r>
            <a:br>
              <a:rPr lang="en-US" altLang="ja-JP" sz="1100" dirty="0"/>
            </a:br>
            <a:r>
              <a:rPr lang="ja-JP" altLang="en-US" sz="1100" dirty="0"/>
              <a:t>開いて情報交換を実施中です</a:t>
            </a:r>
            <a:r>
              <a:rPr lang="en-US" altLang="ja-JP" sz="1100" dirty="0"/>
              <a:t>.</a:t>
            </a:r>
          </a:p>
          <a:p>
            <a:r>
              <a:rPr lang="ja-JP" altLang="en-US" sz="1100" dirty="0"/>
              <a:t>第</a:t>
            </a:r>
            <a:r>
              <a:rPr lang="en-US" altLang="ja-JP" sz="1100" dirty="0"/>
              <a:t>1</a:t>
            </a:r>
            <a:r>
              <a:rPr lang="ja-JP" altLang="en-US" sz="1100" dirty="0"/>
              <a:t>回 ミーティング </a:t>
            </a:r>
            <a:r>
              <a:rPr lang="en-US" altLang="ja-JP" sz="1100" dirty="0"/>
              <a:t>‘17/12 </a:t>
            </a:r>
            <a:r>
              <a:rPr lang="ja-JP" altLang="en-US" sz="1100" dirty="0"/>
              <a:t>＠ソニー本社クリエイティブラウンジ </a:t>
            </a:r>
            <a:r>
              <a:rPr lang="en-US" altLang="ja-JP" sz="1100" dirty="0"/>
              <a:t>(</a:t>
            </a:r>
            <a:r>
              <a:rPr lang="ja-JP" altLang="en-US" sz="1100" dirty="0"/>
              <a:t>品川</a:t>
            </a:r>
            <a:r>
              <a:rPr lang="en-US" altLang="ja-JP" sz="1100" dirty="0"/>
              <a:t>)</a:t>
            </a:r>
            <a:endParaRPr lang="ja-JP" altLang="en-US" sz="1100" dirty="0"/>
          </a:p>
          <a:p>
            <a:r>
              <a:rPr lang="ja-JP" altLang="en-US" sz="1100" dirty="0"/>
              <a:t>第</a:t>
            </a:r>
            <a:r>
              <a:rPr lang="en-US" altLang="ja-JP" sz="1100" dirty="0"/>
              <a:t>2</a:t>
            </a:r>
            <a:r>
              <a:rPr lang="ja-JP" altLang="en-US" sz="1100" dirty="0"/>
              <a:t>回 ミーティング </a:t>
            </a:r>
            <a:r>
              <a:rPr lang="en-US" altLang="ja-JP" sz="1100" dirty="0"/>
              <a:t>'18/2  @</a:t>
            </a:r>
            <a:r>
              <a:rPr lang="ja-JP" altLang="en-US" sz="1100" dirty="0"/>
              <a:t>日立品川オフィス </a:t>
            </a:r>
            <a:r>
              <a:rPr lang="en-US" altLang="ja-JP" sz="1100" dirty="0"/>
              <a:t>(</a:t>
            </a:r>
            <a:r>
              <a:rPr lang="ja-JP" altLang="en-US" sz="1100" dirty="0"/>
              <a:t>品川</a:t>
            </a:r>
            <a:r>
              <a:rPr lang="en-US" altLang="ja-JP" sz="1100" dirty="0"/>
              <a:t>)</a:t>
            </a:r>
            <a:endParaRPr lang="ja-JP" altLang="en-US" sz="1100" dirty="0"/>
          </a:p>
          <a:p>
            <a:r>
              <a:rPr lang="ja-JP" altLang="en-US" sz="1100" dirty="0"/>
              <a:t>第</a:t>
            </a:r>
            <a:r>
              <a:rPr lang="en-US" altLang="ja-JP" sz="1100" dirty="0"/>
              <a:t>3</a:t>
            </a:r>
            <a:r>
              <a:rPr lang="ja-JP" altLang="en-US" sz="1100" dirty="0"/>
              <a:t>回 ミーティング </a:t>
            </a:r>
            <a:r>
              <a:rPr lang="en-US" altLang="ja-JP" sz="1100" dirty="0"/>
              <a:t>'18/4  </a:t>
            </a:r>
            <a:r>
              <a:rPr lang="ja-JP" altLang="en-US" sz="1100" dirty="0"/>
              <a:t>＠パナソニック </a:t>
            </a:r>
            <a:r>
              <a:rPr lang="en-US" altLang="ja-JP" sz="1100" dirty="0"/>
              <a:t>Wonder Lab Osaka (</a:t>
            </a:r>
            <a:r>
              <a:rPr lang="ja-JP" altLang="en-US" sz="1100" dirty="0"/>
              <a:t>大阪</a:t>
            </a:r>
            <a:r>
              <a:rPr lang="en-US" altLang="ja-JP" sz="1100" dirty="0"/>
              <a:t>)</a:t>
            </a:r>
            <a:endParaRPr lang="ja-JP" altLang="en-US" sz="1100" dirty="0"/>
          </a:p>
          <a:p>
            <a:r>
              <a:rPr lang="ja-JP" altLang="en-US" sz="1100" dirty="0"/>
              <a:t>第</a:t>
            </a:r>
            <a:r>
              <a:rPr lang="en-US" altLang="ja-JP" sz="1100" dirty="0"/>
              <a:t>4</a:t>
            </a:r>
            <a:r>
              <a:rPr lang="ja-JP" altLang="en-US" sz="1100" dirty="0"/>
              <a:t>回 ミーティング </a:t>
            </a:r>
            <a:r>
              <a:rPr lang="en-US" altLang="ja-JP" sz="1100" dirty="0"/>
              <a:t>'18/6  </a:t>
            </a:r>
            <a:r>
              <a:rPr lang="ja-JP" altLang="en-US" sz="1100" dirty="0"/>
              <a:t>＠トヨタ自動車名古屋オフィス </a:t>
            </a:r>
            <a:r>
              <a:rPr lang="en-US" altLang="ja-JP" sz="1100" dirty="0"/>
              <a:t>(</a:t>
            </a:r>
            <a:r>
              <a:rPr lang="ja-JP" altLang="en-US" sz="1100" dirty="0"/>
              <a:t>名古屋</a:t>
            </a:r>
            <a:r>
              <a:rPr lang="en-US" altLang="ja-JP" sz="1100" dirty="0"/>
              <a:t>)</a:t>
            </a:r>
            <a:endParaRPr lang="ja-JP" altLang="en-US" sz="1100" dirty="0"/>
          </a:p>
          <a:p>
            <a:r>
              <a:rPr lang="en-US" altLang="ja-JP" sz="1100" dirty="0"/>
              <a:t>...</a:t>
            </a:r>
          </a:p>
          <a:p>
            <a:r>
              <a:rPr lang="ja-JP" altLang="en-US" sz="1100" dirty="0"/>
              <a:t>活動状況は、</a:t>
            </a:r>
            <a:r>
              <a:rPr lang="en-US" altLang="ja-JP" sz="1100" dirty="0"/>
              <a:t>Japan WG</a:t>
            </a:r>
            <a:r>
              <a:rPr lang="ja-JP" altLang="en-US" sz="1100" dirty="0"/>
              <a:t>の</a:t>
            </a:r>
            <a:r>
              <a:rPr lang="en-US" altLang="ja-JP" sz="1100" dirty="0"/>
              <a:t>Wiki</a:t>
            </a:r>
            <a:r>
              <a:rPr lang="ja-JP" altLang="en-US" sz="1100" dirty="0"/>
              <a:t>に纏めていますので、ご参照ください</a:t>
            </a:r>
            <a:r>
              <a:rPr lang="en-US" altLang="ja-JP" sz="1100" dirty="0"/>
              <a:t>.</a:t>
            </a:r>
            <a:endParaRPr kumimoji="1" lang="ja-JP" altLang="en-US" sz="11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xmlns="" id="{0D7E0406-C4BD-4D88-8884-D4AC279FAFB7}"/>
              </a:ext>
            </a:extLst>
          </p:cNvPr>
          <p:cNvSpPr txBox="1"/>
          <p:nvPr/>
        </p:nvSpPr>
        <p:spPr>
          <a:xfrm>
            <a:off x="93653" y="6896913"/>
            <a:ext cx="6642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u="sng" dirty="0"/>
              <a:t>一緒に活動しましょう！　</a:t>
            </a:r>
            <a:r>
              <a:rPr kumimoji="1" lang="ja-JP" altLang="en-US" sz="1400" u="sng" dirty="0"/>
              <a:t>まずは、メーリングリスト</a:t>
            </a:r>
            <a:r>
              <a:rPr kumimoji="1" lang="en-US" altLang="ja-JP" sz="1400" u="sng" dirty="0"/>
              <a:t>(ML)</a:t>
            </a:r>
            <a:r>
              <a:rPr kumimoji="1" lang="ja-JP" altLang="en-US" sz="1400" u="sng" dirty="0"/>
              <a:t>に参加して下さい！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xmlns="" id="{233F546B-FF86-4A31-A220-839A7503C9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93" y="7294175"/>
            <a:ext cx="1008000" cy="1008000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xmlns="" id="{64F47E7C-658F-4406-9EE6-004F1B74232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478" y="5866963"/>
            <a:ext cx="1406533" cy="9394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xmlns="" id="{84A95467-78EC-4C89-85D0-019176E3964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479" y="5040456"/>
            <a:ext cx="1399271" cy="787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xmlns="" id="{D2A71918-342D-48D9-815C-0C33727FDA6D}"/>
              </a:ext>
            </a:extLst>
          </p:cNvPr>
          <p:cNvSpPr txBox="1"/>
          <p:nvPr/>
        </p:nvSpPr>
        <p:spPr>
          <a:xfrm>
            <a:off x="6161591" y="9688635"/>
            <a:ext cx="6702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ja-JP" sz="800" dirty="0"/>
              <a:t>2018.6.29</a:t>
            </a:r>
            <a:endParaRPr kumimoji="1" lang="ja-JP" altLang="en-US" sz="8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xmlns="" id="{B5D70070-64F5-4F2E-95D3-581B99C363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9" y="3723758"/>
            <a:ext cx="1008000" cy="1008000"/>
          </a:xfrm>
          <a:prstGeom prst="rect">
            <a:avLst/>
          </a:prstGeom>
        </p:spPr>
      </p:pic>
      <p:sp>
        <p:nvSpPr>
          <p:cNvPr id="24" name="フローチャート: 処理 23">
            <a:extLst>
              <a:ext uri="{FF2B5EF4-FFF2-40B4-BE49-F238E27FC236}">
                <a16:creationId xmlns:a16="http://schemas.microsoft.com/office/drawing/2014/main" xmlns="" id="{B444897E-D154-4AC8-A66D-99416D3C7DE8}"/>
              </a:ext>
            </a:extLst>
          </p:cNvPr>
          <p:cNvSpPr/>
          <p:nvPr/>
        </p:nvSpPr>
        <p:spPr>
          <a:xfrm>
            <a:off x="5386388" y="116653"/>
            <a:ext cx="1445487" cy="5362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Draft</a:t>
            </a:r>
            <a:r>
              <a:rPr lang="ja-JP" altLang="en-US" sz="1400" dirty="0"/>
              <a:t>版</a:t>
            </a:r>
            <a:endParaRPr lang="en-US" altLang="ja-JP" sz="1400" dirty="0"/>
          </a:p>
          <a:p>
            <a:pPr algn="ctr"/>
            <a:r>
              <a:rPr lang="ja-JP" altLang="en-US" sz="1400" dirty="0"/>
              <a:t>パターン</a:t>
            </a:r>
            <a:r>
              <a:rPr lang="en-US" altLang="ja-JP" sz="1400" dirty="0"/>
              <a:t>:A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xmlns="" id="{8C9DA080-8DE7-4F39-A6D4-FEF3956259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3" y="1845694"/>
            <a:ext cx="746734" cy="746734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xmlns="" id="{705A0514-A8E6-458C-ACE1-C2C7363EAC26}"/>
              </a:ext>
            </a:extLst>
          </p:cNvPr>
          <p:cNvSpPr txBox="1"/>
          <p:nvPr/>
        </p:nvSpPr>
        <p:spPr>
          <a:xfrm>
            <a:off x="4479455" y="2518738"/>
            <a:ext cx="24242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hlinkClick r:id="rId14"/>
              </a:rPr>
              <a:t>https://www.openchainproject.org/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7234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172</Words>
  <Application>Microsoft Macintosh PowerPoint</Application>
  <PresentationFormat>A4 Paper (210x297 mm)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テーマ</vt:lpstr>
      <vt:lpstr>PowerPoint Presentation</vt:lpstr>
    </vt:vector>
  </TitlesOfParts>
  <Company>(株)日立製作所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野村祐治 / NOMURA，YUUJI</dc:creator>
  <cp:lastModifiedBy>Shane Coughlan</cp:lastModifiedBy>
  <cp:revision>29</cp:revision>
  <cp:lastPrinted>2018-06-07T04:43:27Z</cp:lastPrinted>
  <dcterms:created xsi:type="dcterms:W3CDTF">2018-05-25T04:02:46Z</dcterms:created>
  <dcterms:modified xsi:type="dcterms:W3CDTF">2018-07-26T07:50:10Z</dcterms:modified>
</cp:coreProperties>
</file>