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2"/>
  </p:notesMasterIdLst>
  <p:handoutMasterIdLst>
    <p:handoutMasterId r:id="rId33"/>
  </p:handoutMasterIdLst>
  <p:sldIdLst>
    <p:sldId id="335" r:id="rId2"/>
    <p:sldId id="336" r:id="rId3"/>
    <p:sldId id="258" r:id="rId4"/>
    <p:sldId id="330" r:id="rId5"/>
    <p:sldId id="260" r:id="rId6"/>
    <p:sldId id="334" r:id="rId7"/>
    <p:sldId id="265" r:id="rId8"/>
    <p:sldId id="338" r:id="rId9"/>
    <p:sldId id="339" r:id="rId10"/>
    <p:sldId id="340" r:id="rId11"/>
    <p:sldId id="347" r:id="rId12"/>
    <p:sldId id="348" r:id="rId13"/>
    <p:sldId id="361" r:id="rId14"/>
    <p:sldId id="349" r:id="rId15"/>
    <p:sldId id="350" r:id="rId16"/>
    <p:sldId id="351" r:id="rId17"/>
    <p:sldId id="352" r:id="rId18"/>
    <p:sldId id="357" r:id="rId19"/>
    <p:sldId id="353" r:id="rId20"/>
    <p:sldId id="354" r:id="rId21"/>
    <p:sldId id="355" r:id="rId22"/>
    <p:sldId id="356" r:id="rId23"/>
    <p:sldId id="341" r:id="rId24"/>
    <p:sldId id="358" r:id="rId25"/>
    <p:sldId id="359" r:id="rId26"/>
    <p:sldId id="342" r:id="rId27"/>
    <p:sldId id="360" r:id="rId28"/>
    <p:sldId id="343" r:id="rId29"/>
    <p:sldId id="344" r:id="rId30"/>
    <p:sldId id="337"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ohTeruaki" initials="I" lastIdx="0" clrIdx="0">
    <p:extLst>
      <p:ext uri="{19B8F6BF-5375-455C-9EA6-DF929625EA0E}">
        <p15:presenceInfo xmlns:p15="http://schemas.microsoft.com/office/powerpoint/2012/main" userId="S-1-5-21-2190579883-2944289640-774129622-188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6600"/>
    <a:srgbClr val="FFCC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4" autoAdjust="0"/>
    <p:restoredTop sz="94660" autoAdjust="0"/>
  </p:normalViewPr>
  <p:slideViewPr>
    <p:cSldViewPr>
      <p:cViewPr varScale="1">
        <p:scale>
          <a:sx n="71" d="100"/>
          <a:sy n="71" d="100"/>
        </p:scale>
        <p:origin x="533"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2020/7/2</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2020/7/2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2083202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9</a:t>
            </a:fld>
            <a:endParaRPr kumimoji="1" lang="ja-JP" altLang="en-US"/>
          </a:p>
        </p:txBody>
      </p:sp>
    </p:spTree>
    <p:extLst>
      <p:ext uri="{BB962C8B-B14F-4D97-AF65-F5344CB8AC3E}">
        <p14:creationId xmlns:p14="http://schemas.microsoft.com/office/powerpoint/2010/main" val="2661812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4051771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3932636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4273058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802563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1233698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3150274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3090946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2405355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173941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40824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2061367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2333120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3475170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22</a:t>
            </a:fld>
            <a:endParaRPr kumimoji="1" lang="ja-JP" altLang="en-US"/>
          </a:p>
        </p:txBody>
      </p:sp>
    </p:spTree>
    <p:extLst>
      <p:ext uri="{BB962C8B-B14F-4D97-AF65-F5344CB8AC3E}">
        <p14:creationId xmlns:p14="http://schemas.microsoft.com/office/powerpoint/2010/main" val="3862214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2165772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3113591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25</a:t>
            </a:fld>
            <a:endParaRPr kumimoji="1" lang="ja-JP" altLang="en-US"/>
          </a:p>
        </p:txBody>
      </p:sp>
    </p:spTree>
    <p:extLst>
      <p:ext uri="{BB962C8B-B14F-4D97-AF65-F5344CB8AC3E}">
        <p14:creationId xmlns:p14="http://schemas.microsoft.com/office/powerpoint/2010/main" val="4181748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385438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27</a:t>
            </a:fld>
            <a:endParaRPr kumimoji="1" lang="ja-JP" altLang="en-US"/>
          </a:p>
        </p:txBody>
      </p:sp>
    </p:spTree>
    <p:extLst>
      <p:ext uri="{BB962C8B-B14F-4D97-AF65-F5344CB8AC3E}">
        <p14:creationId xmlns:p14="http://schemas.microsoft.com/office/powerpoint/2010/main" val="836459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28</a:t>
            </a:fld>
            <a:endParaRPr kumimoji="1" lang="ja-JP" altLang="en-US"/>
          </a:p>
        </p:txBody>
      </p:sp>
    </p:spTree>
    <p:extLst>
      <p:ext uri="{BB962C8B-B14F-4D97-AF65-F5344CB8AC3E}">
        <p14:creationId xmlns:p14="http://schemas.microsoft.com/office/powerpoint/2010/main" val="2668263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064935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152464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7</a:t>
            </a:fld>
            <a:endParaRPr kumimoji="1" lang="ja-JP" altLang="en-US"/>
          </a:p>
        </p:txBody>
      </p:sp>
    </p:spTree>
    <p:extLst>
      <p:ext uri="{BB962C8B-B14F-4D97-AF65-F5344CB8AC3E}">
        <p14:creationId xmlns:p14="http://schemas.microsoft.com/office/powerpoint/2010/main" val="2743861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8</a:t>
            </a:fld>
            <a:endParaRPr kumimoji="1" lang="ja-JP" altLang="en-US"/>
          </a:p>
        </p:txBody>
      </p:sp>
    </p:spTree>
    <p:extLst>
      <p:ext uri="{BB962C8B-B14F-4D97-AF65-F5344CB8AC3E}">
        <p14:creationId xmlns:p14="http://schemas.microsoft.com/office/powerpoint/2010/main" val="2732033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CA85632-6543-417D-AA37-747D5FCD144A}" type="datetime1">
              <a:rPr kumimoji="1" lang="ja-JP" altLang="en-US" smtClean="0"/>
              <a:t>2020/7/2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6565E3-0D02-4356-A8E4-34212A8E714C}" type="datetime1">
              <a:rPr kumimoji="1" lang="ja-JP" altLang="en-US" smtClean="0"/>
              <a:t>2020/7/2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1AE0380-F014-4923-9788-A7EEF4DBE4AF}" type="datetime1">
              <a:rPr kumimoji="1" lang="ja-JP" altLang="en-US" smtClean="0"/>
              <a:t>2020/7/2</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820F06B-049D-4BD4-9820-27A6981014E2}" type="datetime1">
              <a:rPr kumimoji="1" lang="ja-JP" altLang="en-US" smtClean="0"/>
              <a:t>2020/7/2</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B99404-B2ED-46D2-9FEA-10E2217461D3}" type="datetime1">
              <a:rPr kumimoji="1" lang="ja-JP" altLang="en-US" smtClean="0"/>
              <a:t>2020/7/2</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6610-8A1B-469C-9F96-3C27427A06DB}" type="datetime1">
              <a:rPr kumimoji="1" lang="ja-JP" altLang="en-US" smtClean="0"/>
              <a:t>2020/7/2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lists.linuxfoundation.org/mailman/listinfo/openchain-japan-w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a:latin typeface="Meiryo UI" panose="020B0604030504040204" pitchFamily="50" charset="-128"/>
                <a:ea typeface="Meiryo UI" panose="020B0604030504040204" pitchFamily="50" charset="-128"/>
                <a:cs typeface="Meiryo UI" panose="020B0604030504040204" pitchFamily="50" charset="-128"/>
              </a:rPr>
              <a:t>Frequent Misunderstandings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4000" dirty="0">
                <a:latin typeface="Meiryo UI" panose="020B0604030504040204" pitchFamily="50" charset="-128"/>
                <a:ea typeface="Meiryo UI" panose="020B0604030504040204" pitchFamily="50" charset="-128"/>
                <a:cs typeface="Meiryo UI" panose="020B0604030504040204" pitchFamily="50" charset="-128"/>
              </a:rPr>
            </a:br>
            <a:r>
              <a:rPr lang="en-US" altLang="ja-JP" sz="4000" dirty="0">
                <a:latin typeface="Meiryo UI" panose="020B0604030504040204" pitchFamily="50" charset="-128"/>
                <a:ea typeface="Meiryo UI" panose="020B0604030504040204" pitchFamily="50" charset="-128"/>
                <a:cs typeface="Meiryo UI" panose="020B0604030504040204" pitchFamily="50" charset="-128"/>
              </a:rPr>
              <a:t>of OSS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licenses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V4</a:t>
            </a:r>
            <a:endParaRPr kumimoji="1" lang="ja-JP" altLang="en-US" sz="4000" dirty="0"/>
          </a:p>
        </p:txBody>
      </p:sp>
      <p:sp>
        <p:nvSpPr>
          <p:cNvPr id="3" name="サブタイトル 2"/>
          <p:cNvSpPr>
            <a:spLocks noGrp="1"/>
          </p:cNvSpPr>
          <p:nvPr>
            <p:ph type="subTitle" idx="1"/>
            <p:custDataLst>
              <p:tags r:id="rId1"/>
            </p:custDataLst>
          </p:nvPr>
        </p:nvSpPr>
        <p:spPr>
          <a:xfrm>
            <a:off x="899592" y="3645024"/>
            <a:ext cx="7344816" cy="2351112"/>
          </a:xfrm>
          <a:noFill/>
          <a:ln>
            <a:solidFill>
              <a:schemeClr val="bg1">
                <a:lumMod val="65000"/>
              </a:schemeClr>
            </a:solidFill>
          </a:ln>
        </p:spPr>
        <p:txBody>
          <a:bodyPr>
            <a:normAutofit fontScale="55000" lnSpcReduction="20000"/>
          </a:bodyPr>
          <a:lstStyle/>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summarizes misunderstandings which are frequently appeared in articles on the internet and questions in seminars etc.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Contents are for beginners, general, and may be common to many companies.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you have any comments about the contents of the FAQs, please join FAQ sub-WG.</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You can freely use this document and make additions or modifications on this document,</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this document can be used under the CC0-1.0(Public Domain).  </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Please be advised that in no event shall the author and provider be liable with regard to the contents of this document.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[Provided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Japan WG (FAQ sub-WG)]</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Coorperaton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by Open Source License Laboratory】</a:t>
            </a:r>
          </a:p>
        </p:txBody>
      </p:sp>
      <p:sp>
        <p:nvSpPr>
          <p:cNvPr id="4" name="フッター プレースホルダー 3"/>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0</a:t>
            </a:fld>
            <a:endParaRPr kumimoji="1" lang="ja-JP" altLang="en-US" dirty="0"/>
          </a:p>
        </p:txBody>
      </p:sp>
    </p:spTree>
    <p:extLst>
      <p:ext uri="{BB962C8B-B14F-4D97-AF65-F5344CB8AC3E}">
        <p14:creationId xmlns:p14="http://schemas.microsoft.com/office/powerpoint/2010/main" val="330589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501008"/>
            <a:ext cx="8280920" cy="280831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attaching a license document become a modification of the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not a modification of the OSS itself, but an act to comply with the license conditions.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the license wasn't attached, first find the original and attach it to the license file if it's attached there. It is recommended to ask the copyright holder to attach the license if it is not also attached to the original OSS.</a:t>
            </a:r>
          </a:p>
        </p:txBody>
      </p:sp>
      <p:sp>
        <p:nvSpPr>
          <p:cNvPr id="4" name="角丸四角形 3"/>
          <p:cNvSpPr/>
          <p:nvPr/>
        </p:nvSpPr>
        <p:spPr>
          <a:xfrm>
            <a:off x="467544" y="1340768"/>
            <a:ext cx="8280920" cy="194421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have obtained an OSS that is listed as being under a prominent license. However, despite the obligation to attach the license at the time of distribution, the license file was not attached. If I attach the specified license file to this OSS, does it mean that I have modified the OSS?</a:t>
            </a:r>
          </a:p>
        </p:txBody>
      </p:sp>
      <p:sp>
        <p:nvSpPr>
          <p:cNvPr id="9" name="テキスト ボックス 8"/>
          <p:cNvSpPr txBox="1"/>
          <p:nvPr/>
        </p:nvSpPr>
        <p:spPr>
          <a:xfrm>
            <a:off x="3131840" y="3429000"/>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48445"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#modification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314096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910DD122-B6F3-4696-AC68-8BF13FA72CA4}"/>
              </a:ext>
            </a:extLst>
          </p:cNvPr>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Tree>
    <p:extLst>
      <p:ext uri="{BB962C8B-B14F-4D97-AF65-F5344CB8AC3E}">
        <p14:creationId xmlns:p14="http://schemas.microsoft.com/office/powerpoint/2010/main" val="264603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352928"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abide by the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licensing conditions when I install the OSS on a PC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that will be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my customer’s?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Most OSS licenses require you to abide by the conditions when you distribute the OSS. In your case, you are distributing the OSS when you deliver the PC to the customer.</a:t>
            </a:r>
          </a:p>
          <a:p>
            <a:pPr marL="0" indent="0" eaLnBrk="0" fontAlgn="base" hangingPunct="0">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Notes:</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Some OSS license exempt you from abiding by the conditions under certain circumstances. </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Either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ｗ</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ay, if your customer intends to deliver this PC to a third party, the customer relies on you in obtaining the OSS information.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Upon request from a customer, I am installing an OSS module on a PC before delivering this PC to them. In this situation, do I still have to abide by the license conditions of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F9E38008-4463-4391-838A-71F8CDF36BB5}"/>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#behalf</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install</a:t>
            </a:r>
            <a:endParaRPr kumimoji="1" lang="ja-JP" altLang="en-US" sz="1200" dirty="0">
              <a:latin typeface="Meiryo UI" panose="020B0604030504040204" pitchFamily="50" charset="-128"/>
              <a:ea typeface="Meiryo UI" panose="020B0604030504040204" pitchFamily="50" charset="-128"/>
            </a:endParaRPr>
          </a:p>
        </p:txBody>
      </p:sp>
      <p:sp>
        <p:nvSpPr>
          <p:cNvPr id="21" name="スライド番号プレースホルダー 20">
            <a:extLst>
              <a:ext uri="{FF2B5EF4-FFF2-40B4-BE49-F238E27FC236}">
                <a16:creationId xmlns:a16="http://schemas.microsoft.com/office/drawing/2014/main" id="{D23E2259-94F0-4C45-8AB1-B08165898BAC}"/>
              </a:ext>
            </a:extLst>
          </p:cNvPr>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Tree>
    <p:extLst>
      <p:ext uri="{BB962C8B-B14F-4D97-AF65-F5344CB8AC3E}">
        <p14:creationId xmlns:p14="http://schemas.microsoft.com/office/powerpoint/2010/main" val="246417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116633"/>
            <a:ext cx="792088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I </a:t>
            </a:r>
            <a:r>
              <a:rPr lang="en-US" altLang="ja-JP" sz="2400" dirty="0" err="1">
                <a:latin typeface="Meiryo UI" panose="020B0604030504040204" pitchFamily="50" charset="-128"/>
                <a:ea typeface="Meiryo UI" panose="020B0604030504040204" pitchFamily="50" charset="-128"/>
                <a:cs typeface="Meiryo UI" panose="020B0604030504040204" pitchFamily="50" charset="-128"/>
              </a:rPr>
              <a:t>dowloaded</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Unless you are the copyright owner of the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(or</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have a permission from them), you do not have the right to modify the license conditions.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license contains a condition that my customer cannot accept. Can I delete the condition for the customer when I distribute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C42B301E-8030-40DA-93BB-AEAF5A9F83A9}"/>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F9E8D1E8-5119-4A37-876E-79B66BB81ECF}"/>
              </a:ext>
            </a:extLst>
          </p:cNvPr>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Tree>
    <p:extLst>
      <p:ext uri="{BB962C8B-B14F-4D97-AF65-F5344CB8AC3E}">
        <p14:creationId xmlns:p14="http://schemas.microsoft.com/office/powerpoint/2010/main" val="245784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the OSS I created</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are the only copyright owner of the</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 you can change the license at your own discretion.</a:t>
            </a:r>
          </a:p>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this program already includes copyrightable work from contributors, you can still change the license by obtaining proper consent from all of them.</a:t>
            </a: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There is a program that I created and released as OSS.</a:t>
            </a:r>
          </a:p>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change the license type and distribute the OSS again?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467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change</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73768" y="250567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E8A9B641-2982-4C00-AE47-93B7E59D3302}"/>
              </a:ext>
            </a:extLst>
          </p:cNvPr>
          <p:cNvSpPr>
            <a:spLocks noGrp="1"/>
          </p:cNvSpPr>
          <p:nvPr>
            <p:ph type="sldNum" sz="quarter" idx="12"/>
          </p:nvPr>
        </p:nvSpPr>
        <p:spPr/>
        <p:txBody>
          <a:bodyPr/>
          <a:lstStyle/>
          <a:p>
            <a:fld id="{CA73D1A0-EDAA-48A0-B59C-E1DC4E30C901}" type="slidenum">
              <a:rPr kumimoji="1" lang="ja-JP" altLang="en-US" smtClean="0"/>
              <a:t>12</a:t>
            </a:fld>
            <a:endParaRPr kumimoji="1" lang="ja-JP" altLang="en-US"/>
          </a:p>
        </p:txBody>
      </p:sp>
    </p:spTree>
    <p:extLst>
      <p:ext uri="{BB962C8B-B14F-4D97-AF65-F5344CB8AC3E}">
        <p14:creationId xmlns:p14="http://schemas.microsoft.com/office/powerpoint/2010/main" val="356275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280920" cy="64807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community?</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429000"/>
            <a:ext cx="8291264" cy="2594957"/>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do not ask you to provide the source code that you modified to the OSS community.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Apart from conditions, a merit of sharing the modified code with the community is that you will not need to make the same modification (especially a bug fix) in the successor versions of the OSS.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modify an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module, do I need to provide the modified source code to the OSS community?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FDD3924C-59C7-4962-A40C-917F2D58E905}"/>
              </a:ext>
            </a:extLst>
          </p:cNvPr>
          <p:cNvSpPr txBox="1"/>
          <p:nvPr/>
        </p:nvSpPr>
        <p:spPr>
          <a:xfrm>
            <a:off x="356658" y="6428654"/>
            <a:ext cx="3999318"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 #community</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ED16F2E2-CA6B-4F26-BD59-DF8852CFE7A7}"/>
              </a:ext>
            </a:extLst>
          </p:cNvPr>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Tree>
    <p:extLst>
      <p:ext uri="{BB962C8B-B14F-4D97-AF65-F5344CB8AC3E}">
        <p14:creationId xmlns:p14="http://schemas.microsoft.com/office/powerpoint/2010/main" val="283114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80920" cy="733745"/>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85000" lnSpcReduction="10000"/>
          </a:bodyPr>
          <a:lstStyle/>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If you have embedded the said OSS in a product and will distribute it, you must make sure the users have access to the source code that corresponds to the binary you used through your own distribution channel such as web site.</a:t>
            </a:r>
          </a:p>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developers, on the other hand, does not have to maintain the link to the exact source code you used based on your product life, in case they upgrade the versions, etc. </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is it sufficient to attach the URL of the download site of the OSS developer?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a16="http://schemas.microsoft.com/office/drawing/2014/main" id="{F253B77F-70F1-4C76-8703-D708C315F6E7}"/>
              </a:ext>
            </a:extLst>
          </p:cNvPr>
          <p:cNvSpPr txBox="1"/>
          <p:nvPr/>
        </p:nvSpPr>
        <p:spPr>
          <a:xfrm>
            <a:off x="356658"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E1504686-5AD7-4B79-91D0-B5A988D7913D}"/>
              </a:ext>
            </a:extLst>
          </p:cNvPr>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Tree>
    <p:extLst>
      <p:ext uri="{BB962C8B-B14F-4D97-AF65-F5344CB8AC3E}">
        <p14:creationId xmlns:p14="http://schemas.microsoft.com/office/powerpoint/2010/main" val="3956630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75472"/>
            <a:ext cx="8280920" cy="36338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public?</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Most OSS licenses ask you to make the source code </a:t>
            </a:r>
            <a:r>
              <a:rPr lang="en-US" altLang="ja-JP" sz="2000" dirty="0">
                <a:latin typeface="Meiryo UI" panose="020B0604030504040204" pitchFamily="50" charset="-128"/>
                <a:ea typeface="Meiryo UI" panose="020B0604030504040204" pitchFamily="50" charset="-128"/>
              </a:rPr>
              <a:t>available to the recipients of your program (with or separate from the binary.</a:t>
            </a:r>
          </a:p>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 While many of the licenses ask you to provide the source code to the recipients of your binary, others may do so to the developers of the OSS, or even ask you to post the source code on the internet.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51915"/>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do I need to provide the source code to people worldwide, e.g. on the internet?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53176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201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731567"/>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8E67B4E6-2309-48E5-9E52-862318F68C92}"/>
              </a:ext>
            </a:extLst>
          </p:cNvPr>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161111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072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embedded in the product consists of multiple components, each of which has its own OSS license. Do I need to abide by each license?</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971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multiple</a:t>
            </a:r>
            <a:r>
              <a:rPr kumimoji="1" lang="en-US" altLang="ja-JP"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component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p:cNvSpPr>
            <a:spLocks noGrp="1"/>
          </p:cNvSpPr>
          <p:nvPr>
            <p:ph idx="1"/>
          </p:nvPr>
        </p:nvSpPr>
        <p:spPr>
          <a:xfrm>
            <a:off x="486418" y="3789040"/>
            <a:ext cx="8262045" cy="2594957"/>
          </a:xfrm>
        </p:spPr>
        <p:txBody>
          <a:bodyPr>
            <a:normAutofit fontScale="92500" lnSpcReduction="20000"/>
          </a:bodyPr>
          <a:lstStyle/>
          <a:p>
            <a:pPr marL="0" indent="0" eaLnBrk="0" fontAlgn="base" hangingPunc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each component has its own author, each author has the right to specify the license conditions. As long as you use the components and distribute them in a product, you must comply with the conditions set by the authors.</a:t>
            </a:r>
          </a:p>
          <a:p>
            <a:pPr marL="0" indent="0" eaLnBrk="0" fontAlgn="base" hangingPunct="0">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lnSpc>
                <a:spcPct val="120000"/>
              </a:lnSpc>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 should I deal with OSS components that adopt incompatible licenses?</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03848"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スライド番号プレースホルダー 19">
            <a:extLst>
              <a:ext uri="{FF2B5EF4-FFF2-40B4-BE49-F238E27FC236}">
                <a16:creationId xmlns:a16="http://schemas.microsoft.com/office/drawing/2014/main" id="{3E64E0B6-4665-4741-81FD-FEEAA04B94AB}"/>
              </a:ext>
            </a:extLst>
          </p:cNvPr>
          <p:cNvSpPr>
            <a:spLocks noGrp="1"/>
          </p:cNvSpPr>
          <p:nvPr>
            <p:ph type="sldNum" sz="quarter" idx="12"/>
          </p:nvPr>
        </p:nvSpPr>
        <p:spPr/>
        <p:txBody>
          <a:bodyPr/>
          <a:lstStyle/>
          <a:p>
            <a:fld id="{CA73D1A0-EDAA-48A0-B59C-E1DC4E30C901}" type="slidenum">
              <a:rPr kumimoji="1" lang="ja-JP" altLang="en-US" smtClean="0"/>
              <a:t>16</a:t>
            </a:fld>
            <a:endParaRPr kumimoji="1" lang="ja-JP" altLang="en-US"/>
          </a:p>
        </p:txBody>
      </p:sp>
    </p:spTree>
    <p:extLst>
      <p:ext uri="{BB962C8B-B14F-4D97-AF65-F5344CB8AC3E}">
        <p14:creationId xmlns:p14="http://schemas.microsoft.com/office/powerpoint/2010/main" val="2960205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pPr algn="l"/>
            <a:r>
              <a:rPr lang="en-US" altLang="ja-JP" sz="2000" dirty="0">
                <a:latin typeface="Meiryo UI" panose="020B0604030504040204" pitchFamily="50" charset="-128"/>
                <a:ea typeface="Meiryo UI" panose="020B0604030504040204" pitchFamily="50" charset="-128"/>
                <a:cs typeface="Meiryo UI" panose="020B0604030504040204" pitchFamily="50" charset="-128"/>
              </a:rPr>
              <a:t>Do I need to consider each license when 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recognize OSS dependencies?</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eaLnBrk="0" fontAlgn="base" hangingPunct="0">
              <a:lnSpc>
                <a:spcPts val="3000"/>
              </a:lnSpc>
              <a:spcBef>
                <a:spcPts val="0"/>
              </a:spcBef>
              <a:buFont typeface="Wingdings"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Whether the OSS is your choice or not is irrelevant to the matter. As long as you use the components and distribute them, you must comply with the conditions applied to each OSS component.</a:t>
            </a: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obtained has automatically incorporated other dependent OSS components using a dependency manager. In redistributing these, can I ignore the licenses of the OSS components that are incorporated without my intention?</a:t>
            </a:r>
          </a:p>
        </p:txBody>
      </p:sp>
      <p:sp>
        <p:nvSpPr>
          <p:cNvPr id="9" name="テキスト ボックス 8"/>
          <p:cNvSpPr txBox="1"/>
          <p:nvPr/>
        </p:nvSpPr>
        <p:spPr>
          <a:xfrm>
            <a:off x="3131840" y="3235623"/>
            <a:ext cx="158417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4739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the library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package management tool</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C67888FB-208C-4E00-B5C0-7E88A14A7E3A}"/>
              </a:ext>
            </a:extLst>
          </p:cNvPr>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Tree>
    <p:extLst>
      <p:ext uri="{BB962C8B-B14F-4D97-AF65-F5344CB8AC3E}">
        <p14:creationId xmlns:p14="http://schemas.microsoft.com/office/powerpoint/2010/main" val="3712473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94868"/>
            <a:ext cx="8280920" cy="713852"/>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Can I use an OSS module</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consisting of two components with incompatible licenses</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Incorporating OSS components with incompatible licenses and distributing the derived work constitutes a violation of OSS license.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Even though</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this case was originally a violation of OSS license by the author of the OSS module, you will also become a violator if you distribute a product incorporating the OSS module.</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intend to embed in the product consists of a few components, the license terms of which are incompatible.  Can I still use the OSS in our product? </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16F23E6F-2EAC-4376-B017-D2FDC764EFCB}"/>
              </a:ext>
            </a:extLst>
          </p:cNvPr>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Tree>
    <p:extLst>
      <p:ext uri="{BB962C8B-B14F-4D97-AF65-F5344CB8AC3E}">
        <p14:creationId xmlns:p14="http://schemas.microsoft.com/office/powerpoint/2010/main" val="350791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332655"/>
            <a:ext cx="8363272" cy="6388819"/>
          </a:xfrm>
          <a:ln>
            <a:noFill/>
          </a:ln>
        </p:spPr>
        <p:txBody>
          <a:bodyPr>
            <a:noAutofit/>
          </a:bodyPr>
          <a:lstStyle/>
          <a:p>
            <a:pPr fontAlgn="t">
              <a:buFont typeface="+mj-lt"/>
              <a:buAutoNum type="arabicPeriod"/>
            </a:pPr>
            <a:r>
              <a:rPr lang="en-US" altLang="ja-JP" sz="1200" dirty="0">
                <a:latin typeface="Meiryo UI" panose="020B0604030504040204" pitchFamily="50" charset="-128"/>
                <a:ea typeface="Meiryo UI" panose="020B0604030504040204" pitchFamily="50" charset="-128"/>
              </a:rPr>
              <a:t>(Index)</a:t>
            </a: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without restriction?</a:t>
            </a:r>
            <a:endParaRPr lang="en-US" altLang="ja-JP" sz="12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endParaRPr lang="en-US" altLang="ja-JP" sz="12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If I contribute to an OSS community, do I need to abandon my patent?</a:t>
            </a:r>
            <a:endParaRPr lang="en-US" altLang="ja-JP" sz="12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p>
          <a:p>
            <a:pPr fontAlgn="t">
              <a:buFont typeface="+mj-lt"/>
              <a:buAutoNum type="arabicPeriod"/>
            </a:pPr>
            <a:r>
              <a:rPr lang="en-US" altLang="ja-JP" sz="1200" dirty="0">
                <a:latin typeface="Meiryo UI" panose="020B0604030504040204" pitchFamily="50" charset="-128"/>
                <a:ea typeface="Meiryo UI" panose="020B0604030504040204" pitchFamily="50" charset="-128"/>
              </a:rPr>
              <a:t>Do I only need to provide the name and URL of the license document?</a:t>
            </a:r>
          </a:p>
          <a:p>
            <a:pPr fontAlgn="t">
              <a:buFont typeface="+mj-lt"/>
              <a:buAutoNum type="arabicPeriod"/>
            </a:pPr>
            <a:r>
              <a:rPr lang="en-US" altLang="ja-JP" sz="1200" dirty="0">
                <a:latin typeface="Meiryo UI" panose="020B0604030504040204" pitchFamily="50" charset="-128"/>
                <a:ea typeface="Meiryo UI" panose="020B0604030504040204" pitchFamily="50" charset="-128"/>
              </a:rPr>
              <a:t>Do I need to print license documents on paper to provide them?</a:t>
            </a:r>
          </a:p>
          <a:p>
            <a:pPr fontAlgn="t">
              <a:buFont typeface="+mj-lt"/>
              <a:buAutoNum type="arabicPeriod"/>
            </a:pPr>
            <a:r>
              <a:rPr lang="en-US" altLang="ja-JP" sz="1200" dirty="0">
                <a:latin typeface="Meiryo UI" panose="020B0604030504040204" pitchFamily="50" charset="-128"/>
                <a:ea typeface="Meiryo UI" panose="020B0604030504040204" pitchFamily="50" charset="-128"/>
              </a:rPr>
              <a:t>Does attaching a license document become a modification of the OSS?</a:t>
            </a: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Should I abide by the licensing conditions when I install the OSS on a PC that will be my customer’s?</a:t>
            </a:r>
            <a:endParaRPr lang="en-US" altLang="ja-JP" sz="12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the OSS I </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donwloaded</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the OSS I created?</a:t>
            </a:r>
          </a:p>
          <a:p>
            <a:pPr fontAlgn="t">
              <a:buFont typeface="+mj-lt"/>
              <a:buAutoNum type="arabicPeriod"/>
            </a:pPr>
            <a:r>
              <a:rPr lang="en-US" altLang="ja-JP" sz="1200" dirty="0">
                <a:latin typeface="Meiryo UI" panose="020B0604030504040204" pitchFamily="50" charset="-128"/>
                <a:ea typeface="Meiryo UI" panose="020B0604030504040204" pitchFamily="50" charset="-128"/>
              </a:rPr>
              <a:t>Should I make the source code available to the community?</a:t>
            </a: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lang="en-US" altLang="ja-JP" sz="12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Whom should I make the source code available to?</a:t>
            </a:r>
            <a:endParaRPr lang="en-US" altLang="ja-JP" sz="12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Do I need to consider each license when I</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recognize OSS dependencies?</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Can I use an OSS module consisting of two components with incompatible licenses?</a:t>
            </a: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lang="en-US" altLang="ja-JP" sz="12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200" dirty="0">
                <a:latin typeface="Meiryo UI" panose="020B0604030504040204" pitchFamily="50" charset="-128"/>
                <a:ea typeface="Meiryo UI" panose="020B0604030504040204" pitchFamily="50" charset="-128"/>
              </a:rPr>
              <a:t>Does my program become OSS when it matches certain OSS by unintentionally?</a:t>
            </a: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Should I comply with both licenses simultaneously in dual licenses?</a:t>
            </a:r>
            <a:endParaRPr lang="en-US" altLang="ja-JP" sz="12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200" dirty="0">
                <a:latin typeface="Meiryo UI" panose="020B0604030504040204" pitchFamily="50" charset="-128"/>
                <a:ea typeface="Meiryo UI" panose="020B0604030504040204" pitchFamily="50" charset="-128"/>
              </a:rPr>
              <a:t>Should a contribution to a dual license be a dual license?</a:t>
            </a: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Can I avoid conforming to the license when the OSS is NOT retrievable?</a:t>
            </a:r>
            <a:endParaRPr lang="en-US" altLang="ja-JP" sz="12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lang="en-US" altLang="ja-JP" sz="12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200" dirty="0">
                <a:latin typeface="Meiryo UI" panose="020B0604030504040204" pitchFamily="50" charset="-128"/>
                <a:ea typeface="Meiryo UI" panose="020B0604030504040204" pitchFamily="50" charset="-128"/>
              </a:rPr>
              <a:t>Is it necessary to check only the top of the source code for the copyright notice of OSS?</a:t>
            </a:r>
          </a:p>
          <a:p>
            <a:pPr fontAlgn="t">
              <a:buFont typeface="+mj-lt"/>
              <a:buAutoNum type="arabicPeriod"/>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lang="en-US" altLang="ja-JP" sz="12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200" dirty="0">
                <a:latin typeface="Meiryo UI" panose="020B0604030504040204" pitchFamily="50" charset="-128"/>
                <a:ea typeface="Meiryo UI" panose="020B0604030504040204" pitchFamily="50" charset="-128"/>
              </a:rPr>
              <a:t>Is it possible to use the sample code published in OSS books?</a:t>
            </a:r>
          </a:p>
          <a:p>
            <a:pPr fontAlgn="t">
              <a:buFont typeface="+mj-lt"/>
              <a:buAutoNum type="arabicPeriod"/>
            </a:pPr>
            <a:r>
              <a:rPr lang="en-US" altLang="ja-JP" sz="1200" dirty="0">
                <a:latin typeface="Meiryo UI" panose="020B0604030504040204" pitchFamily="50" charset="-128"/>
                <a:ea typeface="Meiryo UI" panose="020B0604030504040204" pitchFamily="50" charset="-128"/>
              </a:rPr>
              <a:t>Does the OSS disclaimer remain valid even if OSS is incorporated into the product?</a:t>
            </a: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r>
              <a:rPr lang="ja-JP" altLang="en-US" dirty="0"/>
              <a:t>（</a:t>
            </a:r>
            <a:r>
              <a:rPr lang="en-US" altLang="ja-JP" dirty="0"/>
              <a:t>Public domain</a:t>
            </a:r>
            <a:r>
              <a:rPr lang="ja-JP" altLang="en-US" dirty="0"/>
              <a:t>）</a:t>
            </a:r>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13" name="スライド番号プレースホルダー 12">
            <a:extLst>
              <a:ext uri="{FF2B5EF4-FFF2-40B4-BE49-F238E27FC236}">
                <a16:creationId xmlns:a16="http://schemas.microsoft.com/office/drawing/2014/main" id="{A635E36C-11A3-4D77-89A7-E2BA3E08138D}"/>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75049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1279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199" y="3714701"/>
            <a:ext cx="8310139" cy="2677660"/>
          </a:xfrm>
        </p:spPr>
        <p:txBody>
          <a:bodyPr>
            <a:normAutofit fontScale="25000" lnSpcReduction="20000"/>
          </a:bodyPr>
          <a:lstStyle/>
          <a:p>
            <a:pPr eaLnBrk="0" fontAlgn="base" hangingPunct="0">
              <a:lnSpc>
                <a:spcPct val="120000"/>
              </a:lnSpc>
              <a:buFont typeface="Wingdings" panose="05000000000000000000" pitchFamily="2" charset="2"/>
              <a:buChar char="u"/>
            </a:pPr>
            <a:r>
              <a:rPr lang="en-US" altLang="ja-JP" sz="9600" dirty="0">
                <a:latin typeface="Meiryo UI" panose="020B0604030504040204" pitchFamily="50" charset="-128"/>
                <a:ea typeface="Meiryo UI" panose="020B0604030504040204" pitchFamily="50" charset="-128"/>
                <a:cs typeface="Meiryo UI" panose="020B0604030504040204" pitchFamily="50" charset="-128"/>
              </a:rPr>
              <a:t>You must conform to the license because you distributed (or intend to distribute) the OSS regardless of it being nonfunctional.</a:t>
            </a:r>
          </a:p>
          <a:p>
            <a:pPr eaLnBrk="0" fontAlgn="base" hangingPunct="0">
              <a:lnSpc>
                <a:spcPct val="120000"/>
              </a:lnSpc>
              <a:buFont typeface="Wingdings" panose="05000000000000000000" pitchFamily="2" charset="2"/>
              <a:buChar char="u"/>
            </a:pPr>
            <a:r>
              <a:rPr lang="en-US" altLang="ja-JP" sz="9600" dirty="0">
                <a:latin typeface="Meiryo UI" panose="020B0604030504040204" pitchFamily="50" charset="-128"/>
                <a:ea typeface="Meiryo UI" panose="020B0604030504040204" pitchFamily="50" charset="-128"/>
                <a:cs typeface="Meiryo UI" panose="020B0604030504040204" pitchFamily="50" charset="-128"/>
              </a:rPr>
              <a:t> If the OSS is not distributed yet, you may remove the OSS from the product to avoid this confusion.</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embedded an OSS module that never functions in a commercial product. Am I exempt from conforming to the licensing conditions of such OSS in this case?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2788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nonfunctional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705470"/>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1091ABA6-642A-4BA0-A17B-B5D2258DC4AC}"/>
              </a:ext>
            </a:extLst>
          </p:cNvPr>
          <p:cNvSpPr>
            <a:spLocks noGrp="1"/>
          </p:cNvSpPr>
          <p:nvPr>
            <p:ph type="sldNum" sz="quarter" idx="12"/>
          </p:nvPr>
        </p:nvSpPr>
        <p:spPr/>
        <p:txBody>
          <a:bodyPr/>
          <a:lstStyle/>
          <a:p>
            <a:fld id="{CA73D1A0-EDAA-48A0-B59C-E1DC4E30C901}" type="slidenum">
              <a:rPr kumimoji="1" lang="ja-JP" altLang="en-US" smtClean="0"/>
              <a:t>19</a:t>
            </a:fld>
            <a:endParaRPr kumimoji="1" lang="ja-JP" altLang="en-US"/>
          </a:p>
        </p:txBody>
      </p:sp>
    </p:spTree>
    <p:extLst>
      <p:ext uri="{BB962C8B-B14F-4D97-AF65-F5344CB8AC3E}">
        <p14:creationId xmlns:p14="http://schemas.microsoft.com/office/powerpoint/2010/main" val="3888733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80248"/>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rPr>
              <a:t>Does my program become OSS when it matches certain OSS by unintentionally?</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I found a portion of my program, automatically generated with a proprietary development tool, matching a portion of OSS. If this OSS was developed by using the same tool, do I have to abide by the license conditions applied to this OSS in distributing my program?</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19527" cy="461665"/>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development #tool</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automatical #generate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332214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p:cNvSpPr>
            <a:spLocks noGrp="1"/>
          </p:cNvSpPr>
          <p:nvPr>
            <p:ph idx="1"/>
          </p:nvPr>
        </p:nvSpPr>
        <p:spPr>
          <a:xfrm>
            <a:off x="486418" y="4174928"/>
            <a:ext cx="8200381" cy="2211915"/>
          </a:xfrm>
        </p:spPr>
        <p:txBody>
          <a:bodyPr>
            <a:normAutofit/>
          </a:bodyPr>
          <a:lstStyle/>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Since your program is not based on this OSS, you do not have to abide by its license.</a:t>
            </a:r>
          </a:p>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 mere fact that your program and the OSS being the same does not mean a breach of copyright license unless you copied the original work.</a:t>
            </a:r>
            <a:endParaRPr kumimoji="1" lang="ja-JP" altLang="en-US" sz="20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6BA7CCB6-8658-4C25-B4B3-0D0E9E0B6432}"/>
              </a:ext>
            </a:extLst>
          </p:cNvPr>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Tree>
    <p:extLst>
      <p:ext uri="{BB962C8B-B14F-4D97-AF65-F5344CB8AC3E}">
        <p14:creationId xmlns:p14="http://schemas.microsoft.com/office/powerpoint/2010/main" val="69025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0936" y="131423"/>
            <a:ext cx="8267528" cy="705289"/>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Will I be bound by both licenses under a dual licensing</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model</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85000" lnSpcReduction="20000"/>
          </a:bodyPr>
          <a:lstStyle/>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Dual licensing is a model which allow users to choose one of the two licenses that better suits their needs, e.g. which license is suitable for the use case, or compatible with the license of other modules that they plan to combine.</a:t>
            </a:r>
          </a:p>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That said, you must double-check the information provided by the OSS project thoroughly, because in the rare case, the author uses the term “dual license” to state that the users will be bound by two licenses.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an OSS module is distributed under two different licenses (dual license), do I need to comply with both licenses?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1541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BCCF6938-7E45-4267-873A-C8EE6061388F}"/>
              </a:ext>
            </a:extLst>
          </p:cNvPr>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Tree>
    <p:extLst>
      <p:ext uri="{BB962C8B-B14F-4D97-AF65-F5344CB8AC3E}">
        <p14:creationId xmlns:p14="http://schemas.microsoft.com/office/powerpoint/2010/main" val="183560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a contribution to a dual license be a dual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should be aware that if the OSS community updates the original OSS, the updated version will also be published under a dual license.</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not possible to have it updated only with the selected license.</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dual-license OSS was distributed by selecting one license and modifying it. If I post this modification to the original OSS community, do I have to post it under the original dual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6366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community</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14D13D22-7B49-4C04-AED5-EE5F24DF61CA}"/>
              </a:ext>
            </a:extLst>
          </p:cNvPr>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Tree>
    <p:extLst>
      <p:ext uri="{BB962C8B-B14F-4D97-AF65-F5344CB8AC3E}">
        <p14:creationId xmlns:p14="http://schemas.microsoft.com/office/powerpoint/2010/main" val="401413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709865"/>
          </a:xfrm>
          <a:ln>
            <a:solidFill>
              <a:schemeClr val="bg1">
                <a:lumMod val="50000"/>
              </a:schemeClr>
            </a:solidFill>
          </a:ln>
        </p:spPr>
        <p:txBody>
          <a:bodyPr>
            <a:noAutofit/>
          </a:bodyPr>
          <a:lstStyle/>
          <a:p>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Can we avoid confor</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ming to the license when the OSS is embedded?</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embedded OSS in our products. Considering that our users cannot retrieve any code embedded in the product, can we insist we virtually do not redistribute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3128044"/>
            <a:ext cx="1512168"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378246"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distributed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79370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You distributed the OSS in reality. Whether the OSS is retrievable or not is irrelevant to the matter.</a:t>
            </a:r>
          </a:p>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As such, you are bound by the licensing conditions of the OSS you have redistributed. </a:t>
            </a:r>
            <a:endParaRPr lang="ja-JP" altLang="en-US" sz="20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5386FA88-AA20-4950-B43F-26B3B9685729}"/>
              </a:ext>
            </a:extLst>
          </p:cNvPr>
          <p:cNvSpPr>
            <a:spLocks noGrp="1"/>
          </p:cNvSpPr>
          <p:nvPr>
            <p:ph type="sldNum" sz="quarter" idx="12"/>
          </p:nvPr>
        </p:nvSpPr>
        <p:spPr/>
        <p:txBody>
          <a:bodyPr/>
          <a:lstStyle/>
          <a:p>
            <a:fld id="{CA73D1A0-EDAA-48A0-B59C-E1DC4E30C901}" type="slidenum">
              <a:rPr kumimoji="1" lang="ja-JP" altLang="en-US" smtClean="0"/>
              <a:t>23</a:t>
            </a:fld>
            <a:endParaRPr kumimoji="1" lang="ja-JP" altLang="en-US"/>
          </a:p>
        </p:txBody>
      </p:sp>
    </p:spTree>
    <p:extLst>
      <p:ext uri="{BB962C8B-B14F-4D97-AF65-F5344CB8AC3E}">
        <p14:creationId xmlns:p14="http://schemas.microsoft.com/office/powerpoint/2010/main" val="3869031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96535"/>
            <a:ext cx="8424936" cy="864403"/>
          </a:xfrm>
          <a:ln>
            <a:solidFill>
              <a:schemeClr val="bg1">
                <a:lumMod val="50000"/>
              </a:schemeClr>
            </a:solidFill>
          </a:ln>
        </p:spPr>
        <p:txBody>
          <a:bodyPr>
            <a:noAutofit/>
          </a:bodyPr>
          <a:lstStyle/>
          <a:p>
            <a:r>
              <a:rPr lang="en-US" altLang="ja-JP" sz="18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According to the Universal Copyright Convention, a copyright notice contains three elements; 1) the symbol © (or the word  "Copyright") , 2) the copyright owner's name, and 3) the year of first publication.</a:t>
            </a:r>
          </a:p>
          <a:p>
            <a:pPr lvl="1" eaLnBrk="0" fontAlgn="base" hangingPunct="0">
              <a:lnSpc>
                <a:spcPts val="30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Foundation 2020</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publish year of a revised work may be added to the end of the original year.</a:t>
            </a:r>
          </a:p>
          <a:p>
            <a:pPr lvl="1" eaLnBrk="0" fontAlgn="base" hangingPunct="0">
              <a:lnSpc>
                <a:spcPts val="30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 Foundation 2018-2020</a:t>
            </a:r>
          </a:p>
        </p:txBody>
      </p:sp>
      <p:sp>
        <p:nvSpPr>
          <p:cNvPr id="4" name="角丸四角形 3"/>
          <p:cNvSpPr/>
          <p:nvPr/>
        </p:nvSpPr>
        <p:spPr>
          <a:xfrm>
            <a:off x="467544" y="14258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including the copyright notice of the OSS used in my product, is notifying the name of the copyright owner satisfy the condition?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050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8520" y="620688"/>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E121AD74-AEA3-4055-9BA9-1DF0C3784FEE}"/>
              </a:ext>
            </a:extLst>
          </p:cNvPr>
          <p:cNvSpPr>
            <a:spLocks noGrp="1"/>
          </p:cNvSpPr>
          <p:nvPr>
            <p:ph type="sldNum" sz="quarter" idx="12"/>
          </p:nvPr>
        </p:nvSpPr>
        <p:spPr/>
        <p:txBody>
          <a:bodyPr/>
          <a:lstStyle/>
          <a:p>
            <a:fld id="{CA73D1A0-EDAA-48A0-B59C-E1DC4E30C901}" type="slidenum">
              <a:rPr kumimoji="1" lang="ja-JP" altLang="en-US" smtClean="0"/>
              <a:t>24</a:t>
            </a:fld>
            <a:endParaRPr kumimoji="1" lang="ja-JP" altLang="en-US"/>
          </a:p>
        </p:txBody>
      </p:sp>
    </p:spTree>
    <p:extLst>
      <p:ext uri="{BB962C8B-B14F-4D97-AF65-F5344CB8AC3E}">
        <p14:creationId xmlns:p14="http://schemas.microsoft.com/office/powerpoint/2010/main" val="4231581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637346"/>
          </a:xfrm>
          <a:ln>
            <a:solidFill>
              <a:schemeClr val="bg1">
                <a:lumMod val="50000"/>
              </a:schemeClr>
            </a:solidFill>
          </a:ln>
        </p:spPr>
        <p:txBody>
          <a:bodyPr>
            <a:noAutofit/>
          </a:bodyPr>
          <a:lstStyle/>
          <a:p>
            <a:pPr fontAlgn="ctr">
              <a:lnSpc>
                <a:spcPts val="3000"/>
              </a:lnSpc>
              <a:spcAft>
                <a:spcPct val="0"/>
              </a:spcAf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10" name="コンテンツ プレースホルダー 9"/>
          <p:cNvSpPr>
            <a:spLocks noGrp="1"/>
          </p:cNvSpPr>
          <p:nvPr>
            <p:ph idx="1"/>
          </p:nvPr>
        </p:nvSpPr>
        <p:spPr>
          <a:xfrm>
            <a:off x="457200" y="3417336"/>
            <a:ext cx="8291264" cy="2891984"/>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Other than the first part of the source code, it is also described in NOTICE, README, COPYING, LICENSE, AUTHORS, etc. However, some of these files may have a copyright notice on the license itself.</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number of OSS files is large, there is a possibility that extraction leakage will occur, so it is also effective to use tools such as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it is not listed, you can identify the developer from the download site and contact the copyright holder.</a:t>
            </a:r>
          </a:p>
          <a:p>
            <a:pPr eaLnBrk="0" fontAlgn="base" hangingPunct="0">
              <a:spcBef>
                <a:spcPts val="0"/>
              </a:spcBef>
              <a:buFont typeface="Wingdings" panose="05000000000000000000" pitchFamily="2" charset="2"/>
              <a:buChar char="u"/>
            </a:pP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00531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copyright holder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#copyright notice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9667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E6A47A3A-B17B-4074-9F11-C4C8C7A0EBB3}"/>
              </a:ext>
            </a:extLst>
          </p:cNvPr>
          <p:cNvSpPr>
            <a:spLocks noGrp="1"/>
          </p:cNvSpPr>
          <p:nvPr>
            <p:ph type="sldNum" sz="quarter" idx="12"/>
          </p:nvPr>
        </p:nvSpPr>
        <p:spPr/>
        <p:txBody>
          <a:bodyPr/>
          <a:lstStyle/>
          <a:p>
            <a:fld id="{CA73D1A0-EDAA-48A0-B59C-E1DC4E30C901}" type="slidenum">
              <a:rPr kumimoji="1" lang="ja-JP" altLang="en-US" smtClean="0"/>
              <a:t>25</a:t>
            </a:fld>
            <a:endParaRPr kumimoji="1" lang="ja-JP" altLang="en-US"/>
          </a:p>
        </p:txBody>
      </p:sp>
    </p:spTree>
    <p:extLst>
      <p:ext uri="{BB962C8B-B14F-4D97-AF65-F5344CB8AC3E}">
        <p14:creationId xmlns:p14="http://schemas.microsoft.com/office/powerpoint/2010/main" val="2815888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781363"/>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5648"/>
            <a:ext cx="8291264" cy="2733671"/>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are referring to the license terms in using the OSS as a program.</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Licensing</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terms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of the documents or diagrams are most likely not the same. You must check the licensing terms of whatever you intend to use for your product individually.</a:t>
            </a:r>
          </a:p>
        </p:txBody>
      </p:sp>
      <p:sp>
        <p:nvSpPr>
          <p:cNvPr id="4" name="角丸四角形 3"/>
          <p:cNvSpPr/>
          <p:nvPr/>
        </p:nvSpPr>
        <p:spPr>
          <a:xfrm>
            <a:off x="467544" y="1340768"/>
            <a:ext cx="8280920" cy="11437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I assume to be able to use the documents or diagrams on an OSS community’s website for my product under the same license terms as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19668"/>
            <a:ext cx="230425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41894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w</a:t>
            </a:r>
            <a:r>
              <a:rPr kumimoji="1" lang="en-US" altLang="ja-JP" sz="1200" dirty="0">
                <a:latin typeface="Meiryo UI" panose="020B0604030504040204" pitchFamily="50" charset="-128"/>
                <a:ea typeface="Meiryo UI" panose="020B0604030504040204" pitchFamily="50" charset="-128"/>
              </a:rPr>
              <a:t>ebsite</a:t>
            </a:r>
            <a:r>
              <a:rPr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#document</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#diagram</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62122" y="633462"/>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31904"/>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B17059C4-6790-4259-8753-CAEEEB963D1E}"/>
              </a:ext>
            </a:extLst>
          </p:cNvPr>
          <p:cNvSpPr>
            <a:spLocks noGrp="1"/>
          </p:cNvSpPr>
          <p:nvPr>
            <p:ph type="sldNum" sz="quarter" idx="12"/>
          </p:nvPr>
        </p:nvSpPr>
        <p:spPr/>
        <p:txBody>
          <a:bodyPr/>
          <a:lstStyle/>
          <a:p>
            <a:fld id="{CA73D1A0-EDAA-48A0-B59C-E1DC4E30C901}" type="slidenum">
              <a:rPr kumimoji="1" lang="ja-JP" altLang="en-US" smtClean="0"/>
              <a:t>26</a:t>
            </a:fld>
            <a:endParaRPr kumimoji="1" lang="ja-JP" altLang="en-US"/>
          </a:p>
        </p:txBody>
      </p:sp>
    </p:spTree>
    <p:extLst>
      <p:ext uri="{BB962C8B-B14F-4D97-AF65-F5344CB8AC3E}">
        <p14:creationId xmlns:p14="http://schemas.microsoft.com/office/powerpoint/2010/main" val="904906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possible to use the sample code published in OSS books?</a:t>
            </a:r>
          </a:p>
        </p:txBody>
      </p:sp>
      <p:sp>
        <p:nvSpPr>
          <p:cNvPr id="10" name="コンテンツ プレースホルダー 9"/>
          <p:cNvSpPr>
            <a:spLocks noGrp="1"/>
          </p:cNvSpPr>
          <p:nvPr>
            <p:ph idx="1"/>
          </p:nvPr>
        </p:nvSpPr>
        <p:spPr>
          <a:xfrm>
            <a:off x="457200" y="3475692"/>
            <a:ext cx="8291264" cy="2833628"/>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license terms of OSS exempt the developers of OSS, not the company that developed and sold the products incorporating OSS.</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product disclaimer is determined by the terms and conditions of the product.</a:t>
            </a: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 has been incorporated into our products. Since the license of the OSS describes the terms of disclaimer, does our company exempt users from the defects of the product caused by the OSS?</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640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site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sample code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71BBB628-83FE-49D3-BCE9-70EE90974800}"/>
              </a:ext>
            </a:extLst>
          </p:cNvPr>
          <p:cNvSpPr>
            <a:spLocks noGrp="1"/>
          </p:cNvSpPr>
          <p:nvPr>
            <p:ph type="sldNum" sz="quarter" idx="12"/>
          </p:nvPr>
        </p:nvSpPr>
        <p:spPr/>
        <p:txBody>
          <a:bodyPr/>
          <a:lstStyle/>
          <a:p>
            <a:fld id="{CA73D1A0-EDAA-48A0-B59C-E1DC4E30C901}" type="slidenum">
              <a:rPr kumimoji="1" lang="ja-JP" altLang="en-US" smtClean="0"/>
              <a:t>27</a:t>
            </a:fld>
            <a:endParaRPr kumimoji="1" lang="ja-JP" altLang="en-US"/>
          </a:p>
        </p:txBody>
      </p:sp>
    </p:spTree>
    <p:extLst>
      <p:ext uri="{BB962C8B-B14F-4D97-AF65-F5344CB8AC3E}">
        <p14:creationId xmlns:p14="http://schemas.microsoft.com/office/powerpoint/2010/main" val="3594231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OSS disclaimer remain valid even if OSS is incorporated into the product?</a:t>
            </a: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necessary to confirm the terms and conditions of use of the sample code for books, etc., because they do not necessarily mean that free use is permitted.</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the terms of use are not stated, you may not use it without the permission of the copyright holder.</a:t>
            </a:r>
          </a:p>
        </p:txBody>
      </p:sp>
      <p:sp>
        <p:nvSpPr>
          <p:cNvPr id="4" name="角丸四角形 3"/>
          <p:cNvSpPr/>
          <p:nvPr/>
        </p:nvSpPr>
        <p:spPr>
          <a:xfrm>
            <a:off x="467544" y="13407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would like to incorporate sample codes published in books and magazines that introduce OSS into my products, can I use them freely?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98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#disclaimer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#agreement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EBB16909-F942-40DC-BDC7-4AD2C11C0F31}"/>
              </a:ext>
            </a:extLst>
          </p:cNvPr>
          <p:cNvSpPr>
            <a:spLocks noGrp="1"/>
          </p:cNvSpPr>
          <p:nvPr>
            <p:ph type="sldNum" sz="quarter" idx="12"/>
          </p:nvPr>
        </p:nvSpPr>
        <p:spPr/>
        <p:txBody>
          <a:bodyPr/>
          <a:lstStyle/>
          <a:p>
            <a:fld id="{CA73D1A0-EDAA-48A0-B59C-E1DC4E30C901}" type="slidenum">
              <a:rPr kumimoji="1" lang="ja-JP" altLang="en-US" smtClean="0"/>
              <a:t>28</a:t>
            </a:fld>
            <a:endParaRPr kumimoji="1" lang="ja-JP" altLang="en-US"/>
          </a:p>
        </p:txBody>
      </p:sp>
    </p:spTree>
    <p:extLst>
      <p:ext uri="{BB962C8B-B14F-4D97-AF65-F5344CB8AC3E}">
        <p14:creationId xmlns:p14="http://schemas.microsoft.com/office/powerpoint/2010/main" val="332358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3"/>
            <a:ext cx="786956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without restriction?</a:t>
            </a:r>
            <a:endParaRPr kumimoji="1" lang="ja-JP" altLang="en-US" sz="2400" strike="sngStrike"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19256"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Firstly, free programs on the web are not always OSS. There are other types of free program with different license terms and conditions.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Regardless of the license type, you are not allowed to include such a program in your product unless the program’s copyright holder permits you to do so.</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intend to use the program but cannot find the license conditions, you should contact the copyright holder directly.</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downloaded a free program which I thought was OSS, but cannot find any license conditions in the files or on the web site. Can I assume there is no restrictions in including the program in my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a16="http://schemas.microsoft.com/office/drawing/2014/main" id="{754F9331-8652-43EF-AEC7-0E42F96CC6FA}"/>
              </a:ext>
            </a:extLst>
          </p:cNvPr>
          <p:cNvSpPr txBox="1"/>
          <p:nvPr/>
        </p:nvSpPr>
        <p:spPr>
          <a:xfrm>
            <a:off x="219436" y="6428654"/>
            <a:ext cx="173444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8E172ABA-C012-4B6F-A1AD-E25E9B4AC60C}"/>
              </a:ext>
            </a:extLst>
          </p:cNvPr>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29</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a:solidFill>
                  <a:schemeClr val="tx1"/>
                </a:solidFill>
                <a:latin typeface="Meiryo UI" panose="020B0604030504040204" pitchFamily="50" charset="-128"/>
                <a:ea typeface="Meiryo UI" panose="020B0604030504040204" pitchFamily="50" charset="-128"/>
              </a:rPr>
              <a:t>END</a:t>
            </a:r>
            <a:endParaRPr kumimoji="1" lang="ja-JP" altLang="en-US" sz="5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387040" cy="1754326"/>
          </a:xfrm>
          <a:prstGeom prst="rect">
            <a:avLst/>
          </a:prstGeom>
          <a:noFill/>
        </p:spPr>
        <p:txBody>
          <a:bodyPr wrap="none" rtlCol="0">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You can make registration for </a:t>
            </a:r>
            <a:r>
              <a:rPr lang="en-US" altLang="ja-JP" dirty="0" err="1">
                <a:latin typeface="メイリオ" panose="020B0604030504040204" pitchFamily="50" charset="-128"/>
                <a:ea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rPr>
              <a:t>-japan-</a:t>
            </a:r>
            <a:r>
              <a:rPr lang="en-US" altLang="ja-JP" dirty="0" err="1">
                <a:latin typeface="メイリオ" panose="020B0604030504040204" pitchFamily="50" charset="-128"/>
                <a:ea typeface="メイリオ" panose="020B0604030504040204" pitchFamily="50" charset="-128"/>
              </a:rPr>
              <a:t>wg</a:t>
            </a:r>
            <a:r>
              <a:rPr lang="en-US" altLang="ja-JP" dirty="0">
                <a:latin typeface="メイリオ" panose="020B0604030504040204" pitchFamily="50" charset="-128"/>
                <a:ea typeface="メイリオ" panose="020B0604030504040204" pitchFamily="50" charset="-128"/>
              </a:rPr>
              <a:t> mailing list from </a:t>
            </a:r>
          </a:p>
          <a:p>
            <a:r>
              <a:rPr lang="en-US" altLang="ja-JP" dirty="0">
                <a:latin typeface="メイリオ" panose="020B0604030504040204" pitchFamily="50" charset="-128"/>
                <a:ea typeface="メイリオ" panose="020B0604030504040204" pitchFamily="50" charset="-128"/>
              </a:rPr>
              <a:t>    the following URL:</a:t>
            </a: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hlinkClick r:id="rId2"/>
              </a:rPr>
              <a:t>https://lists.linuxfoundation.org/mailman/listinfo/openchain-japan-wg</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Mailing list</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openchain-japan-wg@lists.linuxfoundation.org</a:t>
            </a:r>
            <a:endParaRPr lang="ja-JP" altLang="en-US"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445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40998" y="185507"/>
            <a:ext cx="8212191" cy="648072"/>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6371"/>
            <a:ext cx="8229600"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must check the license conditions in light of the way you  use the OSS (as opposed to how your colleagues have used the same OSS in a different context).</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e.g. If your colleagues used certain OSS in an in-house system or SaaS, the chances are they have been exempt from license obligations. If you redistribute the OSS as part of a commercial product, you must check if each obligation is in line with your business model. </a:t>
            </a:r>
          </a:p>
        </p:txBody>
      </p:sp>
      <p:sp>
        <p:nvSpPr>
          <p:cNvPr id="4" name="角丸四角形 3"/>
          <p:cNvSpPr/>
          <p:nvPr/>
        </p:nvSpPr>
        <p:spPr>
          <a:xfrm>
            <a:off x="467544" y="1268760"/>
            <a:ext cx="8280920" cy="18001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Searching for a program that best suits my project's requirements, I happened to come across the same OSS that had been approved for use by a different project within my company. Can I assume I can fulfil the license conditions of this OSS since my colleagues have been able to use it to date?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36113" y="292116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314096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3224FE39-BAEA-4CD9-B412-F0BA506C14A4}"/>
              </a:ext>
            </a:extLst>
          </p:cNvPr>
          <p:cNvSpPr txBox="1"/>
          <p:nvPr/>
        </p:nvSpPr>
        <p:spPr>
          <a:xfrm>
            <a:off x="219436" y="6428654"/>
            <a:ext cx="103746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D727DA9C-9E06-4E5E-904B-9FE18FC0F557}"/>
              </a:ext>
            </a:extLst>
          </p:cNvPr>
          <p:cNvSpPr txBox="1"/>
          <p:nvPr/>
        </p:nvSpPr>
        <p:spPr>
          <a:xfrm>
            <a:off x="219436" y="6428654"/>
            <a:ext cx="19954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#track record </a:t>
            </a:r>
            <a:endParaRPr kumimoji="1" lang="ja-JP" altLang="en-US" sz="1200" dirty="0">
              <a:latin typeface="Meiryo UI" panose="020B0604030504040204" pitchFamily="50" charset="-128"/>
              <a:ea typeface="Meiryo UI" panose="020B0604030504040204" pitchFamily="50" charset="-128"/>
            </a:endParaRPr>
          </a:p>
        </p:txBody>
      </p:sp>
      <p:sp>
        <p:nvSpPr>
          <p:cNvPr id="20" name="スライド番号プレースホルダー 19">
            <a:extLst>
              <a:ext uri="{FF2B5EF4-FFF2-40B4-BE49-F238E27FC236}">
                <a16:creationId xmlns:a16="http://schemas.microsoft.com/office/drawing/2014/main" id="{6155F632-A4F9-4217-80F7-0187177B6DFC}"/>
              </a:ext>
            </a:extLst>
          </p:cNvPr>
          <p:cNvSpPr>
            <a:spLocks noGrp="1"/>
          </p:cNvSpPr>
          <p:nvPr>
            <p:ph type="sldNum" sz="quarter" idx="12"/>
          </p:nvPr>
        </p:nvSpPr>
        <p:spPr/>
        <p:txBody>
          <a:bodyPr/>
          <a:lstStyle/>
          <a:p>
            <a:fld id="{CA73D1A0-EDAA-48A0-B59C-E1DC4E30C901}" type="slidenum">
              <a:rPr kumimoji="1" lang="ja-JP" altLang="en-US" smtClean="0"/>
              <a:t>3</a:t>
            </a:fld>
            <a:endParaRPr kumimoji="1" lang="ja-JP" altLang="en-US"/>
          </a:p>
        </p:txBody>
      </p:sp>
    </p:spTree>
    <p:extLst>
      <p:ext uri="{BB962C8B-B14F-4D97-AF65-F5344CB8AC3E}">
        <p14:creationId xmlns:p14="http://schemas.microsoft.com/office/powerpoint/2010/main" val="115685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した</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Q&amp;A</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116633"/>
            <a:ext cx="7797552"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1"/>
            <a:ext cx="8280920" cy="2448272"/>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Whether</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an OSS project owns certain patents of the OSS or not, there is always a chance that a third party owns similar or peripheral patents related to the OSS.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i.e. You are fully responsible for avoiding conceivable patent risks in using OSS for business. </a:t>
            </a: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Considering OSS is free software, can I assume it doesn’t involve patent infringement risks?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F6244045-13BF-4DAF-95C0-AD4A5E63C6F5}"/>
              </a:ext>
            </a:extLst>
          </p:cNvPr>
          <p:cNvSpPr txBox="1"/>
          <p:nvPr/>
        </p:nvSpPr>
        <p:spPr>
          <a:xfrm>
            <a:off x="219436" y="6309320"/>
            <a:ext cx="5288668" cy="461665"/>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#patent</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#infringement</a:t>
            </a:r>
            <a:br>
              <a:rPr lang="en-US" altLang="ja-JP" sz="1200">
                <a:latin typeface="Meiryo UI" panose="020B0604030504040204" pitchFamily="50" charset="-128"/>
                <a:ea typeface="Meiryo UI" panose="020B0604030504040204" pitchFamily="50" charset="-128"/>
              </a:rPr>
            </a:br>
            <a:r>
              <a:rPr lang="en-US" altLang="ja-JP" sz="1200">
                <a:latin typeface="Meiryo UI" panose="020B0604030504040204" pitchFamily="50" charset="-128"/>
                <a:ea typeface="Meiryo UI" panose="020B0604030504040204" pitchFamily="50" charset="-128"/>
              </a:rPr>
              <a:t>#patent</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619B4D1B-291E-467A-95B5-47F9074FC284}"/>
              </a:ext>
            </a:extLst>
          </p:cNvPr>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19256" cy="74082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contribute to an OSS community,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abandon my patent?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fontScale="85000" lnSpcReduction="2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 contributor has no duty to abandon the patents on a program in making a contribution.</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this contributor virtually cannot enforce patents against the users of the OSS once the program is contributed.</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On the other hand, the contributor can still enforce patents against users or corporates who are infringing the patent outside the scope of this OSS.</a:t>
            </a: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Enforcing a patent typically includes requesting an injunction and/or claiming compensation for damages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contributing 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patented program of mine to an OSS community, do I need to abandon my patent on this program?</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D7C43168-A981-4C44-B720-84CFB61613FA}"/>
              </a:ext>
            </a:extLst>
          </p:cNvPr>
          <p:cNvSpPr txBox="1"/>
          <p:nvPr/>
        </p:nvSpPr>
        <p:spPr>
          <a:xfrm>
            <a:off x="219436" y="6428654"/>
            <a:ext cx="3344452"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#community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contribute</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F4539F25-E2B3-49C7-BB93-98EDFC4D1478}"/>
              </a:ext>
            </a:extLst>
          </p:cNvPr>
          <p:cNvSpPr>
            <a:spLocks noGrp="1"/>
          </p:cNvSpPr>
          <p:nvPr>
            <p:ph type="sldNum" sz="quarter" idx="12"/>
          </p:nvPr>
        </p:nvSpPr>
        <p:spPr/>
        <p:txBody>
          <a:bodyPr/>
          <a:lstStyle/>
          <a:p>
            <a:fld id="{CA73D1A0-EDAA-48A0-B59C-E1DC4E30C901}" type="slidenum">
              <a:rPr kumimoji="1" lang="ja-JP" altLang="en-US" smtClean="0"/>
              <a:t>5</a:t>
            </a:fld>
            <a:endParaRPr kumimoji="1" lang="ja-JP" altLang="en-US"/>
          </a:p>
        </p:txBody>
      </p:sp>
    </p:spTree>
    <p:extLst>
      <p:ext uri="{BB962C8B-B14F-4D97-AF65-F5344CB8AC3E}">
        <p14:creationId xmlns:p14="http://schemas.microsoft.com/office/powerpoint/2010/main" val="201118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755576" y="116632"/>
            <a:ext cx="792088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firstly need to include the original license provided by the OSS developer to meet the license condition.</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feel the need to translate the license into a language more familiar to you and your customers, you can attach a translation as a reference, but do not forget to clarify which one is official.</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OSS license condition requires that the license document to be included when the OSS is distributed.  If the license is written in foreign language, is it better to provide the customer with a translated version of the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id="{D69AB619-9418-4A18-9DF8-A83427F9DBDD}"/>
              </a:ext>
            </a:extLst>
          </p:cNvPr>
          <p:cNvSpPr txBox="1"/>
          <p:nvPr/>
        </p:nvSpPr>
        <p:spPr>
          <a:xfrm>
            <a:off x="219436" y="6428654"/>
            <a:ext cx="3632484"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#translation</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#Japanese</a:t>
            </a:r>
            <a:endParaRPr kumimoji="1" lang="ja-JP" altLang="en-US" sz="1200" dirty="0">
              <a:latin typeface="Meiryo UI" panose="020B0604030504040204" pitchFamily="50" charset="-128"/>
              <a:ea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61864164-C825-452C-AFCC-5C1D40BA06CC}"/>
              </a:ext>
            </a:extLst>
          </p:cNvPr>
          <p:cNvSpPr>
            <a:spLocks noGrp="1"/>
          </p:cNvSpPr>
          <p:nvPr>
            <p:ph type="sldNum" sz="quarter" idx="12"/>
          </p:nvPr>
        </p:nvSpPr>
        <p:spPr/>
        <p:txBody>
          <a:bodyPr/>
          <a:lstStyle/>
          <a:p>
            <a:fld id="{CA73D1A0-EDAA-48A0-B59C-E1DC4E30C901}" type="slidenum">
              <a:rPr kumimoji="1" lang="ja-JP" altLang="en-US" smtClean="0"/>
              <a:t>6</a:t>
            </a:fld>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only need to provide the name and URL of the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Many licenses require that the license document itself be attached.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some OSS allow you to include a link to a license document instead of a license document. If you want to describe the link, please confirm whether it is an approved OSS.</a:t>
            </a:r>
          </a:p>
        </p:txBody>
      </p:sp>
      <p:sp>
        <p:nvSpPr>
          <p:cNvPr id="4" name="角丸四角形 3"/>
          <p:cNvSpPr/>
          <p:nvPr/>
        </p:nvSpPr>
        <p:spPr>
          <a:xfrm>
            <a:off x="467544" y="1340768"/>
            <a:ext cx="8280920" cy="15121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acceptable to provide the license document, which is defined in the license conditions at the time of OSS distribution, only to show the name of the license or to include a link to the license document?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0973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059832" y="3140968"/>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スライド番号プレースホルダー 17">
            <a:extLst>
              <a:ext uri="{FF2B5EF4-FFF2-40B4-BE49-F238E27FC236}">
                <a16:creationId xmlns:a16="http://schemas.microsoft.com/office/drawing/2014/main" id="{BA8AFF02-E1A2-49D1-9FDC-53030467514E}"/>
              </a:ext>
            </a:extLst>
          </p:cNvPr>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Tree>
    <p:extLst>
      <p:ext uri="{BB962C8B-B14F-4D97-AF65-F5344CB8AC3E}">
        <p14:creationId xmlns:p14="http://schemas.microsoft.com/office/powerpoint/2010/main" val="118019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print license documents on paper to provide them?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06352"/>
            <a:ext cx="8291264" cy="2902967"/>
          </a:xfrm>
        </p:spPr>
        <p:txBody>
          <a:bodyPr>
            <a:noAutofit/>
          </a:bodyPr>
          <a:lstStyle/>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doesn't necessarily have to be printed on paper. In many licenses, the means are not limited.</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Depending on the form in which the OSS is redistributed, it can be printed on paper, attached electronically, or displayed on the screen of the application, as long as it is easy to understand and visible to the recipient.</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some licenses require the display in the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UI.Make</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sure that the license terms and conditions specify how to provide the license documents.</a:t>
            </a: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Does the "provision of license documents" required in the OSS license mean that they must be printed on paper, such as manuals?</a:t>
            </a:r>
          </a:p>
        </p:txBody>
      </p:sp>
      <p:sp>
        <p:nvSpPr>
          <p:cNvPr id="9" name="テキスト ボックス 8"/>
          <p:cNvSpPr txBox="1"/>
          <p:nvPr/>
        </p:nvSpPr>
        <p:spPr>
          <a:xfrm>
            <a:off x="3275856" y="2564904"/>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67544" y="6309320"/>
            <a:ext cx="160973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スライド番号プレースホルダー 18">
            <a:extLst>
              <a:ext uri="{FF2B5EF4-FFF2-40B4-BE49-F238E27FC236}">
                <a16:creationId xmlns:a16="http://schemas.microsoft.com/office/drawing/2014/main" id="{44F456D2-24E6-4A02-AA7E-8F0B696E26B4}"/>
              </a:ext>
            </a:extLst>
          </p:cNvPr>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Tree>
    <p:extLst>
      <p:ext uri="{BB962C8B-B14F-4D97-AF65-F5344CB8AC3E}">
        <p14:creationId xmlns:p14="http://schemas.microsoft.com/office/powerpoint/2010/main" val="908778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4356</TotalTime>
  <Words>3068</Words>
  <Application>Microsoft Office PowerPoint</Application>
  <PresentationFormat>画面に合わせる (4:3)</PresentationFormat>
  <Paragraphs>391</Paragraphs>
  <Slides>30</Slides>
  <Notes>29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Meiryo UI</vt:lpstr>
      <vt:lpstr>メイリオ</vt:lpstr>
      <vt:lpstr>Arial</vt:lpstr>
      <vt:lpstr>Calibri</vt:lpstr>
      <vt:lpstr>Wingdings</vt:lpstr>
      <vt:lpstr>Office ​​テーマ</vt:lpstr>
      <vt:lpstr>Frequent Misunderstandings  of OSS licenses　V4</vt:lpstr>
      <vt:lpstr>Index</vt:lpstr>
      <vt:lpstr>In the absence of any conditions, can I use a free program without restriction?</vt:lpstr>
      <vt:lpstr>Can I use the same OSS my colleagues have already used without problem?</vt:lpstr>
      <vt:lpstr>Can I assume OSS doesn’t involve patent infringement risks?</vt:lpstr>
      <vt:lpstr>If I contribute to an OSS community,  do I need to abandon my patent?</vt:lpstr>
      <vt:lpstr>Is it preferable to provide translated license document?</vt:lpstr>
      <vt:lpstr>Do I only need to provide the name and URL of the license document?</vt:lpstr>
      <vt:lpstr>Do I need to print license documents on paper to provide them?</vt:lpstr>
      <vt:lpstr>Does attaching a license document become a modification of the OSS?</vt:lpstr>
      <vt:lpstr>Should I abide by the licensing conditions when I install the OSS on a PC that will be my customer’s?</vt:lpstr>
      <vt:lpstr>Can I modify the license of the OSS I dowloaded?</vt:lpstr>
      <vt:lpstr>Can I change the license of the OSS I created?</vt:lpstr>
      <vt:lpstr>Should I make the source code available to the community?</vt:lpstr>
      <vt:lpstr>Can I provide source code via the developer’s web site?</vt:lpstr>
      <vt:lpstr>Should I make the source code available to the public?</vt:lpstr>
      <vt:lpstr>Do I need to apply each license when an OSS module consists of multiple components?</vt:lpstr>
      <vt:lpstr>Do I need to consider each license when I recognize OSS dependencies?</vt:lpstr>
      <vt:lpstr>Can I use an OSS module consisting of two components with incompatible licenses?</vt:lpstr>
      <vt:lpstr>Am I exempt from the license of nonfunctional OSS embedded in the product?</vt:lpstr>
      <vt:lpstr>Does my program become OSS when it matches certain OSS by unintentionally?</vt:lpstr>
      <vt:lpstr>Will I be bound by both licenses under a dual licensing model?</vt:lpstr>
      <vt:lpstr>Should a contribution to a dual license be a dual license?</vt:lpstr>
      <vt:lpstr>Can we avoid conforming to the license when the OSS is embedded?</vt:lpstr>
      <vt:lpstr>Is a copyright notice equivalent to a copyright owner’s name?</vt:lpstr>
      <vt:lpstr>Is it necessary to check only the top of the source code for the copyright notice of OSS?</vt:lpstr>
      <vt:lpstr>Can I use documents or diagrams on OSS for my product under the OSS license?</vt:lpstr>
      <vt:lpstr>Is it possible to use the sample code published in OSS books?</vt:lpstr>
      <vt:lpstr>Does the OSS disclaimer remain valid even if OSS is incorporated into the product?</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Misunderstandings  of OSS licenses</dc:title>
  <dc:creator>Ohuchi, Yoshiko/大内 佳子</dc:creator>
  <cp:lastModifiedBy>Ohuchi, Yoshiko/大内 佳子</cp:lastModifiedBy>
  <cp:revision>268</cp:revision>
  <dcterms:created xsi:type="dcterms:W3CDTF">2018-08-01T08:19:55Z</dcterms:created>
  <dcterms:modified xsi:type="dcterms:W3CDTF">2020-07-02T00:45:13Z</dcterms:modified>
  <cp:category>公開情報</cp:category>
</cp:coreProperties>
</file>