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1"/>
  </p:notesMasterIdLst>
  <p:handoutMasterIdLst>
    <p:handoutMasterId r:id="rId42"/>
  </p:handoutMasterIdLst>
  <p:sldIdLst>
    <p:sldId id="320" r:id="rId2"/>
    <p:sldId id="321" r:id="rId3"/>
    <p:sldId id="258" r:id="rId4"/>
    <p:sldId id="259" r:id="rId5"/>
    <p:sldId id="260" r:id="rId6"/>
    <p:sldId id="340" r:id="rId7"/>
    <p:sldId id="315" r:id="rId8"/>
    <p:sldId id="336" r:id="rId9"/>
    <p:sldId id="265" r:id="rId10"/>
    <p:sldId id="327" r:id="rId11"/>
    <p:sldId id="328" r:id="rId12"/>
    <p:sldId id="333" r:id="rId13"/>
    <p:sldId id="573" r:id="rId14"/>
    <p:sldId id="341" r:id="rId15"/>
    <p:sldId id="269" r:id="rId16"/>
    <p:sldId id="330" r:id="rId17"/>
    <p:sldId id="263" r:id="rId18"/>
    <p:sldId id="264" r:id="rId19"/>
    <p:sldId id="290" r:id="rId20"/>
    <p:sldId id="570" r:id="rId21"/>
    <p:sldId id="294" r:id="rId22"/>
    <p:sldId id="331" r:id="rId23"/>
    <p:sldId id="337" r:id="rId24"/>
    <p:sldId id="295" r:id="rId25"/>
    <p:sldId id="319" r:id="rId26"/>
    <p:sldId id="334" r:id="rId27"/>
    <p:sldId id="335" r:id="rId28"/>
    <p:sldId id="325" r:id="rId29"/>
    <p:sldId id="309" r:id="rId30"/>
    <p:sldId id="338" r:id="rId31"/>
    <p:sldId id="576" r:id="rId32"/>
    <p:sldId id="311" r:id="rId33"/>
    <p:sldId id="326" r:id="rId34"/>
    <p:sldId id="329" r:id="rId35"/>
    <p:sldId id="312" r:id="rId36"/>
    <p:sldId id="323" r:id="rId37"/>
    <p:sldId id="322" r:id="rId38"/>
    <p:sldId id="339" r:id="rId39"/>
    <p:sldId id="292" r:id="rId40"/>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75" d="100"/>
          <a:sy n="75" d="100"/>
        </p:scale>
        <p:origin x="835" y="58"/>
      </p:cViewPr>
      <p:guideLst>
        <p:guide orient="horz" pos="2160"/>
        <p:guide pos="2880"/>
      </p:guideLst>
    </p:cSldViewPr>
  </p:slideViewPr>
  <p:notesTextViewPr>
    <p:cViewPr>
      <p:scale>
        <a:sx n="1" d="1"/>
        <a:sy n="1" d="1"/>
      </p:scale>
      <p:origin x="0" y="0"/>
    </p:cViewPr>
  </p:notesTextViewPr>
  <p:sorterViewPr>
    <p:cViewPr>
      <p:scale>
        <a:sx n="150" d="100"/>
        <a:sy n="150" d="100"/>
      </p:scale>
      <p:origin x="0" y="-1858"/>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2020/7/27</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2020/7/27</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358125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2020/7/27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2020/7/27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2020/7/27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2020/7/27</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2020/7/27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2020/7/27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2020/7/27</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2020/7/27</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2020/7/27</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2020/7/27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2020/7/27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2020/7/27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laws.e-gov.go.jp/search/elawsSearch/elaws_search/lsg0500/detail?lawId=334AC000000012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V5</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本ドキュメントは、インターネットの記事やセミナーの質問等にて、よくある誤解をまとめたものです。初心者向けの内容であり、各社に共通しそうな一般的な内容としています。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作成</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ライセンス研究所</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テキスト ボックス 3"/>
          <p:cNvSpPr txBox="1"/>
          <p:nvPr/>
        </p:nvSpPr>
        <p:spPr>
          <a:xfrm>
            <a:off x="5767194" y="188640"/>
            <a:ext cx="2544286" cy="369332"/>
          </a:xfrm>
          <a:prstGeom prst="rect">
            <a:avLst/>
          </a:prstGeom>
          <a:noFill/>
        </p:spPr>
        <p:txBody>
          <a:bodyPr wrap="none" rtlCol="0">
            <a:spAutoFit/>
          </a:bodyPr>
          <a:lstStyle/>
          <a:p>
            <a:r>
              <a:rPr kumimoji="1" lang="ja-JP" altLang="en-US" dirty="0"/>
              <a:t>更新日：</a:t>
            </a:r>
            <a:r>
              <a:rPr kumimoji="1" lang="en-US" altLang="ja-JP" dirty="0"/>
              <a:t>2020</a:t>
            </a:r>
            <a:r>
              <a:rPr kumimoji="1" lang="ja-JP" altLang="en-US" dirty="0"/>
              <a:t>年</a:t>
            </a:r>
            <a:r>
              <a:rPr lang="en-US" altLang="ja-JP" dirty="0"/>
              <a:t>7</a:t>
            </a:r>
            <a:r>
              <a:rPr kumimoji="1" lang="ja-JP" altLang="en-US" dirty="0"/>
              <a:t>月</a:t>
            </a:r>
            <a:r>
              <a:rPr kumimoji="1" lang="en-US" altLang="ja-JP" dirty="0"/>
              <a:t>27</a:t>
            </a:r>
            <a:r>
              <a:rPr kumimoji="1" lang="ja-JP" altLang="en-US" dirty="0"/>
              <a:t>日</a:t>
            </a:r>
          </a:p>
        </p:txBody>
      </p:sp>
    </p:spTree>
    <p:extLst>
      <p:ext uri="{BB962C8B-B14F-4D97-AF65-F5344CB8AC3E}">
        <p14:creationId xmlns:p14="http://schemas.microsoft.com/office/powerpoint/2010/main" val="1954214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B167E1F-FA38-4E4E-89C3-1C1E85977DBC}"/>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4C00E7D-86CC-4C39-9B8B-74232A19419D}"/>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80A9969-FBD8-435C-B5DF-DE0B349312D9}"/>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82EBAA5-9E94-4D0D-B189-47DA19C5119A}"/>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88640"/>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200527"/>
            <a:ext cx="8280920" cy="14363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B32D1B79-F26B-4E30-840E-C12E0476F26A}"/>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260648"/>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8F56B5E-5E92-4362-9928-61A1476DDDE3}"/>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92759CEA-A9C2-4B86-B36C-0EB83CE299A2}"/>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98240"/>
            <a:ext cx="8280920" cy="398308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88640"/>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71306"/>
            <a:ext cx="8280920" cy="314152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4225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B99AB313-2FF7-473D-A470-C6614D643317}"/>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268760"/>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78D9182-DC03-4DDA-93A2-3CF31D121017}"/>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61E53939-D5B6-4186-B5B8-71D4FDD4227F}"/>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924412"/>
            <a:ext cx="4464496" cy="5763826"/>
          </a:xfrm>
          <a:ln>
            <a:noFill/>
          </a:ln>
        </p:spPr>
        <p:txBody>
          <a:bodyPr>
            <a:noAutofit/>
          </a:bodyPr>
          <a:lstStyle/>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（目次）</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禁止されていなければ、利用できる？</a:t>
            </a: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他で利用実績があれば、利用できる？</a:t>
            </a: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は特許侵害とは関係しない？</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　</a:t>
            </a:r>
            <a:r>
              <a:rPr lang="en-US" altLang="ja-JP" sz="1200" b="1" i="1" dirty="0">
                <a:solidFill>
                  <a:srgbClr val="FF0000"/>
                </a:solidFill>
                <a:latin typeface="Meiryo UI" panose="020B0604030504040204" pitchFamily="50" charset="-128"/>
                <a:ea typeface="Meiryo UI" panose="020B0604030504040204" pitchFamily="50" charset="-128"/>
              </a:rPr>
              <a:t>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コミュニティへ投稿すると特許権の放棄は必須？</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名のリストだけでいい？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ライセンス文書の提示は、参考和訳の方が親切？</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ライセンス文書の提供は名称や</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の記載だけでいい？</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ライセンス文書の提供は紙への印刷が必要？</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ライセンス文書を添付すると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の改変になる？</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同じライセンス文書なら重複して記載する必要なし？　</a:t>
            </a:r>
            <a:r>
              <a:rPr lang="en-US" altLang="ja-JP" sz="1200" b="1" i="1" dirty="0">
                <a:solidFill>
                  <a:srgbClr val="C00000"/>
                </a:solidFill>
                <a:latin typeface="Meiryo UI" panose="020B0604030504040204" pitchFamily="50" charset="-128"/>
                <a:ea typeface="Meiryo UI" panose="020B0604030504040204" pitchFamily="50" charset="-128"/>
              </a:rPr>
              <a:t> NEW</a:t>
            </a:r>
            <a:endParaRPr lang="ja-JP"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代行作業であれば、ライセンス条件は関係なし？</a:t>
            </a:r>
            <a:r>
              <a:rPr lang="ja-JP" altLang="en-US" sz="1200" dirty="0">
                <a:latin typeface="Meiryo UI" panose="020B0604030504040204" pitchFamily="50" charset="-128"/>
                <a:ea typeface="Meiryo UI" panose="020B0604030504040204" pitchFamily="50" charset="-128"/>
              </a:rPr>
              <a:t>　</a:t>
            </a:r>
            <a:r>
              <a:rPr lang="ja-JP" altLang="en-US" sz="1200" b="1" i="1" dirty="0">
                <a:solidFill>
                  <a:srgbClr val="FF0000"/>
                </a:solidFill>
                <a:latin typeface="Meiryo UI" panose="020B0604030504040204" pitchFamily="50" charset="-128"/>
                <a:ea typeface="Meiryo UI" panose="020B0604030504040204" pitchFamily="50" charset="-128"/>
              </a:rPr>
              <a:t>修正</a:t>
            </a:r>
            <a:endParaRPr lang="ja-JP" altLang="ja-JP" sz="1200" b="1" i="1" dirty="0">
              <a:solidFill>
                <a:srgbClr val="FF0000"/>
              </a:solidFill>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lang="ja-JP"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改変したら、コミュニティへ提供する必要あり？</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ソース</a:t>
            </a:r>
            <a:r>
              <a:rPr lang="ja-JP" altLang="ja-JP" sz="1200" dirty="0">
                <a:latin typeface="Meiryo UI" panose="020B0604030504040204" pitchFamily="50" charset="-128"/>
                <a:ea typeface="Meiryo UI" panose="020B0604030504040204" pitchFamily="50" charset="-128"/>
              </a:rPr>
              <a:t>コードの提供は開発元の</a:t>
            </a:r>
            <a:r>
              <a:rPr lang="en-US" altLang="ja-JP" sz="1200" dirty="0">
                <a:latin typeface="Meiryo UI" panose="020B0604030504040204" pitchFamily="50" charset="-128"/>
                <a:ea typeface="Meiryo UI" panose="020B0604030504040204" pitchFamily="50" charset="-128"/>
              </a:rPr>
              <a:t>URL</a:t>
            </a:r>
            <a:r>
              <a:rPr lang="ja-JP" altLang="ja-JP" sz="1200" dirty="0">
                <a:latin typeface="Meiryo UI" panose="020B0604030504040204" pitchFamily="50" charset="-128"/>
                <a:ea typeface="Meiryo UI" panose="020B0604030504040204" pitchFamily="50" charset="-128"/>
              </a:rPr>
              <a:t>紹介で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r>
              <a:rPr lang="en-US" altLang="ja-JP" sz="1200" b="1" i="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NEW</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コンテンツ プレースホルダー 5"/>
          <p:cNvSpPr>
            <a:spLocks noGrp="1"/>
          </p:cNvSpPr>
          <p:nvPr>
            <p:ph sz="half" idx="2"/>
          </p:nvPr>
        </p:nvSpPr>
        <p:spPr>
          <a:xfrm>
            <a:off x="4499992" y="908720"/>
            <a:ext cx="4572000" cy="5184576"/>
          </a:xfrm>
          <a:ln>
            <a:noFill/>
          </a:ln>
        </p:spPr>
        <p:txBody>
          <a:bodyPr>
            <a:normAutofit/>
          </a:bodyPr>
          <a:lstStyle/>
          <a:p>
            <a:pPr marL="228600" indent="-228600"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依存関係でダウンロードされた</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は気にせず配布可能？</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両立しないライセンスの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を含む</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を利用できる？　</a:t>
            </a:r>
            <a:r>
              <a:rPr lang="ja-JP" altLang="en-US" sz="1200" b="1" i="1" dirty="0">
                <a:solidFill>
                  <a:srgbClr val="FF0000"/>
                </a:solidFill>
                <a:latin typeface="Meiryo UI" panose="020B0604030504040204" pitchFamily="50" charset="-128"/>
                <a:ea typeface="Meiryo UI" panose="020B0604030504040204" pitchFamily="50" charset="-128"/>
              </a:rPr>
              <a:t>修正</a:t>
            </a:r>
            <a:endParaRPr lang="en-US" altLang="ja-JP" sz="120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動作しないならライセンスを守る必要はない？ </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デュアルライセンスは両方のライセンスを遵守する？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en-US" altLang="ja-JP" sz="1200" dirty="0">
              <a:solidFill>
                <a:srgbClr val="C00000"/>
              </a:solidFill>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組込機器に組み込んだ</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は配布にならない？</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rPr>
              <a:t>OEM</a:t>
            </a:r>
            <a:r>
              <a:rPr lang="ja-JP" altLang="en-US" sz="1200" dirty="0">
                <a:latin typeface="Meiryo UI" panose="020B0604030504040204" pitchFamily="50" charset="-128"/>
                <a:ea typeface="Meiryo UI" panose="020B0604030504040204" pitchFamily="50" charset="-128"/>
              </a:rPr>
              <a:t>商品に添付された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関連の情報提供は不要？　</a:t>
            </a:r>
            <a:r>
              <a:rPr lang="en-US" altLang="ja-JP" sz="1200" b="1" i="1" dirty="0">
                <a:solidFill>
                  <a:srgbClr val="C00000"/>
                </a:solidFill>
                <a:latin typeface="Meiryo UI" panose="020B0604030504040204" pitchFamily="50" charset="-128"/>
                <a:ea typeface="Meiryo UI" panose="020B0604030504040204" pitchFamily="50" charset="-128"/>
              </a:rPr>
              <a:t>NEW</a:t>
            </a: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他社ソフトに含まれる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のライセンスを遵守する必要あり？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en-US" altLang="ja-JP" sz="1200" dirty="0">
              <a:solidFill>
                <a:srgbClr val="C00000"/>
              </a:solidFill>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著作権表示は著作者名だけで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著作権表示が無いまま利用してもよい？　</a:t>
            </a:r>
            <a:r>
              <a:rPr lang="en-US" altLang="ja-JP" sz="1200" b="1" i="1" dirty="0">
                <a:solidFill>
                  <a:srgbClr val="C00000"/>
                </a:solidFill>
                <a:latin typeface="Meiryo UI" panose="020B0604030504040204" pitchFamily="50" charset="-128"/>
                <a:ea typeface="Meiryo UI" panose="020B0604030504040204" pitchFamily="50" charset="-128"/>
              </a:rPr>
              <a:t>NEW</a:t>
            </a:r>
          </a:p>
          <a:p>
            <a:pPr marL="228600" indent="-228600"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の書籍等に掲載されたサンプルコードを利用できる？</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を製品に組み込んでも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は免責される？　</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製品の使用許諾条件と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のライセンス条件は無関係？　</a:t>
            </a:r>
            <a:r>
              <a:rPr lang="en-US" altLang="ja-JP" sz="1200" b="1" i="1" dirty="0">
                <a:solidFill>
                  <a:srgbClr val="FF0000"/>
                </a:solidFill>
                <a:latin typeface="Meiryo UI" panose="020B0604030504040204" pitchFamily="50" charset="-128"/>
                <a:ea typeface="Meiryo UI" panose="020B0604030504040204" pitchFamily="50" charset="-128"/>
              </a:rPr>
              <a:t>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ja-JP" altLang="en-US" sz="1200" dirty="0">
              <a:solidFill>
                <a:srgbClr val="C00000"/>
              </a:solidFill>
              <a:latin typeface="Meiryo UI" panose="020B0604030504040204" pitchFamily="50" charset="-128"/>
              <a:ea typeface="Meiryo UI" panose="020B0604030504040204" pitchFamily="50" charset="-128"/>
            </a:endParaRPr>
          </a:p>
          <a:p>
            <a:pPr marL="228600" indent="-228600">
              <a:lnSpc>
                <a:spcPts val="1800"/>
              </a:lnSpc>
              <a:buFont typeface="+mj-lt"/>
              <a:buAutoNum type="arabicPeriod" startAt="21"/>
            </a:pPr>
            <a:endParaRPr lang="ja-JP" altLang="en-US" sz="1200" dirty="0">
              <a:latin typeface="Meiryo UI" panose="020B0604030504040204" pitchFamily="50" charset="-128"/>
              <a:ea typeface="Meiryo UI" panose="020B0604030504040204" pitchFamily="50" charset="-128"/>
            </a:endParaRPr>
          </a:p>
          <a:p>
            <a:pPr>
              <a:lnSpc>
                <a:spcPts val="1800"/>
              </a:lnSpc>
              <a:buFont typeface="+mj-lt"/>
              <a:buAutoNum type="arabicPeriod" startAt="22"/>
            </a:pPr>
            <a:endParaRPr kumimoji="1" lang="ja-JP" altLang="en-US" sz="1200" dirty="0"/>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5" name="スライド番号プレースホルダー 4">
            <a:extLst>
              <a:ext uri="{FF2B5EF4-FFF2-40B4-BE49-F238E27FC236}">
                <a16:creationId xmlns:a16="http://schemas.microsoft.com/office/drawing/2014/main" id="{235ACA7A-A7FA-42CC-96DB-8DC8EA5D9D2A}"/>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266BE82-F484-4DBB-849C-8DA57B33DA29}"/>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57200" y="3699902"/>
            <a:ext cx="8291264"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対応は？」参照</a:t>
            </a: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27DA4CF4-1522-4A30-A618-257D5A40943A}"/>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084314"/>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26F95A4-7825-48AA-8588-E651746B0EA8}"/>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40594"/>
            <a:ext cx="8280920" cy="15123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9A761571-76CB-4D8C-8D60-93002B892B7D}"/>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Meiryo UI" panose="020B0604030504040204" pitchFamily="50" charset="-128"/>
                <a:ea typeface="Meiryo UI" panose="020B0604030504040204" pitchFamily="50" charset="-128"/>
                <a:cs typeface="Meiryo UI" panose="020B0604030504040204" pitchFamily="50" charset="-128"/>
              </a:rPr>
              <a:t>　　動作しなくても</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を配布したことになります。</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57200" y="3648796"/>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7544DD05-EA56-4ABD-8968-A28FEF6E87CA}"/>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4CB487E6-E9BD-4988-9C97-249D670CBD6D}"/>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B9AB9D3F-E1CC-46EC-BC0C-AA38D23511D0}"/>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559312"/>
            <a:ext cx="8291264" cy="2797037"/>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38219"/>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830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40A7D15-18B5-426B-9F02-A712FDF1BE20}"/>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7" name="スライド番号プレースホルダー 6">
            <a:extLst>
              <a:ext uri="{FF2B5EF4-FFF2-40B4-BE49-F238E27FC236}">
                <a16:creationId xmlns:a16="http://schemas.microsoft.com/office/drawing/2014/main" id="{8C281FDA-BB30-4508-AD87-F85AE435022B}"/>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0" name="スライド番号プレースホルダー 9">
            <a:extLst>
              <a:ext uri="{FF2B5EF4-FFF2-40B4-BE49-F238E27FC236}">
                <a16:creationId xmlns:a16="http://schemas.microsoft.com/office/drawing/2014/main" id="{87B0748D-F7C6-4C8B-901B-634F4029C88D}"/>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7AEAA9B8-A587-44B5-A5F2-0832DAC4B860}"/>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9"/>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284984"/>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99F67E6B-C689-4588-80F5-FA373CECE7EE}"/>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4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F409C50-81DE-4104-B466-8C08614E7CEF}"/>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96DA2F0-D1A7-47EA-8DCA-8CF6938B16D1}"/>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212975"/>
            <a:ext cx="8291264" cy="3096343"/>
          </a:xfrm>
        </p:spPr>
        <p:txBody>
          <a:bodyPr>
            <a:noAutofit/>
          </a:bodyPr>
          <a:lstStyle/>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7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20888"/>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0E3CE54-5D38-48D4-9DB3-DA6DEF6D7A67}"/>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30892"/>
            <a:ext cx="8280920" cy="14500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8EA49DE9-6976-4151-854C-2C816C912410}"/>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2"/>
          </a:xfrm>
        </p:spPr>
        <p:txBody>
          <a:bodyPr>
            <a:noAutofit/>
          </a:bodyPr>
          <a:lstStyle/>
          <a:p>
            <a:pPr fontAlgn="base">
              <a:lnSpc>
                <a:spcPts val="30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608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993934B-32AA-4C00-A276-C63B0D969F70}"/>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068E0CB-249D-47FF-B253-0AA575DCEFC6}"/>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30FCD67-C874-47B0-A875-10CD5E7AA19E}"/>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896"/>
            <a:ext cx="8280920" cy="381642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製品の使用許諾条件と</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のライセンス条件は無関係？</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のライセンス条件が製品の使用許諾条件と矛盾することがあります。</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ライセンスによっては、製品の特定部分についてリバースエンジニアリングを禁止できない場合があります。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したがって、組み込む</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のライセンス条件と矛盾しないように製品の使用許諾条件を作成する必要があります。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93610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は自由に使っていいので、製品の使用許諾条件に、その製品に組み込まれている</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のライセンス条件を考慮しなくていいですか？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652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製品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使用許諾条件</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4442CF1-1898-4505-93D0-86F7B46A62B5}"/>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1529483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3681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14555F1-3578-4CCF-88A8-46E45CAC3B11}"/>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56665F0-50F2-4B68-A03E-80B08377B47F}"/>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303745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21EBE14-1F28-4FCA-B7FE-78AB3D60F96A}"/>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333768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285D641-883F-446D-84DD-2262D0B5B737}"/>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868AA96-4173-44DC-BECE-791C2259E2FB}"/>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参考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05951B7-B8AF-4FDA-B783-A7FE47AEAFCA}"/>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2533835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7622</TotalTime>
  <Words>3655</Words>
  <Application>Microsoft Office PowerPoint</Application>
  <PresentationFormat>画面に合わせる (4:3)</PresentationFormat>
  <Paragraphs>524</Paragraphs>
  <Slides>39</Slides>
  <Notes>38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39</vt:i4>
      </vt:variant>
    </vt:vector>
  </HeadingPairs>
  <TitlesOfParts>
    <vt:vector size="44" baseType="lpstr">
      <vt:lpstr>Meiryo UI</vt:lpstr>
      <vt:lpstr>Arial</vt:lpstr>
      <vt:lpstr>Calibri</vt:lpstr>
      <vt:lpstr>Wingdings</vt:lpstr>
      <vt:lpstr>Office ​​テーマ</vt:lpstr>
      <vt:lpstr>OSSライセンス関連でよくある誤解　V5</vt:lpstr>
      <vt:lpstr>QA一覧（目次）</vt:lpstr>
      <vt:lpstr>禁止されていなければ、利用できる？</vt:lpstr>
      <vt:lpstr>他で利用実績があれば、利用できる？</vt:lpstr>
      <vt:lpstr>OSSは特許侵害とは関係しない？</vt:lpstr>
      <vt:lpstr>OSSの投稿では特許侵害になることはない？</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両立しないライセンスのOSSを含むOSSを利用できる？</vt:lpstr>
      <vt:lpstr>動作しないならライセンスを守る必要はない？</vt:lpstr>
      <vt:lpstr>自動生成部分と一致したOSSのライセンス遵守が必要？</vt:lpstr>
      <vt:lpstr>デュアルライセンスは両方のライセンスを遵守する？</vt:lpstr>
      <vt:lpstr>デュアルライセンスは選択した方だけ添付すればいい？</vt:lpstr>
      <vt:lpstr>デュアルライセンスへの貢献はデュアルライセンスにする？</vt:lpstr>
      <vt:lpstr>組込機器に組込んだOSSは配布にならない？</vt:lpstr>
      <vt:lpstr>OEM商品に添付されたOSS関連の情報提供は不要？</vt:lpstr>
      <vt:lpstr>他社ソフトに含まれるOSSのライセンスを遵守する必要あり？</vt:lpstr>
      <vt:lpstr>著作権表示は著作者名だけでOK？</vt:lpstr>
      <vt:lpstr>著作権表示は、ソースコードだけを確認すればいい？</vt:lpstr>
      <vt:lpstr>著作権表示が無いまま利用してもよい？</vt:lpstr>
      <vt:lpstr>OSSのWebサイトにあるドキュメントを利用できる？</vt:lpstr>
      <vt:lpstr>OSSの書籍等に掲載されたサンプルコードを利用できる？</vt:lpstr>
      <vt:lpstr>OSSを製品に組み込んでもOSSは免責される？</vt:lpstr>
      <vt:lpstr>製品の使用許諾条件とOSSのライセンス条件は無関係？</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Ohuchi, Yoshiko/大内 佳子</cp:lastModifiedBy>
  <cp:revision>254</cp:revision>
  <cp:lastPrinted>2019-11-27T04:28:29Z</cp:lastPrinted>
  <dcterms:created xsi:type="dcterms:W3CDTF">2018-08-01T08:19:55Z</dcterms:created>
  <dcterms:modified xsi:type="dcterms:W3CDTF">2020-07-27T07:58:38Z</dcterms:modified>
  <cp:category>公開情報</cp:category>
</cp:coreProperties>
</file>