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notesMasterIdLst>
    <p:notesMasterId r:id="rId39"/>
  </p:notesMasterIdLst>
  <p:sldIdLst>
    <p:sldId id="276" r:id="rId4"/>
    <p:sldId id="364" r:id="rId5"/>
    <p:sldId id="347" r:id="rId6"/>
    <p:sldId id="365" r:id="rId7"/>
    <p:sldId id="345" r:id="rId8"/>
    <p:sldId id="366" r:id="rId9"/>
    <p:sldId id="368" r:id="rId10"/>
    <p:sldId id="367" r:id="rId11"/>
    <p:sldId id="371" r:id="rId12"/>
    <p:sldId id="369" r:id="rId13"/>
    <p:sldId id="372" r:id="rId14"/>
    <p:sldId id="370" r:id="rId15"/>
    <p:sldId id="349" r:id="rId16"/>
    <p:sldId id="348" r:id="rId17"/>
    <p:sldId id="377" r:id="rId18"/>
    <p:sldId id="351" r:id="rId19"/>
    <p:sldId id="378" r:id="rId20"/>
    <p:sldId id="352" r:id="rId21"/>
    <p:sldId id="379" r:id="rId22"/>
    <p:sldId id="353" r:id="rId23"/>
    <p:sldId id="380" r:id="rId24"/>
    <p:sldId id="362" r:id="rId25"/>
    <p:sldId id="381" r:id="rId26"/>
    <p:sldId id="354" r:id="rId27"/>
    <p:sldId id="383" r:id="rId28"/>
    <p:sldId id="386" r:id="rId29"/>
    <p:sldId id="384" r:id="rId30"/>
    <p:sldId id="361" r:id="rId31"/>
    <p:sldId id="385" r:id="rId32"/>
    <p:sldId id="356" r:id="rId33"/>
    <p:sldId id="376" r:id="rId34"/>
    <p:sldId id="363" r:id="rId35"/>
    <p:sldId id="375" r:id="rId36"/>
    <p:sldId id="360" r:id="rId37"/>
    <p:sldId id="374" r:id="rId38"/>
  </p:sldIdLst>
  <p:sldSz cx="9906000" cy="6858000" type="A4"/>
  <p:notesSz cx="6797675" cy="9926638"/>
  <p:defaultTextStyle>
    <a:defPPr>
      <a:defRPr lang="ja-JP"/>
    </a:defPPr>
    <a:lvl1pPr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Black" pitchFamily="34"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Black" pitchFamily="34"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Black" pitchFamily="34"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Black" pitchFamily="34" charset="0"/>
        <a:ea typeface="HGP創英角ｺﾞｼｯｸUB" pitchFamily="50" charset="-128"/>
        <a:cs typeface="+mn-cs"/>
      </a:defRPr>
    </a:lvl9pPr>
  </p:defaultTextStyle>
  <p:extLst>
    <p:ext uri="{EFAFB233-063F-42B5-8137-9DF3F51BA10A}">
      <p15:sldGuideLst xmlns:p15="http://schemas.microsoft.com/office/powerpoint/2012/main">
        <p15:guide id="1" orient="horz" pos="2387">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CFF"/>
    <a:srgbClr val="0066FF"/>
    <a:srgbClr val="FFFF00"/>
    <a:srgbClr val="99FF66"/>
    <a:srgbClr val="FFCC99"/>
    <a:srgbClr val="FFFF99"/>
    <a:srgbClr val="00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92" autoAdjust="0"/>
    <p:restoredTop sz="84869" autoAdjust="0"/>
  </p:normalViewPr>
  <p:slideViewPr>
    <p:cSldViewPr>
      <p:cViewPr varScale="1">
        <p:scale>
          <a:sx n="67" d="100"/>
          <a:sy n="67" d="100"/>
        </p:scale>
        <p:origin x="1982" y="53"/>
      </p:cViewPr>
      <p:guideLst>
        <p:guide orient="horz" pos="2387"/>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lvl1pPr defTabSz="920750">
              <a:defRPr sz="1200">
                <a:latin typeface="Arial" charset="0"/>
                <a:ea typeface="ＭＳ Ｐゴシック" pitchFamily="50" charset="-128"/>
              </a:defRPr>
            </a:lvl1pPr>
          </a:lstStyle>
          <a:p>
            <a:endParaRPr lang="en-US" altLang="ja-JP"/>
          </a:p>
        </p:txBody>
      </p:sp>
      <p:sp>
        <p:nvSpPr>
          <p:cNvPr id="52227" name="Rectangle 3"/>
          <p:cNvSpPr>
            <a:spLocks noGrp="1" noChangeArrowheads="1"/>
          </p:cNvSpPr>
          <p:nvPr>
            <p:ph type="dt" idx="1"/>
          </p:nvPr>
        </p:nvSpPr>
        <p:spPr bwMode="auto">
          <a:xfrm>
            <a:off x="3851275"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lvl1pPr algn="r" defTabSz="920750">
              <a:defRPr sz="1200">
                <a:latin typeface="Arial" charset="0"/>
                <a:ea typeface="ＭＳ Ｐゴシック" pitchFamily="50" charset="-128"/>
              </a:defRPr>
            </a:lvl1pPr>
          </a:lstStyle>
          <a:p>
            <a:endParaRPr lang="en-US" altLang="ja-JP"/>
          </a:p>
        </p:txBody>
      </p:sp>
      <p:sp>
        <p:nvSpPr>
          <p:cNvPr id="52228" name="Rectangle 4"/>
          <p:cNvSpPr>
            <a:spLocks noGrp="1" noRot="1" noChangeAspect="1" noChangeArrowheads="1" noTextEdit="1"/>
          </p:cNvSpPr>
          <p:nvPr>
            <p:ph type="sldImg" idx="2"/>
          </p:nvPr>
        </p:nvSpPr>
        <p:spPr bwMode="auto">
          <a:xfrm>
            <a:off x="712788" y="744538"/>
            <a:ext cx="5376862"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679450" y="4714875"/>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2230" name="Rectangle 6"/>
          <p:cNvSpPr>
            <a:spLocks noGrp="1" noChangeArrowheads="1"/>
          </p:cNvSpPr>
          <p:nvPr>
            <p:ph type="ftr" sz="quarter" idx="4"/>
          </p:nvPr>
        </p:nvSpPr>
        <p:spPr bwMode="auto">
          <a:xfrm>
            <a:off x="0" y="9428163"/>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b" anchorCtr="0" compatLnSpc="1">
            <a:prstTxWarp prst="textNoShape">
              <a:avLst/>
            </a:prstTxWarp>
          </a:bodyPr>
          <a:lstStyle>
            <a:lvl1pPr defTabSz="920750">
              <a:defRPr sz="1200">
                <a:latin typeface="Arial" charset="0"/>
                <a:ea typeface="ＭＳ Ｐゴシック" pitchFamily="50" charset="-128"/>
              </a:defRPr>
            </a:lvl1pPr>
          </a:lstStyle>
          <a:p>
            <a:endParaRPr lang="en-US" altLang="ja-JP"/>
          </a:p>
        </p:txBody>
      </p:sp>
      <p:sp>
        <p:nvSpPr>
          <p:cNvPr id="52231" name="Rectangle 7"/>
          <p:cNvSpPr>
            <a:spLocks noGrp="1" noChangeArrowheads="1"/>
          </p:cNvSpPr>
          <p:nvPr>
            <p:ph type="sldNum" sz="quarter" idx="5"/>
          </p:nvPr>
        </p:nvSpPr>
        <p:spPr bwMode="auto">
          <a:xfrm>
            <a:off x="3851275" y="9428163"/>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b" anchorCtr="0" compatLnSpc="1">
            <a:prstTxWarp prst="textNoShape">
              <a:avLst/>
            </a:prstTxWarp>
          </a:bodyPr>
          <a:lstStyle>
            <a:lvl1pPr algn="r" defTabSz="920750">
              <a:defRPr sz="1200">
                <a:latin typeface="Arial" charset="0"/>
                <a:ea typeface="ＭＳ Ｐゴシック" pitchFamily="50" charset="-128"/>
              </a:defRPr>
            </a:lvl1pPr>
          </a:lstStyle>
          <a:p>
            <a:fld id="{C44AA761-D904-4563-AA97-C4795CA9B7F4}" type="slidenum">
              <a:rPr lang="en-US" altLang="ja-JP"/>
              <a:pPr/>
              <a:t>‹#›</a:t>
            </a:fld>
            <a:endParaRPr lang="en-US" altLang="ja-JP"/>
          </a:p>
        </p:txBody>
      </p:sp>
    </p:spTree>
    <p:extLst>
      <p:ext uri="{BB962C8B-B14F-4D97-AF65-F5344CB8AC3E}">
        <p14:creationId xmlns:p14="http://schemas.microsoft.com/office/powerpoint/2010/main" val="18229852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4AA761-D904-4563-AA97-C4795CA9B7F4}" type="slidenum">
              <a:rPr lang="en-US" altLang="ja-JP" smtClean="0"/>
              <a:pPr/>
              <a:t>19</a:t>
            </a:fld>
            <a:endParaRPr lang="en-US" altLang="ja-JP"/>
          </a:p>
        </p:txBody>
      </p:sp>
    </p:spTree>
    <p:extLst>
      <p:ext uri="{BB962C8B-B14F-4D97-AF65-F5344CB8AC3E}">
        <p14:creationId xmlns:p14="http://schemas.microsoft.com/office/powerpoint/2010/main" val="2375232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4AA761-D904-4563-AA97-C4795CA9B7F4}" type="slidenum">
              <a:rPr lang="en-US" altLang="ja-JP" smtClean="0"/>
              <a:pPr/>
              <a:t>22</a:t>
            </a:fld>
            <a:endParaRPr lang="en-US" altLang="ja-JP"/>
          </a:p>
        </p:txBody>
      </p:sp>
    </p:spTree>
    <p:extLst>
      <p:ext uri="{BB962C8B-B14F-4D97-AF65-F5344CB8AC3E}">
        <p14:creationId xmlns:p14="http://schemas.microsoft.com/office/powerpoint/2010/main" val="103610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4AA761-D904-4563-AA97-C4795CA9B7F4}" type="slidenum">
              <a:rPr lang="en-US" altLang="ja-JP" smtClean="0"/>
              <a:pPr/>
              <a:t>24</a:t>
            </a:fld>
            <a:endParaRPr lang="en-US" altLang="ja-JP"/>
          </a:p>
        </p:txBody>
      </p:sp>
    </p:spTree>
    <p:extLst>
      <p:ext uri="{BB962C8B-B14F-4D97-AF65-F5344CB8AC3E}">
        <p14:creationId xmlns:p14="http://schemas.microsoft.com/office/powerpoint/2010/main" val="160103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AF61D636-AD0A-43DF-AC7C-A7251A308AEE}" type="slidenum">
              <a:rPr lang="en-US" altLang="ja-JP"/>
              <a:pPr/>
              <a:t>‹#›</a:t>
            </a:fld>
            <a:endParaRPr lang="en-US" altLang="ja-JP"/>
          </a:p>
        </p:txBody>
      </p:sp>
    </p:spTree>
    <p:extLst>
      <p:ext uri="{BB962C8B-B14F-4D97-AF65-F5344CB8AC3E}">
        <p14:creationId xmlns:p14="http://schemas.microsoft.com/office/powerpoint/2010/main" val="35566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B777403E-EA80-4965-BEC1-CDEF91C4E7E9}" type="slidenum">
              <a:rPr lang="en-US" altLang="ja-JP"/>
              <a:pPr/>
              <a:t>‹#›</a:t>
            </a:fld>
            <a:endParaRPr lang="en-US" altLang="ja-JP"/>
          </a:p>
        </p:txBody>
      </p:sp>
    </p:spTree>
    <p:extLst>
      <p:ext uri="{BB962C8B-B14F-4D97-AF65-F5344CB8AC3E}">
        <p14:creationId xmlns:p14="http://schemas.microsoft.com/office/powerpoint/2010/main" val="377545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91375" y="0"/>
            <a:ext cx="2232025" cy="61261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0"/>
            <a:ext cx="6543675" cy="61261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611CC2F8-B0BC-4C25-9E9D-0020E75A6ED3}" type="slidenum">
              <a:rPr lang="en-US" altLang="ja-JP"/>
              <a:pPr/>
              <a:t>‹#›</a:t>
            </a:fld>
            <a:endParaRPr lang="en-US" altLang="ja-JP"/>
          </a:p>
        </p:txBody>
      </p:sp>
    </p:spTree>
    <p:extLst>
      <p:ext uri="{BB962C8B-B14F-4D97-AF65-F5344CB8AC3E}">
        <p14:creationId xmlns:p14="http://schemas.microsoft.com/office/powerpoint/2010/main" val="26876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567819" y="1802716"/>
            <a:ext cx="8770432" cy="1440333"/>
          </a:xfrm>
          <a:prstGeom prst="rect">
            <a:avLst/>
          </a:prstGeom>
        </p:spPr>
        <p:txBody>
          <a:bodyPr wrap="none" lIns="30736" tIns="0" rIns="30736" bIns="0" anchor="b" anchorCtr="0">
            <a:noAutofit/>
          </a:bodyPr>
          <a:lstStyle>
            <a:lvl1pPr algn="l">
              <a:defRPr sz="3200"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567819" y="3595653"/>
            <a:ext cx="8770432" cy="1080251"/>
          </a:xfrm>
          <a:prstGeom prst="rect">
            <a:avLst/>
          </a:prstGeom>
        </p:spPr>
        <p:txBody>
          <a:bodyPr wrap="none" lIns="30736" tIns="0" rIns="30736" bIns="0"/>
          <a:lstStyle>
            <a:lvl1pPr marL="0" indent="0" algn="l">
              <a:defRPr sz="210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292348" y="3429795"/>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2018 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339634205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468000" y="46032"/>
            <a:ext cx="8970000" cy="792183"/>
          </a:xfrm>
          <a:prstGeom prst="rect">
            <a:avLst/>
          </a:prstGeom>
        </p:spPr>
        <p:txBody>
          <a:bodyPr wrap="none" lIns="0" tIns="0" rIns="0" bIns="0" anchor="b"/>
          <a:lstStyle>
            <a:lvl1pPr>
              <a:defRPr baseline="0">
                <a:solidFill>
                  <a:schemeClr val="tx1"/>
                </a:solidFill>
                <a:latin typeface="+mj-ea"/>
                <a:ea typeface="+mj-ea"/>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468000" y="1056492"/>
            <a:ext cx="8970000" cy="5114521"/>
          </a:xfrm>
          <a:prstGeom prst="rect">
            <a:avLst/>
          </a:prstGeom>
        </p:spPr>
        <p:txBody>
          <a:bodyPr lIns="77662" tIns="38932" rIns="77662" bIns="38932"/>
          <a:lstStyle>
            <a:lvl1pPr marL="151315" indent="-151315">
              <a:spcBef>
                <a:spcPts val="0"/>
              </a:spcBef>
              <a:buFont typeface="Arial" pitchFamily="34" charset="0"/>
              <a:buChar char="•"/>
              <a:defRPr sz="2800">
                <a:solidFill>
                  <a:schemeClr val="tx1"/>
                </a:solidFill>
                <a:latin typeface="+mn-ea"/>
                <a:ea typeface="+mn-ea"/>
              </a:defRPr>
            </a:lvl1pPr>
            <a:lvl2pPr marL="383655" indent="-156712">
              <a:spcBef>
                <a:spcPts val="0"/>
              </a:spcBef>
              <a:buFont typeface="Arial" pitchFamily="34" charset="0"/>
              <a:buChar char="•"/>
              <a:defRPr sz="2300">
                <a:solidFill>
                  <a:schemeClr val="tx1"/>
                </a:solidFill>
                <a:latin typeface="+mn-ea"/>
                <a:ea typeface="+mn-ea"/>
              </a:defRPr>
            </a:lvl2pPr>
            <a:lvl3pPr marL="606611" indent="-145967">
              <a:spcBef>
                <a:spcPts val="0"/>
              </a:spcBef>
              <a:buFont typeface="Arial" pitchFamily="34" charset="0"/>
              <a:buChar char="•"/>
              <a:defRPr sz="1900">
                <a:solidFill>
                  <a:schemeClr val="tx1"/>
                </a:solidFill>
                <a:latin typeface="+mn-ea"/>
                <a:ea typeface="+mn-ea"/>
              </a:defRPr>
            </a:lvl3pPr>
            <a:lvl4pPr marL="838993" indent="-151315">
              <a:spcBef>
                <a:spcPts val="0"/>
              </a:spcBef>
              <a:buFont typeface="Arial" pitchFamily="34" charset="0"/>
              <a:buChar char="•"/>
              <a:defRPr sz="1600">
                <a:solidFill>
                  <a:schemeClr val="tx1"/>
                </a:solidFill>
                <a:latin typeface="+mn-ea"/>
                <a:ea typeface="+mn-ea"/>
              </a:defRPr>
            </a:lvl4pPr>
            <a:lvl5pPr marL="1071373" indent="-156712">
              <a:spcBef>
                <a:spcPts val="0"/>
              </a:spcBef>
              <a:buFont typeface="Arial" pitchFamily="34" charset="0"/>
              <a:buChar char="•"/>
              <a:defRPr sz="1600">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7" name="直線コネクタ 6"/>
          <p:cNvCxnSpPr/>
          <p:nvPr userDrawn="1"/>
        </p:nvCxnSpPr>
        <p:spPr>
          <a:xfrm>
            <a:off x="292348" y="908931"/>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2018 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35697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468000" y="46032"/>
            <a:ext cx="897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dirty="0"/>
              <a:t>マスター タイトルの書式設定</a:t>
            </a:r>
          </a:p>
        </p:txBody>
      </p:sp>
      <p:cxnSp>
        <p:nvCxnSpPr>
          <p:cNvPr id="7" name="直線コネクタ 6"/>
          <p:cNvCxnSpPr/>
          <p:nvPr userDrawn="1"/>
        </p:nvCxnSpPr>
        <p:spPr>
          <a:xfrm>
            <a:off x="292348" y="908931"/>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5"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2018 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3828708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endParaRPr lang="en-US" altLang="ja-JP">
              <a:solidFill>
                <a:srgbClr val="000000"/>
              </a:solidFill>
            </a:endParaRPr>
          </a:p>
        </p:txBody>
      </p:sp>
      <p:sp>
        <p:nvSpPr>
          <p:cNvPr id="6" name="スライド番号プレースホルダー 5"/>
          <p:cNvSpPr>
            <a:spLocks noGrp="1"/>
          </p:cNvSpPr>
          <p:nvPr>
            <p:ph type="sldNum" sz="quarter" idx="12"/>
          </p:nvPr>
        </p:nvSpPr>
        <p:spPr/>
        <p:txBody>
          <a:bodyPr/>
          <a:lstStyle>
            <a:lvl1pPr>
              <a:defRPr/>
            </a:lvl1pPr>
          </a:lstStyle>
          <a:p>
            <a:fld id="{AF61D636-AD0A-43DF-AC7C-A7251A308AEE}"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3802620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endParaRPr lang="en-US" altLang="ja-JP">
              <a:solidFill>
                <a:srgbClr val="000000"/>
              </a:solidFill>
            </a:endParaRPr>
          </a:p>
        </p:txBody>
      </p:sp>
      <p:sp>
        <p:nvSpPr>
          <p:cNvPr id="6" name="スライド番号プレースホルダー 5"/>
          <p:cNvSpPr>
            <a:spLocks noGrp="1"/>
          </p:cNvSpPr>
          <p:nvPr>
            <p:ph type="sldNum" sz="quarter" idx="12"/>
          </p:nvPr>
        </p:nvSpPr>
        <p:spPr/>
        <p:txBody>
          <a:bodyPr/>
          <a:lstStyle>
            <a:lvl1pPr>
              <a:defRPr/>
            </a:lvl1pPr>
          </a:lstStyle>
          <a:p>
            <a:fld id="{E1DFF8A6-EE54-4210-8F3C-CB7615268D43}"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1304045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endParaRPr lang="en-US" altLang="ja-JP">
              <a:solidFill>
                <a:srgbClr val="000000"/>
              </a:solidFill>
            </a:endParaRPr>
          </a:p>
        </p:txBody>
      </p:sp>
      <p:sp>
        <p:nvSpPr>
          <p:cNvPr id="6" name="スライド番号プレースホルダー 5"/>
          <p:cNvSpPr>
            <a:spLocks noGrp="1"/>
          </p:cNvSpPr>
          <p:nvPr>
            <p:ph type="sldNum" sz="quarter" idx="12"/>
          </p:nvPr>
        </p:nvSpPr>
        <p:spPr/>
        <p:txBody>
          <a:bodyPr/>
          <a:lstStyle>
            <a:lvl1pPr>
              <a:defRPr/>
            </a:lvl1pPr>
          </a:lstStyle>
          <a:p>
            <a:fld id="{8C93D0C7-FBAC-4E2F-B3EE-67DD7DD765C6}"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1496579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92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endParaRPr lang="en-US"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endParaRPr lang="en-US" altLang="ja-JP">
              <a:solidFill>
                <a:srgbClr val="000000"/>
              </a:solidFill>
            </a:endParaRPr>
          </a:p>
        </p:txBody>
      </p:sp>
      <p:sp>
        <p:nvSpPr>
          <p:cNvPr id="7" name="スライド番号プレースホルダー 6"/>
          <p:cNvSpPr>
            <a:spLocks noGrp="1"/>
          </p:cNvSpPr>
          <p:nvPr>
            <p:ph type="sldNum" sz="quarter" idx="12"/>
          </p:nvPr>
        </p:nvSpPr>
        <p:spPr/>
        <p:txBody>
          <a:bodyPr/>
          <a:lstStyle>
            <a:lvl1pPr>
              <a:defRPr/>
            </a:lvl1pPr>
          </a:lstStyle>
          <a:p>
            <a:fld id="{6AFFE1A4-D84F-4FD7-B421-8E89443BA148}"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759053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endParaRPr lang="en-US"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endParaRPr lang="en-US" altLang="ja-JP">
              <a:solidFill>
                <a:srgbClr val="000000"/>
              </a:solidFill>
            </a:endParaRPr>
          </a:p>
        </p:txBody>
      </p:sp>
      <p:sp>
        <p:nvSpPr>
          <p:cNvPr id="9" name="スライド番号プレースホルダー 8"/>
          <p:cNvSpPr>
            <a:spLocks noGrp="1"/>
          </p:cNvSpPr>
          <p:nvPr>
            <p:ph type="sldNum" sz="quarter" idx="12"/>
          </p:nvPr>
        </p:nvSpPr>
        <p:spPr/>
        <p:txBody>
          <a:bodyPr/>
          <a:lstStyle>
            <a:lvl1pPr>
              <a:defRPr/>
            </a:lvl1pPr>
          </a:lstStyle>
          <a:p>
            <a:fld id="{2F273A21-F769-4B8F-9EF9-B61693594D95}"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186809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1DFF8A6-EE54-4210-8F3C-CB7615268D43}" type="slidenum">
              <a:rPr lang="en-US" altLang="ja-JP"/>
              <a:pPr/>
              <a:t>‹#›</a:t>
            </a:fld>
            <a:endParaRPr lang="en-US" altLang="ja-JP"/>
          </a:p>
        </p:txBody>
      </p:sp>
    </p:spTree>
    <p:extLst>
      <p:ext uri="{BB962C8B-B14F-4D97-AF65-F5344CB8AC3E}">
        <p14:creationId xmlns:p14="http://schemas.microsoft.com/office/powerpoint/2010/main" val="2347723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endParaRPr lang="en-US"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endParaRPr lang="en-US" altLang="ja-JP">
              <a:solidFill>
                <a:srgbClr val="000000"/>
              </a:solidFill>
            </a:endParaRPr>
          </a:p>
        </p:txBody>
      </p:sp>
      <p:sp>
        <p:nvSpPr>
          <p:cNvPr id="5" name="スライド番号プレースホルダー 4"/>
          <p:cNvSpPr>
            <a:spLocks noGrp="1"/>
          </p:cNvSpPr>
          <p:nvPr>
            <p:ph type="sldNum" sz="quarter" idx="12"/>
          </p:nvPr>
        </p:nvSpPr>
        <p:spPr/>
        <p:txBody>
          <a:bodyPr/>
          <a:lstStyle>
            <a:lvl1pPr>
              <a:defRPr/>
            </a:lvl1pPr>
          </a:lstStyle>
          <a:p>
            <a:fld id="{E73DBEDE-3FD2-467D-B95D-ECC9E8BFD38F}"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3416595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endParaRPr lang="en-US" altLang="ja-JP">
              <a:solidFill>
                <a:srgbClr val="000000"/>
              </a:solidFill>
            </a:endParaRPr>
          </a:p>
        </p:txBody>
      </p:sp>
      <p:sp>
        <p:nvSpPr>
          <p:cNvPr id="4" name="スライド番号プレースホルダー 3"/>
          <p:cNvSpPr>
            <a:spLocks noGrp="1"/>
          </p:cNvSpPr>
          <p:nvPr>
            <p:ph type="sldNum" sz="quarter" idx="12"/>
          </p:nvPr>
        </p:nvSpPr>
        <p:spPr/>
        <p:txBody>
          <a:bodyPr/>
          <a:lstStyle>
            <a:lvl1pPr>
              <a:defRPr/>
            </a:lvl1pPr>
          </a:lstStyle>
          <a:p>
            <a:fld id="{4C910578-D3E6-472F-AE39-46045EBBA788}"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32255372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endParaRPr lang="en-US" altLang="ja-JP">
              <a:solidFill>
                <a:srgbClr val="000000"/>
              </a:solidFill>
            </a:endParaRPr>
          </a:p>
        </p:txBody>
      </p:sp>
      <p:sp>
        <p:nvSpPr>
          <p:cNvPr id="7" name="スライド番号プレースホルダー 6"/>
          <p:cNvSpPr>
            <a:spLocks noGrp="1"/>
          </p:cNvSpPr>
          <p:nvPr>
            <p:ph type="sldNum" sz="quarter" idx="12"/>
          </p:nvPr>
        </p:nvSpPr>
        <p:spPr/>
        <p:txBody>
          <a:bodyPr/>
          <a:lstStyle>
            <a:lvl1pPr>
              <a:defRPr/>
            </a:lvl1pPr>
          </a:lstStyle>
          <a:p>
            <a:fld id="{024D3F74-1EBF-49FB-A377-5BEDF230D590}"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30793967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endParaRPr lang="en-US" altLang="ja-JP">
              <a:solidFill>
                <a:srgbClr val="000000"/>
              </a:solidFill>
            </a:endParaRPr>
          </a:p>
        </p:txBody>
      </p:sp>
      <p:sp>
        <p:nvSpPr>
          <p:cNvPr id="7" name="スライド番号プレースホルダー 6"/>
          <p:cNvSpPr>
            <a:spLocks noGrp="1"/>
          </p:cNvSpPr>
          <p:nvPr>
            <p:ph type="sldNum" sz="quarter" idx="12"/>
          </p:nvPr>
        </p:nvSpPr>
        <p:spPr/>
        <p:txBody>
          <a:bodyPr/>
          <a:lstStyle>
            <a:lvl1pPr>
              <a:defRPr/>
            </a:lvl1pPr>
          </a:lstStyle>
          <a:p>
            <a:fld id="{D3DEDC0E-0906-46FE-ADD4-7F1004ACD6C4}"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16616429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endParaRPr lang="en-US" altLang="ja-JP">
              <a:solidFill>
                <a:srgbClr val="000000"/>
              </a:solidFill>
            </a:endParaRPr>
          </a:p>
        </p:txBody>
      </p:sp>
      <p:sp>
        <p:nvSpPr>
          <p:cNvPr id="6" name="スライド番号プレースホルダー 5"/>
          <p:cNvSpPr>
            <a:spLocks noGrp="1"/>
          </p:cNvSpPr>
          <p:nvPr>
            <p:ph type="sldNum" sz="quarter" idx="12"/>
          </p:nvPr>
        </p:nvSpPr>
        <p:spPr/>
        <p:txBody>
          <a:bodyPr/>
          <a:lstStyle>
            <a:lvl1pPr>
              <a:defRPr/>
            </a:lvl1pPr>
          </a:lstStyle>
          <a:p>
            <a:fld id="{B777403E-EA80-4965-BEC1-CDEF91C4E7E9}"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1753578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91375" y="0"/>
            <a:ext cx="2232025" cy="61261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0"/>
            <a:ext cx="6543675" cy="61261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endParaRPr lang="en-US" altLang="ja-JP">
              <a:solidFill>
                <a:srgbClr val="000000"/>
              </a:solidFill>
            </a:endParaRPr>
          </a:p>
        </p:txBody>
      </p:sp>
      <p:sp>
        <p:nvSpPr>
          <p:cNvPr id="6" name="スライド番号プレースホルダー 5"/>
          <p:cNvSpPr>
            <a:spLocks noGrp="1"/>
          </p:cNvSpPr>
          <p:nvPr>
            <p:ph type="sldNum" sz="quarter" idx="12"/>
          </p:nvPr>
        </p:nvSpPr>
        <p:spPr/>
        <p:txBody>
          <a:bodyPr/>
          <a:lstStyle>
            <a:lvl1pPr>
              <a:defRPr/>
            </a:lvl1pPr>
          </a:lstStyle>
          <a:p>
            <a:fld id="{611CC2F8-B0BC-4C25-9E9D-0020E75A6ED3}"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362018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8C93D0C7-FBAC-4E2F-B3EE-67DD7DD765C6}" type="slidenum">
              <a:rPr lang="en-US" altLang="ja-JP"/>
              <a:pPr/>
              <a:t>‹#›</a:t>
            </a:fld>
            <a:endParaRPr lang="en-US" altLang="ja-JP"/>
          </a:p>
        </p:txBody>
      </p:sp>
    </p:spTree>
    <p:extLst>
      <p:ext uri="{BB962C8B-B14F-4D97-AF65-F5344CB8AC3E}">
        <p14:creationId xmlns:p14="http://schemas.microsoft.com/office/powerpoint/2010/main" val="391736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92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6AFFE1A4-D84F-4FD7-B421-8E89443BA148}" type="slidenum">
              <a:rPr lang="en-US" altLang="ja-JP"/>
              <a:pPr/>
              <a:t>‹#›</a:t>
            </a:fld>
            <a:endParaRPr lang="en-US" altLang="ja-JP"/>
          </a:p>
        </p:txBody>
      </p:sp>
    </p:spTree>
    <p:extLst>
      <p:ext uri="{BB962C8B-B14F-4D97-AF65-F5344CB8AC3E}">
        <p14:creationId xmlns:p14="http://schemas.microsoft.com/office/powerpoint/2010/main" val="338909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2F273A21-F769-4B8F-9EF9-B61693594D95}" type="slidenum">
              <a:rPr lang="en-US" altLang="ja-JP"/>
              <a:pPr/>
              <a:t>‹#›</a:t>
            </a:fld>
            <a:endParaRPr lang="en-US" altLang="ja-JP"/>
          </a:p>
        </p:txBody>
      </p:sp>
    </p:spTree>
    <p:extLst>
      <p:ext uri="{BB962C8B-B14F-4D97-AF65-F5344CB8AC3E}">
        <p14:creationId xmlns:p14="http://schemas.microsoft.com/office/powerpoint/2010/main" val="51363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E73DBEDE-3FD2-467D-B95D-ECC9E8BFD38F}" type="slidenum">
              <a:rPr lang="en-US" altLang="ja-JP"/>
              <a:pPr/>
              <a:t>‹#›</a:t>
            </a:fld>
            <a:endParaRPr lang="en-US" altLang="ja-JP"/>
          </a:p>
        </p:txBody>
      </p:sp>
    </p:spTree>
    <p:extLst>
      <p:ext uri="{BB962C8B-B14F-4D97-AF65-F5344CB8AC3E}">
        <p14:creationId xmlns:p14="http://schemas.microsoft.com/office/powerpoint/2010/main" val="212985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4C910578-D3E6-472F-AE39-46045EBBA788}" type="slidenum">
              <a:rPr lang="en-US" altLang="ja-JP"/>
              <a:pPr/>
              <a:t>‹#›</a:t>
            </a:fld>
            <a:endParaRPr lang="en-US" altLang="ja-JP"/>
          </a:p>
        </p:txBody>
      </p:sp>
    </p:spTree>
    <p:extLst>
      <p:ext uri="{BB962C8B-B14F-4D97-AF65-F5344CB8AC3E}">
        <p14:creationId xmlns:p14="http://schemas.microsoft.com/office/powerpoint/2010/main" val="369944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024D3F74-1EBF-49FB-A377-5BEDF230D590}" type="slidenum">
              <a:rPr lang="en-US" altLang="ja-JP"/>
              <a:pPr/>
              <a:t>‹#›</a:t>
            </a:fld>
            <a:endParaRPr lang="en-US" altLang="ja-JP"/>
          </a:p>
        </p:txBody>
      </p:sp>
    </p:spTree>
    <p:extLst>
      <p:ext uri="{BB962C8B-B14F-4D97-AF65-F5344CB8AC3E}">
        <p14:creationId xmlns:p14="http://schemas.microsoft.com/office/powerpoint/2010/main" val="129853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D3DEDC0E-0906-46FE-ADD4-7F1004ACD6C4}" type="slidenum">
              <a:rPr lang="en-US" altLang="ja-JP"/>
              <a:pPr/>
              <a:t>‹#›</a:t>
            </a:fld>
            <a:endParaRPr lang="en-US" altLang="ja-JP"/>
          </a:p>
        </p:txBody>
      </p:sp>
    </p:spTree>
    <p:extLst>
      <p:ext uri="{BB962C8B-B14F-4D97-AF65-F5344CB8AC3E}">
        <p14:creationId xmlns:p14="http://schemas.microsoft.com/office/powerpoint/2010/main" val="29957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95300" y="981075"/>
            <a:ext cx="8915400" cy="514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95300" y="6245225"/>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ja-JP"/>
          </a:p>
        </p:txBody>
      </p:sp>
      <p:sp>
        <p:nvSpPr>
          <p:cNvPr id="1029" name="Rectangle 5"/>
          <p:cNvSpPr>
            <a:spLocks noGrp="1" noChangeArrowheads="1"/>
          </p:cNvSpPr>
          <p:nvPr>
            <p:ph type="ftr" sz="quarter" idx="3"/>
          </p:nvPr>
        </p:nvSpPr>
        <p:spPr bwMode="auto">
          <a:xfrm>
            <a:off x="3384550" y="6245225"/>
            <a:ext cx="3136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ja-JP"/>
          </a:p>
        </p:txBody>
      </p:sp>
      <p:sp>
        <p:nvSpPr>
          <p:cNvPr id="1031" name="Rectangle 7"/>
          <p:cNvSpPr>
            <a:spLocks noChangeArrowheads="1"/>
          </p:cNvSpPr>
          <p:nvPr userDrawn="1"/>
        </p:nvSpPr>
        <p:spPr bwMode="auto">
          <a:xfrm>
            <a:off x="0" y="-12700"/>
            <a:ext cx="9906000" cy="65563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508000" y="0"/>
            <a:ext cx="891540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6"/>
          <p:cNvSpPr>
            <a:spLocks noGrp="1" noChangeArrowheads="1"/>
          </p:cNvSpPr>
          <p:nvPr>
            <p:ph type="sldNum" sz="quarter" idx="4"/>
          </p:nvPr>
        </p:nvSpPr>
        <p:spPr bwMode="auto">
          <a:xfrm>
            <a:off x="9280525" y="398463"/>
            <a:ext cx="55721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8F741FB3-BD6B-40AB-AB61-76A93EAC5D80}"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3600">
          <a:solidFill>
            <a:schemeClr val="bg1"/>
          </a:solidFill>
          <a:latin typeface="+mj-lt"/>
          <a:ea typeface="+mj-ea"/>
          <a:cs typeface="+mj-cs"/>
        </a:defRPr>
      </a:lvl1pPr>
      <a:lvl2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2pPr>
      <a:lvl3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3pPr>
      <a:lvl4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4pPr>
      <a:lvl5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5pPr>
      <a:lvl6pPr marL="4572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6pPr>
      <a:lvl7pPr marL="9144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7pPr>
      <a:lvl8pPr marL="13716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8pPr>
      <a:lvl9pPr marL="18288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675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rtl="0" eaLnBrk="1" fontAlgn="base" hangingPunct="1">
        <a:spcBef>
          <a:spcPct val="0"/>
        </a:spcBef>
        <a:spcAft>
          <a:spcPct val="0"/>
        </a:spcAft>
        <a:defRPr kumimoji="1" sz="28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5pPr>
      <a:lvl6pPr marL="389170"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6pPr>
      <a:lvl7pPr marL="778297"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7pPr>
      <a:lvl8pPr marL="1167429"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8pPr>
      <a:lvl9pPr marL="1556578"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9pPr>
    </p:titleStyle>
    <p:bodyStyle>
      <a:lvl1pPr marL="291857" indent="-291857" algn="l" rtl="0" eaLnBrk="1" fontAlgn="base" hangingPunct="1">
        <a:spcBef>
          <a:spcPct val="20000"/>
        </a:spcBef>
        <a:spcAft>
          <a:spcPct val="0"/>
        </a:spcAft>
        <a:defRPr kumimoji="1" sz="2500">
          <a:solidFill>
            <a:schemeClr val="tx1"/>
          </a:solidFill>
          <a:latin typeface="+mn-lt"/>
          <a:ea typeface="+mn-ea"/>
          <a:cs typeface="HGP創英角ｺﾞｼｯｸUB" pitchFamily="50" charset="-128"/>
        </a:defRPr>
      </a:lvl1pPr>
      <a:lvl2pPr marL="632357" indent="-243149" algn="l" rtl="0" eaLnBrk="1" fontAlgn="base" hangingPunct="1">
        <a:spcBef>
          <a:spcPct val="20000"/>
        </a:spcBef>
        <a:spcAft>
          <a:spcPct val="0"/>
        </a:spcAft>
        <a:buChar char="–"/>
        <a:defRPr kumimoji="1" sz="2100">
          <a:solidFill>
            <a:schemeClr val="tx1"/>
          </a:solidFill>
          <a:latin typeface="+mn-lt"/>
          <a:ea typeface="+mn-ea"/>
          <a:cs typeface="HGP創英角ｺﾞｼｯｸUB" pitchFamily="50" charset="-128"/>
        </a:defRPr>
      </a:lvl2pPr>
      <a:lvl3pPr marL="972858" indent="-194601" algn="l" rtl="0" eaLnBrk="1" fontAlgn="base" hangingPunct="1">
        <a:spcBef>
          <a:spcPct val="20000"/>
        </a:spcBef>
        <a:spcAft>
          <a:spcPct val="0"/>
        </a:spcAft>
        <a:buChar char="•"/>
        <a:defRPr kumimoji="1" sz="2100">
          <a:solidFill>
            <a:schemeClr val="tx1"/>
          </a:solidFill>
          <a:latin typeface="+mn-lt"/>
          <a:ea typeface="+mn-ea"/>
          <a:cs typeface="HGP創英角ｺﾞｼｯｸUB" pitchFamily="50" charset="-128"/>
        </a:defRPr>
      </a:lvl3pPr>
      <a:lvl4pPr marL="1362001" indent="-194601" algn="l" rtl="0" eaLnBrk="1" fontAlgn="base" hangingPunct="1">
        <a:spcBef>
          <a:spcPct val="20000"/>
        </a:spcBef>
        <a:spcAft>
          <a:spcPct val="0"/>
        </a:spcAft>
        <a:defRPr kumimoji="1" sz="1800">
          <a:solidFill>
            <a:schemeClr val="tx1"/>
          </a:solidFill>
          <a:latin typeface="+mn-lt"/>
          <a:ea typeface="+mn-ea"/>
          <a:cs typeface="HGP創英角ｺﾞｼｯｸUB" pitchFamily="50" charset="-128"/>
        </a:defRPr>
      </a:lvl4pPr>
      <a:lvl5pPr marL="1751148" indent="-194601" algn="l" rtl="0" eaLnBrk="1" fontAlgn="base" hangingPunct="1">
        <a:spcBef>
          <a:spcPct val="20000"/>
        </a:spcBef>
        <a:spcAft>
          <a:spcPct val="0"/>
        </a:spcAft>
        <a:defRPr kumimoji="1" sz="1800">
          <a:solidFill>
            <a:schemeClr val="tx1"/>
          </a:solidFill>
          <a:latin typeface="+mn-lt"/>
          <a:ea typeface="+mn-ea"/>
          <a:cs typeface="HGP創英角ｺﾞｼｯｸUB" pitchFamily="50" charset="-128"/>
        </a:defRPr>
      </a:lvl5pPr>
      <a:lvl6pPr marL="2140299" indent="-194601" algn="l" rtl="0" eaLnBrk="1" fontAlgn="base" hangingPunct="1">
        <a:spcBef>
          <a:spcPct val="20000"/>
        </a:spcBef>
        <a:spcAft>
          <a:spcPct val="0"/>
        </a:spcAft>
        <a:buChar char="»"/>
        <a:defRPr kumimoji="1" sz="1800">
          <a:solidFill>
            <a:schemeClr val="tx1"/>
          </a:solidFill>
          <a:latin typeface="+mn-lt"/>
          <a:ea typeface="+mn-ea"/>
        </a:defRPr>
      </a:lvl6pPr>
      <a:lvl7pPr marL="2529447" indent="-194601" algn="l" rtl="0" eaLnBrk="1" fontAlgn="base" hangingPunct="1">
        <a:spcBef>
          <a:spcPct val="20000"/>
        </a:spcBef>
        <a:spcAft>
          <a:spcPct val="0"/>
        </a:spcAft>
        <a:buChar char="»"/>
        <a:defRPr kumimoji="1" sz="1800">
          <a:solidFill>
            <a:schemeClr val="tx1"/>
          </a:solidFill>
          <a:latin typeface="+mn-lt"/>
          <a:ea typeface="+mn-ea"/>
        </a:defRPr>
      </a:lvl7pPr>
      <a:lvl8pPr marL="2918586" indent="-194601" algn="l" rtl="0" eaLnBrk="1" fontAlgn="base" hangingPunct="1">
        <a:spcBef>
          <a:spcPct val="20000"/>
        </a:spcBef>
        <a:spcAft>
          <a:spcPct val="0"/>
        </a:spcAft>
        <a:buChar char="»"/>
        <a:defRPr kumimoji="1" sz="1800">
          <a:solidFill>
            <a:schemeClr val="tx1"/>
          </a:solidFill>
          <a:latin typeface="+mn-lt"/>
          <a:ea typeface="+mn-ea"/>
        </a:defRPr>
      </a:lvl8pPr>
      <a:lvl9pPr marL="3307733" indent="-194601" algn="l" rtl="0" eaLnBrk="1" fontAlgn="base" hangingPunct="1">
        <a:spcBef>
          <a:spcPct val="20000"/>
        </a:spcBef>
        <a:spcAft>
          <a:spcPct val="0"/>
        </a:spcAft>
        <a:buChar char="»"/>
        <a:defRPr kumimoji="1" sz="1800">
          <a:solidFill>
            <a:schemeClr val="tx1"/>
          </a:solidFill>
          <a:latin typeface="+mn-lt"/>
          <a:ea typeface="+mn-ea"/>
        </a:defRPr>
      </a:lvl9pPr>
    </p:bodyStyle>
    <p:otherStyle>
      <a:defPPr>
        <a:defRPr lang="ja-JP"/>
      </a:defPPr>
      <a:lvl1pPr marL="0" algn="l" defTabSz="778297" rtl="0" eaLnBrk="1" latinLnBrk="0" hangingPunct="1">
        <a:defRPr kumimoji="1" sz="1500" kern="1200">
          <a:solidFill>
            <a:schemeClr val="tx1"/>
          </a:solidFill>
          <a:latin typeface="+mn-lt"/>
          <a:ea typeface="+mn-ea"/>
          <a:cs typeface="+mn-cs"/>
        </a:defRPr>
      </a:lvl1pPr>
      <a:lvl2pPr marL="389170" algn="l" defTabSz="778297" rtl="0" eaLnBrk="1" latinLnBrk="0" hangingPunct="1">
        <a:defRPr kumimoji="1" sz="1500" kern="1200">
          <a:solidFill>
            <a:schemeClr val="tx1"/>
          </a:solidFill>
          <a:latin typeface="+mn-lt"/>
          <a:ea typeface="+mn-ea"/>
          <a:cs typeface="+mn-cs"/>
        </a:defRPr>
      </a:lvl2pPr>
      <a:lvl3pPr marL="778297" algn="l" defTabSz="778297" rtl="0" eaLnBrk="1" latinLnBrk="0" hangingPunct="1">
        <a:defRPr kumimoji="1" sz="1500" kern="1200">
          <a:solidFill>
            <a:schemeClr val="tx1"/>
          </a:solidFill>
          <a:latin typeface="+mn-lt"/>
          <a:ea typeface="+mn-ea"/>
          <a:cs typeface="+mn-cs"/>
        </a:defRPr>
      </a:lvl3pPr>
      <a:lvl4pPr marL="1167429" algn="l" defTabSz="778297" rtl="0" eaLnBrk="1" latinLnBrk="0" hangingPunct="1">
        <a:defRPr kumimoji="1" sz="1500" kern="1200">
          <a:solidFill>
            <a:schemeClr val="tx1"/>
          </a:solidFill>
          <a:latin typeface="+mn-lt"/>
          <a:ea typeface="+mn-ea"/>
          <a:cs typeface="+mn-cs"/>
        </a:defRPr>
      </a:lvl4pPr>
      <a:lvl5pPr marL="1556578" algn="l" defTabSz="778297" rtl="0" eaLnBrk="1" latinLnBrk="0" hangingPunct="1">
        <a:defRPr kumimoji="1" sz="1500" kern="1200">
          <a:solidFill>
            <a:schemeClr val="tx1"/>
          </a:solidFill>
          <a:latin typeface="+mn-lt"/>
          <a:ea typeface="+mn-ea"/>
          <a:cs typeface="+mn-cs"/>
        </a:defRPr>
      </a:lvl5pPr>
      <a:lvl6pPr marL="1945723" algn="l" defTabSz="778297" rtl="0" eaLnBrk="1" latinLnBrk="0" hangingPunct="1">
        <a:defRPr kumimoji="1" sz="1500" kern="1200">
          <a:solidFill>
            <a:schemeClr val="tx1"/>
          </a:solidFill>
          <a:latin typeface="+mn-lt"/>
          <a:ea typeface="+mn-ea"/>
          <a:cs typeface="+mn-cs"/>
        </a:defRPr>
      </a:lvl6pPr>
      <a:lvl7pPr marL="2334872" algn="l" defTabSz="778297" rtl="0" eaLnBrk="1" latinLnBrk="0" hangingPunct="1">
        <a:defRPr kumimoji="1" sz="1500" kern="1200">
          <a:solidFill>
            <a:schemeClr val="tx1"/>
          </a:solidFill>
          <a:latin typeface="+mn-lt"/>
          <a:ea typeface="+mn-ea"/>
          <a:cs typeface="+mn-cs"/>
        </a:defRPr>
      </a:lvl7pPr>
      <a:lvl8pPr marL="2724014" algn="l" defTabSz="778297" rtl="0" eaLnBrk="1" latinLnBrk="0" hangingPunct="1">
        <a:defRPr kumimoji="1" sz="1500" kern="1200">
          <a:solidFill>
            <a:schemeClr val="tx1"/>
          </a:solidFill>
          <a:latin typeface="+mn-lt"/>
          <a:ea typeface="+mn-ea"/>
          <a:cs typeface="+mn-cs"/>
        </a:defRPr>
      </a:lvl8pPr>
      <a:lvl9pPr marL="3113164" algn="l" defTabSz="778297" rtl="0" eaLnBrk="1" latinLnBrk="0" hangingPunct="1">
        <a:defRPr kumimoji="1"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95300" y="981075"/>
            <a:ext cx="8915400" cy="514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95300" y="6245225"/>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ja-JP">
              <a:solidFill>
                <a:srgbClr val="000000"/>
              </a:solidFill>
            </a:endParaRPr>
          </a:p>
        </p:txBody>
      </p:sp>
      <p:sp>
        <p:nvSpPr>
          <p:cNvPr id="1029" name="Rectangle 5"/>
          <p:cNvSpPr>
            <a:spLocks noGrp="1" noChangeArrowheads="1"/>
          </p:cNvSpPr>
          <p:nvPr>
            <p:ph type="ftr" sz="quarter" idx="3"/>
          </p:nvPr>
        </p:nvSpPr>
        <p:spPr bwMode="auto">
          <a:xfrm>
            <a:off x="3384550" y="6245225"/>
            <a:ext cx="3136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ja-JP">
              <a:solidFill>
                <a:srgbClr val="000000"/>
              </a:solidFill>
            </a:endParaRPr>
          </a:p>
        </p:txBody>
      </p:sp>
      <p:sp>
        <p:nvSpPr>
          <p:cNvPr id="1031" name="Rectangle 7"/>
          <p:cNvSpPr>
            <a:spLocks noChangeArrowheads="1"/>
          </p:cNvSpPr>
          <p:nvPr userDrawn="1"/>
        </p:nvSpPr>
        <p:spPr bwMode="auto">
          <a:xfrm>
            <a:off x="0" y="-12700"/>
            <a:ext cx="9906000" cy="65563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rgbClr val="000000"/>
              </a:solidFill>
            </a:endParaRPr>
          </a:p>
        </p:txBody>
      </p:sp>
      <p:sp>
        <p:nvSpPr>
          <p:cNvPr id="1026" name="Rectangle 2"/>
          <p:cNvSpPr>
            <a:spLocks noGrp="1" noChangeArrowheads="1"/>
          </p:cNvSpPr>
          <p:nvPr>
            <p:ph type="title"/>
          </p:nvPr>
        </p:nvSpPr>
        <p:spPr bwMode="auto">
          <a:xfrm>
            <a:off x="508000" y="0"/>
            <a:ext cx="891540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6"/>
          <p:cNvSpPr>
            <a:spLocks noGrp="1" noChangeArrowheads="1"/>
          </p:cNvSpPr>
          <p:nvPr>
            <p:ph type="sldNum" sz="quarter" idx="4"/>
          </p:nvPr>
        </p:nvSpPr>
        <p:spPr bwMode="auto">
          <a:xfrm>
            <a:off x="9280525" y="398463"/>
            <a:ext cx="55721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8F741FB3-BD6B-40AB-AB61-76A93EAC5D80}" type="slidenum">
              <a:rPr lang="en-US" altLang="ja-JP">
                <a:solidFill>
                  <a:srgbClr val="FFFFFF"/>
                </a:solidFill>
              </a:rPr>
              <a:pPr/>
              <a:t>‹#›</a:t>
            </a:fld>
            <a:endParaRPr lang="en-US" altLang="ja-JP">
              <a:solidFill>
                <a:srgbClr val="FFFFFF"/>
              </a:solidFill>
            </a:endParaRPr>
          </a:p>
        </p:txBody>
      </p:sp>
    </p:spTree>
    <p:extLst>
      <p:ext uri="{BB962C8B-B14F-4D97-AF65-F5344CB8AC3E}">
        <p14:creationId xmlns:p14="http://schemas.microsoft.com/office/powerpoint/2010/main" val="354362488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ctr" rtl="0" fontAlgn="base">
        <a:spcBef>
          <a:spcPct val="0"/>
        </a:spcBef>
        <a:spcAft>
          <a:spcPct val="0"/>
        </a:spcAft>
        <a:defRPr kumimoji="1" sz="3600">
          <a:solidFill>
            <a:schemeClr val="bg1"/>
          </a:solidFill>
          <a:latin typeface="+mj-lt"/>
          <a:ea typeface="+mj-ea"/>
          <a:cs typeface="+mj-cs"/>
        </a:defRPr>
      </a:lvl1pPr>
      <a:lvl2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2pPr>
      <a:lvl3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3pPr>
      <a:lvl4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4pPr>
      <a:lvl5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5pPr>
      <a:lvl6pPr marL="4572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6pPr>
      <a:lvl7pPr marL="9144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7pPr>
      <a:lvl8pPr marL="13716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8pPr>
      <a:lvl9pPr marL="18288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CaseSony.ppt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CaseSony.ppt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fld id="{86CF636E-95EA-4AB1-8EE1-7E66ACF1DCF2}" type="slidenum">
              <a:rPr lang="en-US" altLang="ja-JP"/>
              <a:pPr/>
              <a:t>1</a:t>
            </a:fld>
            <a:endParaRPr lang="en-US" altLang="ja-JP"/>
          </a:p>
        </p:txBody>
      </p:sp>
      <p:sp>
        <p:nvSpPr>
          <p:cNvPr id="334852" name="Text Box 4"/>
          <p:cNvSpPr txBox="1">
            <a:spLocks noChangeArrowheads="1"/>
          </p:cNvSpPr>
          <p:nvPr/>
        </p:nvSpPr>
        <p:spPr bwMode="auto">
          <a:xfrm>
            <a:off x="1180824" y="4653136"/>
            <a:ext cx="754911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3200" dirty="0">
                <a:ea typeface="HGS創英角ｺﾞｼｯｸUB" pitchFamily="50" charset="-128"/>
              </a:rPr>
              <a:t>Panasonic Corporation</a:t>
            </a:r>
          </a:p>
          <a:p>
            <a:pPr algn="ctr"/>
            <a:r>
              <a:rPr lang="ja-JP" altLang="en-US" sz="3200" dirty="0">
                <a:ea typeface="HGS創英角ｺﾞｼｯｸUB" pitchFamily="50" charset="-128"/>
              </a:rPr>
              <a:t>加藤 慎介</a:t>
            </a:r>
            <a:endParaRPr lang="en-US" altLang="ja-JP" sz="3200" dirty="0">
              <a:ea typeface="HGS創英角ｺﾞｼｯｸUB" pitchFamily="50" charset="-128"/>
            </a:endParaRPr>
          </a:p>
          <a:p>
            <a:pPr algn="ctr"/>
            <a:r>
              <a:rPr lang="en-US" altLang="ja-JP" sz="3200" dirty="0">
                <a:ea typeface="HGS創英角ｺﾞｼｯｸUB" pitchFamily="50" charset="-128"/>
              </a:rPr>
              <a:t>kato.shinsuke@jp.panasonic.com</a:t>
            </a:r>
            <a:endParaRPr lang="ja-JP" altLang="en-US" sz="3200" dirty="0">
              <a:ea typeface="HGS創英角ｺﾞｼｯｸUB" pitchFamily="50" charset="-128"/>
            </a:endParaRPr>
          </a:p>
        </p:txBody>
      </p:sp>
      <p:pic>
        <p:nvPicPr>
          <p:cNvPr id="1026" name="Picture 2" descr="https://www.openchainproject.org/wp-content/uploads/sites/15/2017/04/OpenChain_Logo_Pant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592" y="1193096"/>
            <a:ext cx="3240360" cy="1803856"/>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4972301" y="1772816"/>
            <a:ext cx="4229171" cy="1200329"/>
          </a:xfrm>
          <a:prstGeom prst="rect">
            <a:avLst/>
          </a:prstGeom>
          <a:noFill/>
        </p:spPr>
        <p:txBody>
          <a:bodyPr wrap="none" rtlCol="0">
            <a:spAutoFit/>
          </a:bodyPr>
          <a:lstStyle/>
          <a:p>
            <a:pPr algn="ctr"/>
            <a:r>
              <a:rPr lang="en-US" altLang="ja-JP" sz="3600" dirty="0" err="1"/>
              <a:t>OpenChain</a:t>
            </a:r>
            <a:r>
              <a:rPr lang="ja-JP" altLang="en-US" sz="3600" dirty="0"/>
              <a:t> </a:t>
            </a:r>
            <a:r>
              <a:rPr lang="en-US" altLang="ja-JP" sz="3600" dirty="0"/>
              <a:t>JWG</a:t>
            </a:r>
          </a:p>
          <a:p>
            <a:pPr algn="ctr"/>
            <a:r>
              <a:rPr lang="ja-JP" altLang="en-US" sz="3600" dirty="0"/>
              <a:t>第</a:t>
            </a:r>
            <a:r>
              <a:rPr lang="en-US" altLang="ja-JP" sz="3600" dirty="0"/>
              <a:t>3</a:t>
            </a:r>
            <a:r>
              <a:rPr lang="ja-JP" altLang="en-US" sz="3600" dirty="0"/>
              <a:t>回会合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10</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1096097718"/>
              </p:ext>
            </p:extLst>
          </p:nvPr>
        </p:nvGraphicFramePr>
        <p:xfrm>
          <a:off x="416496" y="836712"/>
          <a:ext cx="9073008" cy="5447456"/>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(reference: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(reference: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2113301">
                <a:tc gridSpan="2">
                  <a:txBody>
                    <a:bodyPr/>
                    <a:lstStyle/>
                    <a:p>
                      <a:pPr algn="ctr"/>
                      <a:r>
                        <a:rPr kumimoji="1" lang="en-US" altLang="ja-JP" sz="1400" b="0" dirty="0">
                          <a:solidFill>
                            <a:schemeClr val="tx1"/>
                          </a:solidFill>
                        </a:rPr>
                        <a:t>References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6" name="正方形/長方形 5"/>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8" name="テキスト ボックス 7">
            <a:extLst>
              <a:ext uri="{FF2B5EF4-FFF2-40B4-BE49-F238E27FC236}">
                <a16:creationId xmlns:a16="http://schemas.microsoft.com/office/drawing/2014/main" id="{5727FCA0-0EE7-4AAB-A341-2AB7F4C03939}"/>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0167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11</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635291560"/>
              </p:ext>
            </p:extLst>
          </p:nvPr>
        </p:nvGraphicFramePr>
        <p:xfrm>
          <a:off x="416496" y="836712"/>
          <a:ext cx="9073008" cy="5688632"/>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384670">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2000" b="0" dirty="0">
                          <a:solidFill>
                            <a:schemeClr val="tx1"/>
                          </a:solidFill>
                        </a:rPr>
                        <a:t>A</a:t>
                      </a:r>
                      <a:r>
                        <a:rPr kumimoji="1" lang="ja-JP" altLang="en-US" sz="2000" b="0" dirty="0">
                          <a:solidFill>
                            <a:schemeClr val="tx1"/>
                          </a:solidFill>
                        </a:rPr>
                        <a:t>社 </a:t>
                      </a:r>
                      <a:r>
                        <a:rPr kumimoji="1" lang="en-US" altLang="ja-JP" sz="2000" b="0" dirty="0">
                          <a:solidFill>
                            <a:schemeClr val="tx1"/>
                          </a:solidFill>
                        </a:rPr>
                        <a:t>/</a:t>
                      </a:r>
                      <a:r>
                        <a:rPr kumimoji="1" lang="ja-JP" altLang="en-US" sz="2000" b="0" dirty="0">
                          <a:solidFill>
                            <a:schemeClr val="tx1"/>
                          </a:solidFill>
                        </a:rPr>
                        <a:t> 某</a:t>
                      </a:r>
                      <a:r>
                        <a:rPr kumimoji="1" lang="en-US" altLang="ja-JP" sz="2000" b="0" dirty="0">
                          <a:solidFill>
                            <a:schemeClr val="tx1"/>
                          </a:solidFill>
                        </a:rPr>
                        <a:t>X</a:t>
                      </a:r>
                      <a:r>
                        <a:rPr kumimoji="1" lang="ja-JP" altLang="en-US" sz="2000" b="0" dirty="0">
                          <a:solidFill>
                            <a:schemeClr val="tx1"/>
                          </a:solidFill>
                        </a:rPr>
                        <a:t>社 </a:t>
                      </a:r>
                      <a:r>
                        <a:rPr kumimoji="1" lang="en-US" altLang="ja-JP" sz="2000" b="0" dirty="0">
                          <a:solidFill>
                            <a:schemeClr val="tx1"/>
                          </a:solidFill>
                        </a:rPr>
                        <a:t>/</a:t>
                      </a:r>
                      <a:r>
                        <a:rPr kumimoji="1" lang="ja-JP" altLang="en-US" sz="2000" b="0" dirty="0">
                          <a:solidFill>
                            <a:schemeClr val="tx1"/>
                          </a:solidFill>
                        </a:rPr>
                        <a:t> 匿名希望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84670">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2000" b="0" dirty="0">
                          <a:solidFill>
                            <a:schemeClr val="tx1"/>
                          </a:solidFill>
                        </a:rPr>
                        <a:t>XXXX</a:t>
                      </a:r>
                      <a:r>
                        <a:rPr kumimoji="1" lang="ja-JP" altLang="en-US" sz="2000" b="0" dirty="0">
                          <a:solidFill>
                            <a:schemeClr val="tx1"/>
                          </a:solidFill>
                        </a:rPr>
                        <a:t> </a:t>
                      </a:r>
                      <a:r>
                        <a:rPr kumimoji="1" lang="en-US" altLang="ja-JP" sz="2000" b="0" dirty="0">
                          <a:solidFill>
                            <a:schemeClr val="tx1"/>
                          </a:solidFill>
                        </a:rPr>
                        <a:t>/</a:t>
                      </a:r>
                      <a:r>
                        <a:rPr kumimoji="1" lang="ja-JP" altLang="en-US" sz="2000" b="0" dirty="0">
                          <a:solidFill>
                            <a:schemeClr val="tx1"/>
                          </a:solidFill>
                        </a:rPr>
                        <a:t> 匿名希望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5080">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621389">
                <a:tc gridSpan="2">
                  <a:txBody>
                    <a:bodyPr/>
                    <a:lstStyle/>
                    <a:p>
                      <a:pPr algn="ctr"/>
                      <a:r>
                        <a:rPr kumimoji="1" lang="ja-JP" altLang="en-US" sz="2000" b="0" dirty="0">
                          <a:solidFill>
                            <a:schemeClr val="tx1"/>
                          </a:solidFill>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専属組織あり </a:t>
                      </a:r>
                      <a:r>
                        <a:rPr kumimoji="1" lang="en-US" altLang="ja-JP" b="0" dirty="0">
                          <a:solidFill>
                            <a:schemeClr val="tx1"/>
                          </a:solidFill>
                        </a:rPr>
                        <a:t>/</a:t>
                      </a:r>
                      <a:r>
                        <a:rPr kumimoji="1" lang="ja-JP" altLang="en-US" b="0" dirty="0">
                          <a:solidFill>
                            <a:schemeClr val="tx1"/>
                          </a:solidFill>
                        </a:rPr>
                        <a:t> バーチャル </a:t>
                      </a:r>
                      <a:r>
                        <a:rPr kumimoji="1" lang="en-US" altLang="ja-JP" b="0" dirty="0">
                          <a:solidFill>
                            <a:schemeClr val="tx1"/>
                          </a:solidFill>
                        </a:rPr>
                        <a:t>or</a:t>
                      </a:r>
                      <a:r>
                        <a:rPr kumimoji="1" lang="ja-JP" altLang="en-US" b="0" dirty="0">
                          <a:solidFill>
                            <a:schemeClr val="tx1"/>
                          </a:solidFill>
                        </a:rPr>
                        <a:t> コミュニティ型 </a:t>
                      </a:r>
                      <a:r>
                        <a:rPr kumimoji="1" lang="en-US" altLang="ja-JP" b="0" dirty="0">
                          <a:solidFill>
                            <a:schemeClr val="tx1"/>
                          </a:solidFill>
                        </a:rPr>
                        <a:t>/</a:t>
                      </a:r>
                      <a:r>
                        <a:rPr kumimoji="1" lang="ja-JP" altLang="en-US" b="0" dirty="0">
                          <a:solidFill>
                            <a:schemeClr val="tx1"/>
                          </a:solidFill>
                        </a:rPr>
                        <a:t> 担当者レベル</a:t>
                      </a:r>
                      <a:r>
                        <a:rPr kumimoji="1" lang="ja-JP" altLang="en-US" b="0" baseline="0" dirty="0">
                          <a:solidFill>
                            <a:schemeClr val="tx1"/>
                          </a:solidFill>
                        </a:rPr>
                        <a:t> </a:t>
                      </a:r>
                      <a:r>
                        <a:rPr kumimoji="1" lang="en-US" altLang="ja-JP" b="0" baseline="0" dirty="0">
                          <a:solidFill>
                            <a:schemeClr val="tx1"/>
                          </a:solidFill>
                        </a:rPr>
                        <a:t>/</a:t>
                      </a:r>
                      <a:r>
                        <a:rPr kumimoji="1" lang="ja-JP" altLang="en-US" b="0" baseline="0" dirty="0">
                          <a:solidFill>
                            <a:schemeClr val="tx1"/>
                          </a:solidFill>
                        </a:rPr>
                        <a:t> </a:t>
                      </a:r>
                      <a:r>
                        <a:rPr kumimoji="1" lang="en-US" altLang="ja-JP" b="0" baseline="0" dirty="0">
                          <a:solidFill>
                            <a:schemeClr val="tx1"/>
                          </a:solidFill>
                        </a:rPr>
                        <a:t>Alone</a:t>
                      </a:r>
                    </a:p>
                    <a:p>
                      <a:r>
                        <a:rPr kumimoji="1" lang="en-US" altLang="ja-JP" b="0" baseline="0" dirty="0">
                          <a:solidFill>
                            <a:schemeClr val="tx1"/>
                          </a:solidFill>
                        </a:rPr>
                        <a:t>(</a:t>
                      </a:r>
                      <a:r>
                        <a:rPr kumimoji="1" lang="ja-JP" altLang="en-US" b="0" baseline="0" dirty="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621389">
                <a:tc gridSpan="2">
                  <a:txBody>
                    <a:bodyPr/>
                    <a:lstStyle/>
                    <a:p>
                      <a:pPr algn="ctr"/>
                      <a:r>
                        <a:rPr kumimoji="1" lang="ja-JP" altLang="en-US" sz="2000" b="0" dirty="0">
                          <a:solidFill>
                            <a:schemeClr val="tx1"/>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a:solidFill>
                            <a:schemeClr val="tx1"/>
                          </a:solidFill>
                        </a:rPr>
                        <a:t>100</a:t>
                      </a:r>
                      <a:r>
                        <a:rPr kumimoji="1" lang="ja-JP" altLang="en-US" b="0" dirty="0">
                          <a:solidFill>
                            <a:schemeClr val="tx1"/>
                          </a:solidFill>
                        </a:rPr>
                        <a:t>人以上 </a:t>
                      </a:r>
                      <a:r>
                        <a:rPr kumimoji="1" lang="en-US" altLang="ja-JP" b="0" dirty="0">
                          <a:solidFill>
                            <a:schemeClr val="tx1"/>
                          </a:solidFill>
                        </a:rPr>
                        <a:t>/</a:t>
                      </a:r>
                      <a:r>
                        <a:rPr kumimoji="1" lang="ja-JP" altLang="en-US" b="0" dirty="0">
                          <a:solidFill>
                            <a:schemeClr val="tx1"/>
                          </a:solidFill>
                        </a:rPr>
                        <a:t> 数十人 </a:t>
                      </a:r>
                      <a:r>
                        <a:rPr kumimoji="1" lang="en-US" altLang="ja-JP" b="0" dirty="0">
                          <a:solidFill>
                            <a:schemeClr val="tx1"/>
                          </a:solidFill>
                        </a:rPr>
                        <a:t>/</a:t>
                      </a:r>
                      <a:r>
                        <a:rPr kumimoji="1" lang="ja-JP" altLang="en-US" b="0" dirty="0">
                          <a:solidFill>
                            <a:schemeClr val="tx1"/>
                          </a:solidFill>
                        </a:rPr>
                        <a:t> </a:t>
                      </a:r>
                      <a:r>
                        <a:rPr kumimoji="1" lang="en-US" altLang="ja-JP" b="0" dirty="0">
                          <a:solidFill>
                            <a:schemeClr val="tx1"/>
                          </a:solidFill>
                        </a:rPr>
                        <a:t>10</a:t>
                      </a:r>
                      <a:r>
                        <a:rPr kumimoji="1" lang="ja-JP" altLang="en-US" b="0" dirty="0">
                          <a:solidFill>
                            <a:schemeClr val="tx1"/>
                          </a:solidFill>
                        </a:rPr>
                        <a:t>～</a:t>
                      </a:r>
                      <a:r>
                        <a:rPr kumimoji="1" lang="en-US" altLang="ja-JP" b="0" dirty="0">
                          <a:solidFill>
                            <a:schemeClr val="tx1"/>
                          </a:solidFill>
                        </a:rPr>
                        <a:t>20</a:t>
                      </a:r>
                      <a:r>
                        <a:rPr kumimoji="1" lang="ja-JP" altLang="en-US" b="0" dirty="0">
                          <a:solidFill>
                            <a:schemeClr val="tx1"/>
                          </a:solidFill>
                        </a:rPr>
                        <a:t>名程度 </a:t>
                      </a:r>
                      <a:r>
                        <a:rPr kumimoji="1" lang="en-US" altLang="ja-JP" b="0" dirty="0">
                          <a:solidFill>
                            <a:schemeClr val="tx1"/>
                          </a:solidFill>
                        </a:rPr>
                        <a:t>/</a:t>
                      </a:r>
                      <a:r>
                        <a:rPr kumimoji="1" lang="ja-JP" altLang="en-US" b="0" dirty="0">
                          <a:solidFill>
                            <a:schemeClr val="tx1"/>
                          </a:solidFill>
                        </a:rPr>
                        <a:t> 数名 </a:t>
                      </a:r>
                      <a:r>
                        <a:rPr kumimoji="1" lang="en-US" altLang="ja-JP" b="0" dirty="0">
                          <a:solidFill>
                            <a:schemeClr val="tx1"/>
                          </a:solidFill>
                        </a:rPr>
                        <a:t>/</a:t>
                      </a:r>
                      <a:r>
                        <a:rPr kumimoji="1" lang="ja-JP" altLang="en-US" b="0" dirty="0">
                          <a:solidFill>
                            <a:schemeClr val="tx1"/>
                          </a:solidFill>
                        </a:rPr>
                        <a:t> ひとり </a:t>
                      </a:r>
                      <a:r>
                        <a:rPr kumimoji="1" lang="en-US" altLang="ja-JP" b="0" dirty="0">
                          <a:solidFill>
                            <a:schemeClr val="tx1"/>
                          </a:solidFill>
                        </a:rPr>
                        <a:t>/</a:t>
                      </a:r>
                      <a:r>
                        <a:rPr kumimoji="1" lang="ja-JP" altLang="en-US" b="0" baseline="0" dirty="0">
                          <a:solidFill>
                            <a:schemeClr val="tx1"/>
                          </a:solidFill>
                        </a:rPr>
                        <a:t> ゼロ</a:t>
                      </a:r>
                      <a:endParaRPr kumimoji="1" lang="en-US" altLang="ja-JP" b="0" baseline="0" dirty="0">
                        <a:solidFill>
                          <a:schemeClr val="tx1"/>
                        </a:solidFill>
                      </a:endParaRPr>
                    </a:p>
                    <a:p>
                      <a:r>
                        <a:rPr kumimoji="1" lang="en-US" altLang="ja-JP" b="0" baseline="0" dirty="0">
                          <a:solidFill>
                            <a:schemeClr val="tx1"/>
                          </a:solidFill>
                        </a:rPr>
                        <a:t>(</a:t>
                      </a:r>
                      <a:r>
                        <a:rPr kumimoji="1" lang="ja-JP" altLang="en-US" b="0" baseline="0" dirty="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680569">
                <a:tc gridSpan="2">
                  <a:txBody>
                    <a:bodyPr/>
                    <a:lstStyle/>
                    <a:p>
                      <a:pPr algn="ctr"/>
                      <a:r>
                        <a:rPr kumimoji="1" lang="ja-JP" altLang="en-US" sz="2000" b="0" dirty="0">
                          <a:solidFill>
                            <a:schemeClr val="tx1"/>
                          </a:solidFill>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dirty="0"/>
                        <a:t>(</a:t>
                      </a:r>
                      <a:r>
                        <a:rPr kumimoji="1" lang="ja-JP" altLang="en-US" dirty="0"/>
                        <a:t>活動する上で良い点・助かっている点、など</a:t>
                      </a:r>
                      <a:r>
                        <a:rPr kumimoji="1" lang="en-US" altLang="ja-JP" dirty="0"/>
                        <a:t>)</a:t>
                      </a:r>
                    </a:p>
                    <a:p>
                      <a:pPr marL="0" indent="0">
                        <a:buFont typeface="Arial" panose="020B0604020202020204" pitchFamily="34" charset="0"/>
                        <a:buNone/>
                      </a:pPr>
                      <a:r>
                        <a:rPr kumimoji="1" lang="ja-JP" altLang="en-US" dirty="0"/>
                        <a:t>・ 組織としても会社としても課題認識は低く、孤軍奮闘状態</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21389">
                <a:tc gridSpan="2">
                  <a:txBody>
                    <a:bodyPr/>
                    <a:lstStyle/>
                    <a:p>
                      <a:pPr algn="ctr"/>
                      <a:r>
                        <a:rPr kumimoji="1" lang="ja-JP" altLang="en-US" sz="2000" b="0" dirty="0">
                          <a:solidFill>
                            <a:schemeClr val="tx1"/>
                          </a:solidFill>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dirty="0"/>
                        <a:t>(</a:t>
                      </a:r>
                      <a:r>
                        <a:rPr kumimoji="1" lang="ja-JP" altLang="en-US" dirty="0"/>
                        <a:t>こんなところが困っています</a:t>
                      </a:r>
                      <a:r>
                        <a:rPr kumimoji="1" lang="en-US" altLang="ja-JP" dirty="0"/>
                        <a:t>)</a:t>
                      </a:r>
                    </a:p>
                    <a:p>
                      <a:pPr marL="0" indent="0">
                        <a:buFont typeface="Arial" panose="020B0604020202020204" pitchFamily="34" charset="0"/>
                        <a:buNone/>
                      </a:pPr>
                      <a:r>
                        <a:rPr kumimoji="1" lang="ja-JP" altLang="en-US" dirty="0"/>
                        <a:t>・ どうやって課題認識を促すか？ </a:t>
                      </a:r>
                      <a:r>
                        <a:rPr kumimoji="1" lang="en-US" altLang="ja-JP" dirty="0"/>
                        <a:t>(</a:t>
                      </a:r>
                      <a:r>
                        <a:rPr kumimoji="1" lang="ja-JP" altLang="en-US" dirty="0"/>
                        <a:t>上司</a:t>
                      </a:r>
                      <a:r>
                        <a:rPr kumimoji="1" lang="en-US" altLang="ja-JP" dirty="0"/>
                        <a:t>/</a:t>
                      </a:r>
                      <a:r>
                        <a:rPr kumimoji="1" lang="ja-JP" altLang="en-US" dirty="0"/>
                        <a:t>組織</a:t>
                      </a:r>
                      <a:r>
                        <a:rPr kumimoji="1" lang="en-US" altLang="ja-JP" dirty="0"/>
                        <a:t>/</a:t>
                      </a:r>
                      <a:r>
                        <a:rPr kumimoji="1" lang="ja-JP" altLang="en-US" dirty="0"/>
                        <a:t>経営層、に対して</a:t>
                      </a:r>
                      <a:r>
                        <a:rPr kumimoji="1" lang="en-US" altLang="ja-JP"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1909112">
                <a:tc gridSpan="2">
                  <a:txBody>
                    <a:bodyPr/>
                    <a:lstStyle/>
                    <a:p>
                      <a:pPr algn="ctr"/>
                      <a:r>
                        <a:rPr kumimoji="1" lang="ja-JP" altLang="en-US" sz="2000" b="0" dirty="0">
                          <a:solidFill>
                            <a:schemeClr val="tx1"/>
                          </a:solidFill>
                        </a:rPr>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dirty="0"/>
                        <a:t>(</a:t>
                      </a:r>
                      <a:r>
                        <a:rPr kumimoji="1" lang="ja-JP" altLang="en-US" dirty="0"/>
                        <a:t>なにかフリーフォーマットで</a:t>
                      </a:r>
                      <a:r>
                        <a:rPr kumimoji="1" lang="en-US" altLang="ja-JP" dirty="0"/>
                        <a:t>)</a:t>
                      </a:r>
                    </a:p>
                    <a:p>
                      <a:r>
                        <a:rPr kumimoji="1" lang="ja-JP" altLang="en-US" dirty="0"/>
                        <a:t>・ </a:t>
                      </a:r>
                      <a:r>
                        <a:rPr kumimoji="1" lang="en-US" altLang="ja-JP" dirty="0" err="1"/>
                        <a:t>OpenChain</a:t>
                      </a:r>
                      <a:r>
                        <a:rPr kumimoji="1" lang="ja-JP" altLang="en-US" baseline="0" dirty="0"/>
                        <a:t> や </a:t>
                      </a:r>
                      <a:r>
                        <a:rPr kumimoji="1" lang="en-US" altLang="ja-JP" baseline="0" dirty="0" err="1"/>
                        <a:t>OpenChain</a:t>
                      </a:r>
                      <a:r>
                        <a:rPr kumimoji="1" lang="ja-JP" altLang="en-US" baseline="0" dirty="0"/>
                        <a:t> </a:t>
                      </a:r>
                      <a:r>
                        <a:rPr kumimoji="1" lang="en-US" altLang="ja-JP" baseline="0" dirty="0"/>
                        <a:t>JWG</a:t>
                      </a:r>
                      <a:r>
                        <a:rPr kumimoji="1" lang="ja-JP" altLang="en-US" baseline="0" dirty="0"/>
                        <a:t> の活動や資料は参考になり助かります</a:t>
                      </a:r>
                      <a:endParaRPr kumimoji="1" lang="en-US" altLang="ja-JP" baseline="0" dirty="0"/>
                    </a:p>
                    <a:p>
                      <a:r>
                        <a:rPr kumimoji="1" lang="ja-JP" altLang="en-US" baseline="0" dirty="0"/>
                        <a:t>・ 黎明期からどうやって活動推進してきたか？の話やノウハウを知りたいです</a:t>
                      </a:r>
                      <a:endParaRPr kumimoji="1" lang="en-US" altLang="ja-JP"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3" name="正方形/長方形 2"/>
          <p:cNvSpPr/>
          <p:nvPr/>
        </p:nvSpPr>
        <p:spPr bwMode="auto">
          <a:xfrm rot="20443996">
            <a:off x="243521" y="270854"/>
            <a:ext cx="1008112" cy="432048"/>
          </a:xfrm>
          <a:prstGeom prst="rect">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Arial Black" pitchFamily="34" charset="0"/>
                <a:ea typeface="HGP創英角ｺﾞｼｯｸUB" pitchFamily="50" charset="-128"/>
              </a:rPr>
              <a:t>記載例</a:t>
            </a:r>
          </a:p>
        </p:txBody>
      </p:sp>
      <p:sp>
        <p:nvSpPr>
          <p:cNvPr id="6" name="円/楕円 5"/>
          <p:cNvSpPr/>
          <p:nvPr/>
        </p:nvSpPr>
        <p:spPr bwMode="auto">
          <a:xfrm>
            <a:off x="7329264" y="1986042"/>
            <a:ext cx="1224136" cy="36004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7" name="円/楕円 6"/>
          <p:cNvSpPr/>
          <p:nvPr/>
        </p:nvSpPr>
        <p:spPr bwMode="auto">
          <a:xfrm>
            <a:off x="6190933" y="2636912"/>
            <a:ext cx="1224136" cy="36004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四角形吹き出し 7"/>
          <p:cNvSpPr/>
          <p:nvPr/>
        </p:nvSpPr>
        <p:spPr bwMode="auto">
          <a:xfrm>
            <a:off x="7617296" y="692696"/>
            <a:ext cx="1800200" cy="803369"/>
          </a:xfrm>
          <a:prstGeom prst="wedgeRectCallout">
            <a:avLst>
              <a:gd name="adj1" fmla="val -139122"/>
              <a:gd name="adj2" fmla="val 45928"/>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a:ln>
                  <a:noFill/>
                </a:ln>
                <a:solidFill>
                  <a:schemeClr val="tx1"/>
                </a:solidFill>
                <a:effectLst/>
                <a:latin typeface="Arial Black" pitchFamily="34" charset="0"/>
                <a:ea typeface="HGP創英角ｺﾞｼｯｸUB" pitchFamily="50" charset="-128"/>
              </a:rPr>
              <a:t>記載日を儲けておくことで、状況が変わったあとでも「あくまで当時の状況」とできることを意図しています</a:t>
            </a:r>
          </a:p>
        </p:txBody>
      </p:sp>
      <p:sp>
        <p:nvSpPr>
          <p:cNvPr id="9" name="四角形吹き出し 8"/>
          <p:cNvSpPr/>
          <p:nvPr/>
        </p:nvSpPr>
        <p:spPr bwMode="auto">
          <a:xfrm>
            <a:off x="4413974" y="692696"/>
            <a:ext cx="1979185" cy="401684"/>
          </a:xfrm>
          <a:prstGeom prst="wedgeRectCallout">
            <a:avLst>
              <a:gd name="adj1" fmla="val -59799"/>
              <a:gd name="adj2" fmla="val 52165"/>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a:ln>
                  <a:noFill/>
                </a:ln>
                <a:solidFill>
                  <a:schemeClr val="tx1"/>
                </a:solidFill>
                <a:effectLst/>
                <a:latin typeface="Arial Black" pitchFamily="34" charset="0"/>
                <a:ea typeface="HGP創英角ｺﾞｼｯｸUB" pitchFamily="50" charset="-128"/>
              </a:rPr>
              <a:t>明示が厳しい場合は、「某社」や「匿名希望」で構いません</a:t>
            </a:r>
          </a:p>
        </p:txBody>
      </p:sp>
      <p:sp>
        <p:nvSpPr>
          <p:cNvPr id="11" name="正方形/長方形 10"/>
          <p:cNvSpPr/>
          <p:nvPr/>
        </p:nvSpPr>
        <p:spPr bwMode="auto">
          <a:xfrm>
            <a:off x="8697416" y="2098251"/>
            <a:ext cx="1208584" cy="1077322"/>
          </a:xfrm>
          <a:prstGeom prst="rect">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ja-JP" altLang="en-US" sz="1100" dirty="0"/>
              <a:t>ある程度選択肢のなかから選ぶことで、似ているケースの判別に使えれば、と考えました</a:t>
            </a: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4" name="正方形/長方形 13"/>
          <p:cNvSpPr/>
          <p:nvPr/>
        </p:nvSpPr>
        <p:spPr bwMode="auto">
          <a:xfrm>
            <a:off x="8093124" y="4077072"/>
            <a:ext cx="1208584" cy="511041"/>
          </a:xfrm>
          <a:prstGeom prst="rect">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a:ln>
                  <a:noFill/>
                </a:ln>
                <a:solidFill>
                  <a:schemeClr val="tx1"/>
                </a:solidFill>
                <a:effectLst/>
                <a:latin typeface="Arial Black" pitchFamily="34" charset="0"/>
                <a:ea typeface="HGP創英角ｺﾞｼｯｸUB" pitchFamily="50" charset="-128"/>
              </a:rPr>
              <a:t>課題や、まだ出来ていない点、など</a:t>
            </a:r>
          </a:p>
        </p:txBody>
      </p:sp>
      <p:sp>
        <p:nvSpPr>
          <p:cNvPr id="12" name="四角形吹き出し 11"/>
          <p:cNvSpPr/>
          <p:nvPr/>
        </p:nvSpPr>
        <p:spPr bwMode="auto">
          <a:xfrm>
            <a:off x="165897" y="5301208"/>
            <a:ext cx="1030025" cy="803369"/>
          </a:xfrm>
          <a:prstGeom prst="wedgeRectCallout">
            <a:avLst>
              <a:gd name="adj1" fmla="val 31289"/>
              <a:gd name="adj2" fmla="val -339191"/>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chemeClr val="tx1"/>
                </a:solidFill>
                <a:effectLst/>
                <a:latin typeface="Arial Black" pitchFamily="34" charset="0"/>
                <a:ea typeface="HGP創英角ｺﾞｼｯｸUB" pitchFamily="50" charset="-128"/>
              </a:rPr>
              <a:t>OSS</a:t>
            </a:r>
            <a:r>
              <a:rPr kumimoji="1" lang="ja-JP" altLang="en-US" sz="1100" b="0" i="0" u="none" strike="noStrike" cap="none" normalizeH="0" baseline="0" dirty="0">
                <a:ln>
                  <a:noFill/>
                </a:ln>
                <a:solidFill>
                  <a:schemeClr val="tx1"/>
                </a:solidFill>
                <a:effectLst/>
                <a:latin typeface="Arial Black" pitchFamily="34" charset="0"/>
                <a:ea typeface="HGP創英角ｺﾞｼｯｸUB" pitchFamily="50" charset="-128"/>
              </a:rPr>
              <a:t>コンプライアンス推進活動に従事する者として </a:t>
            </a:r>
            <a:endParaRPr kumimoji="1" lang="en-US" altLang="ja-JP" sz="11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5" name="テキスト ボックス 14">
            <a:extLst>
              <a:ext uri="{FF2B5EF4-FFF2-40B4-BE49-F238E27FC236}">
                <a16:creationId xmlns:a16="http://schemas.microsoft.com/office/drawing/2014/main" id="{BF1CE870-B01B-402C-B384-4C52F5C25C1B}"/>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06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DFF8A6-EE54-4210-8F3C-CB7615268D43}" type="slidenum">
              <a:rPr kumimoji="1" lang="en-US" altLang="ja-JP" sz="1000" b="0" i="0" u="none" strike="noStrike" kern="1200" cap="none" spc="0" normalizeH="0" baseline="0" noProof="0" smtClean="0">
                <a:ln>
                  <a:noFill/>
                </a:ln>
                <a:solidFill>
                  <a:srgbClr val="FFFFFF"/>
                </a:solidFill>
                <a:effectLst/>
                <a:uLnTx/>
                <a:uFillTx/>
                <a:latin typeface="HGP創英角ｺﾞｼｯｸUB"/>
                <a:ea typeface="HGP創英角ｺﾞｼｯｸUB"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ja-JP" sz="1000" b="0" i="0" u="none" strike="noStrike" kern="1200" cap="none" spc="0" normalizeH="0" baseline="0" noProof="0">
              <a:ln>
                <a:noFill/>
              </a:ln>
              <a:solidFill>
                <a:srgbClr val="FFFFFF"/>
              </a:solidFill>
              <a:effectLst/>
              <a:uLnTx/>
              <a:uFillTx/>
              <a:latin typeface="HGP創英角ｺﾞｼｯｸUB"/>
              <a:ea typeface="HGP創英角ｺﾞｼｯｸUB" pitchFamily="50" charset="-128"/>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1759364547"/>
              </p:ext>
            </p:extLst>
          </p:nvPr>
        </p:nvGraphicFramePr>
        <p:xfrm>
          <a:off x="416496" y="836712"/>
          <a:ext cx="9073008" cy="5447456"/>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Anonymous</a:t>
                      </a:r>
                      <a:r>
                        <a:rPr kumimoji="1" lang="en-US" altLang="ja-JP" sz="1400" b="0" baseline="0" dirty="0">
                          <a:solidFill>
                            <a:schemeClr val="tx1"/>
                          </a:solidFill>
                        </a:rPr>
                        <a:t>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a:solidFill>
                            <a:schemeClr val="tx1"/>
                          </a:solidFill>
                        </a:rPr>
                        <a:t>Anonymous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(reference: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(reference: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The person in charge is struggling lonely</a:t>
                      </a:r>
                      <a:r>
                        <a:rPr kumimoji="1" lang="en-US" altLang="ja-JP" sz="1400" baseline="0" dirty="0"/>
                        <a:t> </a:t>
                      </a:r>
                      <a:r>
                        <a:rPr kumimoji="1" lang="en-US" altLang="ja-JP" sz="1400" dirty="0"/>
                        <a:t>by himself to promote OSS compliance.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How to promote OSS compliance to management</a:t>
                      </a:r>
                      <a:r>
                        <a:rPr kumimoji="1" lang="en-US" altLang="ja-JP" sz="1400" baseline="0" dirty="0"/>
                        <a:t>s and over company</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2113301">
                <a:tc gridSpan="2">
                  <a:txBody>
                    <a:bodyPr/>
                    <a:lstStyle/>
                    <a:p>
                      <a:pPr algn="ctr"/>
                      <a:r>
                        <a:rPr kumimoji="1" lang="en-US" altLang="ja-JP" sz="1400" b="0" dirty="0">
                          <a:solidFill>
                            <a:schemeClr val="tx1"/>
                          </a:solidFill>
                        </a:rPr>
                        <a:t>Free</a:t>
                      </a:r>
                      <a:r>
                        <a:rPr kumimoji="1" lang="en-US" altLang="ja-JP" sz="1400" b="0" baseline="0" dirty="0">
                          <a:solidFill>
                            <a:schemeClr val="tx1"/>
                          </a:solidFill>
                        </a:rPr>
                        <a:t> writing</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dirty="0"/>
                        <a:t>The materials of </a:t>
                      </a:r>
                      <a:r>
                        <a:rPr kumimoji="1" lang="en-US" altLang="ja-JP" sz="1400" dirty="0" err="1"/>
                        <a:t>OpenChain</a:t>
                      </a:r>
                      <a:r>
                        <a:rPr kumimoji="1" lang="en-US" altLang="ja-JP" sz="1400" baseline="0" dirty="0"/>
                        <a:t> is helpful for me.</a:t>
                      </a:r>
                    </a:p>
                    <a:p>
                      <a:endParaRPr kumimoji="1" lang="en-US" altLang="ja-JP" sz="1400" dirty="0"/>
                    </a:p>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6" name="四角形吹き出し 11"/>
          <p:cNvSpPr/>
          <p:nvPr/>
        </p:nvSpPr>
        <p:spPr bwMode="auto">
          <a:xfrm>
            <a:off x="165897" y="5301209"/>
            <a:ext cx="1546743" cy="576064"/>
          </a:xfrm>
          <a:prstGeom prst="wedgeRectCallout">
            <a:avLst>
              <a:gd name="adj1" fmla="val -25766"/>
              <a:gd name="adj2" fmla="val -499769"/>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100" dirty="0"/>
              <a:t>In charge of OSS compliance</a:t>
            </a:r>
            <a:r>
              <a:rPr kumimoji="1" lang="ja-JP" altLang="en-US" sz="1100" b="0" i="0" u="none" strike="noStrike" cap="none" normalizeH="0" baseline="0" dirty="0">
                <a:ln>
                  <a:noFill/>
                </a:ln>
                <a:solidFill>
                  <a:schemeClr val="tx1"/>
                </a:solidFill>
                <a:effectLst/>
                <a:latin typeface="Arial Black" pitchFamily="34" charset="0"/>
                <a:ea typeface="HGP創英角ｺﾞｼｯｸUB" pitchFamily="50" charset="-128"/>
              </a:rPr>
              <a:t> </a:t>
            </a:r>
            <a:endParaRPr kumimoji="1" lang="en-US" altLang="ja-JP" sz="1100" b="0" i="0" u="none" strike="noStrike" cap="none" normalizeH="0" baseline="0" dirty="0">
              <a:ln>
                <a:noFill/>
              </a:ln>
              <a:solidFill>
                <a:schemeClr val="tx1"/>
              </a:solidFill>
              <a:effectLst/>
              <a:latin typeface="Arial Black" pitchFamily="34" charset="0"/>
              <a:ea typeface="HGP創英角ｺﾞｼｯｸUB" pitchFamily="50" charset="-128"/>
            </a:endParaRPr>
          </a:p>
        </p:txBody>
      </p:sp>
      <p:pic>
        <p:nvPicPr>
          <p:cNvPr id="3" name="図 2"/>
          <p:cNvPicPr>
            <a:picLocks noChangeAspect="1"/>
          </p:cNvPicPr>
          <p:nvPr/>
        </p:nvPicPr>
        <p:blipFill>
          <a:blip r:embed="rId2"/>
          <a:stretch>
            <a:fillRect/>
          </a:stretch>
        </p:blipFill>
        <p:spPr>
          <a:xfrm>
            <a:off x="4520952" y="2204864"/>
            <a:ext cx="576064" cy="396274"/>
          </a:xfrm>
          <a:prstGeom prst="rect">
            <a:avLst/>
          </a:prstGeom>
        </p:spPr>
      </p:pic>
      <p:pic>
        <p:nvPicPr>
          <p:cNvPr id="7" name="図 6"/>
          <p:cNvPicPr>
            <a:picLocks noChangeAspect="1"/>
          </p:cNvPicPr>
          <p:nvPr/>
        </p:nvPicPr>
        <p:blipFill>
          <a:blip r:embed="rId2"/>
          <a:stretch>
            <a:fillRect/>
          </a:stretch>
        </p:blipFill>
        <p:spPr>
          <a:xfrm>
            <a:off x="7329264" y="1700808"/>
            <a:ext cx="576064" cy="396274"/>
          </a:xfrm>
          <a:prstGeom prst="rect">
            <a:avLst/>
          </a:prstGeom>
        </p:spPr>
      </p:pic>
      <p:sp>
        <p:nvSpPr>
          <p:cNvPr id="8" name="正方形/長方形 7"/>
          <p:cNvSpPr/>
          <p:nvPr/>
        </p:nvSpPr>
        <p:spPr bwMode="auto">
          <a:xfrm rot="20443996">
            <a:off x="98364" y="303089"/>
            <a:ext cx="1424085" cy="432048"/>
          </a:xfrm>
          <a:prstGeom prst="rect">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dirty="0"/>
              <a:t>Example</a:t>
            </a:r>
            <a:endParaRPr kumimoji="1" lang="ja-JP" altLang="en-US" sz="1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9" name="四角形吹き出し 8"/>
          <p:cNvSpPr/>
          <p:nvPr/>
        </p:nvSpPr>
        <p:spPr bwMode="auto">
          <a:xfrm>
            <a:off x="7617296" y="692696"/>
            <a:ext cx="2160240" cy="936104"/>
          </a:xfrm>
          <a:prstGeom prst="wedgeRectCallout">
            <a:avLst>
              <a:gd name="adj1" fmla="val -138096"/>
              <a:gd name="adj2" fmla="val 14208"/>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chemeClr val="tx1"/>
                </a:solidFill>
                <a:effectLst/>
                <a:latin typeface="Arial Black" pitchFamily="34" charset="0"/>
                <a:ea typeface="HGP創英角ｺﾞｼｯｸUB" pitchFamily="50" charset="-128"/>
              </a:rPr>
              <a:t>By writing the date, if</a:t>
            </a:r>
            <a:r>
              <a:rPr kumimoji="1" lang="ja-JP" altLang="en-US" sz="1100" b="0" i="0" u="none" strike="noStrike" cap="none" normalizeH="0" baseline="0" dirty="0">
                <a:ln>
                  <a:noFill/>
                </a:ln>
                <a:solidFill>
                  <a:schemeClr val="tx1"/>
                </a:solidFill>
                <a:effectLst/>
                <a:latin typeface="Arial Black" pitchFamily="34" charset="0"/>
                <a:ea typeface="HGP創英角ｺﾞｼｯｸUB" pitchFamily="50" charset="-128"/>
              </a:rPr>
              <a:t> </a:t>
            </a:r>
            <a:r>
              <a:rPr kumimoji="1" lang="en-US" altLang="ja-JP" sz="1100" b="0" i="0" u="none" strike="noStrike" cap="none" normalizeH="0" baseline="0" dirty="0">
                <a:ln>
                  <a:noFill/>
                </a:ln>
                <a:solidFill>
                  <a:schemeClr val="tx1"/>
                </a:solidFill>
                <a:effectLst/>
                <a:latin typeface="Arial Black" pitchFamily="34" charset="0"/>
                <a:ea typeface="HGP創英角ｺﾞｼｯｸUB" pitchFamily="50" charset="-128"/>
              </a:rPr>
              <a:t>the situation</a:t>
            </a:r>
            <a:r>
              <a:rPr kumimoji="1" lang="en-US" altLang="ja-JP" sz="1100" b="0" i="0" u="none" strike="noStrike" cap="none" normalizeH="0" dirty="0">
                <a:ln>
                  <a:noFill/>
                </a:ln>
                <a:solidFill>
                  <a:schemeClr val="tx1"/>
                </a:solidFill>
                <a:effectLst/>
                <a:latin typeface="Arial Black" pitchFamily="34" charset="0"/>
                <a:ea typeface="HGP創英角ｺﾞｼｯｸUB" pitchFamily="50" charset="-128"/>
              </a:rPr>
              <a:t> will be changed, they can say that the situation at that time.</a:t>
            </a:r>
            <a:endParaRPr kumimoji="1" lang="ja-JP" altLang="en-US" sz="11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0" name="四角形吹き出し 9"/>
          <p:cNvSpPr/>
          <p:nvPr/>
        </p:nvSpPr>
        <p:spPr bwMode="auto">
          <a:xfrm>
            <a:off x="4413974" y="692696"/>
            <a:ext cx="1979185" cy="401684"/>
          </a:xfrm>
          <a:prstGeom prst="wedgeRectCallout">
            <a:avLst>
              <a:gd name="adj1" fmla="val -146005"/>
              <a:gd name="adj2" fmla="val 58032"/>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ja-JP" sz="1100" dirty="0"/>
              <a:t>Condition of anonymity is acceptable</a:t>
            </a:r>
            <a:endParaRPr kumimoji="1" lang="ja-JP" altLang="en-US" sz="11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1" name="正方形/長方形 10"/>
          <p:cNvSpPr/>
          <p:nvPr/>
        </p:nvSpPr>
        <p:spPr bwMode="auto">
          <a:xfrm>
            <a:off x="8115532" y="1864340"/>
            <a:ext cx="1589995" cy="1077322"/>
          </a:xfrm>
          <a:prstGeom prst="rect">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ja-JP" sz="1100" dirty="0"/>
              <a:t>By making the format, we can find reference companies in the same situation easily.</a:t>
            </a:r>
          </a:p>
        </p:txBody>
      </p:sp>
      <p:sp>
        <p:nvSpPr>
          <p:cNvPr id="12" name="正方形/長方形 11"/>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4" name="テキスト ボックス 13">
            <a:extLst>
              <a:ext uri="{FF2B5EF4-FFF2-40B4-BE49-F238E27FC236}">
                <a16:creationId xmlns:a16="http://schemas.microsoft.com/office/drawing/2014/main" id="{B2599812-0FAB-4D09-857B-ABCDD5D877E3}"/>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5973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dirty="0"/>
              <a:t>以下、</a:t>
            </a:r>
            <a:r>
              <a:rPr lang="ja-JP" altLang="en-US" dirty="0"/>
              <a:t>各社の</a:t>
            </a:r>
            <a:r>
              <a:rPr kumimoji="1" lang="ja-JP" altLang="en-US" dirty="0"/>
              <a:t>ケーススタディ</a:t>
            </a:r>
            <a:endParaRPr kumimoji="1" lang="en-US" altLang="ja-JP" dirty="0"/>
          </a:p>
          <a:p>
            <a:pPr marL="0" indent="0">
              <a:buNone/>
            </a:pPr>
            <a:r>
              <a:rPr lang="en-US" altLang="ja-JP" dirty="0"/>
              <a:t>There are case studies of each company.</a:t>
            </a:r>
            <a:endParaRPr kumimoji="1" lang="ja-JP" altLang="en-US"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13</a:t>
            </a:fld>
            <a:endParaRPr lang="en-US" altLang="ja-JP"/>
          </a:p>
        </p:txBody>
      </p:sp>
      <p:sp>
        <p:nvSpPr>
          <p:cNvPr id="6" name="テキスト ボックス 5">
            <a:extLst>
              <a:ext uri="{FF2B5EF4-FFF2-40B4-BE49-F238E27FC236}">
                <a16:creationId xmlns:a16="http://schemas.microsoft.com/office/drawing/2014/main" id="{8E7D5D23-770F-494D-93CB-D2C6C54E9337}"/>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8440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14</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3293147559"/>
              </p:ext>
            </p:extLst>
          </p:nvPr>
        </p:nvGraphicFramePr>
        <p:xfrm>
          <a:off x="254478" y="764704"/>
          <a:ext cx="9397044" cy="6048672"/>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3237376">
                  <a:extLst>
                    <a:ext uri="{9D8B030D-6E8A-4147-A177-3AD203B41FA5}">
                      <a16:colId xmlns:a16="http://schemas.microsoft.com/office/drawing/2014/main" val="20004"/>
                    </a:ext>
                  </a:extLst>
                </a:gridCol>
              </a:tblGrid>
              <a:tr h="288032">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ja-JP" altLang="en-US" sz="2000" b="0" dirty="0">
                          <a:solidFill>
                            <a:schemeClr val="tx1"/>
                          </a:solidFill>
                        </a:rPr>
                        <a:t>パナソニック株式会社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dirty="0">
                          <a:solidFill>
                            <a:schemeClr val="tx1"/>
                          </a:solidFill>
                        </a:rPr>
                        <a:t>加藤 慎介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a:t>
                      </a:r>
                      <a:r>
                        <a:rPr kumimoji="1" lang="ja-JP" altLang="en-US" sz="2000" b="0" dirty="0">
                          <a:solidFill>
                            <a:schemeClr val="tx1"/>
                          </a:solidFill>
                        </a:rPr>
                        <a:t>年</a:t>
                      </a:r>
                      <a:r>
                        <a:rPr kumimoji="1" lang="en-US" altLang="ja-JP" sz="2000" b="0" dirty="0">
                          <a:solidFill>
                            <a:schemeClr val="tx1"/>
                          </a:solidFill>
                        </a:rPr>
                        <a:t>4</a:t>
                      </a:r>
                      <a:r>
                        <a:rPr kumimoji="1" lang="ja-JP" altLang="en-US" sz="2000" b="0" dirty="0">
                          <a:solidFill>
                            <a:schemeClr val="tx1"/>
                          </a:solidFill>
                        </a:rPr>
                        <a:t>月</a:t>
                      </a:r>
                      <a:r>
                        <a:rPr kumimoji="1" lang="en-US" altLang="ja-JP" sz="2000" b="0" dirty="0">
                          <a:solidFill>
                            <a:schemeClr val="tx1"/>
                          </a:solidFill>
                        </a:rPr>
                        <a:t>17</a:t>
                      </a:r>
                      <a:r>
                        <a:rPr kumimoji="1" lang="ja-JP" altLang="en-US" sz="2000" b="0" dirty="0">
                          <a:solidFill>
                            <a:schemeClr val="tx1"/>
                          </a:solidFill>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ja-JP" altLang="en-US" sz="2000" b="0" dirty="0">
                          <a:solidFill>
                            <a:schemeClr val="tx1"/>
                          </a:solidFill>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専属組織あり </a:t>
                      </a:r>
                      <a:r>
                        <a:rPr kumimoji="1" lang="en-US" altLang="ja-JP" b="0" dirty="0">
                          <a:solidFill>
                            <a:schemeClr val="tx1"/>
                          </a:solidFill>
                        </a:rPr>
                        <a:t>/</a:t>
                      </a:r>
                      <a:r>
                        <a:rPr kumimoji="1" lang="ja-JP" altLang="en-US" b="0" dirty="0">
                          <a:solidFill>
                            <a:schemeClr val="tx1"/>
                          </a:solidFill>
                        </a:rPr>
                        <a:t> バーチャル </a:t>
                      </a:r>
                      <a:r>
                        <a:rPr kumimoji="1" lang="en-US" altLang="ja-JP" b="0" dirty="0">
                          <a:solidFill>
                            <a:schemeClr val="tx1"/>
                          </a:solidFill>
                        </a:rPr>
                        <a:t>or</a:t>
                      </a:r>
                      <a:r>
                        <a:rPr kumimoji="1" lang="ja-JP" altLang="en-US" b="0" dirty="0">
                          <a:solidFill>
                            <a:schemeClr val="tx1"/>
                          </a:solidFill>
                        </a:rPr>
                        <a:t> コミュニティ型 </a:t>
                      </a:r>
                      <a:r>
                        <a:rPr kumimoji="1" lang="en-US" altLang="ja-JP" b="0" dirty="0">
                          <a:solidFill>
                            <a:schemeClr val="tx1"/>
                          </a:solidFill>
                        </a:rPr>
                        <a:t>/</a:t>
                      </a:r>
                      <a:r>
                        <a:rPr kumimoji="1" lang="ja-JP" altLang="en-US" b="0" dirty="0">
                          <a:solidFill>
                            <a:schemeClr val="tx1"/>
                          </a:solidFill>
                        </a:rPr>
                        <a:t> 担当者レベル</a:t>
                      </a:r>
                      <a:r>
                        <a:rPr kumimoji="1" lang="ja-JP" altLang="en-US" b="0" baseline="0" dirty="0">
                          <a:solidFill>
                            <a:schemeClr val="tx1"/>
                          </a:solidFill>
                        </a:rPr>
                        <a:t> </a:t>
                      </a:r>
                      <a:r>
                        <a:rPr kumimoji="1" lang="en-US" altLang="ja-JP" b="0" baseline="0" dirty="0">
                          <a:solidFill>
                            <a:schemeClr val="tx1"/>
                          </a:solidFill>
                        </a:rPr>
                        <a:t>/</a:t>
                      </a:r>
                      <a:r>
                        <a:rPr kumimoji="1" lang="ja-JP" altLang="en-US" b="0" baseline="0" dirty="0">
                          <a:solidFill>
                            <a:schemeClr val="tx1"/>
                          </a:solidFill>
                        </a:rPr>
                        <a:t> </a:t>
                      </a:r>
                      <a:r>
                        <a:rPr kumimoji="1" lang="en-US" altLang="ja-JP" b="0" baseline="0" dirty="0">
                          <a:solidFill>
                            <a:schemeClr val="tx1"/>
                          </a:solidFill>
                        </a:rPr>
                        <a:t>Alone</a:t>
                      </a:r>
                    </a:p>
                    <a:p>
                      <a:r>
                        <a:rPr kumimoji="1" lang="en-US" altLang="ja-JP" b="0" baseline="0" dirty="0">
                          <a:solidFill>
                            <a:schemeClr val="tx1"/>
                          </a:solidFill>
                        </a:rPr>
                        <a:t>(</a:t>
                      </a:r>
                      <a:r>
                        <a:rPr kumimoji="1" lang="ja-JP" altLang="en-US" b="0" baseline="0" dirty="0">
                          <a:solidFill>
                            <a:schemeClr val="tx1"/>
                          </a:solidFill>
                        </a:rPr>
                        <a:t>備考： 専属組織や完全な専任者はおらず、バーチャルな体制。ただし「誰」を明確化</a:t>
                      </a:r>
                      <a:r>
                        <a:rPr kumimoji="1" lang="en-US" altLang="ja-JP" b="0" baseline="0" dirty="0">
                          <a:solidFill>
                            <a:schemeClr val="tx1"/>
                          </a:solidFill>
                        </a:rPr>
                        <a:t>)</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ja-JP" altLang="en-US" sz="2000" b="0" dirty="0">
                          <a:solidFill>
                            <a:schemeClr val="tx1"/>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a:solidFill>
                            <a:schemeClr val="tx1"/>
                          </a:solidFill>
                        </a:rPr>
                        <a:t>100</a:t>
                      </a:r>
                      <a:r>
                        <a:rPr kumimoji="1" lang="ja-JP" altLang="en-US" b="0" dirty="0">
                          <a:solidFill>
                            <a:schemeClr val="tx1"/>
                          </a:solidFill>
                        </a:rPr>
                        <a:t>人以上 </a:t>
                      </a:r>
                      <a:r>
                        <a:rPr kumimoji="1" lang="en-US" altLang="ja-JP" b="0" dirty="0">
                          <a:solidFill>
                            <a:schemeClr val="tx1"/>
                          </a:solidFill>
                        </a:rPr>
                        <a:t>/</a:t>
                      </a:r>
                      <a:r>
                        <a:rPr kumimoji="1" lang="ja-JP" altLang="en-US" b="0" dirty="0">
                          <a:solidFill>
                            <a:schemeClr val="tx1"/>
                          </a:solidFill>
                        </a:rPr>
                        <a:t> 数十人 </a:t>
                      </a:r>
                      <a:r>
                        <a:rPr kumimoji="1" lang="en-US" altLang="ja-JP" b="0" dirty="0">
                          <a:solidFill>
                            <a:schemeClr val="tx1"/>
                          </a:solidFill>
                        </a:rPr>
                        <a:t>/</a:t>
                      </a:r>
                      <a:r>
                        <a:rPr kumimoji="1" lang="ja-JP" altLang="en-US" b="0" dirty="0">
                          <a:solidFill>
                            <a:schemeClr val="tx1"/>
                          </a:solidFill>
                        </a:rPr>
                        <a:t> </a:t>
                      </a:r>
                      <a:r>
                        <a:rPr kumimoji="1" lang="en-US" altLang="ja-JP" b="0" dirty="0">
                          <a:solidFill>
                            <a:schemeClr val="tx1"/>
                          </a:solidFill>
                        </a:rPr>
                        <a:t>10</a:t>
                      </a:r>
                      <a:r>
                        <a:rPr kumimoji="1" lang="ja-JP" altLang="en-US" b="0" dirty="0">
                          <a:solidFill>
                            <a:schemeClr val="tx1"/>
                          </a:solidFill>
                        </a:rPr>
                        <a:t>～</a:t>
                      </a:r>
                      <a:r>
                        <a:rPr kumimoji="1" lang="en-US" altLang="ja-JP" b="0" dirty="0">
                          <a:solidFill>
                            <a:schemeClr val="tx1"/>
                          </a:solidFill>
                        </a:rPr>
                        <a:t>20</a:t>
                      </a:r>
                      <a:r>
                        <a:rPr kumimoji="1" lang="ja-JP" altLang="en-US" b="0" dirty="0">
                          <a:solidFill>
                            <a:schemeClr val="tx1"/>
                          </a:solidFill>
                        </a:rPr>
                        <a:t>名程度 </a:t>
                      </a:r>
                      <a:r>
                        <a:rPr kumimoji="1" lang="en-US" altLang="ja-JP" b="0" dirty="0">
                          <a:solidFill>
                            <a:schemeClr val="tx1"/>
                          </a:solidFill>
                        </a:rPr>
                        <a:t>/</a:t>
                      </a:r>
                      <a:r>
                        <a:rPr kumimoji="1" lang="ja-JP" altLang="en-US" b="0" dirty="0">
                          <a:solidFill>
                            <a:schemeClr val="tx1"/>
                          </a:solidFill>
                        </a:rPr>
                        <a:t> 数名 </a:t>
                      </a:r>
                      <a:r>
                        <a:rPr kumimoji="1" lang="en-US" altLang="ja-JP" b="0" dirty="0">
                          <a:solidFill>
                            <a:schemeClr val="tx1"/>
                          </a:solidFill>
                        </a:rPr>
                        <a:t>/</a:t>
                      </a:r>
                      <a:r>
                        <a:rPr kumimoji="1" lang="ja-JP" altLang="en-US" b="0" dirty="0">
                          <a:solidFill>
                            <a:schemeClr val="tx1"/>
                          </a:solidFill>
                        </a:rPr>
                        <a:t> ひとり </a:t>
                      </a:r>
                      <a:r>
                        <a:rPr kumimoji="1" lang="en-US" altLang="ja-JP" b="0" dirty="0">
                          <a:solidFill>
                            <a:schemeClr val="tx1"/>
                          </a:solidFill>
                        </a:rPr>
                        <a:t>/</a:t>
                      </a:r>
                      <a:r>
                        <a:rPr kumimoji="1" lang="ja-JP" altLang="en-US" b="0" baseline="0" dirty="0">
                          <a:solidFill>
                            <a:schemeClr val="tx1"/>
                          </a:solidFill>
                        </a:rPr>
                        <a:t> ゼロ</a:t>
                      </a:r>
                      <a:endParaRPr kumimoji="1" lang="en-US" altLang="ja-JP" b="0" baseline="0" dirty="0">
                        <a:solidFill>
                          <a:schemeClr val="tx1"/>
                        </a:solidFill>
                      </a:endParaRPr>
                    </a:p>
                    <a:p>
                      <a:r>
                        <a:rPr kumimoji="1" lang="en-US" altLang="ja-JP" b="0" baseline="0" dirty="0">
                          <a:solidFill>
                            <a:schemeClr val="tx1"/>
                          </a:solidFill>
                        </a:rPr>
                        <a:t>(</a:t>
                      </a:r>
                      <a:r>
                        <a:rPr kumimoji="1" lang="ja-JP" altLang="en-US" b="0" baseline="0" dirty="0">
                          <a:solidFill>
                            <a:schemeClr val="tx1"/>
                          </a:solidFill>
                        </a:rPr>
                        <a:t>備考： コンプライアンス面の対応・推進として。技術面を含む</a:t>
                      </a:r>
                      <a:r>
                        <a:rPr kumimoji="1" lang="en-US" altLang="ja-JP" b="0" baseline="0" dirty="0">
                          <a:solidFill>
                            <a:schemeClr val="tx1"/>
                          </a:solidFill>
                        </a:rPr>
                        <a:t>OSS</a:t>
                      </a:r>
                      <a:r>
                        <a:rPr kumimoji="1" lang="ja-JP" altLang="en-US" b="0" baseline="0" dirty="0">
                          <a:solidFill>
                            <a:schemeClr val="tx1"/>
                          </a:solidFill>
                        </a:rPr>
                        <a:t>全体としては、これから</a:t>
                      </a:r>
                      <a:r>
                        <a:rPr kumimoji="1" lang="en-US" altLang="ja-JP" b="0" baseline="0" dirty="0">
                          <a:solidFill>
                            <a:schemeClr val="tx1"/>
                          </a:solidFill>
                        </a:rPr>
                        <a:t>)</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ja-JP" altLang="en-US" sz="2000" b="0" dirty="0">
                          <a:solidFill>
                            <a:schemeClr val="tx1"/>
                          </a:solidFill>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a:t>・ 法務・知財の参画　　・ </a:t>
                      </a:r>
                      <a:r>
                        <a:rPr kumimoji="1" lang="en-US" altLang="ja-JP" dirty="0"/>
                        <a:t>OSS</a:t>
                      </a:r>
                      <a:r>
                        <a:rPr kumimoji="1" lang="ja-JP" altLang="en-US" dirty="0"/>
                        <a:t>コンプライアンスだけでなくソフトウェア全般を対象</a:t>
                      </a:r>
                      <a:endParaRPr kumimoji="1" lang="en-US" altLang="ja-JP" dirty="0"/>
                    </a:p>
                    <a:p>
                      <a:pPr marL="0" indent="0">
                        <a:buFont typeface="Arial" panose="020B0604020202020204" pitchFamily="34" charset="0"/>
                        <a:buNone/>
                      </a:pPr>
                      <a:r>
                        <a:rPr kumimoji="1" lang="ja-JP" altLang="en-US" dirty="0"/>
                        <a:t>・ 最終的には各開発部門に裁量はある　　・ 社内ケースの良いところ取り</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51915">
                <a:tc gridSpan="2">
                  <a:txBody>
                    <a:bodyPr/>
                    <a:lstStyle/>
                    <a:p>
                      <a:pPr algn="ctr"/>
                      <a:r>
                        <a:rPr kumimoji="1" lang="ja-JP" altLang="en-US" sz="2000" b="0" dirty="0">
                          <a:solidFill>
                            <a:schemeClr val="tx1"/>
                          </a:solidFill>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a:t>・ 海外対応　・ 人事異動や組織改変などによる体制・活動の維持、活動強度の波</a:t>
                      </a:r>
                      <a:endParaRPr kumimoji="1" lang="en-US" altLang="ja-JP" dirty="0"/>
                    </a:p>
                    <a:p>
                      <a:pPr marL="0" indent="0">
                        <a:buFont typeface="Arial" panose="020B0604020202020204" pitchFamily="34" charset="0"/>
                        <a:buNone/>
                      </a:pPr>
                      <a:r>
                        <a:rPr kumimoji="1" lang="ja-JP" altLang="en-US" dirty="0"/>
                        <a:t>・ 予算面 </a:t>
                      </a:r>
                      <a:r>
                        <a:rPr kumimoji="1" lang="en-US" altLang="ja-JP" dirty="0"/>
                        <a:t>(</a:t>
                      </a:r>
                      <a:r>
                        <a:rPr kumimoji="1" lang="ja-JP" altLang="en-US" dirty="0"/>
                        <a:t>組織がないという状況は予算面で・・・</a:t>
                      </a:r>
                      <a:r>
                        <a:rPr kumimoji="1" lang="en-US" altLang="ja-JP"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1982997">
                <a:tc gridSpan="2">
                  <a:txBody>
                    <a:bodyPr/>
                    <a:lstStyle/>
                    <a:p>
                      <a:pPr algn="ctr"/>
                      <a:r>
                        <a:rPr kumimoji="1" lang="ja-JP" altLang="en-US" sz="2000" b="0" dirty="0">
                          <a:solidFill>
                            <a:schemeClr val="tx1"/>
                          </a:solidFill>
                        </a:rPr>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6" name="角丸四角形 5"/>
          <p:cNvSpPr/>
          <p:nvPr/>
        </p:nvSpPr>
        <p:spPr bwMode="auto">
          <a:xfrm>
            <a:off x="1862868" y="5125834"/>
            <a:ext cx="7554627" cy="1543526"/>
          </a:xfrm>
          <a:prstGeom prst="round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3" name="テキスト ボックス 2"/>
          <p:cNvSpPr txBox="1"/>
          <p:nvPr/>
        </p:nvSpPr>
        <p:spPr>
          <a:xfrm>
            <a:off x="1712640" y="4941168"/>
            <a:ext cx="1488741" cy="369332"/>
          </a:xfrm>
          <a:prstGeom prst="rect">
            <a:avLst/>
          </a:prstGeom>
          <a:solidFill>
            <a:schemeClr val="bg1"/>
          </a:solidFill>
          <a:ln w="19050">
            <a:solidFill>
              <a:schemeClr val="tx1"/>
            </a:solidFill>
          </a:ln>
        </p:spPr>
        <p:txBody>
          <a:bodyPr wrap="none" rtlCol="0">
            <a:spAutoFit/>
          </a:bodyPr>
          <a:lstStyle/>
          <a:p>
            <a:r>
              <a:rPr kumimoji="1" lang="en-US" altLang="ja-JP" dirty="0"/>
              <a:t>Panasonic</a:t>
            </a:r>
            <a:endParaRPr kumimoji="1" lang="ja-JP" altLang="en-US" dirty="0"/>
          </a:p>
        </p:txBody>
      </p:sp>
      <p:sp>
        <p:nvSpPr>
          <p:cNvPr id="9" name="テキスト ボックス 8"/>
          <p:cNvSpPr txBox="1"/>
          <p:nvPr/>
        </p:nvSpPr>
        <p:spPr>
          <a:xfrm>
            <a:off x="2006885" y="5454516"/>
            <a:ext cx="1489510" cy="1077218"/>
          </a:xfrm>
          <a:prstGeom prst="rect">
            <a:avLst/>
          </a:prstGeom>
          <a:solidFill>
            <a:schemeClr val="bg1"/>
          </a:solidFill>
          <a:ln w="19050">
            <a:solidFill>
              <a:schemeClr val="tx1"/>
            </a:solidFill>
          </a:ln>
        </p:spPr>
        <p:txBody>
          <a:bodyPr wrap="none" rtlCol="0">
            <a:spAutoFit/>
          </a:bodyPr>
          <a:lstStyle/>
          <a:p>
            <a:r>
              <a:rPr kumimoji="1" lang="ja-JP" altLang="en-US" sz="1600" dirty="0"/>
              <a:t>社内カンパニー</a:t>
            </a:r>
            <a:endParaRPr kumimoji="1" lang="en-US" altLang="ja-JP" sz="1600" dirty="0"/>
          </a:p>
          <a:p>
            <a:r>
              <a:rPr lang="ja-JP" altLang="en-US" sz="1600" dirty="0"/>
              <a:t>・ 技術 </a:t>
            </a:r>
            <a:r>
              <a:rPr lang="en-US" altLang="ja-JP" sz="1600" dirty="0"/>
              <a:t>(AAA)</a:t>
            </a:r>
          </a:p>
          <a:p>
            <a:r>
              <a:rPr kumimoji="1" lang="ja-JP" altLang="en-US" sz="1600" dirty="0"/>
              <a:t>・ 法務 </a:t>
            </a:r>
            <a:r>
              <a:rPr kumimoji="1" lang="en-US" altLang="ja-JP" sz="1600" dirty="0"/>
              <a:t>(BBB)</a:t>
            </a:r>
            <a:endParaRPr lang="en-US" altLang="ja-JP" sz="1600" dirty="0"/>
          </a:p>
          <a:p>
            <a:r>
              <a:rPr lang="ja-JP" altLang="en-US" sz="1600" dirty="0"/>
              <a:t>・ 知財 </a:t>
            </a:r>
            <a:r>
              <a:rPr lang="en-US" altLang="ja-JP" sz="1600" dirty="0"/>
              <a:t>(CCC)</a:t>
            </a:r>
            <a:endParaRPr kumimoji="1" lang="en-US" altLang="ja-JP" sz="1600" dirty="0"/>
          </a:p>
        </p:txBody>
      </p:sp>
      <p:sp>
        <p:nvSpPr>
          <p:cNvPr id="13" name="テキスト ボックス 12"/>
          <p:cNvSpPr txBox="1"/>
          <p:nvPr/>
        </p:nvSpPr>
        <p:spPr>
          <a:xfrm>
            <a:off x="3584848" y="5445224"/>
            <a:ext cx="1489510" cy="1077218"/>
          </a:xfrm>
          <a:prstGeom prst="rect">
            <a:avLst/>
          </a:prstGeom>
          <a:solidFill>
            <a:schemeClr val="bg1"/>
          </a:solidFill>
          <a:ln w="19050">
            <a:solidFill>
              <a:schemeClr val="tx1"/>
            </a:solidFill>
          </a:ln>
        </p:spPr>
        <p:txBody>
          <a:bodyPr wrap="none" rtlCol="0">
            <a:spAutoFit/>
          </a:bodyPr>
          <a:lstStyle/>
          <a:p>
            <a:r>
              <a:rPr kumimoji="1" lang="ja-JP" altLang="en-US" sz="1600" dirty="0"/>
              <a:t>社内カンパニー</a:t>
            </a:r>
            <a:endParaRPr kumimoji="1" lang="en-US" altLang="ja-JP" sz="1600" dirty="0"/>
          </a:p>
          <a:p>
            <a:r>
              <a:rPr lang="ja-JP" altLang="en-US" sz="1600" dirty="0"/>
              <a:t>・ 技術 </a:t>
            </a:r>
            <a:r>
              <a:rPr lang="en-US" altLang="ja-JP" sz="1600" dirty="0"/>
              <a:t>(DDD)</a:t>
            </a:r>
          </a:p>
          <a:p>
            <a:r>
              <a:rPr kumimoji="1" lang="ja-JP" altLang="en-US" sz="1600" dirty="0"/>
              <a:t>・ 法務 </a:t>
            </a:r>
            <a:r>
              <a:rPr lang="en-US" altLang="ja-JP" sz="1600" dirty="0"/>
              <a:t>(EEE)</a:t>
            </a:r>
          </a:p>
          <a:p>
            <a:r>
              <a:rPr lang="ja-JP" altLang="en-US" sz="1600" dirty="0"/>
              <a:t>・ 知財 </a:t>
            </a:r>
            <a:r>
              <a:rPr lang="en-US" altLang="ja-JP" sz="1600" dirty="0"/>
              <a:t>(FFF)</a:t>
            </a:r>
            <a:endParaRPr kumimoji="1" lang="en-US" altLang="ja-JP" sz="1600" dirty="0"/>
          </a:p>
        </p:txBody>
      </p:sp>
      <p:sp>
        <p:nvSpPr>
          <p:cNvPr id="14" name="テキスト ボックス 13"/>
          <p:cNvSpPr txBox="1"/>
          <p:nvPr/>
        </p:nvSpPr>
        <p:spPr>
          <a:xfrm>
            <a:off x="7601736" y="5454516"/>
            <a:ext cx="1476686" cy="1077218"/>
          </a:xfrm>
          <a:prstGeom prst="rect">
            <a:avLst/>
          </a:prstGeom>
          <a:solidFill>
            <a:schemeClr val="bg1"/>
          </a:solidFill>
          <a:ln w="19050">
            <a:solidFill>
              <a:schemeClr val="tx1"/>
            </a:solidFill>
          </a:ln>
        </p:spPr>
        <p:txBody>
          <a:bodyPr wrap="none" rtlCol="0">
            <a:spAutoFit/>
          </a:bodyPr>
          <a:lstStyle/>
          <a:p>
            <a:r>
              <a:rPr lang="en-US" altLang="ja-JP" sz="1600" dirty="0"/>
              <a:t>HQ(</a:t>
            </a:r>
            <a:r>
              <a:rPr lang="ja-JP" altLang="en-US" sz="1600" dirty="0"/>
              <a:t>事務局</a:t>
            </a:r>
            <a:r>
              <a:rPr lang="en-US" altLang="ja-JP" sz="1600" dirty="0"/>
              <a:t>)</a:t>
            </a:r>
            <a:endParaRPr kumimoji="1" lang="en-US" altLang="ja-JP" sz="1600" dirty="0"/>
          </a:p>
          <a:p>
            <a:r>
              <a:rPr lang="ja-JP" altLang="en-US" sz="1600" dirty="0"/>
              <a:t>・ 技術 </a:t>
            </a:r>
            <a:r>
              <a:rPr lang="en-US" altLang="ja-JP" sz="1600" dirty="0"/>
              <a:t>(XXX)</a:t>
            </a:r>
          </a:p>
          <a:p>
            <a:r>
              <a:rPr kumimoji="1" lang="ja-JP" altLang="en-US" sz="1600" dirty="0"/>
              <a:t>・ 法務 </a:t>
            </a:r>
            <a:r>
              <a:rPr kumimoji="1" lang="en-US" altLang="ja-JP" sz="1600" dirty="0"/>
              <a:t>(YYY)</a:t>
            </a:r>
            <a:endParaRPr lang="en-US" altLang="ja-JP" sz="1600" dirty="0"/>
          </a:p>
          <a:p>
            <a:r>
              <a:rPr lang="ja-JP" altLang="en-US" sz="1600" dirty="0"/>
              <a:t>・ 知財 </a:t>
            </a:r>
            <a:r>
              <a:rPr lang="en-US" altLang="ja-JP" sz="1600" dirty="0"/>
              <a:t>(ZZZ)</a:t>
            </a:r>
            <a:endParaRPr kumimoji="1" lang="en-US" altLang="ja-JP" sz="1600" dirty="0"/>
          </a:p>
        </p:txBody>
      </p:sp>
      <p:sp>
        <p:nvSpPr>
          <p:cNvPr id="17" name="テキスト ボックス 16"/>
          <p:cNvSpPr txBox="1"/>
          <p:nvPr/>
        </p:nvSpPr>
        <p:spPr>
          <a:xfrm>
            <a:off x="5968210" y="5445224"/>
            <a:ext cx="1510350" cy="1077218"/>
          </a:xfrm>
          <a:prstGeom prst="rect">
            <a:avLst/>
          </a:prstGeom>
          <a:solidFill>
            <a:schemeClr val="bg1"/>
          </a:solidFill>
          <a:ln w="19050">
            <a:solidFill>
              <a:schemeClr val="tx1"/>
            </a:solidFill>
          </a:ln>
        </p:spPr>
        <p:txBody>
          <a:bodyPr wrap="none" rtlCol="0">
            <a:spAutoFit/>
          </a:bodyPr>
          <a:lstStyle/>
          <a:p>
            <a:r>
              <a:rPr kumimoji="1" lang="ja-JP" altLang="en-US" sz="1600" dirty="0"/>
              <a:t>社内カンパニー</a:t>
            </a:r>
            <a:endParaRPr kumimoji="1" lang="en-US" altLang="ja-JP" sz="1600" dirty="0"/>
          </a:p>
          <a:p>
            <a:r>
              <a:rPr lang="ja-JP" altLang="en-US" sz="1600" dirty="0"/>
              <a:t>・ 技術 </a:t>
            </a:r>
            <a:r>
              <a:rPr lang="en-US" altLang="ja-JP" sz="1600" dirty="0"/>
              <a:t>(OOO)</a:t>
            </a:r>
          </a:p>
          <a:p>
            <a:r>
              <a:rPr kumimoji="1" lang="ja-JP" altLang="en-US" sz="1600" dirty="0"/>
              <a:t>・ 法務 </a:t>
            </a:r>
            <a:r>
              <a:rPr kumimoji="1" lang="en-US" altLang="ja-JP" sz="1600" dirty="0"/>
              <a:t>(PPP)</a:t>
            </a:r>
            <a:endParaRPr lang="en-US" altLang="ja-JP" sz="1600" dirty="0"/>
          </a:p>
          <a:p>
            <a:r>
              <a:rPr lang="ja-JP" altLang="en-US" sz="1600" dirty="0"/>
              <a:t>・ 知財 </a:t>
            </a:r>
            <a:r>
              <a:rPr lang="en-US" altLang="ja-JP" sz="1600" dirty="0"/>
              <a:t>(QQQ)</a:t>
            </a:r>
            <a:endParaRPr kumimoji="1" lang="en-US" altLang="ja-JP" sz="1600" dirty="0"/>
          </a:p>
        </p:txBody>
      </p:sp>
      <p:sp>
        <p:nvSpPr>
          <p:cNvPr id="18" name="テキスト ボックス 17"/>
          <p:cNvSpPr txBox="1"/>
          <p:nvPr/>
        </p:nvSpPr>
        <p:spPr>
          <a:xfrm>
            <a:off x="5169024" y="5799167"/>
            <a:ext cx="761747" cy="369332"/>
          </a:xfrm>
          <a:prstGeom prst="rect">
            <a:avLst/>
          </a:prstGeom>
          <a:noFill/>
        </p:spPr>
        <p:txBody>
          <a:bodyPr wrap="none" rtlCol="0">
            <a:spAutoFit/>
          </a:bodyPr>
          <a:lstStyle/>
          <a:p>
            <a:r>
              <a:rPr kumimoji="1" lang="ja-JP" altLang="en-US" dirty="0"/>
              <a:t>・・・・・</a:t>
            </a:r>
          </a:p>
        </p:txBody>
      </p:sp>
      <p:sp>
        <p:nvSpPr>
          <p:cNvPr id="12" name="角丸四角形 11"/>
          <p:cNvSpPr/>
          <p:nvPr/>
        </p:nvSpPr>
        <p:spPr bwMode="auto">
          <a:xfrm>
            <a:off x="2920331" y="1952836"/>
            <a:ext cx="1152128" cy="32403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9" name="角丸四角形 18"/>
          <p:cNvSpPr/>
          <p:nvPr/>
        </p:nvSpPr>
        <p:spPr bwMode="auto">
          <a:xfrm>
            <a:off x="3728864" y="2564904"/>
            <a:ext cx="1656184" cy="32403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5" name="テキスト ボックス 14">
            <a:extLst>
              <a:ext uri="{FF2B5EF4-FFF2-40B4-BE49-F238E27FC236}">
                <a16:creationId xmlns:a16="http://schemas.microsoft.com/office/drawing/2014/main" id="{712CF3D6-96D4-49BD-B930-6C398182D0CF}"/>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0670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15</a:t>
            </a:fld>
            <a:endParaRPr lang="en-US" altLang="ja-JP"/>
          </a:p>
        </p:txBody>
      </p:sp>
      <p:graphicFrame>
        <p:nvGraphicFramePr>
          <p:cNvPr id="5" name="表 4"/>
          <p:cNvGraphicFramePr>
            <a:graphicFrameLocks noGrp="1"/>
          </p:cNvGraphicFramePr>
          <p:nvPr>
            <p:extLst/>
          </p:nvPr>
        </p:nvGraphicFramePr>
        <p:xfrm>
          <a:off x="416496" y="836712"/>
          <a:ext cx="9073008" cy="5953781"/>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Panasonic</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a:solidFill>
                            <a:schemeClr val="tx1"/>
                          </a:solidFill>
                        </a:rPr>
                        <a:t>Shinsuke Kato</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a:solidFill>
                            <a:schemeClr val="tx1"/>
                          </a:solidFill>
                        </a:rPr>
                        <a:t>April 17</a:t>
                      </a:r>
                      <a:r>
                        <a:rPr kumimoji="1" lang="en-US" altLang="ja-JP" sz="1400" b="0" baseline="30000" dirty="0">
                          <a:solidFill>
                            <a:schemeClr val="tx1"/>
                          </a:solidFill>
                        </a:rPr>
                        <a:t>th</a:t>
                      </a:r>
                      <a:r>
                        <a:rPr kumimoji="1" lang="en-US" altLang="ja-JP" sz="1400" b="0" dirty="0">
                          <a:solidFill>
                            <a:schemeClr val="tx1"/>
                          </a:solidFill>
                        </a:rPr>
                        <a:t>, 2018</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(comment: No dedicated organization. Cross-function virtual group handles OSS license. Member is formally assigned by Business Unit.</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(comment: Now the group concentrates on OSS license, and is starting to handle the technological aspect of OSS.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Legal and IP department</a:t>
                      </a:r>
                      <a:r>
                        <a:rPr kumimoji="1" lang="en-US" altLang="ja-JP" sz="1400" baseline="0" dirty="0"/>
                        <a:t> are involved in the activity. Not only OSS but also software are treated.</a:t>
                      </a:r>
                    </a:p>
                    <a:p>
                      <a:pPr marL="0" indent="0">
                        <a:buFont typeface="Arial" panose="020B0604020202020204" pitchFamily="34" charset="0"/>
                        <a:buNone/>
                      </a:pPr>
                      <a:r>
                        <a:rPr kumimoji="1" lang="en-US" altLang="ja-JP" sz="1400" dirty="0"/>
                        <a:t>The group gives advices and final</a:t>
                      </a:r>
                      <a:r>
                        <a:rPr kumimoji="1" lang="en-US" altLang="ja-JP" sz="1400" baseline="0" dirty="0"/>
                        <a:t> decision is made by Business Unit. The group collects best practices inside Panasonic and share them. </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How to involve</a:t>
                      </a:r>
                      <a:r>
                        <a:rPr kumimoji="1" lang="en-US" altLang="ja-JP" sz="1400" baseline="0" dirty="0"/>
                        <a:t> a</a:t>
                      </a:r>
                      <a:r>
                        <a:rPr kumimoji="1" lang="en-US" altLang="ja-JP" sz="1400" dirty="0"/>
                        <a:t>broad subsidiary companies. Organizational</a:t>
                      </a:r>
                      <a:r>
                        <a:rPr kumimoji="1" lang="en-US" altLang="ja-JP" sz="1400" baseline="0" dirty="0"/>
                        <a:t> changes give impacts on OSS activity, it may cause difficulty to maintain activity if a key person cannot continue to participate.</a:t>
                      </a:r>
                      <a:endParaRPr kumimoji="1" lang="en-US" altLang="ja-JP" sz="1400" dirty="0"/>
                    </a:p>
                    <a:p>
                      <a:pPr marL="0" indent="0">
                        <a:buFont typeface="Arial" panose="020B0604020202020204" pitchFamily="34" charset="0"/>
                        <a:buNone/>
                      </a:pPr>
                      <a:r>
                        <a:rPr kumimoji="1" lang="en-US" altLang="ja-JP" sz="1400" dirty="0"/>
                        <a:t>Budget.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2113301">
                <a:tc gridSpan="2">
                  <a:txBody>
                    <a:bodyPr/>
                    <a:lstStyle/>
                    <a:p>
                      <a:pPr algn="ctr"/>
                      <a:r>
                        <a:rPr kumimoji="1" lang="en-US" altLang="ja-JP" sz="1400" b="0" dirty="0">
                          <a:solidFill>
                            <a:schemeClr val="tx1"/>
                          </a:solidFill>
                        </a:rPr>
                        <a:t>Free</a:t>
                      </a:r>
                      <a:r>
                        <a:rPr kumimoji="1" lang="en-US" altLang="ja-JP" sz="1400" b="0" baseline="0" dirty="0">
                          <a:solidFill>
                            <a:schemeClr val="tx1"/>
                          </a:solidFill>
                        </a:rPr>
                        <a:t> writing</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7" name="角丸四角形 11"/>
          <p:cNvSpPr/>
          <p:nvPr/>
        </p:nvSpPr>
        <p:spPr bwMode="auto">
          <a:xfrm>
            <a:off x="3440832" y="1725061"/>
            <a:ext cx="720080" cy="311510"/>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角丸四角形 11"/>
          <p:cNvSpPr/>
          <p:nvPr/>
        </p:nvSpPr>
        <p:spPr bwMode="auto">
          <a:xfrm>
            <a:off x="3296816" y="2492896"/>
            <a:ext cx="720080" cy="288032"/>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9" name="角丸四角形 5"/>
          <p:cNvSpPr/>
          <p:nvPr/>
        </p:nvSpPr>
        <p:spPr bwMode="auto">
          <a:xfrm>
            <a:off x="1862868" y="5125834"/>
            <a:ext cx="7554627" cy="1543526"/>
          </a:xfrm>
          <a:prstGeom prst="round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0" name="テキスト ボックス 9"/>
          <p:cNvSpPr txBox="1"/>
          <p:nvPr/>
        </p:nvSpPr>
        <p:spPr>
          <a:xfrm>
            <a:off x="1712640" y="4941168"/>
            <a:ext cx="1488741" cy="369332"/>
          </a:xfrm>
          <a:prstGeom prst="rect">
            <a:avLst/>
          </a:prstGeom>
          <a:solidFill>
            <a:schemeClr val="bg1"/>
          </a:solidFill>
          <a:ln w="19050">
            <a:solidFill>
              <a:schemeClr val="tx1"/>
            </a:solidFill>
          </a:ln>
        </p:spPr>
        <p:txBody>
          <a:bodyPr wrap="none" rtlCol="0">
            <a:spAutoFit/>
          </a:bodyPr>
          <a:lstStyle/>
          <a:p>
            <a:r>
              <a:rPr kumimoji="1" lang="en-US" altLang="ja-JP" dirty="0"/>
              <a:t>Panasonic</a:t>
            </a:r>
            <a:endParaRPr kumimoji="1" lang="ja-JP" altLang="en-US" dirty="0"/>
          </a:p>
        </p:txBody>
      </p:sp>
      <p:sp>
        <p:nvSpPr>
          <p:cNvPr id="11" name="テキスト ボックス 10"/>
          <p:cNvSpPr txBox="1"/>
          <p:nvPr/>
        </p:nvSpPr>
        <p:spPr>
          <a:xfrm>
            <a:off x="2006885" y="5454516"/>
            <a:ext cx="1587294" cy="830997"/>
          </a:xfrm>
          <a:prstGeom prst="rect">
            <a:avLst/>
          </a:prstGeom>
          <a:solidFill>
            <a:schemeClr val="bg1"/>
          </a:solidFill>
          <a:ln w="19050">
            <a:solidFill>
              <a:schemeClr val="tx1"/>
            </a:solidFill>
          </a:ln>
        </p:spPr>
        <p:txBody>
          <a:bodyPr wrap="none" rtlCol="0">
            <a:spAutoFit/>
          </a:bodyPr>
          <a:lstStyle/>
          <a:p>
            <a:r>
              <a:rPr lang="en-US" altLang="ja-JP" sz="1200" dirty="0"/>
              <a:t>Company A</a:t>
            </a:r>
            <a:endParaRPr kumimoji="1" lang="en-US" altLang="ja-JP" sz="1200" dirty="0"/>
          </a:p>
          <a:p>
            <a:r>
              <a:rPr lang="ja-JP" altLang="en-US" sz="1200" dirty="0"/>
              <a:t>・ </a:t>
            </a:r>
            <a:r>
              <a:rPr lang="en-US" altLang="ja-JP" sz="1200" dirty="0"/>
              <a:t>Engineer</a:t>
            </a:r>
            <a:r>
              <a:rPr lang="ja-JP" altLang="en-US" sz="1200" dirty="0"/>
              <a:t> </a:t>
            </a:r>
            <a:r>
              <a:rPr lang="en-US" altLang="ja-JP" sz="1200" dirty="0"/>
              <a:t>(AAA)</a:t>
            </a:r>
          </a:p>
          <a:p>
            <a:r>
              <a:rPr kumimoji="1" lang="ja-JP" altLang="en-US" sz="1200" dirty="0"/>
              <a:t>・ </a:t>
            </a:r>
            <a:r>
              <a:rPr lang="en-US" altLang="ja-JP" sz="1200" dirty="0"/>
              <a:t>Legal</a:t>
            </a:r>
            <a:r>
              <a:rPr kumimoji="1" lang="ja-JP" altLang="en-US" sz="1200" dirty="0"/>
              <a:t> </a:t>
            </a:r>
            <a:r>
              <a:rPr kumimoji="1" lang="en-US" altLang="ja-JP" sz="1200" dirty="0"/>
              <a:t>(BBB)</a:t>
            </a:r>
            <a:endParaRPr lang="en-US" altLang="ja-JP" sz="1200" dirty="0"/>
          </a:p>
          <a:p>
            <a:r>
              <a:rPr lang="ja-JP" altLang="en-US" sz="1200" dirty="0"/>
              <a:t>・ </a:t>
            </a:r>
            <a:r>
              <a:rPr lang="en-US" altLang="ja-JP" sz="1200" dirty="0"/>
              <a:t>IP</a:t>
            </a:r>
            <a:r>
              <a:rPr lang="ja-JP" altLang="en-US" sz="1200" dirty="0"/>
              <a:t> </a:t>
            </a:r>
            <a:r>
              <a:rPr lang="en-US" altLang="ja-JP" sz="1200" dirty="0"/>
              <a:t>(CCC)</a:t>
            </a:r>
            <a:endParaRPr kumimoji="1" lang="en-US" altLang="ja-JP" sz="1200" dirty="0"/>
          </a:p>
        </p:txBody>
      </p:sp>
      <p:sp>
        <p:nvSpPr>
          <p:cNvPr id="12" name="テキスト ボックス 11"/>
          <p:cNvSpPr txBox="1"/>
          <p:nvPr/>
        </p:nvSpPr>
        <p:spPr>
          <a:xfrm>
            <a:off x="3584848" y="5445224"/>
            <a:ext cx="1587294" cy="830997"/>
          </a:xfrm>
          <a:prstGeom prst="rect">
            <a:avLst/>
          </a:prstGeom>
          <a:solidFill>
            <a:schemeClr val="bg1"/>
          </a:solidFill>
          <a:ln w="19050">
            <a:solidFill>
              <a:schemeClr val="tx1"/>
            </a:solidFill>
          </a:ln>
        </p:spPr>
        <p:txBody>
          <a:bodyPr wrap="none" rtlCol="0">
            <a:spAutoFit/>
          </a:bodyPr>
          <a:lstStyle/>
          <a:p>
            <a:r>
              <a:rPr lang="en-US" altLang="ja-JP" sz="1200" dirty="0"/>
              <a:t>Company B</a:t>
            </a:r>
            <a:endParaRPr kumimoji="1" lang="en-US" altLang="ja-JP" sz="1200" dirty="0"/>
          </a:p>
          <a:p>
            <a:r>
              <a:rPr lang="ja-JP" altLang="en-US" sz="1200" dirty="0"/>
              <a:t>・ </a:t>
            </a:r>
            <a:r>
              <a:rPr lang="en-US" altLang="ja-JP" sz="1200" dirty="0"/>
              <a:t>Engineer</a:t>
            </a:r>
            <a:r>
              <a:rPr lang="ja-JP" altLang="en-US" sz="1200" dirty="0"/>
              <a:t> </a:t>
            </a:r>
            <a:r>
              <a:rPr lang="en-US" altLang="ja-JP" sz="1200" dirty="0"/>
              <a:t>(DDD)</a:t>
            </a:r>
          </a:p>
          <a:p>
            <a:r>
              <a:rPr kumimoji="1" lang="ja-JP" altLang="en-US" sz="1200" dirty="0"/>
              <a:t>・ </a:t>
            </a:r>
            <a:r>
              <a:rPr lang="en-US" altLang="ja-JP" sz="1200" dirty="0"/>
              <a:t>Legal</a:t>
            </a:r>
            <a:r>
              <a:rPr kumimoji="1" lang="ja-JP" altLang="en-US" sz="1200" dirty="0"/>
              <a:t> </a:t>
            </a:r>
            <a:r>
              <a:rPr lang="en-US" altLang="ja-JP" sz="1200" dirty="0"/>
              <a:t>(EEE)</a:t>
            </a:r>
          </a:p>
          <a:p>
            <a:r>
              <a:rPr lang="ja-JP" altLang="en-US" sz="1200" dirty="0"/>
              <a:t>・ </a:t>
            </a:r>
            <a:r>
              <a:rPr lang="en-US" altLang="ja-JP" sz="1200" dirty="0"/>
              <a:t>IP</a:t>
            </a:r>
            <a:r>
              <a:rPr lang="ja-JP" altLang="en-US" sz="1200" dirty="0"/>
              <a:t> </a:t>
            </a:r>
            <a:r>
              <a:rPr lang="en-US" altLang="ja-JP" sz="1200" dirty="0"/>
              <a:t>(FFF)</a:t>
            </a:r>
            <a:endParaRPr kumimoji="1" lang="en-US" altLang="ja-JP" sz="1200" dirty="0"/>
          </a:p>
        </p:txBody>
      </p:sp>
      <p:sp>
        <p:nvSpPr>
          <p:cNvPr id="13" name="テキスト ボックス 12"/>
          <p:cNvSpPr txBox="1"/>
          <p:nvPr/>
        </p:nvSpPr>
        <p:spPr>
          <a:xfrm>
            <a:off x="7601736" y="5454516"/>
            <a:ext cx="1587294" cy="830997"/>
          </a:xfrm>
          <a:prstGeom prst="rect">
            <a:avLst/>
          </a:prstGeom>
          <a:solidFill>
            <a:schemeClr val="bg1"/>
          </a:solidFill>
          <a:ln w="19050">
            <a:solidFill>
              <a:schemeClr val="tx1"/>
            </a:solidFill>
          </a:ln>
        </p:spPr>
        <p:txBody>
          <a:bodyPr wrap="none" rtlCol="0">
            <a:spAutoFit/>
          </a:bodyPr>
          <a:lstStyle/>
          <a:p>
            <a:r>
              <a:rPr lang="en-US" altLang="ja-JP" sz="1200" dirty="0"/>
              <a:t>HQ(office)</a:t>
            </a:r>
            <a:endParaRPr kumimoji="1" lang="en-US" altLang="ja-JP" sz="1200" dirty="0"/>
          </a:p>
          <a:p>
            <a:r>
              <a:rPr lang="ja-JP" altLang="en-US" sz="1200" dirty="0"/>
              <a:t>・ </a:t>
            </a:r>
            <a:r>
              <a:rPr lang="en-US" altLang="ja-JP" sz="1200" dirty="0"/>
              <a:t>Engineer</a:t>
            </a:r>
            <a:r>
              <a:rPr lang="ja-JP" altLang="en-US" sz="1200" dirty="0"/>
              <a:t> </a:t>
            </a:r>
            <a:r>
              <a:rPr lang="en-US" altLang="ja-JP" sz="1200" dirty="0"/>
              <a:t>(XXX)</a:t>
            </a:r>
          </a:p>
          <a:p>
            <a:r>
              <a:rPr kumimoji="1" lang="ja-JP" altLang="en-US" sz="1200" dirty="0"/>
              <a:t>・ </a:t>
            </a:r>
            <a:r>
              <a:rPr lang="en-US" altLang="ja-JP" sz="1200" dirty="0"/>
              <a:t>Legal</a:t>
            </a:r>
            <a:r>
              <a:rPr kumimoji="1" lang="ja-JP" altLang="en-US" sz="1200" dirty="0"/>
              <a:t> </a:t>
            </a:r>
            <a:r>
              <a:rPr kumimoji="1" lang="en-US" altLang="ja-JP" sz="1200" dirty="0"/>
              <a:t>(YYY)</a:t>
            </a:r>
            <a:endParaRPr lang="en-US" altLang="ja-JP" sz="1200" dirty="0"/>
          </a:p>
          <a:p>
            <a:r>
              <a:rPr lang="ja-JP" altLang="en-US" sz="1200" dirty="0"/>
              <a:t>・ </a:t>
            </a:r>
            <a:r>
              <a:rPr lang="en-US" altLang="ja-JP" sz="1200" dirty="0"/>
              <a:t>IP (ZZZ)</a:t>
            </a:r>
            <a:endParaRPr kumimoji="1" lang="en-US" altLang="ja-JP" sz="1200" dirty="0"/>
          </a:p>
        </p:txBody>
      </p:sp>
      <p:sp>
        <p:nvSpPr>
          <p:cNvPr id="14" name="テキスト ボックス 13"/>
          <p:cNvSpPr txBox="1"/>
          <p:nvPr/>
        </p:nvSpPr>
        <p:spPr>
          <a:xfrm>
            <a:off x="5968210" y="5445224"/>
            <a:ext cx="1560042" cy="830997"/>
          </a:xfrm>
          <a:prstGeom prst="rect">
            <a:avLst/>
          </a:prstGeom>
          <a:solidFill>
            <a:schemeClr val="bg1"/>
          </a:solidFill>
          <a:ln w="19050">
            <a:solidFill>
              <a:schemeClr val="tx1"/>
            </a:solidFill>
          </a:ln>
        </p:spPr>
        <p:txBody>
          <a:bodyPr wrap="none" rtlCol="0">
            <a:spAutoFit/>
          </a:bodyPr>
          <a:lstStyle/>
          <a:p>
            <a:r>
              <a:rPr lang="en-US" altLang="ja-JP" sz="1200" dirty="0"/>
              <a:t>Company C</a:t>
            </a:r>
            <a:endParaRPr kumimoji="1" lang="en-US" altLang="ja-JP" sz="1200" dirty="0"/>
          </a:p>
          <a:p>
            <a:r>
              <a:rPr lang="ja-JP" altLang="en-US" sz="1200" dirty="0"/>
              <a:t>・ </a:t>
            </a:r>
            <a:r>
              <a:rPr lang="en-US" altLang="ja-JP" sz="1200" dirty="0"/>
              <a:t>Engineer(OOO)</a:t>
            </a:r>
          </a:p>
          <a:p>
            <a:r>
              <a:rPr kumimoji="1" lang="ja-JP" altLang="en-US" sz="1200" dirty="0"/>
              <a:t>・ </a:t>
            </a:r>
            <a:r>
              <a:rPr lang="en-US" altLang="ja-JP" sz="1200" dirty="0"/>
              <a:t>Legal</a:t>
            </a:r>
            <a:r>
              <a:rPr kumimoji="1" lang="ja-JP" altLang="en-US" sz="1200" dirty="0"/>
              <a:t> </a:t>
            </a:r>
            <a:r>
              <a:rPr kumimoji="1" lang="en-US" altLang="ja-JP" sz="1200" dirty="0"/>
              <a:t>(PPP)</a:t>
            </a:r>
            <a:endParaRPr lang="en-US" altLang="ja-JP" sz="1200" dirty="0"/>
          </a:p>
          <a:p>
            <a:r>
              <a:rPr lang="ja-JP" altLang="en-US" sz="1200" dirty="0"/>
              <a:t>・ </a:t>
            </a:r>
            <a:r>
              <a:rPr lang="en-US" altLang="ja-JP" sz="1200" dirty="0"/>
              <a:t>IP</a:t>
            </a:r>
            <a:r>
              <a:rPr lang="ja-JP" altLang="en-US" sz="1200" dirty="0"/>
              <a:t> </a:t>
            </a:r>
            <a:r>
              <a:rPr lang="en-US" altLang="ja-JP" sz="1200" dirty="0"/>
              <a:t>(QQQ)</a:t>
            </a:r>
            <a:endParaRPr kumimoji="1" lang="en-US" altLang="ja-JP" sz="1200" dirty="0"/>
          </a:p>
        </p:txBody>
      </p:sp>
      <p:sp>
        <p:nvSpPr>
          <p:cNvPr id="15" name="テキスト ボックス 14"/>
          <p:cNvSpPr txBox="1"/>
          <p:nvPr/>
        </p:nvSpPr>
        <p:spPr>
          <a:xfrm>
            <a:off x="5169024" y="5799167"/>
            <a:ext cx="569387" cy="276999"/>
          </a:xfrm>
          <a:prstGeom prst="rect">
            <a:avLst/>
          </a:prstGeom>
          <a:noFill/>
        </p:spPr>
        <p:txBody>
          <a:bodyPr wrap="none" rtlCol="0">
            <a:spAutoFit/>
          </a:bodyPr>
          <a:lstStyle/>
          <a:p>
            <a:r>
              <a:rPr kumimoji="1" lang="ja-JP" altLang="en-US" sz="1200" dirty="0"/>
              <a:t>・・・・・</a:t>
            </a:r>
          </a:p>
        </p:txBody>
      </p:sp>
      <p:sp>
        <p:nvSpPr>
          <p:cNvPr id="16" name="正方形/長方形 15"/>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7" name="テキスト ボックス 16">
            <a:extLst>
              <a:ext uri="{FF2B5EF4-FFF2-40B4-BE49-F238E27FC236}">
                <a16:creationId xmlns:a16="http://schemas.microsoft.com/office/drawing/2014/main" id="{4882CF00-BEED-431A-A2DB-92EEA21FCE0B}"/>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165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16</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2013762584"/>
              </p:ext>
            </p:extLst>
          </p:nvPr>
        </p:nvGraphicFramePr>
        <p:xfrm>
          <a:off x="416496" y="836712"/>
          <a:ext cx="9073008" cy="5935136"/>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288032">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ja-JP" altLang="en-US" sz="2000" b="0" dirty="0">
                          <a:solidFill>
                            <a:schemeClr val="tx1"/>
                          </a:solidFill>
                        </a:rPr>
                        <a:t>ソニー株式会社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dirty="0">
                          <a:solidFill>
                            <a:schemeClr val="tx1"/>
                          </a:solidFill>
                        </a:rPr>
                        <a:t>上田　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2018/4/17</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ja-JP" altLang="en-US" sz="2000" b="0" dirty="0">
                          <a:solidFill>
                            <a:schemeClr val="tx1"/>
                          </a:solidFill>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専属組織あり </a:t>
                      </a:r>
                      <a:r>
                        <a:rPr kumimoji="1" lang="en-US" altLang="ja-JP" b="0" dirty="0">
                          <a:solidFill>
                            <a:schemeClr val="tx1"/>
                          </a:solidFill>
                        </a:rPr>
                        <a:t>/</a:t>
                      </a:r>
                      <a:r>
                        <a:rPr kumimoji="1" lang="ja-JP" altLang="en-US" b="0" dirty="0">
                          <a:solidFill>
                            <a:schemeClr val="tx1"/>
                          </a:solidFill>
                        </a:rPr>
                        <a:t> バーチャル </a:t>
                      </a:r>
                      <a:r>
                        <a:rPr kumimoji="1" lang="en-US" altLang="ja-JP" b="0" dirty="0">
                          <a:solidFill>
                            <a:schemeClr val="tx1"/>
                          </a:solidFill>
                        </a:rPr>
                        <a:t>or</a:t>
                      </a:r>
                      <a:r>
                        <a:rPr kumimoji="1" lang="ja-JP" altLang="en-US" b="0" dirty="0">
                          <a:solidFill>
                            <a:schemeClr val="tx1"/>
                          </a:solidFill>
                        </a:rPr>
                        <a:t> コミュニティ型 </a:t>
                      </a:r>
                      <a:r>
                        <a:rPr kumimoji="1" lang="en-US" altLang="ja-JP" b="0" dirty="0">
                          <a:solidFill>
                            <a:schemeClr val="tx1"/>
                          </a:solidFill>
                        </a:rPr>
                        <a:t>/</a:t>
                      </a:r>
                      <a:r>
                        <a:rPr kumimoji="1" lang="ja-JP" altLang="en-US" b="0" dirty="0">
                          <a:solidFill>
                            <a:schemeClr val="tx1"/>
                          </a:solidFill>
                        </a:rPr>
                        <a:t> 担当者レベル</a:t>
                      </a:r>
                      <a:r>
                        <a:rPr kumimoji="1" lang="ja-JP" altLang="en-US" b="0" baseline="0" dirty="0">
                          <a:solidFill>
                            <a:schemeClr val="tx1"/>
                          </a:solidFill>
                        </a:rPr>
                        <a:t> </a:t>
                      </a:r>
                      <a:r>
                        <a:rPr kumimoji="1" lang="en-US" altLang="ja-JP" b="0" baseline="0" dirty="0">
                          <a:solidFill>
                            <a:schemeClr val="tx1"/>
                          </a:solidFill>
                        </a:rPr>
                        <a:t>/</a:t>
                      </a:r>
                      <a:r>
                        <a:rPr kumimoji="1" lang="ja-JP" altLang="en-US" b="0" baseline="0" dirty="0">
                          <a:solidFill>
                            <a:schemeClr val="tx1"/>
                          </a:solidFill>
                        </a:rPr>
                        <a:t> </a:t>
                      </a:r>
                      <a:r>
                        <a:rPr kumimoji="1" lang="en-US" altLang="ja-JP" b="0" baseline="0" dirty="0">
                          <a:solidFill>
                            <a:schemeClr val="tx1"/>
                          </a:solidFill>
                        </a:rPr>
                        <a:t>Alone</a:t>
                      </a:r>
                    </a:p>
                    <a:p>
                      <a:r>
                        <a:rPr kumimoji="1" lang="en-US" altLang="ja-JP" b="0" baseline="0" dirty="0">
                          <a:solidFill>
                            <a:schemeClr val="tx1"/>
                          </a:solidFill>
                        </a:rPr>
                        <a:t>(</a:t>
                      </a:r>
                      <a:r>
                        <a:rPr kumimoji="1" lang="ja-JP" altLang="en-US" b="0" baseline="0" dirty="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ja-JP" altLang="en-US" sz="2000" b="0" dirty="0">
                          <a:solidFill>
                            <a:schemeClr val="tx1"/>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a:solidFill>
                            <a:schemeClr val="tx1"/>
                          </a:solidFill>
                        </a:rPr>
                        <a:t>100</a:t>
                      </a:r>
                      <a:r>
                        <a:rPr kumimoji="1" lang="ja-JP" altLang="en-US" b="0" dirty="0">
                          <a:solidFill>
                            <a:schemeClr val="tx1"/>
                          </a:solidFill>
                        </a:rPr>
                        <a:t>人以上 </a:t>
                      </a:r>
                      <a:r>
                        <a:rPr kumimoji="1" lang="en-US" altLang="ja-JP" b="0" dirty="0">
                          <a:solidFill>
                            <a:schemeClr val="tx1"/>
                          </a:solidFill>
                        </a:rPr>
                        <a:t>/</a:t>
                      </a:r>
                      <a:r>
                        <a:rPr kumimoji="1" lang="ja-JP" altLang="en-US" b="0" dirty="0">
                          <a:solidFill>
                            <a:schemeClr val="tx1"/>
                          </a:solidFill>
                        </a:rPr>
                        <a:t> 数十人 </a:t>
                      </a:r>
                      <a:r>
                        <a:rPr kumimoji="1" lang="en-US" altLang="ja-JP" b="0" dirty="0">
                          <a:solidFill>
                            <a:schemeClr val="tx1"/>
                          </a:solidFill>
                        </a:rPr>
                        <a:t>/</a:t>
                      </a:r>
                      <a:r>
                        <a:rPr kumimoji="1" lang="ja-JP" altLang="en-US" b="0" dirty="0">
                          <a:solidFill>
                            <a:schemeClr val="tx1"/>
                          </a:solidFill>
                        </a:rPr>
                        <a:t> </a:t>
                      </a:r>
                      <a:r>
                        <a:rPr kumimoji="1" lang="en-US" altLang="ja-JP" b="0" dirty="0">
                          <a:solidFill>
                            <a:schemeClr val="tx1"/>
                          </a:solidFill>
                        </a:rPr>
                        <a:t>10</a:t>
                      </a:r>
                      <a:r>
                        <a:rPr kumimoji="1" lang="ja-JP" altLang="en-US" b="0" dirty="0">
                          <a:solidFill>
                            <a:schemeClr val="tx1"/>
                          </a:solidFill>
                        </a:rPr>
                        <a:t>～</a:t>
                      </a:r>
                      <a:r>
                        <a:rPr kumimoji="1" lang="en-US" altLang="ja-JP" b="0" dirty="0">
                          <a:solidFill>
                            <a:schemeClr val="tx1"/>
                          </a:solidFill>
                        </a:rPr>
                        <a:t>20</a:t>
                      </a:r>
                      <a:r>
                        <a:rPr kumimoji="1" lang="ja-JP" altLang="en-US" b="0" dirty="0">
                          <a:solidFill>
                            <a:schemeClr val="tx1"/>
                          </a:solidFill>
                        </a:rPr>
                        <a:t>名程度 </a:t>
                      </a:r>
                      <a:r>
                        <a:rPr kumimoji="1" lang="en-US" altLang="ja-JP" b="0" dirty="0">
                          <a:solidFill>
                            <a:schemeClr val="tx1"/>
                          </a:solidFill>
                        </a:rPr>
                        <a:t>/</a:t>
                      </a:r>
                      <a:r>
                        <a:rPr kumimoji="1" lang="ja-JP" altLang="en-US" b="0" dirty="0">
                          <a:solidFill>
                            <a:schemeClr val="tx1"/>
                          </a:solidFill>
                        </a:rPr>
                        <a:t> 数名 </a:t>
                      </a:r>
                      <a:r>
                        <a:rPr kumimoji="1" lang="en-US" altLang="ja-JP" b="0" dirty="0">
                          <a:solidFill>
                            <a:schemeClr val="tx1"/>
                          </a:solidFill>
                        </a:rPr>
                        <a:t>/</a:t>
                      </a:r>
                      <a:r>
                        <a:rPr kumimoji="1" lang="ja-JP" altLang="en-US" b="0" dirty="0">
                          <a:solidFill>
                            <a:schemeClr val="tx1"/>
                          </a:solidFill>
                        </a:rPr>
                        <a:t> ひとり </a:t>
                      </a:r>
                      <a:r>
                        <a:rPr kumimoji="1" lang="en-US" altLang="ja-JP" b="0" dirty="0">
                          <a:solidFill>
                            <a:schemeClr val="tx1"/>
                          </a:solidFill>
                        </a:rPr>
                        <a:t>/</a:t>
                      </a:r>
                      <a:r>
                        <a:rPr kumimoji="1" lang="ja-JP" altLang="en-US" b="0" baseline="0" dirty="0">
                          <a:solidFill>
                            <a:schemeClr val="tx1"/>
                          </a:solidFill>
                        </a:rPr>
                        <a:t> ゼロ</a:t>
                      </a:r>
                      <a:endParaRPr kumimoji="1" lang="en-US" altLang="ja-JP" b="0" baseline="0" dirty="0">
                        <a:solidFill>
                          <a:schemeClr val="tx1"/>
                        </a:solidFill>
                      </a:endParaRPr>
                    </a:p>
                    <a:p>
                      <a:r>
                        <a:rPr kumimoji="1" lang="en-US" altLang="ja-JP" b="0" baseline="0" dirty="0">
                          <a:solidFill>
                            <a:schemeClr val="tx1"/>
                          </a:solidFill>
                        </a:rPr>
                        <a:t>(</a:t>
                      </a:r>
                      <a:r>
                        <a:rPr kumimoji="1" lang="ja-JP" altLang="en-US" b="0" baseline="0" dirty="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ja-JP" altLang="en-US" sz="2000" b="0" dirty="0">
                          <a:solidFill>
                            <a:schemeClr val="tx1"/>
                          </a:solidFill>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sz="1400" dirty="0"/>
                        <a:t>社内コミュニティーを形成して対応している。</a:t>
                      </a:r>
                      <a:endParaRPr kumimoji="1" lang="en-US" altLang="ja-JP" sz="1400" dirty="0"/>
                    </a:p>
                    <a:p>
                      <a:pPr marL="0" indent="0">
                        <a:buFont typeface="Arial" panose="020B0604020202020204" pitchFamily="34" charset="0"/>
                        <a:buNone/>
                      </a:pPr>
                      <a:r>
                        <a:rPr kumimoji="1" lang="ja-JP" altLang="en-US" sz="1400" dirty="0"/>
                        <a:t>法務、知財、広報、品質管理なども参画。ほぼすべての事業ユニットから参画。海外事業拠点もカバー。</a:t>
                      </a:r>
                      <a:endParaRPr kumimoji="1" lang="en-US" altLang="ja-JP" sz="1400" dirty="0"/>
                    </a:p>
                    <a:p>
                      <a:pPr marL="0" indent="0">
                        <a:buFont typeface="Arial" panose="020B0604020202020204" pitchFamily="34" charset="0"/>
                        <a:buNone/>
                      </a:pPr>
                      <a:r>
                        <a:rPr kumimoji="1" lang="ja-JP" altLang="en-US" sz="1400" dirty="0"/>
                        <a:t>一部の事業ユニットは独自サブコミュニティーを形成</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51915">
                <a:tc gridSpan="2">
                  <a:txBody>
                    <a:bodyPr/>
                    <a:lstStyle/>
                    <a:p>
                      <a:pPr algn="ctr"/>
                      <a:r>
                        <a:rPr kumimoji="1" lang="ja-JP" altLang="en-US" sz="2000" b="0" dirty="0">
                          <a:solidFill>
                            <a:schemeClr val="tx1"/>
                          </a:solidFill>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dirty="0"/>
                        <a:t>OSS</a:t>
                      </a:r>
                      <a:r>
                        <a:rPr kumimoji="1" lang="ja-JP" altLang="en-US" dirty="0"/>
                        <a:t>対応の分散化進行中。</a:t>
                      </a:r>
                      <a:r>
                        <a:rPr kumimoji="1" lang="ja-JP" altLang="en-US" dirty="0">
                          <a:solidFill>
                            <a:srgbClr val="0066FF"/>
                          </a:solidFill>
                        </a:rPr>
                        <a:t>社内完成度を上げること</a:t>
                      </a:r>
                      <a:r>
                        <a:rPr kumimoji="1" lang="ja-JP" altLang="en-US" dirty="0"/>
                        <a:t>と</a:t>
                      </a:r>
                      <a:r>
                        <a:rPr kumimoji="1" lang="ja-JP" altLang="en-US" dirty="0">
                          <a:solidFill>
                            <a:srgbClr val="FF0000"/>
                          </a:solidFill>
                        </a:rPr>
                        <a:t>社外への展開</a:t>
                      </a:r>
                      <a:r>
                        <a:rPr kumimoji="1" lang="ja-JP" altLang="en-US" dirty="0"/>
                        <a:t>が課題</a:t>
                      </a:r>
                      <a:endParaRPr kumimoji="1" lang="en-US" altLang="ja-JP" dirty="0"/>
                    </a:p>
                    <a:p>
                      <a:pPr marL="0" indent="0">
                        <a:buFont typeface="Arial" panose="020B0604020202020204" pitchFamily="34" charset="0"/>
                        <a:buNone/>
                      </a:pPr>
                      <a:r>
                        <a:rPr kumimoji="1" lang="ja-JP" altLang="en-US" dirty="0">
                          <a:sym typeface="Wingdings" panose="05000000000000000000" pitchFamily="2" charset="2"/>
                        </a:rPr>
                        <a:t>　　</a:t>
                      </a:r>
                      <a:r>
                        <a:rPr kumimoji="1" lang="en-US" altLang="ja-JP" dirty="0">
                          <a:sym typeface="Wingdings" panose="05000000000000000000" pitchFamily="2" charset="2"/>
                        </a:rPr>
                        <a:t></a:t>
                      </a:r>
                      <a:r>
                        <a:rPr kumimoji="1" lang="ja-JP" altLang="en-US" dirty="0"/>
                        <a:t>医療モデルを参考　（町の名医が日常の健康管理を、大学病院は高度医療）</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2113301">
                <a:tc gridSpan="2">
                  <a:txBody>
                    <a:bodyPr/>
                    <a:lstStyle/>
                    <a:p>
                      <a:pPr algn="ctr"/>
                      <a:r>
                        <a:rPr kumimoji="1" lang="ja-JP" altLang="en-US" sz="2000" b="0" dirty="0">
                          <a:solidFill>
                            <a:schemeClr val="tx1"/>
                          </a:solidFill>
                        </a:rPr>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dirty="0"/>
                        <a:t>別に図解資料</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pic>
        <p:nvPicPr>
          <p:cNvPr id="1026" name="Picture 2">
            <a:hlinkClick r:id="rId2" action="ppaction://hlinkpres?slideindex=1&amp;slidetit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145" y="4725144"/>
            <a:ext cx="3547886" cy="1995686"/>
          </a:xfrm>
          <a:prstGeom prst="rect">
            <a:avLst/>
          </a:prstGeom>
          <a:noFill/>
          <a:ln w="3810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左矢印 6"/>
          <p:cNvSpPr/>
          <p:nvPr/>
        </p:nvSpPr>
        <p:spPr bwMode="auto">
          <a:xfrm>
            <a:off x="7113240" y="6021288"/>
            <a:ext cx="2592288" cy="699542"/>
          </a:xfrm>
          <a:prstGeom prst="leftArrow">
            <a:avLst/>
          </a:prstGeom>
          <a:solidFill>
            <a:srgbClr val="0066FF"/>
          </a:solidFill>
          <a:ln w="190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i="0" u="none" strike="noStrike" cap="none" normalizeH="0" baseline="0" dirty="0">
                <a:ln>
                  <a:noFill/>
                </a:ln>
                <a:solidFill>
                  <a:schemeClr val="bg1"/>
                </a:solidFill>
                <a:effectLst/>
                <a:latin typeface="Arial Black" pitchFamily="34" charset="0"/>
                <a:ea typeface="HGP創英角ｺﾞｼｯｸUB" pitchFamily="50" charset="-128"/>
              </a:rPr>
              <a:t>別スライドへリンクあり</a:t>
            </a:r>
          </a:p>
        </p:txBody>
      </p:sp>
      <p:sp>
        <p:nvSpPr>
          <p:cNvPr id="9" name="角丸四角形 8"/>
          <p:cNvSpPr/>
          <p:nvPr/>
        </p:nvSpPr>
        <p:spPr bwMode="auto">
          <a:xfrm>
            <a:off x="4448944" y="2024844"/>
            <a:ext cx="1368152" cy="32403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0" name="角丸四角形 9"/>
          <p:cNvSpPr/>
          <p:nvPr/>
        </p:nvSpPr>
        <p:spPr bwMode="auto">
          <a:xfrm>
            <a:off x="1496616" y="2672916"/>
            <a:ext cx="1296144" cy="32403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1" name="テキスト ボックス 10">
            <a:extLst>
              <a:ext uri="{FF2B5EF4-FFF2-40B4-BE49-F238E27FC236}">
                <a16:creationId xmlns:a16="http://schemas.microsoft.com/office/drawing/2014/main" id="{4AB96F54-AEDE-4B03-996E-3FBA9A82D628}"/>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350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17</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2487413182"/>
              </p:ext>
            </p:extLst>
          </p:nvPr>
        </p:nvGraphicFramePr>
        <p:xfrm>
          <a:off x="416496" y="836712"/>
          <a:ext cx="9073008" cy="5953781"/>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Sony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a:solidFill>
                            <a:schemeClr val="tx1"/>
                          </a:solidFill>
                        </a:rPr>
                        <a:t>Satoru</a:t>
                      </a:r>
                      <a:r>
                        <a:rPr kumimoji="1" lang="en-US" altLang="ja-JP" sz="1400" b="0" baseline="0" dirty="0">
                          <a:solidFill>
                            <a:schemeClr val="tx1"/>
                          </a:solidFill>
                        </a:rPr>
                        <a:t> Ueda</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a:solidFill>
                            <a:schemeClr val="tx1"/>
                          </a:solidFill>
                        </a:rPr>
                        <a:t>April 17</a:t>
                      </a:r>
                      <a:r>
                        <a:rPr kumimoji="1" lang="en-US" altLang="ja-JP" sz="1400" b="0" baseline="30000" dirty="0">
                          <a:solidFill>
                            <a:schemeClr val="tx1"/>
                          </a:solidFill>
                        </a:rPr>
                        <a:t>th</a:t>
                      </a:r>
                      <a:r>
                        <a:rPr kumimoji="1" lang="en-US" altLang="ja-JP" sz="1400" b="0" dirty="0">
                          <a:solidFill>
                            <a:schemeClr val="tx1"/>
                          </a:solidFill>
                        </a:rPr>
                        <a:t>, 2018</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(comment:</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(comment:</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Internal community for OSS license.</a:t>
                      </a:r>
                    </a:p>
                    <a:p>
                      <a:pPr marL="0" indent="0">
                        <a:buFont typeface="Arial" panose="020B0604020202020204" pitchFamily="34" charset="0"/>
                        <a:buNone/>
                      </a:pPr>
                      <a:r>
                        <a:rPr kumimoji="1" lang="en-US" altLang="ja-JP" sz="1400" dirty="0"/>
                        <a:t>Legal, IP department, Public</a:t>
                      </a:r>
                      <a:r>
                        <a:rPr kumimoji="1" lang="en-US" altLang="ja-JP" sz="1400" baseline="0" dirty="0"/>
                        <a:t> Relation and QA are involved in the activity. Almost all business units participate in community. Abroad development sites are covered by community.</a:t>
                      </a:r>
                    </a:p>
                    <a:p>
                      <a:pPr marL="0" indent="0">
                        <a:buFont typeface="Arial" panose="020B0604020202020204" pitchFamily="34" charset="0"/>
                        <a:buNone/>
                      </a:pPr>
                      <a:r>
                        <a:rPr kumimoji="1" lang="en-US" altLang="ja-JP" sz="1400" baseline="0" dirty="0"/>
                        <a:t>Some business units have sub-community inside their units.</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Skill</a:t>
                      </a:r>
                      <a:r>
                        <a:rPr kumimoji="1" lang="en-US" altLang="ja-JP" sz="1400" baseline="0" dirty="0"/>
                        <a:t> up of each member: </a:t>
                      </a:r>
                      <a:r>
                        <a:rPr kumimoji="1" lang="en-US" altLang="ja-JP" sz="1400" dirty="0"/>
                        <a:t>Analogy of medical care model(skillful home doctors</a:t>
                      </a:r>
                      <a:r>
                        <a:rPr kumimoji="1" lang="en-US" altLang="ja-JP" sz="1400" baseline="0" dirty="0"/>
                        <a:t> and </a:t>
                      </a:r>
                      <a:r>
                        <a:rPr kumimoji="1" lang="en-US" altLang="ja-JP" sz="1400" dirty="0"/>
                        <a:t>university hospital)</a:t>
                      </a:r>
                    </a:p>
                    <a:p>
                      <a:pPr marL="0" indent="0">
                        <a:buFont typeface="Arial" panose="020B0604020202020204" pitchFamily="34" charset="0"/>
                        <a:buNone/>
                      </a:pPr>
                      <a:r>
                        <a:rPr kumimoji="1" lang="en-US" altLang="ja-JP" sz="1400" baseline="0" dirty="0"/>
                        <a:t>Supply chain issues. </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2113301">
                <a:tc gridSpan="2">
                  <a:txBody>
                    <a:bodyPr/>
                    <a:lstStyle/>
                    <a:p>
                      <a:pPr algn="ctr"/>
                      <a:r>
                        <a:rPr kumimoji="1" lang="en-US" altLang="ja-JP" sz="1400" b="0" dirty="0">
                          <a:solidFill>
                            <a:schemeClr val="tx1"/>
                          </a:solidFill>
                        </a:rPr>
                        <a:t>Free</a:t>
                      </a:r>
                      <a:r>
                        <a:rPr kumimoji="1" lang="en-US" altLang="ja-JP" sz="1400" b="0" baseline="0" dirty="0">
                          <a:solidFill>
                            <a:schemeClr val="tx1"/>
                          </a:solidFill>
                        </a:rPr>
                        <a:t> writing</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dirty="0"/>
                        <a:t>Please</a:t>
                      </a:r>
                      <a:r>
                        <a:rPr kumimoji="1" lang="en-US" altLang="ja-JP" sz="1400" baseline="0" dirty="0"/>
                        <a:t> r</a:t>
                      </a:r>
                      <a:r>
                        <a:rPr kumimoji="1" lang="en-US" altLang="ja-JP" sz="1400" dirty="0"/>
                        <a:t>efer to the</a:t>
                      </a:r>
                      <a:r>
                        <a:rPr kumimoji="1" lang="en-US" altLang="ja-JP" sz="1400" baseline="0" dirty="0"/>
                        <a:t> n</a:t>
                      </a:r>
                      <a:r>
                        <a:rPr kumimoji="1" lang="en-US" altLang="ja-JP" sz="1400" dirty="0"/>
                        <a:t>ext page</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7" name="角丸四角形 11"/>
          <p:cNvSpPr/>
          <p:nvPr/>
        </p:nvSpPr>
        <p:spPr bwMode="auto">
          <a:xfrm>
            <a:off x="4258926" y="1772816"/>
            <a:ext cx="910097" cy="288032"/>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角丸四角形 11"/>
          <p:cNvSpPr/>
          <p:nvPr/>
        </p:nvSpPr>
        <p:spPr bwMode="auto">
          <a:xfrm>
            <a:off x="1496616" y="2276872"/>
            <a:ext cx="929892" cy="272353"/>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pic>
        <p:nvPicPr>
          <p:cNvPr id="16" name="Picture 2">
            <a:hlinkClick r:id="rId2" action="ppaction://hlinkpres?slideindex=1&amp;slidetit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145" y="4725144"/>
            <a:ext cx="3547886" cy="1995686"/>
          </a:xfrm>
          <a:prstGeom prst="rect">
            <a:avLst/>
          </a:prstGeom>
          <a:noFill/>
          <a:ln w="3810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正方形/長方形 8"/>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0" name="テキスト ボックス 9">
            <a:extLst>
              <a:ext uri="{FF2B5EF4-FFF2-40B4-BE49-F238E27FC236}">
                <a16:creationId xmlns:a16="http://schemas.microsoft.com/office/drawing/2014/main" id="{88E99EDE-8107-490E-B898-2FAF0718EBEE}"/>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9522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円/楕円 29"/>
          <p:cNvSpPr/>
          <p:nvPr/>
        </p:nvSpPr>
        <p:spPr>
          <a:xfrm>
            <a:off x="3943430" y="4782315"/>
            <a:ext cx="2097151" cy="1082076"/>
          </a:xfrm>
          <a:prstGeom prst="ellipse">
            <a:avLst/>
          </a:prstGeom>
          <a:solidFill>
            <a:schemeClr val="accent2">
              <a:lumMod val="75000"/>
            </a:schemeClr>
          </a:solidFill>
          <a:ln w="28575">
            <a:solidFill>
              <a:schemeClr val="bg1"/>
            </a:solidFill>
          </a:ln>
          <a:effectLst>
            <a:softEdge rad="203200"/>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r>
              <a:rPr lang="en-US" altLang="ja-JP" sz="1400" dirty="0">
                <a:solidFill>
                  <a:prstClr val="white"/>
                </a:solidFill>
                <a:latin typeface="メイリオ"/>
              </a:rPr>
              <a:t>Divisional</a:t>
            </a:r>
          </a:p>
          <a:p>
            <a:pPr algn="ctr" defTabSz="1072743" fontAlgn="auto">
              <a:spcBef>
                <a:spcPts val="0"/>
              </a:spcBef>
              <a:spcAft>
                <a:spcPts val="0"/>
              </a:spcAft>
            </a:pPr>
            <a:r>
              <a:rPr lang="en-US" altLang="ja-JP" sz="1400" dirty="0">
                <a:solidFill>
                  <a:prstClr val="white"/>
                </a:solidFill>
                <a:latin typeface="メイリオ"/>
              </a:rPr>
              <a:t>OSS committee</a:t>
            </a:r>
            <a:endParaRPr lang="ja-JP" altLang="en-US" sz="1400" dirty="0">
              <a:solidFill>
                <a:prstClr val="white"/>
              </a:solidFill>
              <a:latin typeface="メイリオ"/>
            </a:endParaRPr>
          </a:p>
        </p:txBody>
      </p:sp>
      <p:sp>
        <p:nvSpPr>
          <p:cNvPr id="27" name="円/楕円 26"/>
          <p:cNvSpPr/>
          <p:nvPr/>
        </p:nvSpPr>
        <p:spPr>
          <a:xfrm>
            <a:off x="506506" y="1736048"/>
            <a:ext cx="5304589" cy="3709176"/>
          </a:xfrm>
          <a:prstGeom prst="ellipse">
            <a:avLst/>
          </a:prstGeom>
          <a:solidFill>
            <a:schemeClr val="accent2">
              <a:lumMod val="75000"/>
            </a:schemeClr>
          </a:solidFill>
          <a:ln w="28575">
            <a:solidFill>
              <a:schemeClr val="bg1"/>
            </a:solidFill>
          </a:ln>
          <a:effectLst>
            <a:softEdge rad="444500"/>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r>
              <a:rPr lang="en-US" altLang="ja-JP" dirty="0">
                <a:solidFill>
                  <a:prstClr val="white"/>
                </a:solidFill>
                <a:latin typeface="メイリオ"/>
              </a:rPr>
              <a:t>OSS License</a:t>
            </a:r>
          </a:p>
          <a:p>
            <a:pPr algn="ctr" defTabSz="1072743" fontAlgn="auto">
              <a:spcBef>
                <a:spcPts val="0"/>
              </a:spcBef>
              <a:spcAft>
                <a:spcPts val="0"/>
              </a:spcAft>
            </a:pPr>
            <a:r>
              <a:rPr lang="en-US" altLang="ja-JP" dirty="0">
                <a:solidFill>
                  <a:prstClr val="white"/>
                </a:solidFill>
                <a:latin typeface="メイリオ"/>
              </a:rPr>
              <a:t>committee</a:t>
            </a:r>
            <a:endParaRPr lang="ja-JP" altLang="en-US" dirty="0">
              <a:solidFill>
                <a:prstClr val="white"/>
              </a:solidFill>
              <a:latin typeface="メイリオ"/>
            </a:endParaRPr>
          </a:p>
        </p:txBody>
      </p:sp>
      <p:pic>
        <p:nvPicPr>
          <p:cNvPr id="14" name="Picture 2" descr="市場, バザール, 人, 群衆, 泊, 夜, ライ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7998" y="68629"/>
            <a:ext cx="3141539" cy="2577673"/>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2"/>
          <p:cNvSpPr>
            <a:spLocks noGrp="1"/>
          </p:cNvSpPr>
          <p:nvPr>
            <p:ph type="title"/>
          </p:nvPr>
        </p:nvSpPr>
        <p:spPr/>
        <p:txBody>
          <a:bodyPr/>
          <a:lstStyle/>
          <a:p>
            <a:r>
              <a:rPr kumimoji="1" lang="ja-JP" altLang="en-US" dirty="0"/>
              <a:t>ソニーの</a:t>
            </a:r>
            <a:r>
              <a:rPr kumimoji="1" lang="en-US" altLang="ja-JP" dirty="0"/>
              <a:t>OSS</a:t>
            </a:r>
            <a:r>
              <a:rPr kumimoji="1" lang="ja-JP" altLang="en-US" dirty="0"/>
              <a:t>にまつわる体制</a:t>
            </a:r>
          </a:p>
        </p:txBody>
      </p:sp>
      <p:sp>
        <p:nvSpPr>
          <p:cNvPr id="13" name="テキスト ボックス 12"/>
          <p:cNvSpPr txBox="1"/>
          <p:nvPr/>
        </p:nvSpPr>
        <p:spPr>
          <a:xfrm>
            <a:off x="6591183" y="2670202"/>
            <a:ext cx="3141539" cy="2724422"/>
          </a:xfrm>
          <a:prstGeom prst="rect">
            <a:avLst/>
          </a:prstGeom>
          <a:noFill/>
        </p:spPr>
        <p:txBody>
          <a:bodyPr wrap="square" lIns="107275" tIns="53637" rIns="107275" bIns="53637" rtlCol="0">
            <a:spAutoFit/>
          </a:bodyPr>
          <a:lstStyle/>
          <a:p>
            <a:pPr marL="335232" indent="-335232" defTabSz="1072743" fontAlgn="auto">
              <a:spcBef>
                <a:spcPts val="0"/>
              </a:spcBef>
              <a:spcAft>
                <a:spcPts val="0"/>
              </a:spcAft>
              <a:buFont typeface="Arial" panose="020B0604020202020204" pitchFamily="34" charset="0"/>
              <a:buChar char="•"/>
            </a:pPr>
            <a:r>
              <a:rPr lang="en-US" altLang="ja-JP" dirty="0">
                <a:solidFill>
                  <a:prstClr val="black"/>
                </a:solidFill>
                <a:latin typeface="Segoe UI Symbol"/>
                <a:ea typeface="メイリオ"/>
              </a:rPr>
              <a:t>About 100 members of OSS License Committee</a:t>
            </a:r>
          </a:p>
          <a:p>
            <a:pPr marL="335232" indent="-335232" defTabSz="1072743" fontAlgn="auto">
              <a:spcBef>
                <a:spcPts val="0"/>
              </a:spcBef>
              <a:spcAft>
                <a:spcPts val="0"/>
              </a:spcAft>
              <a:buFont typeface="Arial" panose="020B0604020202020204" pitchFamily="34" charset="0"/>
              <a:buChar char="•"/>
            </a:pPr>
            <a:endParaRPr lang="en-US" altLang="ja-JP" dirty="0">
              <a:solidFill>
                <a:prstClr val="black"/>
              </a:solidFill>
              <a:latin typeface="Segoe UI Symbol"/>
              <a:ea typeface="メイリオ"/>
            </a:endParaRPr>
          </a:p>
          <a:p>
            <a:pPr marL="335232" indent="-335232" defTabSz="1072743" fontAlgn="auto">
              <a:spcBef>
                <a:spcPts val="0"/>
              </a:spcBef>
              <a:spcAft>
                <a:spcPts val="0"/>
              </a:spcAft>
              <a:buFont typeface="Arial" panose="020B0604020202020204" pitchFamily="34" charset="0"/>
              <a:buChar char="•"/>
            </a:pPr>
            <a:r>
              <a:rPr lang="en-US" altLang="ja-JP" dirty="0">
                <a:solidFill>
                  <a:prstClr val="black"/>
                </a:solidFill>
                <a:latin typeface="Segoe UI Symbol"/>
                <a:ea typeface="メイリオ"/>
              </a:rPr>
              <a:t>OSS strategy board as the community leader (with a few experts)</a:t>
            </a:r>
          </a:p>
          <a:p>
            <a:pPr marL="871604" lvl="1" indent="-335232" defTabSz="1072743" fontAlgn="auto">
              <a:spcBef>
                <a:spcPts val="0"/>
              </a:spcBef>
              <a:spcAft>
                <a:spcPts val="0"/>
              </a:spcAft>
              <a:buFont typeface="Arial" panose="020B0604020202020204" pitchFamily="34" charset="0"/>
              <a:buChar char="•"/>
            </a:pPr>
            <a:r>
              <a:rPr lang="en-US" altLang="ja-JP" sz="1300" dirty="0">
                <a:solidFill>
                  <a:prstClr val="black"/>
                </a:solidFill>
                <a:latin typeface="Segoe UI Symbol"/>
                <a:ea typeface="メイリオ"/>
              </a:rPr>
              <a:t>Tim Bird, Frank Rowand and few members (about 10)</a:t>
            </a:r>
          </a:p>
          <a:p>
            <a:pPr marL="335232" indent="-335232" defTabSz="1072743" fontAlgn="auto">
              <a:spcBef>
                <a:spcPts val="0"/>
              </a:spcBef>
              <a:spcAft>
                <a:spcPts val="0"/>
              </a:spcAft>
              <a:buFont typeface="Arial" panose="020B0604020202020204" pitchFamily="34" charset="0"/>
              <a:buChar char="•"/>
            </a:pPr>
            <a:endParaRPr lang="en-US" altLang="ja-JP" dirty="0">
              <a:solidFill>
                <a:prstClr val="black"/>
              </a:solidFill>
              <a:latin typeface="Segoe UI Symbol"/>
              <a:ea typeface="メイリオ"/>
            </a:endParaRPr>
          </a:p>
          <a:p>
            <a:pPr marL="335232" indent="-335232" defTabSz="1072743" fontAlgn="auto">
              <a:spcBef>
                <a:spcPts val="0"/>
              </a:spcBef>
              <a:spcAft>
                <a:spcPts val="0"/>
              </a:spcAft>
              <a:buFont typeface="Arial" panose="020B0604020202020204" pitchFamily="34" charset="0"/>
              <a:buChar char="•"/>
            </a:pPr>
            <a:r>
              <a:rPr lang="en-US" altLang="ja-JP" dirty="0">
                <a:solidFill>
                  <a:prstClr val="black"/>
                </a:solidFill>
                <a:latin typeface="Segoe UI Symbol"/>
                <a:ea typeface="メイリオ"/>
              </a:rPr>
              <a:t>OSS</a:t>
            </a:r>
            <a:r>
              <a:rPr lang="ja-JP" altLang="en-US" dirty="0">
                <a:solidFill>
                  <a:prstClr val="black"/>
                </a:solidFill>
                <a:latin typeface="Segoe UI Symbol"/>
                <a:ea typeface="メイリオ"/>
              </a:rPr>
              <a:t>専任の組織は無い</a:t>
            </a:r>
            <a:endParaRPr lang="en-US" altLang="ja-JP" dirty="0">
              <a:solidFill>
                <a:prstClr val="black"/>
              </a:solidFill>
              <a:latin typeface="Segoe UI Symbol"/>
              <a:ea typeface="メイリオ"/>
            </a:endParaRPr>
          </a:p>
        </p:txBody>
      </p:sp>
      <p:sp>
        <p:nvSpPr>
          <p:cNvPr id="4" name="円/楕円 3"/>
          <p:cNvSpPr/>
          <p:nvPr/>
        </p:nvSpPr>
        <p:spPr>
          <a:xfrm>
            <a:off x="1442611" y="1892829"/>
            <a:ext cx="3354373" cy="1248139"/>
          </a:xfrm>
          <a:prstGeom prst="ellipse">
            <a:avLst/>
          </a:prstGeom>
          <a:solidFill>
            <a:schemeClr val="accent3">
              <a:lumMod val="50000"/>
            </a:schemeClr>
          </a:solidFill>
          <a:ln w="28575">
            <a:solidFill>
              <a:schemeClr val="bg1"/>
            </a:solidFill>
          </a:ln>
          <a:effectLst>
            <a:softEdge rad="355600"/>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r>
              <a:rPr lang="en-US" altLang="ja-JP" dirty="0">
                <a:solidFill>
                  <a:prstClr val="white"/>
                </a:solidFill>
                <a:latin typeface="メイリオ"/>
              </a:rPr>
              <a:t>Coordinator</a:t>
            </a:r>
          </a:p>
          <a:p>
            <a:pPr algn="ctr" defTabSz="1072743" fontAlgn="auto">
              <a:spcBef>
                <a:spcPts val="0"/>
              </a:spcBef>
              <a:spcAft>
                <a:spcPts val="0"/>
              </a:spcAft>
            </a:pPr>
            <a:r>
              <a:rPr lang="en-US" altLang="ja-JP" sz="1200" dirty="0">
                <a:solidFill>
                  <a:prstClr val="white"/>
                </a:solidFill>
                <a:latin typeface="メイリオ"/>
              </a:rPr>
              <a:t>(OSS Strategy Board)</a:t>
            </a:r>
          </a:p>
        </p:txBody>
      </p:sp>
      <p:sp>
        <p:nvSpPr>
          <p:cNvPr id="5" name="角丸四角形 4"/>
          <p:cNvSpPr/>
          <p:nvPr/>
        </p:nvSpPr>
        <p:spPr>
          <a:xfrm>
            <a:off x="194473" y="4291480"/>
            <a:ext cx="2730303" cy="1345765"/>
          </a:xfrm>
          <a:prstGeom prst="round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endParaRPr lang="ja-JP" altLang="en-US" dirty="0">
              <a:solidFill>
                <a:prstClr val="white"/>
              </a:solidFill>
            </a:endParaRPr>
          </a:p>
        </p:txBody>
      </p:sp>
      <p:sp>
        <p:nvSpPr>
          <p:cNvPr id="16" name="角丸四角形 15"/>
          <p:cNvSpPr/>
          <p:nvPr/>
        </p:nvSpPr>
        <p:spPr>
          <a:xfrm>
            <a:off x="3626854" y="4674428"/>
            <a:ext cx="2730303" cy="1058829"/>
          </a:xfrm>
          <a:prstGeom prst="round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endParaRPr lang="ja-JP" altLang="en-US" dirty="0">
              <a:solidFill>
                <a:prstClr val="white"/>
              </a:solidFill>
            </a:endParaRPr>
          </a:p>
        </p:txBody>
      </p:sp>
      <p:sp>
        <p:nvSpPr>
          <p:cNvPr id="17" name="角丸四角形 16"/>
          <p:cNvSpPr/>
          <p:nvPr/>
        </p:nvSpPr>
        <p:spPr>
          <a:xfrm>
            <a:off x="4310061" y="1892831"/>
            <a:ext cx="2212195" cy="1056117"/>
          </a:xfrm>
          <a:prstGeom prst="round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endParaRPr lang="ja-JP" altLang="en-US" dirty="0">
              <a:solidFill>
                <a:prstClr val="white"/>
              </a:solidFill>
            </a:endParaRPr>
          </a:p>
        </p:txBody>
      </p:sp>
      <p:sp>
        <p:nvSpPr>
          <p:cNvPr id="19" name="円/楕円 18"/>
          <p:cNvSpPr/>
          <p:nvPr/>
        </p:nvSpPr>
        <p:spPr>
          <a:xfrm>
            <a:off x="740533" y="740701"/>
            <a:ext cx="3283447" cy="1643360"/>
          </a:xfrm>
          <a:prstGeom prst="ellipse">
            <a:avLst/>
          </a:prstGeom>
          <a:solidFill>
            <a:schemeClr val="bg2">
              <a:lumMod val="50000"/>
            </a:schemeClr>
          </a:solidFill>
          <a:ln w="28575">
            <a:solidFill>
              <a:schemeClr val="bg1"/>
            </a:solidFill>
          </a:ln>
          <a:effectLst>
            <a:softEdge rad="342900"/>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r>
              <a:rPr lang="ja-JP" altLang="en-US" sz="1600" dirty="0">
                <a:solidFill>
                  <a:prstClr val="white"/>
                </a:solidFill>
                <a:latin typeface="メイリオ"/>
              </a:rPr>
              <a:t>外部</a:t>
            </a:r>
            <a:r>
              <a:rPr lang="en-US" altLang="ja-JP" sz="1600" dirty="0">
                <a:solidFill>
                  <a:prstClr val="white"/>
                </a:solidFill>
                <a:latin typeface="メイリオ"/>
              </a:rPr>
              <a:t>OSS Community</a:t>
            </a:r>
            <a:endParaRPr lang="ja-JP" altLang="en-US" sz="1600" dirty="0">
              <a:solidFill>
                <a:prstClr val="white"/>
              </a:solidFill>
              <a:latin typeface="メイリオ"/>
            </a:endParaRPr>
          </a:p>
        </p:txBody>
      </p:sp>
      <p:sp>
        <p:nvSpPr>
          <p:cNvPr id="18" name="テキスト ボックス 17"/>
          <p:cNvSpPr txBox="1"/>
          <p:nvPr/>
        </p:nvSpPr>
        <p:spPr>
          <a:xfrm>
            <a:off x="4310061" y="2468895"/>
            <a:ext cx="1747514" cy="354543"/>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sz="1600" dirty="0">
                <a:solidFill>
                  <a:prstClr val="black"/>
                </a:solidFill>
                <a:latin typeface="Segoe UI Symbol"/>
                <a:ea typeface="メイリオ"/>
              </a:rPr>
              <a:t>Divisional Leader</a:t>
            </a:r>
            <a:endParaRPr lang="ja-JP" altLang="en-US" sz="1600" dirty="0">
              <a:solidFill>
                <a:prstClr val="black"/>
              </a:solidFill>
              <a:latin typeface="Segoe UI Symbol"/>
              <a:ea typeface="メイリオ"/>
            </a:endParaRPr>
          </a:p>
        </p:txBody>
      </p:sp>
      <p:sp>
        <p:nvSpPr>
          <p:cNvPr id="21" name="テキスト ボックス 20"/>
          <p:cNvSpPr txBox="1"/>
          <p:nvPr/>
        </p:nvSpPr>
        <p:spPr>
          <a:xfrm>
            <a:off x="3704861" y="4677141"/>
            <a:ext cx="1747514" cy="354543"/>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sz="1600" dirty="0">
                <a:solidFill>
                  <a:prstClr val="black"/>
                </a:solidFill>
                <a:latin typeface="Segoe UI Symbol"/>
                <a:ea typeface="メイリオ"/>
              </a:rPr>
              <a:t>Divisional Leader</a:t>
            </a:r>
            <a:endParaRPr lang="ja-JP" altLang="en-US" sz="1600" dirty="0">
              <a:solidFill>
                <a:prstClr val="black"/>
              </a:solidFill>
              <a:latin typeface="Segoe UI Symbol"/>
              <a:ea typeface="メイリオ"/>
            </a:endParaRPr>
          </a:p>
        </p:txBody>
      </p:sp>
      <p:sp>
        <p:nvSpPr>
          <p:cNvPr id="23" name="円/楕円 22"/>
          <p:cNvSpPr/>
          <p:nvPr/>
        </p:nvSpPr>
        <p:spPr>
          <a:xfrm>
            <a:off x="1559623" y="5445225"/>
            <a:ext cx="3003334" cy="1248139"/>
          </a:xfrm>
          <a:prstGeom prst="ellipse">
            <a:avLst/>
          </a:prstGeom>
          <a:solidFill>
            <a:schemeClr val="bg2">
              <a:lumMod val="50000"/>
            </a:schemeClr>
          </a:solidFill>
          <a:ln w="28575">
            <a:solidFill>
              <a:schemeClr val="bg1"/>
            </a:solidFill>
          </a:ln>
          <a:effectLst>
            <a:softEdge rad="342900"/>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r>
              <a:rPr lang="ja-JP" altLang="en-US" sz="1600" dirty="0">
                <a:solidFill>
                  <a:prstClr val="white"/>
                </a:solidFill>
                <a:latin typeface="メイリオ"/>
              </a:rPr>
              <a:t>外部</a:t>
            </a:r>
            <a:r>
              <a:rPr lang="en-US" altLang="ja-JP" sz="1600" dirty="0">
                <a:solidFill>
                  <a:prstClr val="white"/>
                </a:solidFill>
                <a:latin typeface="メイリオ"/>
              </a:rPr>
              <a:t>OSS Community</a:t>
            </a:r>
            <a:endParaRPr lang="ja-JP" altLang="en-US" sz="1600" dirty="0">
              <a:solidFill>
                <a:prstClr val="white"/>
              </a:solidFill>
              <a:latin typeface="メイリオ"/>
            </a:endParaRPr>
          </a:p>
        </p:txBody>
      </p:sp>
      <p:sp>
        <p:nvSpPr>
          <p:cNvPr id="24" name="角丸四角形 23"/>
          <p:cNvSpPr/>
          <p:nvPr/>
        </p:nvSpPr>
        <p:spPr>
          <a:xfrm>
            <a:off x="4172913" y="3909053"/>
            <a:ext cx="2340260" cy="576064"/>
          </a:xfrm>
          <a:prstGeom prst="roundRect">
            <a:avLst/>
          </a:prstGeom>
          <a:noFill/>
          <a:ln w="28575">
            <a:solidFill>
              <a:srgbClr val="00B050"/>
            </a:solidFill>
            <a:prstDash val="sysDash"/>
          </a:ln>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endParaRPr lang="ja-JP" altLang="en-US" dirty="0">
              <a:solidFill>
                <a:prstClr val="white"/>
              </a:solidFill>
            </a:endParaRPr>
          </a:p>
        </p:txBody>
      </p:sp>
      <p:sp>
        <p:nvSpPr>
          <p:cNvPr id="2" name="テキスト ボックス 1"/>
          <p:cNvSpPr txBox="1"/>
          <p:nvPr/>
        </p:nvSpPr>
        <p:spPr>
          <a:xfrm>
            <a:off x="4774640" y="1880442"/>
            <a:ext cx="1564771" cy="385321"/>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dirty="0">
                <a:solidFill>
                  <a:srgbClr val="00B050"/>
                </a:solidFill>
                <a:latin typeface="Segoe UI Symbol"/>
                <a:ea typeface="メイリオ"/>
              </a:rPr>
              <a:t>Business Unit</a:t>
            </a:r>
            <a:endParaRPr lang="ja-JP" altLang="en-US" dirty="0">
              <a:solidFill>
                <a:srgbClr val="00B050"/>
              </a:solidFill>
              <a:latin typeface="Segoe UI Symbol"/>
              <a:ea typeface="メイリオ"/>
            </a:endParaRPr>
          </a:p>
        </p:txBody>
      </p:sp>
      <p:sp>
        <p:nvSpPr>
          <p:cNvPr id="20" name="テキスト ボックス 19"/>
          <p:cNvSpPr txBox="1"/>
          <p:nvPr/>
        </p:nvSpPr>
        <p:spPr>
          <a:xfrm>
            <a:off x="4640965" y="5733258"/>
            <a:ext cx="1564771" cy="385321"/>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dirty="0">
                <a:solidFill>
                  <a:srgbClr val="00B050"/>
                </a:solidFill>
                <a:latin typeface="Segoe UI Symbol"/>
                <a:ea typeface="メイリオ"/>
              </a:rPr>
              <a:t>Business Unit</a:t>
            </a:r>
            <a:endParaRPr lang="ja-JP" altLang="en-US" dirty="0">
              <a:solidFill>
                <a:srgbClr val="00B050"/>
              </a:solidFill>
              <a:latin typeface="Segoe UI Symbol"/>
              <a:ea typeface="メイリオ"/>
            </a:endParaRPr>
          </a:p>
        </p:txBody>
      </p:sp>
      <p:sp>
        <p:nvSpPr>
          <p:cNvPr id="25" name="テキスト ボックス 24"/>
          <p:cNvSpPr txBox="1"/>
          <p:nvPr/>
        </p:nvSpPr>
        <p:spPr>
          <a:xfrm>
            <a:off x="194471" y="5624858"/>
            <a:ext cx="1564771" cy="385321"/>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dirty="0">
                <a:solidFill>
                  <a:srgbClr val="00B050"/>
                </a:solidFill>
                <a:latin typeface="Segoe UI Symbol"/>
                <a:ea typeface="メイリオ"/>
              </a:rPr>
              <a:t>Business Unit</a:t>
            </a:r>
            <a:endParaRPr lang="ja-JP" altLang="en-US" dirty="0">
              <a:solidFill>
                <a:srgbClr val="00B050"/>
              </a:solidFill>
              <a:latin typeface="Segoe UI Symbol"/>
              <a:ea typeface="メイリオ"/>
            </a:endParaRPr>
          </a:p>
        </p:txBody>
      </p:sp>
      <p:sp>
        <p:nvSpPr>
          <p:cNvPr id="26" name="テキスト ボックス 25"/>
          <p:cNvSpPr txBox="1"/>
          <p:nvPr/>
        </p:nvSpPr>
        <p:spPr>
          <a:xfrm>
            <a:off x="5187026" y="4074749"/>
            <a:ext cx="1412485" cy="354543"/>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sz="1600" dirty="0">
                <a:solidFill>
                  <a:srgbClr val="00B050"/>
                </a:solidFill>
                <a:latin typeface="Segoe UI Symbol"/>
                <a:ea typeface="メイリオ"/>
              </a:rPr>
              <a:t>Business Unit</a:t>
            </a:r>
            <a:endParaRPr lang="ja-JP" altLang="en-US" sz="1600" dirty="0">
              <a:solidFill>
                <a:srgbClr val="00B050"/>
              </a:solidFill>
              <a:latin typeface="Segoe UI Symbol"/>
              <a:ea typeface="メイリオ"/>
            </a:endParaRPr>
          </a:p>
        </p:txBody>
      </p:sp>
      <p:sp>
        <p:nvSpPr>
          <p:cNvPr id="15" name="角丸四角形 14"/>
          <p:cNvSpPr/>
          <p:nvPr/>
        </p:nvSpPr>
        <p:spPr>
          <a:xfrm>
            <a:off x="68025" y="3140968"/>
            <a:ext cx="2030081" cy="947717"/>
          </a:xfrm>
          <a:prstGeom prst="roundRect">
            <a:avLst/>
          </a:prstGeom>
          <a:solidFill>
            <a:schemeClr val="accent4">
              <a:lumMod val="75000"/>
            </a:schemeClr>
          </a:solidFill>
          <a:ln w="28575">
            <a:noFill/>
          </a:ln>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fontScale="92500"/>
          </a:bodyPr>
          <a:lstStyle/>
          <a:p>
            <a:pPr algn="ctr" defTabSz="1072743" fontAlgn="auto">
              <a:spcBef>
                <a:spcPts val="0"/>
              </a:spcBef>
              <a:spcAft>
                <a:spcPts val="0"/>
              </a:spcAft>
            </a:pPr>
            <a:r>
              <a:rPr lang="en-US" altLang="ja-JP" sz="1400" b="1" dirty="0">
                <a:solidFill>
                  <a:prstClr val="white"/>
                </a:solidFill>
                <a:latin typeface="メイリオ"/>
              </a:rPr>
              <a:t>Professional Advisory </a:t>
            </a:r>
            <a:endParaRPr lang="en-US" altLang="ja-JP" sz="1400" dirty="0">
              <a:solidFill>
                <a:prstClr val="white"/>
              </a:solidFill>
              <a:latin typeface="メイリオ"/>
            </a:endParaRPr>
          </a:p>
          <a:p>
            <a:pPr algn="ctr" defTabSz="1072743" fontAlgn="auto">
              <a:spcBef>
                <a:spcPts val="0"/>
              </a:spcBef>
              <a:spcAft>
                <a:spcPts val="0"/>
              </a:spcAft>
            </a:pPr>
            <a:r>
              <a:rPr lang="en-US" altLang="ja-JP" sz="1400" dirty="0">
                <a:solidFill>
                  <a:prstClr val="white"/>
                </a:solidFill>
                <a:latin typeface="メイリオ"/>
              </a:rPr>
              <a:t>(Legal/IPD/PR/QCD)</a:t>
            </a:r>
            <a:endParaRPr lang="ja-JP" altLang="en-US" sz="1400" dirty="0">
              <a:solidFill>
                <a:prstClr val="white"/>
              </a:solidFill>
              <a:latin typeface="メイリオ"/>
            </a:endParaRPr>
          </a:p>
        </p:txBody>
      </p:sp>
      <p:sp>
        <p:nvSpPr>
          <p:cNvPr id="29" name="円/楕円 28"/>
          <p:cNvSpPr/>
          <p:nvPr/>
        </p:nvSpPr>
        <p:spPr>
          <a:xfrm>
            <a:off x="3002783" y="825533"/>
            <a:ext cx="2838234" cy="1355328"/>
          </a:xfrm>
          <a:prstGeom prst="ellipse">
            <a:avLst/>
          </a:prstGeom>
          <a:solidFill>
            <a:srgbClr val="00B0F0"/>
          </a:solidFill>
          <a:ln w="28575">
            <a:solidFill>
              <a:schemeClr val="bg1"/>
            </a:solidFill>
          </a:ln>
          <a:effectLst>
            <a:softEdge rad="342900"/>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r>
              <a:rPr lang="en-US" altLang="ja-JP" sz="1400" dirty="0">
                <a:solidFill>
                  <a:prstClr val="white"/>
                </a:solidFill>
                <a:latin typeface="メイリオ"/>
              </a:rPr>
              <a:t>Sony original</a:t>
            </a:r>
          </a:p>
          <a:p>
            <a:pPr algn="ctr" defTabSz="1072743" fontAlgn="auto">
              <a:spcBef>
                <a:spcPts val="0"/>
              </a:spcBef>
              <a:spcAft>
                <a:spcPts val="0"/>
              </a:spcAft>
            </a:pPr>
            <a:r>
              <a:rPr lang="ja-JP" altLang="en-US" sz="1400" dirty="0">
                <a:solidFill>
                  <a:prstClr val="white"/>
                </a:solidFill>
                <a:latin typeface="メイリオ"/>
              </a:rPr>
              <a:t>外部</a:t>
            </a:r>
            <a:r>
              <a:rPr lang="en-US" altLang="ja-JP" sz="1400" dirty="0">
                <a:solidFill>
                  <a:prstClr val="white"/>
                </a:solidFill>
                <a:latin typeface="メイリオ"/>
              </a:rPr>
              <a:t>OSS Community</a:t>
            </a:r>
            <a:endParaRPr lang="ja-JP" altLang="en-US" sz="1400" dirty="0">
              <a:solidFill>
                <a:prstClr val="white"/>
              </a:solidFill>
              <a:latin typeface="メイリオ"/>
            </a:endParaRPr>
          </a:p>
        </p:txBody>
      </p:sp>
      <p:sp>
        <p:nvSpPr>
          <p:cNvPr id="6" name="角丸四角形 5"/>
          <p:cNvSpPr/>
          <p:nvPr/>
        </p:nvSpPr>
        <p:spPr>
          <a:xfrm>
            <a:off x="68025" y="2126661"/>
            <a:ext cx="2030081" cy="918296"/>
          </a:xfrm>
          <a:prstGeom prst="roundRect">
            <a:avLst/>
          </a:prstGeom>
          <a:solidFill>
            <a:srgbClr val="C00000"/>
          </a:solidFill>
          <a:ln w="28575">
            <a:noFill/>
          </a:ln>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fontScale="85000" lnSpcReduction="10000"/>
          </a:bodyPr>
          <a:lstStyle/>
          <a:p>
            <a:pPr algn="ctr" defTabSz="1072743" fontAlgn="auto">
              <a:spcBef>
                <a:spcPts val="0"/>
              </a:spcBef>
              <a:spcAft>
                <a:spcPts val="0"/>
              </a:spcAft>
            </a:pPr>
            <a:r>
              <a:rPr lang="en-US" altLang="ja-JP" dirty="0">
                <a:solidFill>
                  <a:prstClr val="white"/>
                </a:solidFill>
              </a:rPr>
              <a:t>Support from </a:t>
            </a:r>
            <a:r>
              <a:rPr lang="en-US" altLang="ja-JP" b="1" dirty="0">
                <a:solidFill>
                  <a:prstClr val="white"/>
                </a:solidFill>
              </a:rPr>
              <a:t>corporate software strategy committee</a:t>
            </a:r>
            <a:endParaRPr lang="ja-JP" altLang="en-US" b="1" dirty="0">
              <a:solidFill>
                <a:prstClr val="white"/>
              </a:solidFill>
            </a:endParaRPr>
          </a:p>
        </p:txBody>
      </p:sp>
      <p:sp>
        <p:nvSpPr>
          <p:cNvPr id="28" name="円/楕円 27"/>
          <p:cNvSpPr/>
          <p:nvPr/>
        </p:nvSpPr>
        <p:spPr>
          <a:xfrm>
            <a:off x="532083" y="4546288"/>
            <a:ext cx="2236674" cy="1090957"/>
          </a:xfrm>
          <a:prstGeom prst="ellipse">
            <a:avLst/>
          </a:prstGeom>
          <a:solidFill>
            <a:schemeClr val="accent2">
              <a:lumMod val="75000"/>
            </a:schemeClr>
          </a:solidFill>
          <a:ln w="28575">
            <a:solidFill>
              <a:schemeClr val="bg1"/>
            </a:solidFill>
          </a:ln>
          <a:effectLst>
            <a:softEdge rad="203200"/>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r>
              <a:rPr lang="en-US" altLang="ja-JP" sz="1400" dirty="0">
                <a:solidFill>
                  <a:prstClr val="white"/>
                </a:solidFill>
                <a:latin typeface="メイリオ"/>
              </a:rPr>
              <a:t>Divisional</a:t>
            </a:r>
          </a:p>
          <a:p>
            <a:pPr algn="ctr" defTabSz="1072743" fontAlgn="auto">
              <a:spcBef>
                <a:spcPts val="0"/>
              </a:spcBef>
              <a:spcAft>
                <a:spcPts val="0"/>
              </a:spcAft>
            </a:pPr>
            <a:r>
              <a:rPr lang="en-US" altLang="ja-JP" sz="1400" dirty="0">
                <a:solidFill>
                  <a:prstClr val="white"/>
                </a:solidFill>
                <a:latin typeface="メイリオ"/>
              </a:rPr>
              <a:t>OSS committee</a:t>
            </a:r>
            <a:endParaRPr lang="ja-JP" altLang="en-US" sz="1400" dirty="0">
              <a:solidFill>
                <a:prstClr val="white"/>
              </a:solidFill>
              <a:latin typeface="メイリオ"/>
            </a:endParaRPr>
          </a:p>
        </p:txBody>
      </p:sp>
      <p:sp>
        <p:nvSpPr>
          <p:cNvPr id="22" name="テキスト ボックス 21"/>
          <p:cNvSpPr txBox="1"/>
          <p:nvPr/>
        </p:nvSpPr>
        <p:spPr>
          <a:xfrm>
            <a:off x="1130575" y="4293097"/>
            <a:ext cx="1747514" cy="354543"/>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sz="1600" dirty="0">
                <a:solidFill>
                  <a:prstClr val="black"/>
                </a:solidFill>
                <a:latin typeface="Segoe UI Symbol"/>
                <a:ea typeface="メイリオ"/>
              </a:rPr>
              <a:t>Divisional Leader</a:t>
            </a:r>
            <a:endParaRPr lang="ja-JP" altLang="en-US" sz="1600" dirty="0">
              <a:solidFill>
                <a:prstClr val="black"/>
              </a:solidFill>
              <a:latin typeface="Segoe UI Symbol"/>
              <a:ea typeface="メイリオ"/>
            </a:endParaRPr>
          </a:p>
        </p:txBody>
      </p:sp>
      <p:sp>
        <p:nvSpPr>
          <p:cNvPr id="31" name="角丸四角形 30"/>
          <p:cNvSpPr/>
          <p:nvPr/>
        </p:nvSpPr>
        <p:spPr>
          <a:xfrm>
            <a:off x="4300978" y="3059725"/>
            <a:ext cx="2212195" cy="657307"/>
          </a:xfrm>
          <a:prstGeom prst="round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endParaRPr lang="ja-JP" altLang="en-US" dirty="0">
              <a:solidFill>
                <a:prstClr val="white"/>
              </a:solidFill>
            </a:endParaRPr>
          </a:p>
        </p:txBody>
      </p:sp>
      <p:sp>
        <p:nvSpPr>
          <p:cNvPr id="32" name="テキスト ボックス 31"/>
          <p:cNvSpPr txBox="1"/>
          <p:nvPr/>
        </p:nvSpPr>
        <p:spPr>
          <a:xfrm>
            <a:off x="4314087" y="3368219"/>
            <a:ext cx="1458973" cy="308376"/>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sz="1300" dirty="0">
                <a:solidFill>
                  <a:prstClr val="black"/>
                </a:solidFill>
                <a:latin typeface="Segoe UI Symbol"/>
                <a:ea typeface="メイリオ"/>
              </a:rPr>
              <a:t>Divisional Leader</a:t>
            </a:r>
            <a:endParaRPr lang="ja-JP" altLang="en-US" sz="1300" dirty="0">
              <a:solidFill>
                <a:prstClr val="black"/>
              </a:solidFill>
              <a:latin typeface="Segoe UI Symbol"/>
              <a:ea typeface="メイリオ"/>
            </a:endParaRPr>
          </a:p>
        </p:txBody>
      </p:sp>
      <p:sp>
        <p:nvSpPr>
          <p:cNvPr id="33" name="テキスト ボックス 32"/>
          <p:cNvSpPr txBox="1"/>
          <p:nvPr/>
        </p:nvSpPr>
        <p:spPr>
          <a:xfrm>
            <a:off x="5187026" y="3044959"/>
            <a:ext cx="1412485" cy="354543"/>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sz="1600" dirty="0">
                <a:solidFill>
                  <a:srgbClr val="00B050"/>
                </a:solidFill>
                <a:latin typeface="Segoe UI Symbol"/>
                <a:ea typeface="メイリオ"/>
              </a:rPr>
              <a:t>Business Unit</a:t>
            </a:r>
            <a:endParaRPr lang="ja-JP" altLang="en-US" sz="1600" dirty="0">
              <a:solidFill>
                <a:srgbClr val="00B050"/>
              </a:solidFill>
              <a:latin typeface="Segoe UI Symbol"/>
              <a:ea typeface="メイリオ"/>
            </a:endParaRPr>
          </a:p>
        </p:txBody>
      </p:sp>
      <p:sp>
        <p:nvSpPr>
          <p:cNvPr id="7" name="テキスト ボックス 6"/>
          <p:cNvSpPr txBox="1"/>
          <p:nvPr/>
        </p:nvSpPr>
        <p:spPr>
          <a:xfrm>
            <a:off x="7116051" y="2235102"/>
            <a:ext cx="2484895" cy="385321"/>
          </a:xfrm>
          <a:prstGeom prst="rect">
            <a:avLst/>
          </a:prstGeom>
          <a:noFill/>
        </p:spPr>
        <p:txBody>
          <a:bodyPr wrap="none" lIns="107275" tIns="53637" rIns="107275" bIns="53637" rtlCol="0">
            <a:spAutoFit/>
          </a:bodyPr>
          <a:lstStyle/>
          <a:p>
            <a:pPr defTabSz="1072743" fontAlgn="auto">
              <a:spcBef>
                <a:spcPts val="0"/>
              </a:spcBef>
              <a:spcAft>
                <a:spcPts val="0"/>
              </a:spcAft>
            </a:pPr>
            <a:r>
              <a:rPr lang="ja-JP" altLang="en-US" b="1" dirty="0">
                <a:solidFill>
                  <a:prstClr val="white">
                    <a:lumMod val="95000"/>
                  </a:prstClr>
                </a:solidFill>
                <a:latin typeface="Segoe UI Symbol"/>
                <a:ea typeface="メイリオ"/>
              </a:rPr>
              <a:t>社内</a:t>
            </a:r>
            <a:r>
              <a:rPr lang="en-US" altLang="ja-JP" b="1" dirty="0">
                <a:solidFill>
                  <a:prstClr val="white">
                    <a:lumMod val="95000"/>
                  </a:prstClr>
                </a:solidFill>
                <a:latin typeface="Segoe UI Symbol"/>
                <a:ea typeface="メイリオ"/>
              </a:rPr>
              <a:t>OSS</a:t>
            </a:r>
            <a:r>
              <a:rPr lang="ja-JP" altLang="en-US" b="1" dirty="0">
                <a:solidFill>
                  <a:prstClr val="white">
                    <a:lumMod val="95000"/>
                  </a:prstClr>
                </a:solidFill>
                <a:latin typeface="Segoe UI Symbol"/>
                <a:ea typeface="メイリオ"/>
              </a:rPr>
              <a:t>バザール方式</a:t>
            </a:r>
            <a:endParaRPr lang="en-US" altLang="ja-JP" b="1" dirty="0">
              <a:solidFill>
                <a:prstClr val="white">
                  <a:lumMod val="95000"/>
                </a:prstClr>
              </a:solidFill>
              <a:latin typeface="Segoe UI Symbol"/>
              <a:ea typeface="メイリオ"/>
            </a:endParaRPr>
          </a:p>
        </p:txBody>
      </p:sp>
      <p:sp>
        <p:nvSpPr>
          <p:cNvPr id="8" name="テキスト ボックス 7"/>
          <p:cNvSpPr txBox="1"/>
          <p:nvPr/>
        </p:nvSpPr>
        <p:spPr>
          <a:xfrm>
            <a:off x="5286990" y="556037"/>
            <a:ext cx="1471732" cy="323765"/>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sz="1400" dirty="0">
                <a:solidFill>
                  <a:prstClr val="black"/>
                </a:solidFill>
                <a:latin typeface="Segoe UI Symbol"/>
                <a:ea typeface="メイリオ"/>
              </a:rPr>
              <a:t>As of April 2018</a:t>
            </a:r>
            <a:endParaRPr lang="ja-JP" altLang="en-US" sz="1400" dirty="0">
              <a:solidFill>
                <a:prstClr val="black"/>
              </a:solidFill>
              <a:latin typeface="Segoe UI Symbol"/>
              <a:ea typeface="メイリオ"/>
            </a:endParaRPr>
          </a:p>
        </p:txBody>
      </p:sp>
      <p:sp>
        <p:nvSpPr>
          <p:cNvPr id="35" name="テキスト ボックス 34">
            <a:extLst>
              <a:ext uri="{FF2B5EF4-FFF2-40B4-BE49-F238E27FC236}">
                <a16:creationId xmlns:a16="http://schemas.microsoft.com/office/drawing/2014/main" id="{48B94ECB-D2E6-427B-835A-88B0B45A49EA}"/>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444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円/楕円 29"/>
          <p:cNvSpPr/>
          <p:nvPr/>
        </p:nvSpPr>
        <p:spPr>
          <a:xfrm>
            <a:off x="3943430" y="4782315"/>
            <a:ext cx="2097151" cy="1082076"/>
          </a:xfrm>
          <a:prstGeom prst="ellipse">
            <a:avLst/>
          </a:prstGeom>
          <a:solidFill>
            <a:schemeClr val="accent2">
              <a:lumMod val="75000"/>
            </a:schemeClr>
          </a:solidFill>
          <a:ln w="28575">
            <a:solidFill>
              <a:schemeClr val="bg1"/>
            </a:solidFill>
          </a:ln>
          <a:effectLst>
            <a:softEdge rad="203200"/>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r>
              <a:rPr lang="en-US" altLang="ja-JP" sz="1400" dirty="0">
                <a:solidFill>
                  <a:prstClr val="white"/>
                </a:solidFill>
                <a:latin typeface="メイリオ"/>
              </a:rPr>
              <a:t>Divisional</a:t>
            </a:r>
          </a:p>
          <a:p>
            <a:pPr algn="ctr" defTabSz="1072743" fontAlgn="auto">
              <a:spcBef>
                <a:spcPts val="0"/>
              </a:spcBef>
              <a:spcAft>
                <a:spcPts val="0"/>
              </a:spcAft>
            </a:pPr>
            <a:r>
              <a:rPr lang="en-US" altLang="ja-JP" sz="1400" dirty="0">
                <a:solidFill>
                  <a:prstClr val="white"/>
                </a:solidFill>
                <a:latin typeface="メイリオ"/>
              </a:rPr>
              <a:t>OSS committee</a:t>
            </a:r>
            <a:endParaRPr lang="ja-JP" altLang="en-US" sz="1400" dirty="0">
              <a:solidFill>
                <a:prstClr val="white"/>
              </a:solidFill>
              <a:latin typeface="メイリオ"/>
            </a:endParaRPr>
          </a:p>
        </p:txBody>
      </p:sp>
      <p:sp>
        <p:nvSpPr>
          <p:cNvPr id="27" name="円/楕円 26"/>
          <p:cNvSpPr/>
          <p:nvPr/>
        </p:nvSpPr>
        <p:spPr>
          <a:xfrm>
            <a:off x="506506" y="1736048"/>
            <a:ext cx="5304589" cy="3709176"/>
          </a:xfrm>
          <a:prstGeom prst="ellipse">
            <a:avLst/>
          </a:prstGeom>
          <a:solidFill>
            <a:schemeClr val="accent2">
              <a:lumMod val="75000"/>
            </a:schemeClr>
          </a:solidFill>
          <a:ln w="28575">
            <a:solidFill>
              <a:schemeClr val="bg1"/>
            </a:solidFill>
          </a:ln>
          <a:effectLst>
            <a:softEdge rad="444500"/>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r>
              <a:rPr lang="en-US" altLang="ja-JP" dirty="0">
                <a:solidFill>
                  <a:prstClr val="white"/>
                </a:solidFill>
                <a:latin typeface="メイリオ"/>
              </a:rPr>
              <a:t>OSS License</a:t>
            </a:r>
          </a:p>
          <a:p>
            <a:pPr algn="ctr" defTabSz="1072743" fontAlgn="auto">
              <a:spcBef>
                <a:spcPts val="0"/>
              </a:spcBef>
              <a:spcAft>
                <a:spcPts val="0"/>
              </a:spcAft>
            </a:pPr>
            <a:r>
              <a:rPr lang="en-US" altLang="ja-JP" dirty="0">
                <a:solidFill>
                  <a:prstClr val="white"/>
                </a:solidFill>
                <a:latin typeface="メイリオ"/>
              </a:rPr>
              <a:t>committee</a:t>
            </a:r>
            <a:endParaRPr lang="ja-JP" altLang="en-US" dirty="0">
              <a:solidFill>
                <a:prstClr val="white"/>
              </a:solidFill>
              <a:latin typeface="メイリオ"/>
            </a:endParaRPr>
          </a:p>
        </p:txBody>
      </p:sp>
      <p:pic>
        <p:nvPicPr>
          <p:cNvPr id="14" name="Picture 2" descr="市場, バザール, 人, 群衆, 泊, 夜, ライ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7998" y="68629"/>
            <a:ext cx="3141539" cy="2577673"/>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2"/>
          <p:cNvSpPr>
            <a:spLocks noGrp="1"/>
          </p:cNvSpPr>
          <p:nvPr>
            <p:ph type="title"/>
          </p:nvPr>
        </p:nvSpPr>
        <p:spPr/>
        <p:txBody>
          <a:bodyPr/>
          <a:lstStyle/>
          <a:p>
            <a:r>
              <a:rPr lang="en-US" altLang="ja-JP" dirty="0"/>
              <a:t>Sony’s OSS organization</a:t>
            </a:r>
            <a:endParaRPr kumimoji="1" lang="ja-JP" altLang="en-US" dirty="0"/>
          </a:p>
        </p:txBody>
      </p:sp>
      <p:sp>
        <p:nvSpPr>
          <p:cNvPr id="13" name="テキスト ボックス 12"/>
          <p:cNvSpPr txBox="1"/>
          <p:nvPr/>
        </p:nvSpPr>
        <p:spPr>
          <a:xfrm>
            <a:off x="6591183" y="2670202"/>
            <a:ext cx="3141539" cy="3001421"/>
          </a:xfrm>
          <a:prstGeom prst="rect">
            <a:avLst/>
          </a:prstGeom>
          <a:noFill/>
        </p:spPr>
        <p:txBody>
          <a:bodyPr wrap="square" lIns="107275" tIns="53637" rIns="107275" bIns="53637" rtlCol="0">
            <a:spAutoFit/>
          </a:bodyPr>
          <a:lstStyle/>
          <a:p>
            <a:pPr marL="335232" indent="-335232" defTabSz="1072743" fontAlgn="auto">
              <a:spcBef>
                <a:spcPts val="0"/>
              </a:spcBef>
              <a:spcAft>
                <a:spcPts val="0"/>
              </a:spcAft>
              <a:buFont typeface="Arial" panose="020B0604020202020204" pitchFamily="34" charset="0"/>
              <a:buChar char="•"/>
            </a:pPr>
            <a:r>
              <a:rPr lang="en-US" altLang="ja-JP" dirty="0">
                <a:solidFill>
                  <a:prstClr val="black"/>
                </a:solidFill>
                <a:latin typeface="Segoe UI Symbol"/>
                <a:ea typeface="メイリオ"/>
              </a:rPr>
              <a:t>About 100 members of OSS License Committee</a:t>
            </a:r>
          </a:p>
          <a:p>
            <a:pPr marL="335232" indent="-335232" defTabSz="1072743" fontAlgn="auto">
              <a:spcBef>
                <a:spcPts val="0"/>
              </a:spcBef>
              <a:spcAft>
                <a:spcPts val="0"/>
              </a:spcAft>
              <a:buFont typeface="Arial" panose="020B0604020202020204" pitchFamily="34" charset="0"/>
              <a:buChar char="•"/>
            </a:pPr>
            <a:endParaRPr lang="en-US" altLang="ja-JP" dirty="0">
              <a:solidFill>
                <a:prstClr val="black"/>
              </a:solidFill>
              <a:latin typeface="Segoe UI Symbol"/>
              <a:ea typeface="メイリオ"/>
            </a:endParaRPr>
          </a:p>
          <a:p>
            <a:pPr marL="335232" indent="-335232" defTabSz="1072743" fontAlgn="auto">
              <a:spcBef>
                <a:spcPts val="0"/>
              </a:spcBef>
              <a:spcAft>
                <a:spcPts val="0"/>
              </a:spcAft>
              <a:buFont typeface="Arial" panose="020B0604020202020204" pitchFamily="34" charset="0"/>
              <a:buChar char="•"/>
            </a:pPr>
            <a:r>
              <a:rPr lang="en-US" altLang="ja-JP" dirty="0">
                <a:solidFill>
                  <a:prstClr val="black"/>
                </a:solidFill>
                <a:latin typeface="Segoe UI Symbol"/>
                <a:ea typeface="メイリオ"/>
              </a:rPr>
              <a:t>OSS strategy board as the community leader (with a few experts)</a:t>
            </a:r>
          </a:p>
          <a:p>
            <a:pPr marL="871604" lvl="1" indent="-335232" defTabSz="1072743" fontAlgn="auto">
              <a:spcBef>
                <a:spcPts val="0"/>
              </a:spcBef>
              <a:spcAft>
                <a:spcPts val="0"/>
              </a:spcAft>
              <a:buFont typeface="Arial" panose="020B0604020202020204" pitchFamily="34" charset="0"/>
              <a:buChar char="•"/>
            </a:pPr>
            <a:r>
              <a:rPr lang="en-US" altLang="ja-JP" sz="1300" dirty="0">
                <a:solidFill>
                  <a:prstClr val="black"/>
                </a:solidFill>
                <a:latin typeface="Segoe UI Symbol"/>
                <a:ea typeface="メイリオ"/>
              </a:rPr>
              <a:t>Tim Bird, Frank Rowand and few members (about 10)</a:t>
            </a:r>
          </a:p>
          <a:p>
            <a:pPr marL="335232" indent="-335232" defTabSz="1072743" fontAlgn="auto">
              <a:spcBef>
                <a:spcPts val="0"/>
              </a:spcBef>
              <a:spcAft>
                <a:spcPts val="0"/>
              </a:spcAft>
              <a:buFont typeface="Arial" panose="020B0604020202020204" pitchFamily="34" charset="0"/>
              <a:buChar char="•"/>
            </a:pPr>
            <a:endParaRPr lang="en-US" altLang="ja-JP" dirty="0">
              <a:solidFill>
                <a:prstClr val="black"/>
              </a:solidFill>
              <a:latin typeface="Segoe UI Symbol"/>
              <a:ea typeface="メイリオ"/>
            </a:endParaRPr>
          </a:p>
          <a:p>
            <a:pPr marL="335232" indent="-335232" defTabSz="1072743" fontAlgn="auto">
              <a:spcBef>
                <a:spcPts val="0"/>
              </a:spcBef>
              <a:spcAft>
                <a:spcPts val="0"/>
              </a:spcAft>
              <a:buFont typeface="Arial" panose="020B0604020202020204" pitchFamily="34" charset="0"/>
              <a:buChar char="•"/>
            </a:pPr>
            <a:r>
              <a:rPr lang="en-US" altLang="ja-JP" dirty="0">
                <a:solidFill>
                  <a:prstClr val="black"/>
                </a:solidFill>
                <a:latin typeface="Segoe UI Symbol"/>
                <a:ea typeface="メイリオ"/>
              </a:rPr>
              <a:t>No dedicated organization for OSS</a:t>
            </a:r>
          </a:p>
        </p:txBody>
      </p:sp>
      <p:sp>
        <p:nvSpPr>
          <p:cNvPr id="4" name="円/楕円 3"/>
          <p:cNvSpPr/>
          <p:nvPr/>
        </p:nvSpPr>
        <p:spPr>
          <a:xfrm>
            <a:off x="1442611" y="1892829"/>
            <a:ext cx="3354373" cy="1248139"/>
          </a:xfrm>
          <a:prstGeom prst="ellipse">
            <a:avLst/>
          </a:prstGeom>
          <a:solidFill>
            <a:schemeClr val="accent3">
              <a:lumMod val="50000"/>
            </a:schemeClr>
          </a:solidFill>
          <a:ln w="28575">
            <a:solidFill>
              <a:schemeClr val="bg1"/>
            </a:solidFill>
          </a:ln>
          <a:effectLst>
            <a:softEdge rad="355600"/>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r>
              <a:rPr lang="en-US" altLang="ja-JP" dirty="0">
                <a:solidFill>
                  <a:prstClr val="white"/>
                </a:solidFill>
                <a:latin typeface="メイリオ"/>
              </a:rPr>
              <a:t>Coordinator</a:t>
            </a:r>
          </a:p>
          <a:p>
            <a:pPr algn="ctr" defTabSz="1072743" fontAlgn="auto">
              <a:spcBef>
                <a:spcPts val="0"/>
              </a:spcBef>
              <a:spcAft>
                <a:spcPts val="0"/>
              </a:spcAft>
            </a:pPr>
            <a:r>
              <a:rPr lang="en-US" altLang="ja-JP" sz="1200" dirty="0">
                <a:solidFill>
                  <a:prstClr val="white"/>
                </a:solidFill>
                <a:latin typeface="メイリオ"/>
              </a:rPr>
              <a:t>(OSS Strategy Board)</a:t>
            </a:r>
          </a:p>
        </p:txBody>
      </p:sp>
      <p:sp>
        <p:nvSpPr>
          <p:cNvPr id="5" name="角丸四角形 4"/>
          <p:cNvSpPr/>
          <p:nvPr/>
        </p:nvSpPr>
        <p:spPr>
          <a:xfrm>
            <a:off x="194473" y="4291480"/>
            <a:ext cx="2730303" cy="1345765"/>
          </a:xfrm>
          <a:prstGeom prst="round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endParaRPr lang="ja-JP" altLang="en-US" dirty="0">
              <a:solidFill>
                <a:prstClr val="white"/>
              </a:solidFill>
            </a:endParaRPr>
          </a:p>
        </p:txBody>
      </p:sp>
      <p:sp>
        <p:nvSpPr>
          <p:cNvPr id="16" name="角丸四角形 15"/>
          <p:cNvSpPr/>
          <p:nvPr/>
        </p:nvSpPr>
        <p:spPr>
          <a:xfrm>
            <a:off x="3626854" y="4674428"/>
            <a:ext cx="2730303" cy="1058829"/>
          </a:xfrm>
          <a:prstGeom prst="round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endParaRPr lang="ja-JP" altLang="en-US" dirty="0">
              <a:solidFill>
                <a:prstClr val="white"/>
              </a:solidFill>
            </a:endParaRPr>
          </a:p>
        </p:txBody>
      </p:sp>
      <p:sp>
        <p:nvSpPr>
          <p:cNvPr id="17" name="角丸四角形 16"/>
          <p:cNvSpPr/>
          <p:nvPr/>
        </p:nvSpPr>
        <p:spPr>
          <a:xfrm>
            <a:off x="4310061" y="1892831"/>
            <a:ext cx="2212195" cy="1056117"/>
          </a:xfrm>
          <a:prstGeom prst="round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endParaRPr lang="ja-JP" altLang="en-US" dirty="0">
              <a:solidFill>
                <a:prstClr val="white"/>
              </a:solidFill>
            </a:endParaRPr>
          </a:p>
        </p:txBody>
      </p:sp>
      <p:sp>
        <p:nvSpPr>
          <p:cNvPr id="19" name="円/楕円 18"/>
          <p:cNvSpPr/>
          <p:nvPr/>
        </p:nvSpPr>
        <p:spPr>
          <a:xfrm>
            <a:off x="740533" y="740701"/>
            <a:ext cx="3283447" cy="1643360"/>
          </a:xfrm>
          <a:prstGeom prst="ellipse">
            <a:avLst/>
          </a:prstGeom>
          <a:solidFill>
            <a:schemeClr val="bg2">
              <a:lumMod val="50000"/>
            </a:schemeClr>
          </a:solidFill>
          <a:ln w="28575">
            <a:solidFill>
              <a:schemeClr val="bg1"/>
            </a:solidFill>
          </a:ln>
          <a:effectLst>
            <a:softEdge rad="342900"/>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r>
              <a:rPr lang="en-US" altLang="ja-JP" sz="1600" dirty="0">
                <a:solidFill>
                  <a:prstClr val="white"/>
                </a:solidFill>
                <a:latin typeface="メイリオ"/>
              </a:rPr>
              <a:t>External OSS Community</a:t>
            </a:r>
            <a:endParaRPr lang="ja-JP" altLang="en-US" sz="1600" dirty="0">
              <a:solidFill>
                <a:prstClr val="white"/>
              </a:solidFill>
              <a:latin typeface="メイリオ"/>
            </a:endParaRPr>
          </a:p>
        </p:txBody>
      </p:sp>
      <p:sp>
        <p:nvSpPr>
          <p:cNvPr id="18" name="テキスト ボックス 17"/>
          <p:cNvSpPr txBox="1"/>
          <p:nvPr/>
        </p:nvSpPr>
        <p:spPr>
          <a:xfrm>
            <a:off x="4310061" y="2468895"/>
            <a:ext cx="1747514" cy="354543"/>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sz="1600" dirty="0">
                <a:solidFill>
                  <a:prstClr val="black"/>
                </a:solidFill>
                <a:latin typeface="Segoe UI Symbol"/>
                <a:ea typeface="メイリオ"/>
              </a:rPr>
              <a:t>Divisional Leader</a:t>
            </a:r>
            <a:endParaRPr lang="ja-JP" altLang="en-US" sz="1600" dirty="0">
              <a:solidFill>
                <a:prstClr val="black"/>
              </a:solidFill>
              <a:latin typeface="Segoe UI Symbol"/>
              <a:ea typeface="メイリオ"/>
            </a:endParaRPr>
          </a:p>
        </p:txBody>
      </p:sp>
      <p:sp>
        <p:nvSpPr>
          <p:cNvPr id="21" name="テキスト ボックス 20"/>
          <p:cNvSpPr txBox="1"/>
          <p:nvPr/>
        </p:nvSpPr>
        <p:spPr>
          <a:xfrm>
            <a:off x="3704861" y="4677141"/>
            <a:ext cx="1747514" cy="354543"/>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sz="1600" dirty="0">
                <a:solidFill>
                  <a:prstClr val="black"/>
                </a:solidFill>
                <a:latin typeface="Segoe UI Symbol"/>
                <a:ea typeface="メイリオ"/>
              </a:rPr>
              <a:t>Divisional Leader</a:t>
            </a:r>
            <a:endParaRPr lang="ja-JP" altLang="en-US" sz="1600" dirty="0">
              <a:solidFill>
                <a:prstClr val="black"/>
              </a:solidFill>
              <a:latin typeface="Segoe UI Symbol"/>
              <a:ea typeface="メイリオ"/>
            </a:endParaRPr>
          </a:p>
        </p:txBody>
      </p:sp>
      <p:sp>
        <p:nvSpPr>
          <p:cNvPr id="23" name="円/楕円 22"/>
          <p:cNvSpPr/>
          <p:nvPr/>
        </p:nvSpPr>
        <p:spPr>
          <a:xfrm>
            <a:off x="1559623" y="5445225"/>
            <a:ext cx="3003334" cy="1248139"/>
          </a:xfrm>
          <a:prstGeom prst="ellipse">
            <a:avLst/>
          </a:prstGeom>
          <a:solidFill>
            <a:schemeClr val="bg2">
              <a:lumMod val="50000"/>
            </a:schemeClr>
          </a:solidFill>
          <a:ln w="28575">
            <a:solidFill>
              <a:schemeClr val="bg1"/>
            </a:solidFill>
          </a:ln>
          <a:effectLst>
            <a:softEdge rad="342900"/>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r>
              <a:rPr lang="en-US" altLang="ja-JP" sz="1600" dirty="0">
                <a:solidFill>
                  <a:prstClr val="white"/>
                </a:solidFill>
                <a:latin typeface="メイリオ"/>
              </a:rPr>
              <a:t>External OSS Community</a:t>
            </a:r>
            <a:endParaRPr lang="ja-JP" altLang="en-US" sz="1600" dirty="0">
              <a:solidFill>
                <a:prstClr val="white"/>
              </a:solidFill>
              <a:latin typeface="メイリオ"/>
            </a:endParaRPr>
          </a:p>
        </p:txBody>
      </p:sp>
      <p:sp>
        <p:nvSpPr>
          <p:cNvPr id="24" name="角丸四角形 23"/>
          <p:cNvSpPr/>
          <p:nvPr/>
        </p:nvSpPr>
        <p:spPr>
          <a:xfrm>
            <a:off x="4172913" y="3909053"/>
            <a:ext cx="2340260" cy="576064"/>
          </a:xfrm>
          <a:prstGeom prst="roundRect">
            <a:avLst/>
          </a:prstGeom>
          <a:noFill/>
          <a:ln w="28575">
            <a:solidFill>
              <a:srgbClr val="00B050"/>
            </a:solidFill>
            <a:prstDash val="sysDash"/>
          </a:ln>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endParaRPr lang="ja-JP" altLang="en-US" dirty="0">
              <a:solidFill>
                <a:prstClr val="white"/>
              </a:solidFill>
            </a:endParaRPr>
          </a:p>
        </p:txBody>
      </p:sp>
      <p:sp>
        <p:nvSpPr>
          <p:cNvPr id="2" name="テキスト ボックス 1"/>
          <p:cNvSpPr txBox="1"/>
          <p:nvPr/>
        </p:nvSpPr>
        <p:spPr>
          <a:xfrm>
            <a:off x="4774640" y="1880442"/>
            <a:ext cx="1564771" cy="385321"/>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dirty="0">
                <a:solidFill>
                  <a:srgbClr val="00B050"/>
                </a:solidFill>
                <a:latin typeface="Segoe UI Symbol"/>
                <a:ea typeface="メイリオ"/>
              </a:rPr>
              <a:t>Business Unit</a:t>
            </a:r>
            <a:endParaRPr lang="ja-JP" altLang="en-US" dirty="0">
              <a:solidFill>
                <a:srgbClr val="00B050"/>
              </a:solidFill>
              <a:latin typeface="Segoe UI Symbol"/>
              <a:ea typeface="メイリオ"/>
            </a:endParaRPr>
          </a:p>
        </p:txBody>
      </p:sp>
      <p:sp>
        <p:nvSpPr>
          <p:cNvPr id="20" name="テキスト ボックス 19"/>
          <p:cNvSpPr txBox="1"/>
          <p:nvPr/>
        </p:nvSpPr>
        <p:spPr>
          <a:xfrm>
            <a:off x="4640965" y="5733258"/>
            <a:ext cx="1564771" cy="385321"/>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dirty="0">
                <a:solidFill>
                  <a:srgbClr val="00B050"/>
                </a:solidFill>
                <a:latin typeface="Segoe UI Symbol"/>
                <a:ea typeface="メイリオ"/>
              </a:rPr>
              <a:t>Business Unit</a:t>
            </a:r>
            <a:endParaRPr lang="ja-JP" altLang="en-US" dirty="0">
              <a:solidFill>
                <a:srgbClr val="00B050"/>
              </a:solidFill>
              <a:latin typeface="Segoe UI Symbol"/>
              <a:ea typeface="メイリオ"/>
            </a:endParaRPr>
          </a:p>
        </p:txBody>
      </p:sp>
      <p:sp>
        <p:nvSpPr>
          <p:cNvPr id="25" name="テキスト ボックス 24"/>
          <p:cNvSpPr txBox="1"/>
          <p:nvPr/>
        </p:nvSpPr>
        <p:spPr>
          <a:xfrm>
            <a:off x="194471" y="5624858"/>
            <a:ext cx="1564771" cy="385321"/>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dirty="0">
                <a:solidFill>
                  <a:srgbClr val="00B050"/>
                </a:solidFill>
                <a:latin typeface="Segoe UI Symbol"/>
                <a:ea typeface="メイリオ"/>
              </a:rPr>
              <a:t>Business Unit</a:t>
            </a:r>
            <a:endParaRPr lang="ja-JP" altLang="en-US" dirty="0">
              <a:solidFill>
                <a:srgbClr val="00B050"/>
              </a:solidFill>
              <a:latin typeface="Segoe UI Symbol"/>
              <a:ea typeface="メイリオ"/>
            </a:endParaRPr>
          </a:p>
        </p:txBody>
      </p:sp>
      <p:sp>
        <p:nvSpPr>
          <p:cNvPr id="26" name="テキスト ボックス 25"/>
          <p:cNvSpPr txBox="1"/>
          <p:nvPr/>
        </p:nvSpPr>
        <p:spPr>
          <a:xfrm>
            <a:off x="5187026" y="4074749"/>
            <a:ext cx="1412485" cy="354543"/>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sz="1600" dirty="0">
                <a:solidFill>
                  <a:srgbClr val="00B050"/>
                </a:solidFill>
                <a:latin typeface="Segoe UI Symbol"/>
                <a:ea typeface="メイリオ"/>
              </a:rPr>
              <a:t>Business Unit</a:t>
            </a:r>
            <a:endParaRPr lang="ja-JP" altLang="en-US" sz="1600" dirty="0">
              <a:solidFill>
                <a:srgbClr val="00B050"/>
              </a:solidFill>
              <a:latin typeface="Segoe UI Symbol"/>
              <a:ea typeface="メイリオ"/>
            </a:endParaRPr>
          </a:p>
        </p:txBody>
      </p:sp>
      <p:sp>
        <p:nvSpPr>
          <p:cNvPr id="15" name="角丸四角形 14"/>
          <p:cNvSpPr/>
          <p:nvPr/>
        </p:nvSpPr>
        <p:spPr>
          <a:xfrm>
            <a:off x="68025" y="3140968"/>
            <a:ext cx="2030081" cy="947717"/>
          </a:xfrm>
          <a:prstGeom prst="roundRect">
            <a:avLst/>
          </a:prstGeom>
          <a:solidFill>
            <a:schemeClr val="accent4">
              <a:lumMod val="75000"/>
            </a:schemeClr>
          </a:solidFill>
          <a:ln w="28575">
            <a:noFill/>
          </a:ln>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fontScale="92500"/>
          </a:bodyPr>
          <a:lstStyle/>
          <a:p>
            <a:pPr algn="ctr" defTabSz="1072743" fontAlgn="auto">
              <a:spcBef>
                <a:spcPts val="0"/>
              </a:spcBef>
              <a:spcAft>
                <a:spcPts val="0"/>
              </a:spcAft>
            </a:pPr>
            <a:r>
              <a:rPr lang="en-US" altLang="ja-JP" sz="1400" b="1" dirty="0">
                <a:solidFill>
                  <a:prstClr val="white"/>
                </a:solidFill>
                <a:latin typeface="メイリオ"/>
              </a:rPr>
              <a:t>Professional Advisory </a:t>
            </a:r>
            <a:endParaRPr lang="en-US" altLang="ja-JP" sz="1400" dirty="0">
              <a:solidFill>
                <a:prstClr val="white"/>
              </a:solidFill>
              <a:latin typeface="メイリオ"/>
            </a:endParaRPr>
          </a:p>
          <a:p>
            <a:pPr algn="ctr" defTabSz="1072743" fontAlgn="auto">
              <a:spcBef>
                <a:spcPts val="0"/>
              </a:spcBef>
              <a:spcAft>
                <a:spcPts val="0"/>
              </a:spcAft>
            </a:pPr>
            <a:r>
              <a:rPr lang="en-US" altLang="ja-JP" sz="1400" dirty="0">
                <a:solidFill>
                  <a:prstClr val="white"/>
                </a:solidFill>
                <a:latin typeface="メイリオ"/>
              </a:rPr>
              <a:t>(Legal/IPD/PR/QCD)</a:t>
            </a:r>
            <a:endParaRPr lang="ja-JP" altLang="en-US" sz="1400" dirty="0">
              <a:solidFill>
                <a:prstClr val="white"/>
              </a:solidFill>
              <a:latin typeface="メイリオ"/>
            </a:endParaRPr>
          </a:p>
        </p:txBody>
      </p:sp>
      <p:sp>
        <p:nvSpPr>
          <p:cNvPr id="29" name="円/楕円 28"/>
          <p:cNvSpPr/>
          <p:nvPr/>
        </p:nvSpPr>
        <p:spPr>
          <a:xfrm>
            <a:off x="3002783" y="825533"/>
            <a:ext cx="2838234" cy="1355328"/>
          </a:xfrm>
          <a:prstGeom prst="ellipse">
            <a:avLst/>
          </a:prstGeom>
          <a:solidFill>
            <a:srgbClr val="00B0F0"/>
          </a:solidFill>
          <a:ln w="28575">
            <a:solidFill>
              <a:schemeClr val="bg1"/>
            </a:solidFill>
          </a:ln>
          <a:effectLst>
            <a:softEdge rad="342900"/>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r>
              <a:rPr lang="en-US" altLang="ja-JP" sz="1400" dirty="0">
                <a:solidFill>
                  <a:prstClr val="white"/>
                </a:solidFill>
                <a:latin typeface="メイリオ"/>
              </a:rPr>
              <a:t>Sony original</a:t>
            </a:r>
          </a:p>
          <a:p>
            <a:pPr algn="ctr" defTabSz="1072743" fontAlgn="auto">
              <a:spcBef>
                <a:spcPts val="0"/>
              </a:spcBef>
              <a:spcAft>
                <a:spcPts val="0"/>
              </a:spcAft>
            </a:pPr>
            <a:r>
              <a:rPr lang="en-US" altLang="ja-JP" sz="1400" dirty="0">
                <a:solidFill>
                  <a:prstClr val="white"/>
                </a:solidFill>
                <a:latin typeface="メイリオ"/>
              </a:rPr>
              <a:t>External OSS Community</a:t>
            </a:r>
            <a:endParaRPr lang="ja-JP" altLang="en-US" sz="1400" dirty="0">
              <a:solidFill>
                <a:prstClr val="white"/>
              </a:solidFill>
              <a:latin typeface="メイリオ"/>
            </a:endParaRPr>
          </a:p>
        </p:txBody>
      </p:sp>
      <p:sp>
        <p:nvSpPr>
          <p:cNvPr id="6" name="角丸四角形 5"/>
          <p:cNvSpPr/>
          <p:nvPr/>
        </p:nvSpPr>
        <p:spPr>
          <a:xfrm>
            <a:off x="68025" y="2126661"/>
            <a:ext cx="2030081" cy="918296"/>
          </a:xfrm>
          <a:prstGeom prst="roundRect">
            <a:avLst/>
          </a:prstGeom>
          <a:solidFill>
            <a:srgbClr val="C00000"/>
          </a:solidFill>
          <a:ln w="28575">
            <a:noFill/>
          </a:ln>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fontScale="85000" lnSpcReduction="10000"/>
          </a:bodyPr>
          <a:lstStyle/>
          <a:p>
            <a:pPr algn="ctr" defTabSz="1072743" fontAlgn="auto">
              <a:spcBef>
                <a:spcPts val="0"/>
              </a:spcBef>
              <a:spcAft>
                <a:spcPts val="0"/>
              </a:spcAft>
            </a:pPr>
            <a:r>
              <a:rPr lang="en-US" altLang="ja-JP" dirty="0">
                <a:solidFill>
                  <a:prstClr val="white"/>
                </a:solidFill>
              </a:rPr>
              <a:t>Support from </a:t>
            </a:r>
            <a:r>
              <a:rPr lang="en-US" altLang="ja-JP" b="1" dirty="0">
                <a:solidFill>
                  <a:prstClr val="white"/>
                </a:solidFill>
              </a:rPr>
              <a:t>corporate software strategy committee</a:t>
            </a:r>
            <a:endParaRPr lang="ja-JP" altLang="en-US" b="1" dirty="0">
              <a:solidFill>
                <a:prstClr val="white"/>
              </a:solidFill>
            </a:endParaRPr>
          </a:p>
        </p:txBody>
      </p:sp>
      <p:sp>
        <p:nvSpPr>
          <p:cNvPr id="28" name="円/楕円 27"/>
          <p:cNvSpPr/>
          <p:nvPr/>
        </p:nvSpPr>
        <p:spPr>
          <a:xfrm>
            <a:off x="532083" y="4546288"/>
            <a:ext cx="2236674" cy="1090957"/>
          </a:xfrm>
          <a:prstGeom prst="ellipse">
            <a:avLst/>
          </a:prstGeom>
          <a:solidFill>
            <a:schemeClr val="accent2">
              <a:lumMod val="75000"/>
            </a:schemeClr>
          </a:solidFill>
          <a:ln w="28575">
            <a:solidFill>
              <a:schemeClr val="bg1"/>
            </a:solidFill>
          </a:ln>
          <a:effectLst>
            <a:softEdge rad="203200"/>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r>
              <a:rPr lang="en-US" altLang="ja-JP" sz="1400" dirty="0">
                <a:solidFill>
                  <a:prstClr val="white"/>
                </a:solidFill>
                <a:latin typeface="メイリオ"/>
              </a:rPr>
              <a:t>Divisional</a:t>
            </a:r>
          </a:p>
          <a:p>
            <a:pPr algn="ctr" defTabSz="1072743" fontAlgn="auto">
              <a:spcBef>
                <a:spcPts val="0"/>
              </a:spcBef>
              <a:spcAft>
                <a:spcPts val="0"/>
              </a:spcAft>
            </a:pPr>
            <a:r>
              <a:rPr lang="en-US" altLang="ja-JP" sz="1400" dirty="0">
                <a:solidFill>
                  <a:prstClr val="white"/>
                </a:solidFill>
                <a:latin typeface="メイリオ"/>
              </a:rPr>
              <a:t>OSS committee</a:t>
            </a:r>
            <a:endParaRPr lang="ja-JP" altLang="en-US" sz="1400" dirty="0">
              <a:solidFill>
                <a:prstClr val="white"/>
              </a:solidFill>
              <a:latin typeface="メイリオ"/>
            </a:endParaRPr>
          </a:p>
        </p:txBody>
      </p:sp>
      <p:sp>
        <p:nvSpPr>
          <p:cNvPr id="22" name="テキスト ボックス 21"/>
          <p:cNvSpPr txBox="1"/>
          <p:nvPr/>
        </p:nvSpPr>
        <p:spPr>
          <a:xfrm>
            <a:off x="1130575" y="4293097"/>
            <a:ext cx="1747514" cy="354543"/>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sz="1600" dirty="0">
                <a:solidFill>
                  <a:prstClr val="black"/>
                </a:solidFill>
                <a:latin typeface="Segoe UI Symbol"/>
                <a:ea typeface="メイリオ"/>
              </a:rPr>
              <a:t>Divisional Leader</a:t>
            </a:r>
            <a:endParaRPr lang="ja-JP" altLang="en-US" sz="1600" dirty="0">
              <a:solidFill>
                <a:prstClr val="black"/>
              </a:solidFill>
              <a:latin typeface="Segoe UI Symbol"/>
              <a:ea typeface="メイリオ"/>
            </a:endParaRPr>
          </a:p>
        </p:txBody>
      </p:sp>
      <p:sp>
        <p:nvSpPr>
          <p:cNvPr id="31" name="角丸四角形 30"/>
          <p:cNvSpPr/>
          <p:nvPr/>
        </p:nvSpPr>
        <p:spPr>
          <a:xfrm>
            <a:off x="4300978" y="3059725"/>
            <a:ext cx="2212195" cy="657307"/>
          </a:xfrm>
          <a:prstGeom prst="round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lIns="107275" tIns="53637" rIns="107275" bIns="53637" rtlCol="0" anchor="ctr">
            <a:normAutofit/>
          </a:bodyPr>
          <a:lstStyle/>
          <a:p>
            <a:pPr algn="ctr" defTabSz="1072743" fontAlgn="auto">
              <a:spcBef>
                <a:spcPts val="0"/>
              </a:spcBef>
              <a:spcAft>
                <a:spcPts val="0"/>
              </a:spcAft>
            </a:pPr>
            <a:endParaRPr lang="ja-JP" altLang="en-US" dirty="0">
              <a:solidFill>
                <a:prstClr val="white"/>
              </a:solidFill>
            </a:endParaRPr>
          </a:p>
        </p:txBody>
      </p:sp>
      <p:sp>
        <p:nvSpPr>
          <p:cNvPr id="32" name="テキスト ボックス 31"/>
          <p:cNvSpPr txBox="1"/>
          <p:nvPr/>
        </p:nvSpPr>
        <p:spPr>
          <a:xfrm>
            <a:off x="4314087" y="3368219"/>
            <a:ext cx="1458973" cy="308376"/>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sz="1300" dirty="0">
                <a:solidFill>
                  <a:prstClr val="black"/>
                </a:solidFill>
                <a:latin typeface="Segoe UI Symbol"/>
                <a:ea typeface="メイリオ"/>
              </a:rPr>
              <a:t>Divisional Leader</a:t>
            </a:r>
            <a:endParaRPr lang="ja-JP" altLang="en-US" sz="1300" dirty="0">
              <a:solidFill>
                <a:prstClr val="black"/>
              </a:solidFill>
              <a:latin typeface="Segoe UI Symbol"/>
              <a:ea typeface="メイリオ"/>
            </a:endParaRPr>
          </a:p>
        </p:txBody>
      </p:sp>
      <p:sp>
        <p:nvSpPr>
          <p:cNvPr id="33" name="テキスト ボックス 32"/>
          <p:cNvSpPr txBox="1"/>
          <p:nvPr/>
        </p:nvSpPr>
        <p:spPr>
          <a:xfrm>
            <a:off x="5187026" y="3044959"/>
            <a:ext cx="1412485" cy="354543"/>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sz="1600" dirty="0">
                <a:solidFill>
                  <a:srgbClr val="00B050"/>
                </a:solidFill>
                <a:latin typeface="Segoe UI Symbol"/>
                <a:ea typeface="メイリオ"/>
              </a:rPr>
              <a:t>Business Unit</a:t>
            </a:r>
            <a:endParaRPr lang="ja-JP" altLang="en-US" sz="1600" dirty="0">
              <a:solidFill>
                <a:srgbClr val="00B050"/>
              </a:solidFill>
              <a:latin typeface="Segoe UI Symbol"/>
              <a:ea typeface="メイリオ"/>
            </a:endParaRPr>
          </a:p>
        </p:txBody>
      </p:sp>
      <p:sp>
        <p:nvSpPr>
          <p:cNvPr id="7" name="テキスト ボックス 6"/>
          <p:cNvSpPr txBox="1"/>
          <p:nvPr/>
        </p:nvSpPr>
        <p:spPr>
          <a:xfrm>
            <a:off x="7116051" y="2235102"/>
            <a:ext cx="2208537" cy="385321"/>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b="1" dirty="0">
                <a:solidFill>
                  <a:prstClr val="white">
                    <a:lumMod val="95000"/>
                  </a:prstClr>
                </a:solidFill>
                <a:latin typeface="Segoe UI Symbol"/>
                <a:ea typeface="メイリオ"/>
              </a:rPr>
              <a:t>Internal OSS</a:t>
            </a:r>
            <a:r>
              <a:rPr lang="ja-JP" altLang="en-US" b="1" dirty="0">
                <a:solidFill>
                  <a:prstClr val="white">
                    <a:lumMod val="95000"/>
                  </a:prstClr>
                </a:solidFill>
                <a:latin typeface="Segoe UI Symbol"/>
                <a:ea typeface="メイリオ"/>
              </a:rPr>
              <a:t> </a:t>
            </a:r>
            <a:r>
              <a:rPr lang="en-US" altLang="ja-JP" b="1" dirty="0">
                <a:solidFill>
                  <a:prstClr val="white">
                    <a:lumMod val="95000"/>
                  </a:prstClr>
                </a:solidFill>
                <a:latin typeface="Segoe UI Symbol"/>
                <a:ea typeface="メイリオ"/>
              </a:rPr>
              <a:t>Bazaar</a:t>
            </a:r>
          </a:p>
        </p:txBody>
      </p:sp>
      <p:sp>
        <p:nvSpPr>
          <p:cNvPr id="8" name="テキスト ボックス 7"/>
          <p:cNvSpPr txBox="1"/>
          <p:nvPr/>
        </p:nvSpPr>
        <p:spPr>
          <a:xfrm>
            <a:off x="5286990" y="556037"/>
            <a:ext cx="1471732" cy="323765"/>
          </a:xfrm>
          <a:prstGeom prst="rect">
            <a:avLst/>
          </a:prstGeom>
          <a:noFill/>
        </p:spPr>
        <p:txBody>
          <a:bodyPr wrap="none" lIns="107275" tIns="53637" rIns="107275" bIns="53637" rtlCol="0">
            <a:spAutoFit/>
          </a:bodyPr>
          <a:lstStyle/>
          <a:p>
            <a:pPr defTabSz="1072743" fontAlgn="auto">
              <a:spcBef>
                <a:spcPts val="0"/>
              </a:spcBef>
              <a:spcAft>
                <a:spcPts val="0"/>
              </a:spcAft>
            </a:pPr>
            <a:r>
              <a:rPr lang="en-US" altLang="ja-JP" sz="1400" dirty="0">
                <a:solidFill>
                  <a:prstClr val="black"/>
                </a:solidFill>
                <a:latin typeface="Segoe UI Symbol"/>
                <a:ea typeface="メイリオ"/>
              </a:rPr>
              <a:t>As of April 2018</a:t>
            </a:r>
            <a:endParaRPr lang="ja-JP" altLang="en-US" sz="1400" dirty="0">
              <a:solidFill>
                <a:prstClr val="black"/>
              </a:solidFill>
              <a:latin typeface="Segoe UI Symbol"/>
              <a:ea typeface="メイリオ"/>
            </a:endParaRPr>
          </a:p>
        </p:txBody>
      </p:sp>
      <p:sp>
        <p:nvSpPr>
          <p:cNvPr id="34" name="正方形/長方形 33"/>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35" name="テキスト ボックス 34">
            <a:extLst>
              <a:ext uri="{FF2B5EF4-FFF2-40B4-BE49-F238E27FC236}">
                <a16:creationId xmlns:a16="http://schemas.microsoft.com/office/drawing/2014/main" id="{F04ED6AE-1A92-43E4-87DC-646D17953627}"/>
              </a:ext>
            </a:extLst>
          </p:cNvPr>
          <p:cNvSpPr txBox="1"/>
          <p:nvPr/>
        </p:nvSpPr>
        <p:spPr>
          <a:xfrm>
            <a:off x="4151249" y="6552465"/>
            <a:ext cx="1784648" cy="307777"/>
          </a:xfrm>
          <a:prstGeom prst="rect">
            <a:avLst/>
          </a:prstGeom>
          <a:noFill/>
        </p:spPr>
        <p:txBody>
          <a:bodyPr wrap="square" rtlCol="0">
            <a:spAutoFit/>
          </a:bodyPr>
          <a:lstStyle/>
          <a:p>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4D5F7D75-5DED-4E8B-BE74-E13942BCEB42}"/>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466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fld id="{86CF636E-95EA-4AB1-8EE1-7E66ACF1DCF2}" type="slidenum">
              <a:rPr lang="en-US" altLang="ja-JP"/>
              <a:pPr/>
              <a:t>2</a:t>
            </a:fld>
            <a:endParaRPr lang="en-US" altLang="ja-JP"/>
          </a:p>
        </p:txBody>
      </p:sp>
      <p:sp>
        <p:nvSpPr>
          <p:cNvPr id="334852" name="Text Box 4"/>
          <p:cNvSpPr txBox="1">
            <a:spLocks noChangeArrowheads="1"/>
          </p:cNvSpPr>
          <p:nvPr/>
        </p:nvSpPr>
        <p:spPr bwMode="auto">
          <a:xfrm>
            <a:off x="1180824" y="4653136"/>
            <a:ext cx="754911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3200" dirty="0">
                <a:ea typeface="HGS創英角ｺﾞｼｯｸUB" pitchFamily="50" charset="-128"/>
              </a:rPr>
              <a:t>Panasonic Corporation</a:t>
            </a:r>
          </a:p>
          <a:p>
            <a:pPr algn="ctr"/>
            <a:r>
              <a:rPr lang="en-US" altLang="ja-JP" sz="3200" dirty="0">
                <a:ea typeface="HGS創英角ｺﾞｼｯｸUB" pitchFamily="50" charset="-128"/>
              </a:rPr>
              <a:t>Shinsuke Kato</a:t>
            </a:r>
          </a:p>
          <a:p>
            <a:pPr algn="ctr"/>
            <a:r>
              <a:rPr lang="en-US" altLang="ja-JP" sz="3200" dirty="0">
                <a:ea typeface="HGS創英角ｺﾞｼｯｸUB" pitchFamily="50" charset="-128"/>
              </a:rPr>
              <a:t>kato.shinsuke@jp.panasonic.com</a:t>
            </a:r>
            <a:endParaRPr lang="ja-JP" altLang="en-US" sz="3200" dirty="0">
              <a:ea typeface="HGS創英角ｺﾞｼｯｸUB" pitchFamily="50" charset="-128"/>
            </a:endParaRPr>
          </a:p>
        </p:txBody>
      </p:sp>
      <p:pic>
        <p:nvPicPr>
          <p:cNvPr id="1026" name="Picture 2" descr="https://www.openchainproject.org/wp-content/uploads/sites/15/2017/04/OpenChain_Logo_Pant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592" y="1193096"/>
            <a:ext cx="3240360" cy="1803856"/>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4972301" y="1772816"/>
            <a:ext cx="4229171" cy="1200329"/>
          </a:xfrm>
          <a:prstGeom prst="rect">
            <a:avLst/>
          </a:prstGeom>
          <a:noFill/>
        </p:spPr>
        <p:txBody>
          <a:bodyPr wrap="none" rtlCol="0">
            <a:spAutoFit/>
          </a:bodyPr>
          <a:lstStyle/>
          <a:p>
            <a:pPr algn="ctr"/>
            <a:r>
              <a:rPr lang="en-US" altLang="ja-JP" sz="3600" dirty="0" err="1"/>
              <a:t>OpenChain</a:t>
            </a:r>
            <a:r>
              <a:rPr lang="ja-JP" altLang="en-US" sz="3600" dirty="0"/>
              <a:t> </a:t>
            </a:r>
            <a:r>
              <a:rPr lang="en-US" altLang="ja-JP" sz="3600" dirty="0"/>
              <a:t>JWG</a:t>
            </a:r>
          </a:p>
          <a:p>
            <a:pPr algn="ctr"/>
            <a:r>
              <a:rPr lang="en-US" altLang="ja-JP" sz="3600" dirty="0"/>
              <a:t>3</a:t>
            </a:r>
            <a:r>
              <a:rPr lang="en-US" altLang="ja-JP" sz="3600" baseline="30000" dirty="0"/>
              <a:t>rd</a:t>
            </a:r>
            <a:r>
              <a:rPr lang="en-US" altLang="ja-JP" sz="3600" dirty="0"/>
              <a:t> Meeting</a:t>
            </a:r>
            <a:endParaRPr lang="ja-JP" altLang="en-US" sz="3600" dirty="0"/>
          </a:p>
        </p:txBody>
      </p:sp>
    </p:spTree>
    <p:extLst>
      <p:ext uri="{BB962C8B-B14F-4D97-AF65-F5344CB8AC3E}">
        <p14:creationId xmlns:p14="http://schemas.microsoft.com/office/powerpoint/2010/main" val="177555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solidFill>
                  <a:srgbClr val="FFFFFF"/>
                </a:solidFill>
              </a:rPr>
              <a:pPr/>
              <a:t>20</a:t>
            </a:fld>
            <a:endParaRPr lang="en-US" altLang="ja-JP">
              <a:solidFill>
                <a:srgbClr val="FFFFFF"/>
              </a:solidFill>
            </a:endParaRPr>
          </a:p>
        </p:txBody>
      </p:sp>
      <p:graphicFrame>
        <p:nvGraphicFramePr>
          <p:cNvPr id="5" name="表 4"/>
          <p:cNvGraphicFramePr>
            <a:graphicFrameLocks noGrp="1"/>
          </p:cNvGraphicFramePr>
          <p:nvPr>
            <p:extLst>
              <p:ext uri="{D42A27DB-BD31-4B8C-83A1-F6EECF244321}">
                <p14:modId xmlns:p14="http://schemas.microsoft.com/office/powerpoint/2010/main" val="1333292553"/>
              </p:ext>
            </p:extLst>
          </p:nvPr>
        </p:nvGraphicFramePr>
        <p:xfrm>
          <a:off x="416496" y="747857"/>
          <a:ext cx="9073008" cy="5888579"/>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391704">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ja-JP" altLang="en-US" sz="2000" b="0" dirty="0">
                          <a:solidFill>
                            <a:srgbClr val="0070C0"/>
                          </a:solidFill>
                        </a:rPr>
                        <a:t>株式会社 日立製作所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91704">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dirty="0">
                          <a:solidFill>
                            <a:srgbClr val="0070C0"/>
                          </a:solidFill>
                        </a:rPr>
                        <a:t>野村 祐治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rgbClr val="0070C0"/>
                          </a:solidFill>
                        </a:rPr>
                        <a:t>2018</a:t>
                      </a:r>
                      <a:r>
                        <a:rPr kumimoji="1" lang="ja-JP" altLang="en-US" sz="2000" b="0" dirty="0">
                          <a:solidFill>
                            <a:srgbClr val="0070C0"/>
                          </a:solidFill>
                        </a:rPr>
                        <a:t>年</a:t>
                      </a:r>
                      <a:r>
                        <a:rPr kumimoji="1" lang="en-US" altLang="ja-JP" sz="2000" b="0" dirty="0">
                          <a:solidFill>
                            <a:srgbClr val="0070C0"/>
                          </a:solidFill>
                        </a:rPr>
                        <a:t>4</a:t>
                      </a:r>
                      <a:r>
                        <a:rPr kumimoji="1" lang="ja-JP" altLang="en-US" sz="2000" b="0" dirty="0">
                          <a:solidFill>
                            <a:srgbClr val="0070C0"/>
                          </a:solidFill>
                        </a:rPr>
                        <a:t>月</a:t>
                      </a:r>
                      <a:r>
                        <a:rPr kumimoji="1" lang="en-US" altLang="ja-JP" sz="2000" b="0" dirty="0">
                          <a:solidFill>
                            <a:srgbClr val="0070C0"/>
                          </a:solidFill>
                        </a:rPr>
                        <a:t>18</a:t>
                      </a:r>
                      <a:r>
                        <a:rPr kumimoji="1" lang="ja-JP" altLang="en-US" sz="2000" b="0" dirty="0">
                          <a:solidFill>
                            <a:srgbClr val="0070C0"/>
                          </a:solidFill>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1573">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903931">
                <a:tc gridSpan="2">
                  <a:txBody>
                    <a:bodyPr/>
                    <a:lstStyle/>
                    <a:p>
                      <a:pPr algn="ctr"/>
                      <a:r>
                        <a:rPr kumimoji="1" lang="ja-JP" altLang="en-US" sz="2000" b="0" dirty="0">
                          <a:solidFill>
                            <a:schemeClr val="tx1"/>
                          </a:solidFill>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専属組織あり </a:t>
                      </a:r>
                      <a:r>
                        <a:rPr kumimoji="1" lang="en-US" altLang="ja-JP" b="0" dirty="0">
                          <a:solidFill>
                            <a:schemeClr val="tx1"/>
                          </a:solidFill>
                        </a:rPr>
                        <a:t>/</a:t>
                      </a:r>
                      <a:r>
                        <a:rPr kumimoji="1" lang="ja-JP" altLang="en-US" b="0" dirty="0">
                          <a:solidFill>
                            <a:schemeClr val="tx1"/>
                          </a:solidFill>
                        </a:rPr>
                        <a:t> バーチャル </a:t>
                      </a:r>
                      <a:r>
                        <a:rPr kumimoji="1" lang="en-US" altLang="ja-JP" b="0" dirty="0">
                          <a:solidFill>
                            <a:schemeClr val="tx1"/>
                          </a:solidFill>
                        </a:rPr>
                        <a:t>or</a:t>
                      </a:r>
                      <a:r>
                        <a:rPr kumimoji="1" lang="ja-JP" altLang="en-US" b="0" dirty="0">
                          <a:solidFill>
                            <a:schemeClr val="tx1"/>
                          </a:solidFill>
                        </a:rPr>
                        <a:t> コミュニティ型 </a:t>
                      </a:r>
                      <a:r>
                        <a:rPr kumimoji="1" lang="en-US" altLang="ja-JP" b="0" dirty="0">
                          <a:solidFill>
                            <a:schemeClr val="tx1"/>
                          </a:solidFill>
                        </a:rPr>
                        <a:t>/</a:t>
                      </a:r>
                      <a:r>
                        <a:rPr kumimoji="1" lang="ja-JP" altLang="en-US" b="0" dirty="0">
                          <a:solidFill>
                            <a:schemeClr val="tx1"/>
                          </a:solidFill>
                        </a:rPr>
                        <a:t> 担当者レベル</a:t>
                      </a:r>
                      <a:r>
                        <a:rPr kumimoji="1" lang="ja-JP" altLang="en-US" b="0" baseline="0" dirty="0">
                          <a:solidFill>
                            <a:schemeClr val="tx1"/>
                          </a:solidFill>
                        </a:rPr>
                        <a:t> </a:t>
                      </a:r>
                      <a:r>
                        <a:rPr kumimoji="1" lang="en-US" altLang="ja-JP" b="0" baseline="0" dirty="0">
                          <a:solidFill>
                            <a:schemeClr val="tx1"/>
                          </a:solidFill>
                        </a:rPr>
                        <a:t>/</a:t>
                      </a:r>
                      <a:r>
                        <a:rPr kumimoji="1" lang="ja-JP" altLang="en-US" b="0" baseline="0" dirty="0">
                          <a:solidFill>
                            <a:schemeClr val="tx1"/>
                          </a:solidFill>
                        </a:rPr>
                        <a:t> </a:t>
                      </a:r>
                      <a:r>
                        <a:rPr kumimoji="1" lang="en-US" altLang="ja-JP" b="0" baseline="0" dirty="0">
                          <a:solidFill>
                            <a:schemeClr val="tx1"/>
                          </a:solidFill>
                        </a:rPr>
                        <a:t>Alone</a:t>
                      </a:r>
                    </a:p>
                    <a:p>
                      <a:r>
                        <a:rPr kumimoji="1" lang="en-US" altLang="ja-JP" b="0" baseline="0" dirty="0">
                          <a:solidFill>
                            <a:schemeClr val="tx1"/>
                          </a:solidFill>
                        </a:rPr>
                        <a:t>(</a:t>
                      </a:r>
                      <a:r>
                        <a:rPr kumimoji="1" lang="ja-JP" altLang="en-US" b="0" baseline="0" dirty="0">
                          <a:solidFill>
                            <a:schemeClr val="tx1"/>
                          </a:solidFill>
                        </a:rPr>
                        <a:t>備考：</a:t>
                      </a:r>
                      <a:r>
                        <a:rPr kumimoji="1" lang="en-US" altLang="ja-JP" b="0" baseline="0" dirty="0">
                          <a:solidFill>
                            <a:srgbClr val="0070C0"/>
                          </a:solidFill>
                        </a:rPr>
                        <a:t>OSS</a:t>
                      </a:r>
                      <a:r>
                        <a:rPr kumimoji="1" lang="ja-JP" altLang="en-US" b="0" baseline="0" dirty="0">
                          <a:solidFill>
                            <a:srgbClr val="0070C0"/>
                          </a:solidFill>
                        </a:rPr>
                        <a:t>ソリューションセンタという</a:t>
                      </a:r>
                      <a:r>
                        <a:rPr kumimoji="1" lang="en-US" altLang="ja-JP" b="0" baseline="0" dirty="0">
                          <a:solidFill>
                            <a:srgbClr val="0070C0"/>
                          </a:solidFill>
                        </a:rPr>
                        <a:t>OSS</a:t>
                      </a:r>
                      <a:r>
                        <a:rPr kumimoji="1" lang="ja-JP" altLang="en-US" b="0" baseline="0" dirty="0">
                          <a:solidFill>
                            <a:srgbClr val="0070C0"/>
                          </a:solidFill>
                        </a:rPr>
                        <a:t>推進部署があり、グループ内の</a:t>
                      </a:r>
                      <a:r>
                        <a:rPr kumimoji="1" lang="en-US" altLang="ja-JP" b="0" baseline="0" dirty="0">
                          <a:solidFill>
                            <a:srgbClr val="0070C0"/>
                          </a:solidFill>
                        </a:rPr>
                        <a:t>OSS</a:t>
                      </a:r>
                      <a:r>
                        <a:rPr kumimoji="1" lang="ja-JP" altLang="en-US" b="0" baseline="0" dirty="0">
                          <a:solidFill>
                            <a:srgbClr val="0070C0"/>
                          </a:solidFill>
                        </a:rPr>
                        <a:t>適用</a:t>
                      </a:r>
                      <a:endParaRPr kumimoji="1" lang="en-US" altLang="ja-JP" b="0" baseline="0" dirty="0">
                        <a:solidFill>
                          <a:srgbClr val="0070C0"/>
                        </a:solidFill>
                      </a:endParaRPr>
                    </a:p>
                    <a:p>
                      <a:r>
                        <a:rPr kumimoji="1" lang="ja-JP" altLang="en-US" b="0" baseline="0" dirty="0">
                          <a:solidFill>
                            <a:srgbClr val="0070C0"/>
                          </a:solidFill>
                        </a:rPr>
                        <a:t>　　　推進、相談対応を実施。その組織の中にコンプライアンスを担当が所属</a:t>
                      </a:r>
                      <a:r>
                        <a:rPr kumimoji="1" lang="en-US" altLang="ja-JP" b="0" baseline="0" dirty="0">
                          <a:solidFill>
                            <a:schemeClr val="tx1"/>
                          </a:solidFill>
                        </a:rPr>
                        <a:t>)</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632752">
                <a:tc gridSpan="2">
                  <a:txBody>
                    <a:bodyPr/>
                    <a:lstStyle/>
                    <a:p>
                      <a:pPr algn="ctr"/>
                      <a:r>
                        <a:rPr kumimoji="1" lang="ja-JP" altLang="en-US" sz="2000" b="0" dirty="0">
                          <a:solidFill>
                            <a:schemeClr val="tx1"/>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a:solidFill>
                            <a:schemeClr val="tx1"/>
                          </a:solidFill>
                        </a:rPr>
                        <a:t>100</a:t>
                      </a:r>
                      <a:r>
                        <a:rPr kumimoji="1" lang="ja-JP" altLang="en-US" b="0" dirty="0">
                          <a:solidFill>
                            <a:schemeClr val="tx1"/>
                          </a:solidFill>
                        </a:rPr>
                        <a:t>人以上 </a:t>
                      </a:r>
                      <a:r>
                        <a:rPr kumimoji="1" lang="en-US" altLang="ja-JP" b="0" dirty="0">
                          <a:solidFill>
                            <a:schemeClr val="tx1"/>
                          </a:solidFill>
                        </a:rPr>
                        <a:t>/</a:t>
                      </a:r>
                      <a:r>
                        <a:rPr kumimoji="1" lang="ja-JP" altLang="en-US" b="0" dirty="0">
                          <a:solidFill>
                            <a:schemeClr val="tx1"/>
                          </a:solidFill>
                        </a:rPr>
                        <a:t> 数十人 </a:t>
                      </a:r>
                      <a:r>
                        <a:rPr kumimoji="1" lang="en-US" altLang="ja-JP" b="0" dirty="0">
                          <a:solidFill>
                            <a:schemeClr val="tx1"/>
                          </a:solidFill>
                        </a:rPr>
                        <a:t>/</a:t>
                      </a:r>
                      <a:r>
                        <a:rPr kumimoji="1" lang="ja-JP" altLang="en-US" b="0" dirty="0">
                          <a:solidFill>
                            <a:schemeClr val="tx1"/>
                          </a:solidFill>
                        </a:rPr>
                        <a:t> </a:t>
                      </a:r>
                      <a:r>
                        <a:rPr kumimoji="1" lang="en-US" altLang="ja-JP" b="0" dirty="0">
                          <a:solidFill>
                            <a:schemeClr val="tx1"/>
                          </a:solidFill>
                        </a:rPr>
                        <a:t>10</a:t>
                      </a:r>
                      <a:r>
                        <a:rPr kumimoji="1" lang="ja-JP" altLang="en-US" b="0" dirty="0">
                          <a:solidFill>
                            <a:schemeClr val="tx1"/>
                          </a:solidFill>
                        </a:rPr>
                        <a:t>～</a:t>
                      </a:r>
                      <a:r>
                        <a:rPr kumimoji="1" lang="en-US" altLang="ja-JP" b="0" dirty="0">
                          <a:solidFill>
                            <a:schemeClr val="tx1"/>
                          </a:solidFill>
                        </a:rPr>
                        <a:t>20</a:t>
                      </a:r>
                      <a:r>
                        <a:rPr kumimoji="1" lang="ja-JP" altLang="en-US" b="0" dirty="0">
                          <a:solidFill>
                            <a:schemeClr val="tx1"/>
                          </a:solidFill>
                        </a:rPr>
                        <a:t>名程度 </a:t>
                      </a:r>
                      <a:r>
                        <a:rPr kumimoji="1" lang="en-US" altLang="ja-JP" b="0" dirty="0">
                          <a:solidFill>
                            <a:schemeClr val="tx1"/>
                          </a:solidFill>
                        </a:rPr>
                        <a:t>/</a:t>
                      </a:r>
                      <a:r>
                        <a:rPr kumimoji="1" lang="ja-JP" altLang="en-US" b="0" dirty="0">
                          <a:solidFill>
                            <a:schemeClr val="tx1"/>
                          </a:solidFill>
                        </a:rPr>
                        <a:t> 数名 </a:t>
                      </a:r>
                      <a:r>
                        <a:rPr kumimoji="1" lang="en-US" altLang="ja-JP" b="0" dirty="0">
                          <a:solidFill>
                            <a:schemeClr val="tx1"/>
                          </a:solidFill>
                        </a:rPr>
                        <a:t>/</a:t>
                      </a:r>
                      <a:r>
                        <a:rPr kumimoji="1" lang="ja-JP" altLang="en-US" b="0" dirty="0">
                          <a:solidFill>
                            <a:schemeClr val="tx1"/>
                          </a:solidFill>
                        </a:rPr>
                        <a:t> ひとり </a:t>
                      </a:r>
                      <a:r>
                        <a:rPr kumimoji="1" lang="en-US" altLang="ja-JP" b="0" dirty="0">
                          <a:solidFill>
                            <a:schemeClr val="tx1"/>
                          </a:solidFill>
                        </a:rPr>
                        <a:t>/</a:t>
                      </a:r>
                      <a:r>
                        <a:rPr kumimoji="1" lang="ja-JP" altLang="en-US" b="0" baseline="0" dirty="0">
                          <a:solidFill>
                            <a:schemeClr val="tx1"/>
                          </a:solidFill>
                        </a:rPr>
                        <a:t> ゼロ</a:t>
                      </a:r>
                      <a:endParaRPr kumimoji="1" lang="en-US" altLang="ja-JP" b="0" baseline="0" dirty="0">
                        <a:solidFill>
                          <a:schemeClr val="tx1"/>
                        </a:solidFill>
                      </a:endParaRPr>
                    </a:p>
                    <a:p>
                      <a:r>
                        <a:rPr kumimoji="1" lang="en-US" altLang="ja-JP" b="0" baseline="0" dirty="0">
                          <a:solidFill>
                            <a:schemeClr val="tx1"/>
                          </a:solidFill>
                        </a:rPr>
                        <a:t>(</a:t>
                      </a:r>
                      <a:r>
                        <a:rPr kumimoji="1" lang="ja-JP" altLang="en-US" b="0" baseline="0" dirty="0">
                          <a:solidFill>
                            <a:schemeClr val="tx1"/>
                          </a:solidFill>
                        </a:rPr>
                        <a:t>備考：</a:t>
                      </a:r>
                      <a:r>
                        <a:rPr kumimoji="1" lang="en-US" altLang="ja-JP" b="0" baseline="0" dirty="0">
                          <a:solidFill>
                            <a:srgbClr val="0070C0"/>
                          </a:solidFill>
                        </a:rPr>
                        <a:t>OSS</a:t>
                      </a:r>
                      <a:r>
                        <a:rPr kumimoji="1" lang="ja-JP" altLang="en-US" b="0" baseline="0" dirty="0">
                          <a:solidFill>
                            <a:srgbClr val="0070C0"/>
                          </a:solidFill>
                        </a:rPr>
                        <a:t>ソリューションセンタは </a:t>
                      </a:r>
                      <a:r>
                        <a:rPr kumimoji="1" lang="en-US" altLang="ja-JP" b="0" baseline="0" dirty="0">
                          <a:solidFill>
                            <a:srgbClr val="FF0000"/>
                          </a:solidFill>
                        </a:rPr>
                        <a:t>XX</a:t>
                      </a:r>
                      <a:r>
                        <a:rPr kumimoji="1" lang="ja-JP" altLang="en-US" b="0" baseline="0" dirty="0">
                          <a:solidFill>
                            <a:srgbClr val="0070C0"/>
                          </a:solidFill>
                        </a:rPr>
                        <a:t>人、そのうちコンプライアンス担当は</a:t>
                      </a:r>
                      <a:r>
                        <a:rPr kumimoji="1" lang="en-US" altLang="ja-JP" b="0" baseline="0" dirty="0">
                          <a:solidFill>
                            <a:srgbClr val="FF0000"/>
                          </a:solidFill>
                        </a:rPr>
                        <a:t>YY</a:t>
                      </a:r>
                      <a:r>
                        <a:rPr kumimoji="1" lang="ja-JP" altLang="en-US" b="0" baseline="0" dirty="0">
                          <a:solidFill>
                            <a:srgbClr val="0070C0"/>
                          </a:solidFill>
                        </a:rPr>
                        <a:t>人</a:t>
                      </a:r>
                      <a:endParaRPr kumimoji="1" lang="ja-JP" altLang="en-US" b="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693014">
                <a:tc gridSpan="2">
                  <a:txBody>
                    <a:bodyPr/>
                    <a:lstStyle/>
                    <a:p>
                      <a:pPr algn="ctr"/>
                      <a:r>
                        <a:rPr kumimoji="1" lang="ja-JP" altLang="en-US" sz="2000" b="0" dirty="0">
                          <a:solidFill>
                            <a:schemeClr val="tx1"/>
                          </a:solidFill>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600" dirty="0">
                          <a:solidFill>
                            <a:srgbClr val="0070C0"/>
                          </a:solidFill>
                        </a:rPr>
                        <a:t>OSS</a:t>
                      </a:r>
                      <a:r>
                        <a:rPr kumimoji="1" lang="ja-JP" altLang="en-US" sz="1600" dirty="0">
                          <a:solidFill>
                            <a:srgbClr val="0070C0"/>
                          </a:solidFill>
                        </a:rPr>
                        <a:t>のライセンス理解のため、コンプライアンス担当が</a:t>
                      </a:r>
                      <a:r>
                        <a:rPr kumimoji="1" lang="en-US" altLang="ja-JP" sz="1600" dirty="0">
                          <a:solidFill>
                            <a:srgbClr val="0070C0"/>
                          </a:solidFill>
                        </a:rPr>
                        <a:t>OSS</a:t>
                      </a:r>
                      <a:r>
                        <a:rPr kumimoji="1" lang="ja-JP" altLang="en-US" sz="1600" dirty="0">
                          <a:solidFill>
                            <a:srgbClr val="0070C0"/>
                          </a:solidFill>
                        </a:rPr>
                        <a:t>ライセンスの翻訳</a:t>
                      </a:r>
                      <a:r>
                        <a:rPr kumimoji="1" lang="en-US" altLang="ja-JP" sz="1600" dirty="0">
                          <a:solidFill>
                            <a:srgbClr val="0070C0"/>
                          </a:solidFill>
                        </a:rPr>
                        <a:t>(※)</a:t>
                      </a:r>
                      <a:r>
                        <a:rPr kumimoji="1" lang="ja-JP" altLang="en-US" sz="1600" dirty="0">
                          <a:solidFill>
                            <a:srgbClr val="0070C0"/>
                          </a:solidFill>
                        </a:rPr>
                        <a:t>を実施</a:t>
                      </a:r>
                      <a:r>
                        <a:rPr kumimoji="1" lang="en-US" altLang="ja-JP" sz="1600" dirty="0">
                          <a:solidFill>
                            <a:srgbClr val="0070C0"/>
                          </a:solidFill>
                        </a:rPr>
                        <a:t> (※</a:t>
                      </a:r>
                      <a:r>
                        <a:rPr kumimoji="1" lang="ja-JP" altLang="en-US" sz="1600" dirty="0">
                          <a:solidFill>
                            <a:srgbClr val="0070C0"/>
                          </a:solidFill>
                        </a:rPr>
                        <a:t>噛み砕いて「利用方法」と「義務」「制限事項」に分解。法務等もレビュー</a:t>
                      </a:r>
                      <a:r>
                        <a:rPr kumimoji="1" lang="en-US" altLang="ja-JP" sz="1600" dirty="0">
                          <a:solidFill>
                            <a:srgbClr val="0070C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595618">
                <a:tc gridSpan="2">
                  <a:txBody>
                    <a:bodyPr/>
                    <a:lstStyle/>
                    <a:p>
                      <a:pPr algn="ctr"/>
                      <a:r>
                        <a:rPr kumimoji="1" lang="ja-JP" altLang="en-US" sz="2000" b="0" dirty="0">
                          <a:solidFill>
                            <a:schemeClr val="tx1"/>
                          </a:solidFill>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sz="1600" dirty="0">
                          <a:solidFill>
                            <a:srgbClr val="0070C0"/>
                          </a:solidFill>
                        </a:rPr>
                        <a:t>・</a:t>
                      </a:r>
                      <a:r>
                        <a:rPr kumimoji="1" lang="en-US" altLang="ja-JP" sz="1600" dirty="0">
                          <a:solidFill>
                            <a:srgbClr val="0070C0"/>
                          </a:solidFill>
                        </a:rPr>
                        <a:t>OSS</a:t>
                      </a:r>
                      <a:r>
                        <a:rPr kumimoji="1" lang="ja-JP" altLang="en-US" sz="1600" dirty="0">
                          <a:solidFill>
                            <a:srgbClr val="0070C0"/>
                          </a:solidFill>
                        </a:rPr>
                        <a:t>の導入が増えすぎてライセンスの翻訳が追い付かない。</a:t>
                      </a:r>
                      <a:endParaRPr kumimoji="1" lang="en-US" altLang="ja-JP" sz="1600" dirty="0">
                        <a:solidFill>
                          <a:srgbClr val="0070C0"/>
                        </a:solidFill>
                      </a:endParaRPr>
                    </a:p>
                    <a:p>
                      <a:pPr marL="0" indent="0">
                        <a:buFont typeface="Arial" panose="020B0604020202020204" pitchFamily="34" charset="0"/>
                        <a:buNone/>
                      </a:pPr>
                      <a:r>
                        <a:rPr kumimoji="1" lang="ja-JP" altLang="en-US" sz="1600" dirty="0">
                          <a:solidFill>
                            <a:srgbClr val="0070C0"/>
                          </a:solidFill>
                        </a:rPr>
                        <a:t>・翻訳作業が属人的になりすぎて体制の強化が行いにくい。</a:t>
                      </a:r>
                      <a:endParaRPr kumimoji="1" lang="en-US" altLang="ja-JP" sz="16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1879201">
                <a:tc gridSpan="2">
                  <a:txBody>
                    <a:bodyPr/>
                    <a:lstStyle/>
                    <a:p>
                      <a:pPr algn="ctr"/>
                      <a:r>
                        <a:rPr kumimoji="1" lang="ja-JP" altLang="en-US" sz="2000" b="0" dirty="0">
                          <a:solidFill>
                            <a:schemeClr val="tx1"/>
                          </a:solidFill>
                        </a:rPr>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rgbClr val="0070C0"/>
                          </a:solidFill>
                        </a:rPr>
                        <a:t>・</a:t>
                      </a:r>
                      <a:r>
                        <a:rPr kumimoji="1" lang="en-US" altLang="ja-JP" sz="1600" dirty="0">
                          <a:solidFill>
                            <a:srgbClr val="0070C0"/>
                          </a:solidFill>
                        </a:rPr>
                        <a:t>OSS</a:t>
                      </a:r>
                      <a:r>
                        <a:rPr kumimoji="1" lang="ja-JP" altLang="en-US" sz="1600" dirty="0">
                          <a:solidFill>
                            <a:srgbClr val="0070C0"/>
                          </a:solidFill>
                        </a:rPr>
                        <a:t>ライセンスの翻訳は</a:t>
                      </a:r>
                      <a:r>
                        <a:rPr kumimoji="1" lang="en-US" altLang="ja-JP" sz="1600" dirty="0">
                          <a:solidFill>
                            <a:srgbClr val="0070C0"/>
                          </a:solidFill>
                        </a:rPr>
                        <a:t>2013</a:t>
                      </a:r>
                      <a:r>
                        <a:rPr kumimoji="1" lang="ja-JP" altLang="en-US" sz="1600" dirty="0">
                          <a:solidFill>
                            <a:srgbClr val="0070C0"/>
                          </a:solidFill>
                        </a:rPr>
                        <a:t>年頃から実施</a:t>
                      </a:r>
                      <a:r>
                        <a:rPr kumimoji="1" lang="en-US" altLang="ja-JP" sz="1600" dirty="0">
                          <a:solidFill>
                            <a:srgbClr val="0070C0"/>
                          </a:solidFill>
                        </a:rPr>
                        <a:t>(</a:t>
                      </a:r>
                      <a:r>
                        <a:rPr kumimoji="1" lang="ja-JP" altLang="en-US" sz="1600" dirty="0">
                          <a:solidFill>
                            <a:srgbClr val="0070C0"/>
                          </a:solidFill>
                        </a:rPr>
                        <a:t>特定の事業部の活動</a:t>
                      </a:r>
                      <a:r>
                        <a:rPr kumimoji="1" lang="en-US" altLang="ja-JP" sz="1600" dirty="0">
                          <a:solidFill>
                            <a:srgbClr val="0070C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rgbClr val="0070C0"/>
                          </a:solidFill>
                        </a:rPr>
                        <a:t>・</a:t>
                      </a:r>
                      <a:r>
                        <a:rPr kumimoji="1" lang="en-US" altLang="ja-JP" sz="1600" dirty="0">
                          <a:solidFill>
                            <a:srgbClr val="0070C0"/>
                          </a:solidFill>
                        </a:rPr>
                        <a:t>OSS</a:t>
                      </a:r>
                      <a:r>
                        <a:rPr kumimoji="1" lang="ja-JP" altLang="en-US" sz="1600" dirty="0">
                          <a:solidFill>
                            <a:srgbClr val="0070C0"/>
                          </a:solidFill>
                        </a:rPr>
                        <a:t>の取扱い規則、</a:t>
                      </a:r>
                      <a:r>
                        <a:rPr kumimoji="1" lang="en-US" altLang="ja-JP" sz="1600" dirty="0">
                          <a:solidFill>
                            <a:srgbClr val="0070C0"/>
                          </a:solidFill>
                        </a:rPr>
                        <a:t>OSS</a:t>
                      </a:r>
                      <a:r>
                        <a:rPr kumimoji="1" lang="ja-JP" altLang="en-US" sz="1600" dirty="0">
                          <a:solidFill>
                            <a:srgbClr val="0070C0"/>
                          </a:solidFill>
                        </a:rPr>
                        <a:t>を活用するためのインフラも事業部毎に制定・構築。</a:t>
                      </a:r>
                    </a:p>
                    <a:p>
                      <a:r>
                        <a:rPr kumimoji="1" lang="ja-JP" altLang="en-US" sz="1600" dirty="0">
                          <a:solidFill>
                            <a:srgbClr val="0070C0"/>
                          </a:solidFill>
                        </a:rPr>
                        <a:t>・</a:t>
                      </a:r>
                      <a:r>
                        <a:rPr kumimoji="1" lang="en-US" altLang="ja-JP" sz="1600" dirty="0">
                          <a:solidFill>
                            <a:srgbClr val="0070C0"/>
                          </a:solidFill>
                        </a:rPr>
                        <a:t>2015</a:t>
                      </a:r>
                      <a:r>
                        <a:rPr kumimoji="1" lang="ja-JP" altLang="en-US" sz="1600" dirty="0">
                          <a:solidFill>
                            <a:srgbClr val="0070C0"/>
                          </a:solidFill>
                        </a:rPr>
                        <a:t>年</a:t>
                      </a:r>
                      <a:r>
                        <a:rPr kumimoji="1" lang="en-US" altLang="ja-JP" sz="1600" dirty="0">
                          <a:solidFill>
                            <a:srgbClr val="0070C0"/>
                          </a:solidFill>
                        </a:rPr>
                        <a:t>10</a:t>
                      </a:r>
                      <a:r>
                        <a:rPr kumimoji="1" lang="ja-JP" altLang="en-US" sz="1600" dirty="0">
                          <a:solidFill>
                            <a:srgbClr val="0070C0"/>
                          </a:solidFill>
                        </a:rPr>
                        <a:t>月に専門組織</a:t>
                      </a:r>
                      <a:r>
                        <a:rPr kumimoji="1" lang="en-US" altLang="ja-JP" sz="1600" dirty="0">
                          <a:solidFill>
                            <a:srgbClr val="0070C0"/>
                          </a:solidFill>
                        </a:rPr>
                        <a:t>(OSS</a:t>
                      </a:r>
                      <a:r>
                        <a:rPr kumimoji="1" lang="ja-JP" altLang="en-US" sz="1600" dirty="0">
                          <a:solidFill>
                            <a:srgbClr val="0070C0"/>
                          </a:solidFill>
                        </a:rPr>
                        <a:t>ソリューションセンタ</a:t>
                      </a:r>
                      <a:r>
                        <a:rPr kumimoji="1" lang="en-US" altLang="ja-JP" sz="1600" dirty="0">
                          <a:solidFill>
                            <a:srgbClr val="0070C0"/>
                          </a:solidFill>
                        </a:rPr>
                        <a:t>)</a:t>
                      </a:r>
                      <a:r>
                        <a:rPr kumimoji="1" lang="ja-JP" altLang="en-US" sz="1600" dirty="0">
                          <a:solidFill>
                            <a:srgbClr val="0070C0"/>
                          </a:solidFill>
                        </a:rPr>
                        <a:t>設立</a:t>
                      </a:r>
                      <a:endParaRPr kumimoji="1" lang="en-US" altLang="ja-JP" sz="1600" dirty="0">
                        <a:solidFill>
                          <a:srgbClr val="0070C0"/>
                        </a:solidFill>
                      </a:endParaRPr>
                    </a:p>
                    <a:p>
                      <a:r>
                        <a:rPr kumimoji="1" lang="ja-JP" altLang="en-US" sz="1600" dirty="0">
                          <a:solidFill>
                            <a:srgbClr val="0070C0"/>
                          </a:solidFill>
                        </a:rPr>
                        <a:t>　★</a:t>
                      </a:r>
                      <a:r>
                        <a:rPr kumimoji="1" lang="en-US" altLang="ja-JP" sz="1600" dirty="0">
                          <a:solidFill>
                            <a:srgbClr val="0070C0"/>
                          </a:solidFill>
                        </a:rPr>
                        <a:t>OSS</a:t>
                      </a:r>
                      <a:r>
                        <a:rPr kumimoji="1" lang="ja-JP" altLang="en-US" sz="1600" dirty="0">
                          <a:solidFill>
                            <a:srgbClr val="0070C0"/>
                          </a:solidFill>
                        </a:rPr>
                        <a:t>を先行して扱っていた事業部のコンプライアンス部署から移動</a:t>
                      </a:r>
                      <a:r>
                        <a:rPr kumimoji="1" lang="en-US" altLang="ja-JP" sz="1600" dirty="0">
                          <a:solidFill>
                            <a:srgbClr val="0070C0"/>
                          </a:solidFill>
                        </a:rPr>
                        <a:t>(</a:t>
                      </a:r>
                      <a:r>
                        <a:rPr kumimoji="1" lang="ja-JP" altLang="en-US" sz="1600" dirty="0">
                          <a:solidFill>
                            <a:srgbClr val="0070C0"/>
                          </a:solidFill>
                        </a:rPr>
                        <a:t>←私も</a:t>
                      </a:r>
                      <a:r>
                        <a:rPr kumimoji="1" lang="en-US" altLang="ja-JP" sz="1600" dirty="0">
                          <a:solidFill>
                            <a:srgbClr val="0070C0"/>
                          </a:solidFill>
                        </a:rPr>
                        <a:t>...)</a:t>
                      </a:r>
                    </a:p>
                    <a:p>
                      <a:r>
                        <a:rPr kumimoji="1" lang="ja-JP" altLang="en-US" sz="1600" dirty="0">
                          <a:solidFill>
                            <a:srgbClr val="0070C0"/>
                          </a:solidFill>
                        </a:rPr>
                        <a:t>　★日立グループ向けに、先行していた事業部の活動を展開中。</a:t>
                      </a:r>
                      <a:endParaRPr kumimoji="1" lang="en-US" altLang="ja-JP" sz="1600" dirty="0">
                        <a:solidFill>
                          <a:srgbClr val="0070C0"/>
                        </a:solidFill>
                      </a:endParaRPr>
                    </a:p>
                    <a:p>
                      <a:r>
                        <a:rPr kumimoji="1" lang="ja-JP" altLang="en-US" sz="1600" dirty="0">
                          <a:solidFill>
                            <a:srgbClr val="0070C0"/>
                          </a:solidFill>
                        </a:rPr>
                        <a:t>・日立グループの</a:t>
                      </a:r>
                      <a:r>
                        <a:rPr kumimoji="1" lang="en-US" altLang="ja-JP" sz="1600" dirty="0">
                          <a:solidFill>
                            <a:srgbClr val="0070C0"/>
                          </a:solidFill>
                        </a:rPr>
                        <a:t>OSS</a:t>
                      </a:r>
                      <a:r>
                        <a:rPr kumimoji="1" lang="ja-JP" altLang="en-US" sz="1600" dirty="0">
                          <a:solidFill>
                            <a:srgbClr val="0070C0"/>
                          </a:solidFill>
                        </a:rPr>
                        <a:t>の取扱い規則を、業界標準</a:t>
                      </a:r>
                      <a:r>
                        <a:rPr kumimoji="1" lang="en-US" altLang="ja-JP" sz="1600" dirty="0">
                          <a:solidFill>
                            <a:srgbClr val="0070C0"/>
                          </a:solidFill>
                        </a:rPr>
                        <a:t>(?)</a:t>
                      </a:r>
                      <a:r>
                        <a:rPr kumimoji="1" lang="ja-JP" altLang="en-US" sz="1600" dirty="0">
                          <a:solidFill>
                            <a:srgbClr val="0070C0"/>
                          </a:solidFill>
                        </a:rPr>
                        <a:t>の</a:t>
                      </a:r>
                      <a:r>
                        <a:rPr kumimoji="1" lang="en-US" altLang="ja-JP" sz="1600" dirty="0" err="1">
                          <a:solidFill>
                            <a:srgbClr val="0070C0"/>
                          </a:solidFill>
                        </a:rPr>
                        <a:t>OpenChain</a:t>
                      </a:r>
                      <a:r>
                        <a:rPr kumimoji="1" lang="ja-JP" altLang="en-US" sz="1600" dirty="0">
                          <a:solidFill>
                            <a:srgbClr val="0070C0"/>
                          </a:solidFill>
                        </a:rPr>
                        <a:t>に対応したもの</a:t>
                      </a:r>
                      <a:br>
                        <a:rPr kumimoji="1" lang="en-US" altLang="ja-JP" sz="1600" dirty="0">
                          <a:solidFill>
                            <a:srgbClr val="0070C0"/>
                          </a:solidFill>
                        </a:rPr>
                      </a:br>
                      <a:r>
                        <a:rPr kumimoji="1" lang="ja-JP" altLang="en-US" sz="1600" dirty="0">
                          <a:solidFill>
                            <a:srgbClr val="0070C0"/>
                          </a:solidFill>
                        </a:rPr>
                        <a:t>　にしていきたい。</a:t>
                      </a:r>
                      <a:endParaRPr kumimoji="1" lang="en-US" altLang="ja-JP" sz="16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7" name="吹き出し: 角を丸めた四角形 6">
            <a:extLst>
              <a:ext uri="{FF2B5EF4-FFF2-40B4-BE49-F238E27FC236}">
                <a16:creationId xmlns:a16="http://schemas.microsoft.com/office/drawing/2014/main" id="{18AAE095-9C8E-4C37-BB83-468BA2DBB421}"/>
              </a:ext>
            </a:extLst>
          </p:cNvPr>
          <p:cNvSpPr/>
          <p:nvPr/>
        </p:nvSpPr>
        <p:spPr bwMode="auto">
          <a:xfrm>
            <a:off x="8193360" y="2852936"/>
            <a:ext cx="1087165" cy="288032"/>
          </a:xfrm>
          <a:prstGeom prst="wedgeRoundRectCallout">
            <a:avLst>
              <a:gd name="adj1" fmla="val -60083"/>
              <a:gd name="adj2" fmla="val -993"/>
              <a:gd name="adj3" fmla="val 16667"/>
            </a:avLst>
          </a:prstGeom>
          <a:solidFill>
            <a:srgbClr val="FFCC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1600" dirty="0">
                <a:solidFill>
                  <a:srgbClr val="000000"/>
                </a:solidFill>
              </a:rPr>
              <a:t>口頭のみ</a:t>
            </a:r>
          </a:p>
        </p:txBody>
      </p:sp>
      <p:sp>
        <p:nvSpPr>
          <p:cNvPr id="8" name="角丸四角形 7"/>
          <p:cNvSpPr/>
          <p:nvPr/>
        </p:nvSpPr>
        <p:spPr bwMode="auto">
          <a:xfrm>
            <a:off x="1496616" y="1952836"/>
            <a:ext cx="1440160"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9" name="角丸四角形 8"/>
          <p:cNvSpPr/>
          <p:nvPr/>
        </p:nvSpPr>
        <p:spPr bwMode="auto">
          <a:xfrm>
            <a:off x="5673080" y="2852937"/>
            <a:ext cx="648072" cy="288032"/>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1" name="テキスト ボックス 10">
            <a:extLst>
              <a:ext uri="{FF2B5EF4-FFF2-40B4-BE49-F238E27FC236}">
                <a16:creationId xmlns:a16="http://schemas.microsoft.com/office/drawing/2014/main" id="{CB8D7673-B100-4175-9AB9-A34FAAB32BE6}"/>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127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21</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2548298694"/>
              </p:ext>
            </p:extLst>
          </p:nvPr>
        </p:nvGraphicFramePr>
        <p:xfrm>
          <a:off x="416496" y="836712"/>
          <a:ext cx="9073008" cy="5660816"/>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Hitachi</a:t>
                      </a:r>
                      <a:r>
                        <a:rPr kumimoji="1" lang="en-US" altLang="ja-JP" sz="1400" b="0" baseline="0" dirty="0">
                          <a:solidFill>
                            <a:schemeClr val="tx1"/>
                          </a:solidFill>
                        </a:rPr>
                        <a:t>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a:solidFill>
                            <a:schemeClr val="tx1"/>
                          </a:solidFill>
                        </a:rPr>
                        <a:t>Yuji</a:t>
                      </a:r>
                      <a:r>
                        <a:rPr kumimoji="1" lang="en-US" altLang="ja-JP" sz="1400" b="0" baseline="0" dirty="0">
                          <a:solidFill>
                            <a:schemeClr val="tx1"/>
                          </a:solidFill>
                        </a:rPr>
                        <a:t> Nomura</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a:solidFill>
                            <a:schemeClr val="tx1"/>
                          </a:solidFill>
                        </a:rPr>
                        <a:t>April 18</a:t>
                      </a:r>
                      <a:r>
                        <a:rPr kumimoji="1" lang="en-US" altLang="ja-JP" sz="1400" b="0" baseline="30000" dirty="0">
                          <a:solidFill>
                            <a:schemeClr val="tx1"/>
                          </a:solidFill>
                        </a:rPr>
                        <a:t>th</a:t>
                      </a:r>
                      <a:r>
                        <a:rPr kumimoji="1" lang="en-US" altLang="ja-JP" sz="1400" b="0" dirty="0">
                          <a:solidFill>
                            <a:schemeClr val="tx1"/>
                          </a:solidFill>
                        </a:rPr>
                        <a:t>, 2018</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(comment: OSS solution center promotes OSS appropriate usage inside Hitachi group and receives internal inquiries.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(comment: OSS compliance team belongs to OSS solution center.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OSS compliance team makes internal interpretation</a:t>
                      </a:r>
                      <a:r>
                        <a:rPr kumimoji="1" lang="en-US" altLang="ja-JP" sz="1400" baseline="0" dirty="0"/>
                        <a:t> of OSS license with legal department.</a:t>
                      </a:r>
                    </a:p>
                    <a:p>
                      <a:pPr marL="0" indent="0">
                        <a:buFont typeface="Arial" panose="020B0604020202020204" pitchFamily="34" charset="0"/>
                        <a:buNone/>
                      </a:pPr>
                      <a:r>
                        <a:rPr kumimoji="1" lang="en-US" altLang="ja-JP" sz="1400" baseline="0" dirty="0"/>
                        <a:t>Interpretation gives easy explanation(Usage, Obligation, Restriction) to engineers. </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baseline="0" dirty="0"/>
                        <a:t> Increase of OSS usage exceeds over internal interpretation.</a:t>
                      </a:r>
                    </a:p>
                    <a:p>
                      <a:pPr marL="0" indent="0">
                        <a:buFont typeface="Arial" panose="020B0604020202020204" pitchFamily="34" charset="0"/>
                        <a:buNone/>
                      </a:pPr>
                      <a:r>
                        <a:rPr kumimoji="1" lang="en-US" altLang="ja-JP" sz="1400" baseline="0" dirty="0"/>
                        <a:t>Interpretation requires personal skills, so that it is difficult to increase OSS compliance team.</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2113301">
                <a:tc gridSpan="2">
                  <a:txBody>
                    <a:bodyPr/>
                    <a:lstStyle/>
                    <a:p>
                      <a:pPr algn="ctr"/>
                      <a:r>
                        <a:rPr kumimoji="1" lang="en-US" altLang="ja-JP" sz="1400" b="0" dirty="0">
                          <a:solidFill>
                            <a:schemeClr val="tx1"/>
                          </a:solidFill>
                        </a:rPr>
                        <a:t>Free</a:t>
                      </a:r>
                      <a:r>
                        <a:rPr kumimoji="1" lang="en-US" altLang="ja-JP" sz="1400" b="0" baseline="0" dirty="0">
                          <a:solidFill>
                            <a:schemeClr val="tx1"/>
                          </a:solidFill>
                        </a:rPr>
                        <a:t> writing</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dirty="0"/>
                        <a:t>Activity of interpretation began in 2013.</a:t>
                      </a:r>
                    </a:p>
                    <a:p>
                      <a:r>
                        <a:rPr kumimoji="1" lang="en-US" altLang="ja-JP" sz="1400" dirty="0"/>
                        <a:t>Each business unit individually made its rules, process and infrastructure</a:t>
                      </a:r>
                      <a:r>
                        <a:rPr kumimoji="1" lang="en-US" altLang="ja-JP" sz="1400" baseline="0" dirty="0"/>
                        <a:t> for OSS </a:t>
                      </a:r>
                    </a:p>
                    <a:p>
                      <a:r>
                        <a:rPr kumimoji="1" lang="en-US" altLang="ja-JP" sz="1400" dirty="0"/>
                        <a:t>OSS solution center was</a:t>
                      </a:r>
                      <a:r>
                        <a:rPr kumimoji="1" lang="en-US" altLang="ja-JP" sz="1400" baseline="0" dirty="0"/>
                        <a:t> established in 2015.</a:t>
                      </a:r>
                    </a:p>
                    <a:p>
                      <a:r>
                        <a:rPr kumimoji="1" lang="en-US" altLang="ja-JP" sz="1400" baseline="0" dirty="0"/>
                        <a:t>    The core member of OSS compliance moved from a</a:t>
                      </a:r>
                      <a:r>
                        <a:rPr kumimoji="1" lang="en-US" altLang="ja-JP" sz="1400" dirty="0"/>
                        <a:t>dvanced unit.</a:t>
                      </a:r>
                    </a:p>
                    <a:p>
                      <a:r>
                        <a:rPr kumimoji="1" lang="en-US" altLang="ja-JP" sz="1400" baseline="0" dirty="0"/>
                        <a:t>    OSS solution center is sharing the advanced activity(best practices) inside Hitachi group.</a:t>
                      </a:r>
                    </a:p>
                    <a:p>
                      <a:r>
                        <a:rPr kumimoji="1" lang="en-US" altLang="ja-JP" sz="1400" baseline="0" dirty="0"/>
                        <a:t>Hitachi would like to contribute its OSS process and best practices to </a:t>
                      </a:r>
                      <a:r>
                        <a:rPr kumimoji="1" lang="en-US" altLang="ja-JP" sz="1400" baseline="0" dirty="0" err="1"/>
                        <a:t>OpenChain</a:t>
                      </a:r>
                      <a:r>
                        <a:rPr kumimoji="1" lang="en-US" altLang="ja-JP" sz="1400" baseline="0" dirty="0"/>
                        <a:t>.  </a:t>
                      </a:r>
                    </a:p>
                    <a:p>
                      <a:endParaRPr kumimoji="1" lang="en-US" altLang="ja-JP" sz="1400" baseline="0" dirty="0"/>
                    </a:p>
                    <a:p>
                      <a:endParaRPr kumimoji="1" lang="en-US" altLang="ja-JP" sz="1400" baseline="0" dirty="0"/>
                    </a:p>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7" name="角丸四角形 11"/>
          <p:cNvSpPr/>
          <p:nvPr/>
        </p:nvSpPr>
        <p:spPr bwMode="auto">
          <a:xfrm>
            <a:off x="1498882" y="1700808"/>
            <a:ext cx="1924421" cy="27840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角丸四角形 11"/>
          <p:cNvSpPr/>
          <p:nvPr/>
        </p:nvSpPr>
        <p:spPr bwMode="auto">
          <a:xfrm>
            <a:off x="4035808" y="2508575"/>
            <a:ext cx="485144" cy="272353"/>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9" name="正方形/長方形 8"/>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1" name="テキスト ボックス 10">
            <a:extLst>
              <a:ext uri="{FF2B5EF4-FFF2-40B4-BE49-F238E27FC236}">
                <a16:creationId xmlns:a16="http://schemas.microsoft.com/office/drawing/2014/main" id="{AD185300-FB2C-4BFE-B6D7-C8CFC0004A80}"/>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0850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22</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4165000427"/>
              </p:ext>
            </p:extLst>
          </p:nvPr>
        </p:nvGraphicFramePr>
        <p:xfrm>
          <a:off x="416496" y="734144"/>
          <a:ext cx="9073008" cy="5528715"/>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288032">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ja-JP" altLang="en-US" sz="2000" b="0" dirty="0">
                          <a:solidFill>
                            <a:schemeClr val="tx1"/>
                          </a:solidFill>
                        </a:rPr>
                        <a:t>株式会社　日立ソリューションズ</a:t>
                      </a:r>
                      <a:endParaRPr kumimoji="1" lang="en-US" altLang="ja-JP"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dirty="0">
                          <a:solidFill>
                            <a:schemeClr val="tx1"/>
                          </a:solidFill>
                        </a:rPr>
                        <a:t>渡邊歩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a:t>
                      </a:r>
                      <a:r>
                        <a:rPr kumimoji="1" lang="ja-JP" altLang="en-US" sz="2000" b="0" dirty="0">
                          <a:solidFill>
                            <a:schemeClr val="tx1"/>
                          </a:solidFill>
                        </a:rPr>
                        <a:t>年</a:t>
                      </a:r>
                      <a:r>
                        <a:rPr kumimoji="1" lang="en-US" altLang="ja-JP" sz="2000" b="0" dirty="0">
                          <a:solidFill>
                            <a:schemeClr val="tx1"/>
                          </a:solidFill>
                        </a:rPr>
                        <a:t>4</a:t>
                      </a:r>
                      <a:r>
                        <a:rPr kumimoji="1" lang="ja-JP" altLang="en-US" sz="2000" b="0" dirty="0">
                          <a:solidFill>
                            <a:schemeClr val="tx1"/>
                          </a:solidFill>
                        </a:rPr>
                        <a:t>月</a:t>
                      </a:r>
                      <a:r>
                        <a:rPr kumimoji="1" lang="en-US" altLang="ja-JP" sz="2000" b="0" dirty="0">
                          <a:solidFill>
                            <a:schemeClr val="tx1"/>
                          </a:solidFill>
                        </a:rPr>
                        <a:t>18</a:t>
                      </a:r>
                      <a:r>
                        <a:rPr kumimoji="1" lang="ja-JP" altLang="en-US" sz="2000" b="0" dirty="0">
                          <a:solidFill>
                            <a:schemeClr val="tx1"/>
                          </a:solidFill>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ja-JP" altLang="en-US" sz="2000" b="0" dirty="0">
                          <a:solidFill>
                            <a:schemeClr val="tx1"/>
                          </a:solidFill>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専属組織あり </a:t>
                      </a:r>
                      <a:r>
                        <a:rPr kumimoji="1" lang="en-US" altLang="ja-JP" b="0" dirty="0">
                          <a:solidFill>
                            <a:schemeClr val="tx1"/>
                          </a:solidFill>
                        </a:rPr>
                        <a:t>/</a:t>
                      </a:r>
                      <a:r>
                        <a:rPr kumimoji="1" lang="ja-JP" altLang="en-US" b="0" dirty="0">
                          <a:solidFill>
                            <a:schemeClr val="tx1"/>
                          </a:solidFill>
                        </a:rPr>
                        <a:t> バーチャル </a:t>
                      </a:r>
                      <a:r>
                        <a:rPr kumimoji="1" lang="en-US" altLang="ja-JP" b="0" dirty="0">
                          <a:solidFill>
                            <a:schemeClr val="tx1"/>
                          </a:solidFill>
                        </a:rPr>
                        <a:t>or</a:t>
                      </a:r>
                      <a:r>
                        <a:rPr kumimoji="1" lang="ja-JP" altLang="en-US" b="0" dirty="0">
                          <a:solidFill>
                            <a:schemeClr val="tx1"/>
                          </a:solidFill>
                        </a:rPr>
                        <a:t> コミュニティ型 </a:t>
                      </a:r>
                      <a:r>
                        <a:rPr kumimoji="1" lang="en-US" altLang="ja-JP" b="0" dirty="0">
                          <a:solidFill>
                            <a:schemeClr val="tx1"/>
                          </a:solidFill>
                        </a:rPr>
                        <a:t>/</a:t>
                      </a:r>
                      <a:r>
                        <a:rPr kumimoji="1" lang="ja-JP" altLang="en-US" b="0" dirty="0">
                          <a:solidFill>
                            <a:schemeClr val="tx1"/>
                          </a:solidFill>
                        </a:rPr>
                        <a:t> 担当者レベル</a:t>
                      </a:r>
                      <a:r>
                        <a:rPr kumimoji="1" lang="ja-JP" altLang="en-US" b="0" baseline="0" dirty="0">
                          <a:solidFill>
                            <a:schemeClr val="tx1"/>
                          </a:solidFill>
                        </a:rPr>
                        <a:t> </a:t>
                      </a:r>
                      <a:r>
                        <a:rPr kumimoji="1" lang="en-US" altLang="ja-JP" b="0" baseline="0" dirty="0">
                          <a:solidFill>
                            <a:schemeClr val="tx1"/>
                          </a:solidFill>
                        </a:rPr>
                        <a:t>/</a:t>
                      </a:r>
                      <a:r>
                        <a:rPr kumimoji="1" lang="ja-JP" altLang="en-US" b="0" baseline="0" dirty="0">
                          <a:solidFill>
                            <a:schemeClr val="tx1"/>
                          </a:solidFill>
                        </a:rPr>
                        <a:t> </a:t>
                      </a:r>
                      <a:r>
                        <a:rPr kumimoji="1" lang="en-US" altLang="ja-JP" b="0" baseline="0" dirty="0">
                          <a:solidFill>
                            <a:schemeClr val="tx1"/>
                          </a:solidFill>
                        </a:rPr>
                        <a:t>Alone</a:t>
                      </a:r>
                    </a:p>
                    <a:p>
                      <a:r>
                        <a:rPr kumimoji="1" lang="en-US" altLang="ja-JP" b="0" baseline="0" dirty="0">
                          <a:solidFill>
                            <a:schemeClr val="tx1"/>
                          </a:solidFill>
                        </a:rPr>
                        <a:t>(</a:t>
                      </a:r>
                      <a:r>
                        <a:rPr kumimoji="1" lang="ja-JP" altLang="en-US" b="0" baseline="0" dirty="0">
                          <a:solidFill>
                            <a:schemeClr val="tx1"/>
                          </a:solidFill>
                        </a:rPr>
                        <a:t>備考：</a:t>
                      </a:r>
                      <a:r>
                        <a:rPr kumimoji="1" lang="en-US" altLang="ja-JP" b="0" baseline="0" dirty="0">
                          <a:solidFill>
                            <a:schemeClr val="tx1"/>
                          </a:solidFill>
                        </a:rPr>
                        <a:t>OSS</a:t>
                      </a:r>
                      <a:r>
                        <a:rPr kumimoji="1" lang="ja-JP" altLang="en-US" b="0" baseline="0" dirty="0">
                          <a:solidFill>
                            <a:schemeClr val="tx1"/>
                          </a:solidFill>
                        </a:rPr>
                        <a:t>専門組織ではないですが、知財部門の権利保全を担当する部署のミッションのひとつに</a:t>
                      </a:r>
                      <a:r>
                        <a:rPr kumimoji="1" lang="en-US" altLang="ja-JP" b="0" baseline="0" dirty="0">
                          <a:solidFill>
                            <a:schemeClr val="tx1"/>
                          </a:solidFill>
                        </a:rPr>
                        <a:t>OSS</a:t>
                      </a:r>
                      <a:r>
                        <a:rPr kumimoji="1" lang="ja-JP" altLang="en-US" b="0" baseline="0" dirty="0">
                          <a:solidFill>
                            <a:schemeClr val="tx1"/>
                          </a:solidFill>
                        </a:rPr>
                        <a:t>のコンプライアンス管理があります）</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ja-JP" altLang="en-US" sz="2000" b="0" dirty="0">
                          <a:solidFill>
                            <a:schemeClr val="tx1"/>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a:solidFill>
                            <a:schemeClr val="tx1"/>
                          </a:solidFill>
                        </a:rPr>
                        <a:t>100</a:t>
                      </a:r>
                      <a:r>
                        <a:rPr kumimoji="1" lang="ja-JP" altLang="en-US" b="0" dirty="0">
                          <a:solidFill>
                            <a:schemeClr val="tx1"/>
                          </a:solidFill>
                        </a:rPr>
                        <a:t>人以上 </a:t>
                      </a:r>
                      <a:r>
                        <a:rPr kumimoji="1" lang="en-US" altLang="ja-JP" b="0" dirty="0">
                          <a:solidFill>
                            <a:schemeClr val="tx1"/>
                          </a:solidFill>
                        </a:rPr>
                        <a:t>/</a:t>
                      </a:r>
                      <a:r>
                        <a:rPr kumimoji="1" lang="ja-JP" altLang="en-US" b="0" dirty="0">
                          <a:solidFill>
                            <a:schemeClr val="tx1"/>
                          </a:solidFill>
                        </a:rPr>
                        <a:t> 数十人 </a:t>
                      </a:r>
                      <a:r>
                        <a:rPr kumimoji="1" lang="en-US" altLang="ja-JP" b="0" dirty="0">
                          <a:solidFill>
                            <a:schemeClr val="tx1"/>
                          </a:solidFill>
                        </a:rPr>
                        <a:t>/</a:t>
                      </a:r>
                      <a:r>
                        <a:rPr kumimoji="1" lang="ja-JP" altLang="en-US" b="0" dirty="0">
                          <a:solidFill>
                            <a:schemeClr val="tx1"/>
                          </a:solidFill>
                        </a:rPr>
                        <a:t> </a:t>
                      </a:r>
                      <a:r>
                        <a:rPr kumimoji="1" lang="en-US" altLang="ja-JP" b="0" dirty="0">
                          <a:solidFill>
                            <a:schemeClr val="tx1"/>
                          </a:solidFill>
                        </a:rPr>
                        <a:t>10</a:t>
                      </a:r>
                      <a:r>
                        <a:rPr kumimoji="1" lang="ja-JP" altLang="en-US" b="0" dirty="0">
                          <a:solidFill>
                            <a:schemeClr val="tx1"/>
                          </a:solidFill>
                        </a:rPr>
                        <a:t>～</a:t>
                      </a:r>
                      <a:r>
                        <a:rPr kumimoji="1" lang="en-US" altLang="ja-JP" b="0" dirty="0">
                          <a:solidFill>
                            <a:schemeClr val="tx1"/>
                          </a:solidFill>
                        </a:rPr>
                        <a:t>20</a:t>
                      </a:r>
                      <a:r>
                        <a:rPr kumimoji="1" lang="ja-JP" altLang="en-US" b="0" dirty="0">
                          <a:solidFill>
                            <a:schemeClr val="tx1"/>
                          </a:solidFill>
                        </a:rPr>
                        <a:t>名程度 </a:t>
                      </a:r>
                      <a:r>
                        <a:rPr kumimoji="1" lang="en-US" altLang="ja-JP" b="0" dirty="0">
                          <a:solidFill>
                            <a:schemeClr val="tx1"/>
                          </a:solidFill>
                        </a:rPr>
                        <a:t>/</a:t>
                      </a:r>
                      <a:r>
                        <a:rPr kumimoji="1" lang="ja-JP" altLang="en-US" b="0" dirty="0">
                          <a:solidFill>
                            <a:schemeClr val="tx1"/>
                          </a:solidFill>
                        </a:rPr>
                        <a:t> 数名 </a:t>
                      </a:r>
                      <a:r>
                        <a:rPr kumimoji="1" lang="en-US" altLang="ja-JP" b="0" dirty="0">
                          <a:solidFill>
                            <a:schemeClr val="tx1"/>
                          </a:solidFill>
                        </a:rPr>
                        <a:t>/</a:t>
                      </a:r>
                      <a:r>
                        <a:rPr kumimoji="1" lang="ja-JP" altLang="en-US" b="0" dirty="0">
                          <a:solidFill>
                            <a:schemeClr val="tx1"/>
                          </a:solidFill>
                        </a:rPr>
                        <a:t> ひとり </a:t>
                      </a:r>
                      <a:r>
                        <a:rPr kumimoji="1" lang="en-US" altLang="ja-JP" b="0" dirty="0">
                          <a:solidFill>
                            <a:schemeClr val="tx1"/>
                          </a:solidFill>
                        </a:rPr>
                        <a:t>/</a:t>
                      </a:r>
                      <a:r>
                        <a:rPr kumimoji="1" lang="ja-JP" altLang="en-US" b="0" baseline="0" dirty="0">
                          <a:solidFill>
                            <a:schemeClr val="tx1"/>
                          </a:solidFill>
                        </a:rPr>
                        <a:t> ゼロ</a:t>
                      </a:r>
                      <a:endParaRPr kumimoji="1" lang="en-US" altLang="ja-JP" b="0" baseline="0" dirty="0">
                        <a:solidFill>
                          <a:schemeClr val="tx1"/>
                        </a:solidFill>
                      </a:endParaRPr>
                    </a:p>
                    <a:p>
                      <a:r>
                        <a:rPr kumimoji="1" lang="en-US" altLang="ja-JP" b="0" baseline="0" dirty="0">
                          <a:solidFill>
                            <a:schemeClr val="tx1"/>
                          </a:solidFill>
                        </a:rPr>
                        <a:t>(</a:t>
                      </a:r>
                      <a:r>
                        <a:rPr kumimoji="1" lang="ja-JP" altLang="en-US" b="0" baseline="0" dirty="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ja-JP" altLang="en-US" sz="2000" b="0" dirty="0">
                          <a:solidFill>
                            <a:schemeClr val="tx1"/>
                          </a:solidFill>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a:t>「他社権利保全」という題目で「技術情報等取得」に関する規定があり、</a:t>
                      </a:r>
                      <a:r>
                        <a:rPr kumimoji="1" lang="en-US" altLang="ja-JP" dirty="0"/>
                        <a:t>OSS</a:t>
                      </a:r>
                      <a:r>
                        <a:rPr kumimoji="1" lang="ja-JP" altLang="en-US" dirty="0"/>
                        <a:t>取得時には取得情報の申請・専門組織による審査・承認が義務付けられています。</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51915">
                <a:tc gridSpan="2">
                  <a:txBody>
                    <a:bodyPr/>
                    <a:lstStyle/>
                    <a:p>
                      <a:pPr algn="ctr"/>
                      <a:r>
                        <a:rPr kumimoji="1" lang="ja-JP" altLang="en-US" sz="2000" b="0" dirty="0">
                          <a:solidFill>
                            <a:schemeClr val="tx1"/>
                          </a:solidFill>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a:t>・取得審査の手続き</a:t>
                      </a:r>
                      <a:r>
                        <a:rPr kumimoji="1" lang="ja-JP" altLang="en-US"/>
                        <a:t>が煩雑</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1360472">
                <a:tc gridSpan="2">
                  <a:txBody>
                    <a:bodyPr/>
                    <a:lstStyle/>
                    <a:p>
                      <a:pPr algn="ctr"/>
                      <a:r>
                        <a:rPr kumimoji="1" lang="ja-JP" altLang="en-US" sz="2000" b="0" dirty="0">
                          <a:solidFill>
                            <a:schemeClr val="tx1"/>
                          </a:solidFill>
                        </a:rPr>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dirty="0"/>
                        <a:t>申請・審査・承認の流れ</a:t>
                      </a:r>
                      <a:endParaRPr kumimoji="1" lang="en-US" altLang="ja-JP" dirty="0"/>
                    </a:p>
                    <a:p>
                      <a:r>
                        <a:rPr kumimoji="1" lang="ja-JP" altLang="en-US" dirty="0"/>
                        <a:t>①提案元</a:t>
                      </a:r>
                      <a:r>
                        <a:rPr kumimoji="1" lang="en-US" altLang="ja-JP" dirty="0"/>
                        <a:t>(</a:t>
                      </a:r>
                      <a:r>
                        <a:rPr kumimoji="1" lang="ja-JP" altLang="en-US" dirty="0"/>
                        <a:t>開発部門</a:t>
                      </a:r>
                      <a:r>
                        <a:rPr kumimoji="1" lang="en-US" altLang="ja-JP" dirty="0"/>
                        <a:t>)</a:t>
                      </a:r>
                      <a:r>
                        <a:rPr kumimoji="1" lang="ja-JP" altLang="en-US" dirty="0"/>
                        <a:t>から決裁伺</a:t>
                      </a:r>
                      <a:r>
                        <a:rPr kumimoji="1" lang="en-US" altLang="ja-JP" dirty="0"/>
                        <a:t>(OSS</a:t>
                      </a:r>
                      <a:r>
                        <a:rPr kumimoji="1" lang="ja-JP" altLang="en-US" dirty="0"/>
                        <a:t>一覧、ライセンス、使用方法などの情報を含む</a:t>
                      </a:r>
                      <a:r>
                        <a:rPr kumimoji="1" lang="en-US" altLang="ja-JP" dirty="0"/>
                        <a:t>)</a:t>
                      </a:r>
                      <a:r>
                        <a:rPr kumimoji="1" lang="ja-JP" altLang="en-US" dirty="0" err="1"/>
                        <a:t>を提</a:t>
                      </a:r>
                      <a:r>
                        <a:rPr kumimoji="1" lang="ja-JP" altLang="en-US" dirty="0"/>
                        <a:t>出</a:t>
                      </a:r>
                      <a:endParaRPr kumimoji="1" lang="en-US" altLang="ja-JP" dirty="0"/>
                    </a:p>
                    <a:p>
                      <a:r>
                        <a:rPr kumimoji="1" lang="ja-JP" altLang="en-US" dirty="0"/>
                        <a:t>②認定委員会</a:t>
                      </a:r>
                      <a:r>
                        <a:rPr kumimoji="1" lang="en-US" altLang="ja-JP" dirty="0"/>
                        <a:t>(</a:t>
                      </a:r>
                      <a:r>
                        <a:rPr kumimoji="1" lang="ja-JP" altLang="en-US" dirty="0"/>
                        <a:t>知財・法務・調達</a:t>
                      </a:r>
                      <a:r>
                        <a:rPr kumimoji="1" lang="en-US" altLang="ja-JP" dirty="0"/>
                        <a:t>)</a:t>
                      </a:r>
                      <a:r>
                        <a:rPr kumimoji="1" lang="ja-JP" altLang="en-US" dirty="0"/>
                        <a:t>による審査・合議による決済</a:t>
                      </a:r>
                      <a:endParaRPr kumimoji="1" lang="en-US" altLang="ja-JP" dirty="0"/>
                    </a:p>
                    <a:p>
                      <a:r>
                        <a:rPr kumimoji="1" lang="ja-JP" altLang="en-US" dirty="0"/>
                        <a:t>③取得許可が下り、取得可能になる</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7" name="角丸四角形 6"/>
          <p:cNvSpPr/>
          <p:nvPr/>
        </p:nvSpPr>
        <p:spPr bwMode="auto">
          <a:xfrm>
            <a:off x="1496616" y="1952836"/>
            <a:ext cx="1440160"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角丸四角形 7"/>
          <p:cNvSpPr/>
          <p:nvPr/>
        </p:nvSpPr>
        <p:spPr bwMode="auto">
          <a:xfrm>
            <a:off x="5673080" y="2852937"/>
            <a:ext cx="648072" cy="288032"/>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0" name="テキスト ボックス 9">
            <a:extLst>
              <a:ext uri="{FF2B5EF4-FFF2-40B4-BE49-F238E27FC236}">
                <a16:creationId xmlns:a16="http://schemas.microsoft.com/office/drawing/2014/main" id="{9076BA71-9971-416D-9462-81EC4BE7D2D3}"/>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9018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23</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1983434713"/>
              </p:ext>
            </p:extLst>
          </p:nvPr>
        </p:nvGraphicFramePr>
        <p:xfrm>
          <a:off x="416496" y="836712"/>
          <a:ext cx="9073008" cy="5660816"/>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Hitachi</a:t>
                      </a:r>
                      <a:r>
                        <a:rPr kumimoji="1" lang="en-US" altLang="ja-JP" sz="1400" b="0" baseline="0" dirty="0">
                          <a:solidFill>
                            <a:schemeClr val="tx1"/>
                          </a:solidFill>
                        </a:rPr>
                        <a:t> Solution</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err="1">
                          <a:solidFill>
                            <a:schemeClr val="tx1"/>
                          </a:solidFill>
                        </a:rPr>
                        <a:t>Ayumu</a:t>
                      </a:r>
                      <a:r>
                        <a:rPr kumimoji="1" lang="en-US" altLang="ja-JP" sz="1400" b="0" baseline="0" dirty="0">
                          <a:solidFill>
                            <a:schemeClr val="tx1"/>
                          </a:solidFill>
                        </a:rPr>
                        <a:t> Watanabe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a:solidFill>
                            <a:schemeClr val="tx1"/>
                          </a:solidFill>
                        </a:rPr>
                        <a:t>April 18</a:t>
                      </a:r>
                      <a:r>
                        <a:rPr kumimoji="1" lang="en-US" altLang="ja-JP" sz="1400" b="0" baseline="30000" dirty="0">
                          <a:solidFill>
                            <a:schemeClr val="tx1"/>
                          </a:solidFill>
                        </a:rPr>
                        <a:t>th</a:t>
                      </a:r>
                      <a:r>
                        <a:rPr kumimoji="1" lang="en-US" altLang="ja-JP" sz="1400" b="0" dirty="0">
                          <a:solidFill>
                            <a:schemeClr val="tx1"/>
                          </a:solidFill>
                        </a:rPr>
                        <a:t>, 2018</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(comment: In fact, it is not dedicated to OSS compliance, but “Right Conservation” of IP department has functionality of OSS compliance.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(comment: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baseline="0" dirty="0"/>
                        <a:t>There is the process to check OSS information in rule “Other company’s Right Conservation”.</a:t>
                      </a:r>
                    </a:p>
                    <a:p>
                      <a:pPr marL="0" indent="0">
                        <a:buFont typeface="Arial" panose="020B0604020202020204" pitchFamily="34" charset="0"/>
                        <a:buNone/>
                      </a:pPr>
                      <a:r>
                        <a:rPr kumimoji="1" lang="en-US" altLang="ja-JP" sz="1400" dirty="0"/>
                        <a:t>OSS usage requires to receive</a:t>
                      </a:r>
                      <a:r>
                        <a:rPr kumimoji="1" lang="en-US" altLang="ja-JP" sz="1400" baseline="0" dirty="0"/>
                        <a:t> approval from the organization. </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The approval process is complex for engineers to follow. </a:t>
                      </a:r>
                    </a:p>
                    <a:p>
                      <a:pPr marL="0" indent="0">
                        <a:buFont typeface="Arial" panose="020B0604020202020204" pitchFamily="34" charset="0"/>
                        <a:buNone/>
                      </a:pP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2113301">
                <a:tc gridSpan="2">
                  <a:txBody>
                    <a:bodyPr/>
                    <a:lstStyle/>
                    <a:p>
                      <a:pPr algn="ctr"/>
                      <a:r>
                        <a:rPr kumimoji="1" lang="en-US" altLang="ja-JP" sz="1400" b="0" dirty="0">
                          <a:solidFill>
                            <a:schemeClr val="tx1"/>
                          </a:solidFill>
                        </a:rPr>
                        <a:t>Free</a:t>
                      </a:r>
                      <a:r>
                        <a:rPr kumimoji="1" lang="en-US" altLang="ja-JP" sz="1400" b="0" baseline="0" dirty="0">
                          <a:solidFill>
                            <a:schemeClr val="tx1"/>
                          </a:solidFill>
                        </a:rPr>
                        <a:t> writing</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aseline="0" dirty="0"/>
                        <a:t>The approval process:</a:t>
                      </a:r>
                    </a:p>
                    <a:p>
                      <a:r>
                        <a:rPr kumimoji="1" lang="en-US" altLang="ja-JP" sz="1400" baseline="0" dirty="0"/>
                        <a:t>    Business unit submits a request of OSS(OSS list, license list, use case) to the committee.</a:t>
                      </a:r>
                    </a:p>
                    <a:p>
                      <a:r>
                        <a:rPr kumimoji="1" lang="en-US" altLang="ja-JP" sz="1400" baseline="0" dirty="0"/>
                        <a:t>    The committee(Legal, IP, Procurement) decides to approve or disapprove.</a:t>
                      </a:r>
                    </a:p>
                    <a:p>
                      <a:r>
                        <a:rPr kumimoji="1" lang="en-US" altLang="ja-JP" sz="1400" baseline="0" dirty="0"/>
                        <a:t>    Business unit receives the result of decision. If approval, it starts to take OSS.</a:t>
                      </a:r>
                    </a:p>
                    <a:p>
                      <a:endParaRPr kumimoji="1" lang="en-US" altLang="ja-JP" sz="1400" baseline="0" dirty="0"/>
                    </a:p>
                    <a:p>
                      <a:endParaRPr kumimoji="1" lang="en-US" altLang="ja-JP" sz="1400" baseline="0" dirty="0"/>
                    </a:p>
                    <a:p>
                      <a:endParaRPr kumimoji="1" lang="en-US" altLang="ja-JP" sz="1400" baseline="0" dirty="0"/>
                    </a:p>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7" name="角丸四角形 11"/>
          <p:cNvSpPr/>
          <p:nvPr/>
        </p:nvSpPr>
        <p:spPr bwMode="auto">
          <a:xfrm>
            <a:off x="1498882" y="1700808"/>
            <a:ext cx="1924421" cy="27840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角丸四角形 11"/>
          <p:cNvSpPr/>
          <p:nvPr/>
        </p:nvSpPr>
        <p:spPr bwMode="auto">
          <a:xfrm>
            <a:off x="4035808" y="2508575"/>
            <a:ext cx="485144" cy="272353"/>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9" name="正方形/長方形 8"/>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1" name="テキスト ボックス 10">
            <a:extLst>
              <a:ext uri="{FF2B5EF4-FFF2-40B4-BE49-F238E27FC236}">
                <a16:creationId xmlns:a16="http://schemas.microsoft.com/office/drawing/2014/main" id="{CFFEA4C7-9C6E-4A66-A1F8-3E3BA37A5372}"/>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761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graphicFrame>
        <p:nvGraphicFramePr>
          <p:cNvPr id="5" name="表 4"/>
          <p:cNvGraphicFramePr>
            <a:graphicFrameLocks noGrp="1"/>
          </p:cNvGraphicFramePr>
          <p:nvPr>
            <p:extLst>
              <p:ext uri="{D42A27DB-BD31-4B8C-83A1-F6EECF244321}">
                <p14:modId xmlns:p14="http://schemas.microsoft.com/office/powerpoint/2010/main" val="2893292755"/>
              </p:ext>
            </p:extLst>
          </p:nvPr>
        </p:nvGraphicFramePr>
        <p:xfrm>
          <a:off x="416496" y="836712"/>
          <a:ext cx="9073008" cy="5679936"/>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432048">
                <a:tc>
                  <a:txBody>
                    <a:bodyPr/>
                    <a:lstStyle/>
                    <a:p>
                      <a:r>
                        <a:rPr kumimoji="1" lang="ja-JP" altLang="en-US" sz="2000" b="0" dirty="0">
                          <a:solidFill>
                            <a:schemeClr val="tx1"/>
                          </a:solidFill>
                          <a:latin typeface="ＭＳ Ｐゴシック" panose="020B0600070205080204" pitchFamily="50" charset="-128"/>
                          <a:ea typeface="ＭＳ Ｐゴシック" panose="020B0600070205080204" pitchFamily="50" charset="-128"/>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ja-JP" altLang="en-US" sz="2000" b="0" dirty="0">
                          <a:solidFill>
                            <a:schemeClr val="tx1"/>
                          </a:solidFill>
                          <a:latin typeface="ＭＳ Ｐゴシック" panose="020B0600070205080204" pitchFamily="50" charset="-128"/>
                          <a:ea typeface="ＭＳ Ｐゴシック" panose="020B0600070205080204" pitchFamily="50" charset="-128"/>
                        </a:rPr>
                        <a:t>富士通グループ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432048">
                <a:tc>
                  <a:txBody>
                    <a:bodyPr/>
                    <a:lstStyle/>
                    <a:p>
                      <a:r>
                        <a:rPr kumimoji="1" lang="ja-JP" altLang="en-US" sz="2000" b="0" dirty="0">
                          <a:solidFill>
                            <a:schemeClr val="tx1"/>
                          </a:solidFill>
                          <a:latin typeface="ＭＳ Ｐゴシック" panose="020B0600070205080204" pitchFamily="50" charset="-128"/>
                          <a:ea typeface="ＭＳ Ｐゴシック" panose="020B0600070205080204" pitchFamily="50" charset="-128"/>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dirty="0">
                          <a:solidFill>
                            <a:schemeClr val="tx1"/>
                          </a:solidFill>
                          <a:latin typeface="ＭＳ Ｐゴシック" panose="020B0600070205080204" pitchFamily="50" charset="-128"/>
                          <a:ea typeface="ＭＳ Ｐゴシック" panose="020B0600070205080204" pitchFamily="50" charset="-128"/>
                        </a:rPr>
                        <a:t>町田裕樹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latin typeface="ＭＳ Ｐゴシック" panose="020B0600070205080204" pitchFamily="50" charset="-128"/>
                          <a:ea typeface="ＭＳ Ｐゴシック" panose="020B0600070205080204" pitchFamily="50" charset="-128"/>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latin typeface="ＭＳ Ｐゴシック" panose="020B0600070205080204" pitchFamily="50" charset="-128"/>
                          <a:ea typeface="ＭＳ Ｐゴシック" panose="020B0600070205080204" pitchFamily="50" charset="-128"/>
                        </a:rPr>
                        <a:t>2018/4/18</a:t>
                      </a:r>
                      <a:endParaRPr kumimoji="1" lang="ja-JP" altLang="en-US" sz="2000" b="0" dirty="0">
                        <a:solidFill>
                          <a:schemeClr val="tx1"/>
                        </a:solidFill>
                        <a:latin typeface="ＭＳ Ｐゴシック" panose="020B0600070205080204" pitchFamily="50" charset="-128"/>
                        <a:ea typeface="ＭＳ Ｐゴシック" panose="020B060007020508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40">
                <a:tc gridSpan="2">
                  <a:txBody>
                    <a:bodyPr/>
                    <a:lstStyle/>
                    <a:p>
                      <a:pPr algn="ctr"/>
                      <a:r>
                        <a:rPr kumimoji="1" lang="ja-JP" altLang="en-US" sz="2000" b="0" dirty="0">
                          <a:solidFill>
                            <a:schemeClr val="tx1"/>
                          </a:solidFill>
                          <a:latin typeface="ＭＳ Ｐゴシック" panose="020B0600070205080204" pitchFamily="50" charset="-128"/>
                          <a:ea typeface="ＭＳ Ｐゴシック" panose="020B0600070205080204" pitchFamily="50" charset="-128"/>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latin typeface="ＭＳ Ｐゴシック" panose="020B0600070205080204" pitchFamily="50" charset="-128"/>
                          <a:ea typeface="ＭＳ Ｐゴシック" panose="020B0600070205080204" pitchFamily="50" charset="-128"/>
                        </a:rPr>
                        <a:t>専属組織あり </a:t>
                      </a:r>
                      <a:r>
                        <a:rPr kumimoji="1" lang="en-US" altLang="ja-JP" b="0" dirty="0">
                          <a:solidFill>
                            <a:schemeClr val="tx1"/>
                          </a:solidFill>
                          <a:latin typeface="ＭＳ Ｐゴシック" panose="020B0600070205080204" pitchFamily="50" charset="-128"/>
                          <a:ea typeface="ＭＳ Ｐゴシック" panose="020B0600070205080204" pitchFamily="50" charset="-128"/>
                        </a:rPr>
                        <a:t>/</a:t>
                      </a:r>
                      <a:r>
                        <a:rPr kumimoji="1" lang="ja-JP" altLang="en-US" b="0" dirty="0">
                          <a:solidFill>
                            <a:schemeClr val="tx1"/>
                          </a:solidFill>
                          <a:latin typeface="ＭＳ Ｐゴシック" panose="020B0600070205080204" pitchFamily="50" charset="-128"/>
                          <a:ea typeface="ＭＳ Ｐゴシック" panose="020B0600070205080204" pitchFamily="50" charset="-128"/>
                        </a:rPr>
                        <a:t> バーチャル </a:t>
                      </a:r>
                      <a:r>
                        <a:rPr kumimoji="1" lang="en-US" altLang="ja-JP" b="0" dirty="0">
                          <a:solidFill>
                            <a:schemeClr val="tx1"/>
                          </a:solidFill>
                          <a:latin typeface="ＭＳ Ｐゴシック" panose="020B0600070205080204" pitchFamily="50" charset="-128"/>
                          <a:ea typeface="ＭＳ Ｐゴシック" panose="020B0600070205080204" pitchFamily="50" charset="-128"/>
                        </a:rPr>
                        <a:t>or</a:t>
                      </a:r>
                      <a:r>
                        <a:rPr kumimoji="1" lang="ja-JP" altLang="en-US" b="0" dirty="0">
                          <a:solidFill>
                            <a:schemeClr val="tx1"/>
                          </a:solidFill>
                          <a:latin typeface="ＭＳ Ｐゴシック" panose="020B0600070205080204" pitchFamily="50" charset="-128"/>
                          <a:ea typeface="ＭＳ Ｐゴシック" panose="020B0600070205080204" pitchFamily="50" charset="-128"/>
                        </a:rPr>
                        <a:t> コミュニティ型 </a:t>
                      </a:r>
                      <a:r>
                        <a:rPr kumimoji="1" lang="en-US" altLang="ja-JP" b="0" dirty="0">
                          <a:solidFill>
                            <a:schemeClr val="tx1"/>
                          </a:solidFill>
                          <a:latin typeface="ＭＳ Ｐゴシック" panose="020B0600070205080204" pitchFamily="50" charset="-128"/>
                          <a:ea typeface="ＭＳ Ｐゴシック" panose="020B0600070205080204" pitchFamily="50" charset="-128"/>
                        </a:rPr>
                        <a:t>/</a:t>
                      </a:r>
                      <a:r>
                        <a:rPr kumimoji="1" lang="ja-JP" altLang="en-US" b="0" dirty="0">
                          <a:solidFill>
                            <a:schemeClr val="tx1"/>
                          </a:solidFill>
                          <a:latin typeface="ＭＳ Ｐゴシック" panose="020B0600070205080204" pitchFamily="50" charset="-128"/>
                          <a:ea typeface="ＭＳ Ｐゴシック" panose="020B0600070205080204" pitchFamily="50" charset="-128"/>
                        </a:rPr>
                        <a:t> 担当者レベル</a:t>
                      </a:r>
                      <a:r>
                        <a:rPr kumimoji="1" lang="ja-JP" altLang="en-US" b="0" baseline="0" dirty="0">
                          <a:solidFill>
                            <a:schemeClr val="tx1"/>
                          </a:solidFill>
                          <a:latin typeface="ＭＳ Ｐゴシック" panose="020B0600070205080204" pitchFamily="50" charset="-128"/>
                          <a:ea typeface="ＭＳ Ｐゴシック" panose="020B0600070205080204" pitchFamily="50" charset="-128"/>
                        </a:rPr>
                        <a:t> </a:t>
                      </a:r>
                      <a:r>
                        <a:rPr kumimoji="1" lang="en-US" altLang="ja-JP" b="0" baseline="0" dirty="0">
                          <a:solidFill>
                            <a:schemeClr val="tx1"/>
                          </a:solidFill>
                          <a:latin typeface="ＭＳ Ｐゴシック" panose="020B0600070205080204" pitchFamily="50" charset="-128"/>
                          <a:ea typeface="ＭＳ Ｐゴシック" panose="020B0600070205080204" pitchFamily="50" charset="-128"/>
                        </a:rPr>
                        <a:t>/</a:t>
                      </a:r>
                      <a:r>
                        <a:rPr kumimoji="1" lang="ja-JP" altLang="en-US" b="0" baseline="0" dirty="0">
                          <a:solidFill>
                            <a:schemeClr val="tx1"/>
                          </a:solidFill>
                          <a:latin typeface="ＭＳ Ｐゴシック" panose="020B0600070205080204" pitchFamily="50" charset="-128"/>
                          <a:ea typeface="ＭＳ Ｐゴシック" panose="020B0600070205080204" pitchFamily="50" charset="-128"/>
                        </a:rPr>
                        <a:t> </a:t>
                      </a:r>
                      <a:r>
                        <a:rPr kumimoji="1" lang="en-US" altLang="ja-JP" b="0" baseline="0" dirty="0">
                          <a:solidFill>
                            <a:schemeClr val="tx1"/>
                          </a:solidFill>
                          <a:latin typeface="ＭＳ Ｐゴシック" panose="020B0600070205080204" pitchFamily="50" charset="-128"/>
                          <a:ea typeface="ＭＳ Ｐゴシック" panose="020B0600070205080204" pitchFamily="50" charset="-128"/>
                        </a:rPr>
                        <a:t>Alone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395848">
                <a:tc gridSpan="2">
                  <a:txBody>
                    <a:bodyPr/>
                    <a:lstStyle/>
                    <a:p>
                      <a:pPr algn="ctr"/>
                      <a:r>
                        <a:rPr kumimoji="1" lang="ja-JP" altLang="en-US" sz="2000" b="0" dirty="0">
                          <a:solidFill>
                            <a:schemeClr val="tx1"/>
                          </a:solidFill>
                          <a:latin typeface="ＭＳ Ｐゴシック" panose="020B0600070205080204" pitchFamily="50" charset="-128"/>
                          <a:ea typeface="ＭＳ Ｐゴシック" panose="020B0600070205080204" pitchFamily="50" charset="-128"/>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a:solidFill>
                            <a:schemeClr val="tx1"/>
                          </a:solidFill>
                          <a:latin typeface="ＭＳ Ｐゴシック" panose="020B0600070205080204" pitchFamily="50" charset="-128"/>
                          <a:ea typeface="ＭＳ Ｐゴシック" panose="020B0600070205080204" pitchFamily="50" charset="-128"/>
                        </a:rPr>
                        <a:t>100</a:t>
                      </a:r>
                      <a:r>
                        <a:rPr kumimoji="1" lang="ja-JP" altLang="en-US" b="0" dirty="0">
                          <a:solidFill>
                            <a:schemeClr val="tx1"/>
                          </a:solidFill>
                          <a:latin typeface="ＭＳ Ｐゴシック" panose="020B0600070205080204" pitchFamily="50" charset="-128"/>
                          <a:ea typeface="ＭＳ Ｐゴシック" panose="020B0600070205080204" pitchFamily="50" charset="-128"/>
                        </a:rPr>
                        <a:t>人以上 </a:t>
                      </a:r>
                      <a:r>
                        <a:rPr kumimoji="1" lang="en-US" altLang="ja-JP" b="0" dirty="0">
                          <a:solidFill>
                            <a:schemeClr val="tx1"/>
                          </a:solidFill>
                          <a:latin typeface="ＭＳ Ｐゴシック" panose="020B0600070205080204" pitchFamily="50" charset="-128"/>
                          <a:ea typeface="ＭＳ Ｐゴシック" panose="020B0600070205080204" pitchFamily="50" charset="-128"/>
                        </a:rPr>
                        <a:t>/</a:t>
                      </a:r>
                      <a:r>
                        <a:rPr kumimoji="1" lang="ja-JP" altLang="en-US" b="0" dirty="0">
                          <a:solidFill>
                            <a:schemeClr val="tx1"/>
                          </a:solidFill>
                          <a:latin typeface="ＭＳ Ｐゴシック" panose="020B0600070205080204" pitchFamily="50" charset="-128"/>
                          <a:ea typeface="ＭＳ Ｐゴシック" panose="020B0600070205080204" pitchFamily="50" charset="-128"/>
                        </a:rPr>
                        <a:t> 数十人 </a:t>
                      </a:r>
                      <a:r>
                        <a:rPr kumimoji="1" lang="en-US" altLang="ja-JP" b="0" dirty="0">
                          <a:solidFill>
                            <a:schemeClr val="tx1"/>
                          </a:solidFill>
                          <a:latin typeface="ＭＳ Ｐゴシック" panose="020B0600070205080204" pitchFamily="50" charset="-128"/>
                          <a:ea typeface="ＭＳ Ｐゴシック" panose="020B0600070205080204" pitchFamily="50" charset="-128"/>
                        </a:rPr>
                        <a:t>/</a:t>
                      </a:r>
                      <a:r>
                        <a:rPr kumimoji="1" lang="ja-JP" altLang="en-US" b="0" dirty="0">
                          <a:solidFill>
                            <a:schemeClr val="tx1"/>
                          </a:solidFill>
                          <a:latin typeface="ＭＳ Ｐゴシック" panose="020B0600070205080204" pitchFamily="50" charset="-128"/>
                          <a:ea typeface="ＭＳ Ｐゴシック" panose="020B0600070205080204" pitchFamily="50" charset="-128"/>
                        </a:rPr>
                        <a:t> </a:t>
                      </a:r>
                      <a:r>
                        <a:rPr kumimoji="1" lang="en-US" altLang="ja-JP" b="0" dirty="0">
                          <a:solidFill>
                            <a:schemeClr val="tx1"/>
                          </a:solidFill>
                          <a:latin typeface="ＭＳ Ｐゴシック" panose="020B0600070205080204" pitchFamily="50" charset="-128"/>
                          <a:ea typeface="ＭＳ Ｐゴシック" panose="020B0600070205080204" pitchFamily="50" charset="-128"/>
                        </a:rPr>
                        <a:t>10</a:t>
                      </a:r>
                      <a:r>
                        <a:rPr kumimoji="1" lang="ja-JP" altLang="en-US" b="0" dirty="0">
                          <a:solidFill>
                            <a:schemeClr val="tx1"/>
                          </a:solidFill>
                          <a:latin typeface="ＭＳ Ｐゴシック" panose="020B0600070205080204" pitchFamily="50" charset="-128"/>
                          <a:ea typeface="ＭＳ Ｐゴシック" panose="020B0600070205080204" pitchFamily="50" charset="-128"/>
                        </a:rPr>
                        <a:t>～</a:t>
                      </a:r>
                      <a:r>
                        <a:rPr kumimoji="1" lang="en-US" altLang="ja-JP" b="0" dirty="0">
                          <a:solidFill>
                            <a:schemeClr val="tx1"/>
                          </a:solidFill>
                          <a:latin typeface="ＭＳ Ｐゴシック" panose="020B0600070205080204" pitchFamily="50" charset="-128"/>
                          <a:ea typeface="ＭＳ Ｐゴシック" panose="020B0600070205080204" pitchFamily="50" charset="-128"/>
                        </a:rPr>
                        <a:t>20</a:t>
                      </a:r>
                      <a:r>
                        <a:rPr kumimoji="1" lang="ja-JP" altLang="en-US" b="0" dirty="0">
                          <a:solidFill>
                            <a:schemeClr val="tx1"/>
                          </a:solidFill>
                          <a:latin typeface="ＭＳ Ｐゴシック" panose="020B0600070205080204" pitchFamily="50" charset="-128"/>
                          <a:ea typeface="ＭＳ Ｐゴシック" panose="020B0600070205080204" pitchFamily="50" charset="-128"/>
                        </a:rPr>
                        <a:t>名程度 </a:t>
                      </a:r>
                      <a:r>
                        <a:rPr kumimoji="1" lang="en-US" altLang="ja-JP" b="0" dirty="0">
                          <a:solidFill>
                            <a:schemeClr val="tx1"/>
                          </a:solidFill>
                          <a:latin typeface="ＭＳ Ｐゴシック" panose="020B0600070205080204" pitchFamily="50" charset="-128"/>
                          <a:ea typeface="ＭＳ Ｐゴシック" panose="020B0600070205080204" pitchFamily="50" charset="-128"/>
                        </a:rPr>
                        <a:t>/</a:t>
                      </a:r>
                      <a:r>
                        <a:rPr kumimoji="1" lang="ja-JP" altLang="en-US" b="0" dirty="0">
                          <a:solidFill>
                            <a:schemeClr val="tx1"/>
                          </a:solidFill>
                          <a:latin typeface="ＭＳ Ｐゴシック" panose="020B0600070205080204" pitchFamily="50" charset="-128"/>
                          <a:ea typeface="ＭＳ Ｐゴシック" panose="020B0600070205080204" pitchFamily="50" charset="-128"/>
                        </a:rPr>
                        <a:t> 数名 </a:t>
                      </a:r>
                      <a:r>
                        <a:rPr kumimoji="1" lang="en-US" altLang="ja-JP" b="0" dirty="0">
                          <a:solidFill>
                            <a:schemeClr val="tx1"/>
                          </a:solidFill>
                          <a:latin typeface="ＭＳ Ｐゴシック" panose="020B0600070205080204" pitchFamily="50" charset="-128"/>
                          <a:ea typeface="ＭＳ Ｐゴシック" panose="020B0600070205080204" pitchFamily="50" charset="-128"/>
                        </a:rPr>
                        <a:t>/</a:t>
                      </a:r>
                      <a:r>
                        <a:rPr kumimoji="1" lang="ja-JP" altLang="en-US" b="0" dirty="0">
                          <a:solidFill>
                            <a:schemeClr val="tx1"/>
                          </a:solidFill>
                          <a:latin typeface="ＭＳ Ｐゴシック" panose="020B0600070205080204" pitchFamily="50" charset="-128"/>
                          <a:ea typeface="ＭＳ Ｐゴシック" panose="020B0600070205080204" pitchFamily="50" charset="-128"/>
                        </a:rPr>
                        <a:t> ひとり </a:t>
                      </a:r>
                      <a:r>
                        <a:rPr kumimoji="1" lang="en-US" altLang="ja-JP" b="0" dirty="0">
                          <a:solidFill>
                            <a:schemeClr val="tx1"/>
                          </a:solidFill>
                          <a:latin typeface="ＭＳ Ｐゴシック" panose="020B0600070205080204" pitchFamily="50" charset="-128"/>
                          <a:ea typeface="ＭＳ Ｐゴシック" panose="020B0600070205080204" pitchFamily="50" charset="-128"/>
                        </a:rPr>
                        <a:t>/</a:t>
                      </a:r>
                      <a:r>
                        <a:rPr kumimoji="1" lang="ja-JP" altLang="en-US" b="0" baseline="0" dirty="0">
                          <a:solidFill>
                            <a:schemeClr val="tx1"/>
                          </a:solidFill>
                          <a:latin typeface="ＭＳ Ｐゴシック" panose="020B0600070205080204" pitchFamily="50" charset="-128"/>
                          <a:ea typeface="ＭＳ Ｐゴシック" panose="020B0600070205080204" pitchFamily="50" charset="-128"/>
                        </a:rPr>
                        <a:t> ゼロ</a:t>
                      </a:r>
                      <a:endParaRPr kumimoji="1" lang="en-US" altLang="ja-JP" b="0" baseline="0" dirty="0">
                        <a:solidFill>
                          <a:schemeClr val="tx1"/>
                        </a:solidFill>
                        <a:latin typeface="ＭＳ Ｐゴシック" panose="020B0600070205080204" pitchFamily="50" charset="-128"/>
                        <a:ea typeface="ＭＳ Ｐゴシック" panose="020B060007020508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3"/>
                  </a:ext>
                </a:extLst>
              </a:tr>
              <a:tr h="3816424">
                <a:tc gridSpan="2">
                  <a:txBody>
                    <a:bodyPr/>
                    <a:lstStyle/>
                    <a:p>
                      <a:pPr algn="ctr"/>
                      <a:r>
                        <a:rPr kumimoji="1" lang="ja-JP" altLang="en-US" sz="2000" b="0" dirty="0">
                          <a:solidFill>
                            <a:schemeClr val="tx1"/>
                          </a:solidFill>
                          <a:latin typeface="ＭＳ Ｐゴシック" panose="020B0600070205080204" pitchFamily="50" charset="-128"/>
                          <a:ea typeface="ＭＳ Ｐゴシック" panose="020B0600070205080204" pitchFamily="50" charset="-128"/>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baseline="0" dirty="0">
                          <a:latin typeface="ＭＳ Ｐゴシック" panose="020B0600070205080204" pitchFamily="50" charset="-128"/>
                          <a:ea typeface="ＭＳ Ｐゴシック" panose="020B0600070205080204" pitchFamily="50" charset="-128"/>
                        </a:rPr>
                        <a:t>膨大な</a:t>
                      </a:r>
                      <a:r>
                        <a:rPr lang="en-US" altLang="ja-JP" baseline="0" dirty="0">
                          <a:latin typeface="ＭＳ Ｐゴシック" panose="020B0600070205080204" pitchFamily="50" charset="-128"/>
                          <a:ea typeface="ＭＳ Ｐゴシック" panose="020B0600070205080204" pitchFamily="50" charset="-128"/>
                        </a:rPr>
                        <a:t>FOSS(</a:t>
                      </a:r>
                      <a:r>
                        <a:rPr lang="ja-JP" altLang="en-US" baseline="0" dirty="0">
                          <a:latin typeface="ＭＳ Ｐゴシック" panose="020B0600070205080204" pitchFamily="50" charset="-128"/>
                          <a:ea typeface="ＭＳ Ｐゴシック" panose="020B0600070205080204" pitchFamily="50" charset="-128"/>
                        </a:rPr>
                        <a:t>約</a:t>
                      </a:r>
                      <a:r>
                        <a:rPr lang="en-US" altLang="ja-JP" sz="1800" dirty="0">
                          <a:latin typeface="ＭＳ Ｐゴシック" panose="020B0600070205080204" pitchFamily="50" charset="-128"/>
                          <a:ea typeface="ＭＳ Ｐゴシック" panose="020B0600070205080204" pitchFamily="50" charset="-128"/>
                        </a:rPr>
                        <a:t>700</a:t>
                      </a:r>
                      <a:r>
                        <a:rPr lang="ja-JP" altLang="en-US" sz="1800" dirty="0">
                          <a:latin typeface="ＭＳ Ｐゴシック" panose="020B0600070205080204" pitchFamily="50" charset="-128"/>
                          <a:ea typeface="ＭＳ Ｐゴシック" panose="020B0600070205080204" pitchFamily="50" charset="-128"/>
                        </a:rPr>
                        <a:t>パッケージ</a:t>
                      </a:r>
                      <a:r>
                        <a:rPr lang="en-US" altLang="ja-JP" sz="1800" dirty="0">
                          <a:latin typeface="ＭＳ Ｐゴシック" panose="020B0600070205080204" pitchFamily="50" charset="-128"/>
                          <a:ea typeface="ＭＳ Ｐゴシック" panose="020B0600070205080204" pitchFamily="50" charset="-128"/>
                        </a:rPr>
                        <a:t>×</a:t>
                      </a:r>
                      <a:r>
                        <a:rPr lang="en-US" altLang="ja-JP" sz="1800" baseline="0" dirty="0">
                          <a:latin typeface="ＭＳ Ｐゴシック" panose="020B0600070205080204" pitchFamily="50" charset="-128"/>
                          <a:ea typeface="ＭＳ Ｐゴシック" panose="020B0600070205080204" pitchFamily="50" charset="-128"/>
                        </a:rPr>
                        <a:t>10</a:t>
                      </a:r>
                      <a:r>
                        <a:rPr lang="ja-JP" altLang="en-US" sz="1800" baseline="0" dirty="0">
                          <a:latin typeface="ＭＳ Ｐゴシック" panose="020B0600070205080204" pitchFamily="50" charset="-128"/>
                          <a:ea typeface="ＭＳ Ｐゴシック" panose="020B0600070205080204" pitchFamily="50" charset="-128"/>
                        </a:rPr>
                        <a:t>世代以上</a:t>
                      </a:r>
                      <a:r>
                        <a:rPr lang="en-US" altLang="ja-JP" dirty="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を社内の管理システム</a:t>
                      </a:r>
                      <a:r>
                        <a:rPr lang="en-US" altLang="ja-JP" dirty="0">
                          <a:latin typeface="ＭＳ Ｐゴシック" panose="020B0600070205080204" pitchFamily="50" charset="-128"/>
                          <a:ea typeface="ＭＳ Ｐゴシック" panose="020B0600070205080204" pitchFamily="50" charset="-128"/>
                        </a:rPr>
                        <a:t>※</a:t>
                      </a:r>
                      <a:r>
                        <a:rPr lang="ja-JP" altLang="en-US" dirty="0" err="1">
                          <a:latin typeface="ＭＳ Ｐゴシック" panose="020B0600070205080204" pitchFamily="50" charset="-128"/>
                          <a:ea typeface="ＭＳ Ｐゴシック" panose="020B0600070205080204" pitchFamily="50" charset="-128"/>
                        </a:rPr>
                        <a:t>に登</a:t>
                      </a:r>
                      <a:r>
                        <a:rPr lang="ja-JP" altLang="en-US" dirty="0">
                          <a:latin typeface="ＭＳ Ｐゴシック" panose="020B0600070205080204" pitchFamily="50" charset="-128"/>
                          <a:ea typeface="ＭＳ Ｐゴシック" panose="020B0600070205080204" pitchFamily="50" charset="-128"/>
                        </a:rPr>
                        <a:t>録しなければならないため、自動登録が必要</a:t>
                      </a:r>
                      <a:br>
                        <a:rPr lang="en-US" altLang="ja-JP" dirty="0">
                          <a:latin typeface="ＭＳ Ｐゴシック" panose="020B0600070205080204" pitchFamily="50" charset="-128"/>
                          <a:ea typeface="ＭＳ Ｐゴシック" panose="020B0600070205080204" pitchFamily="50" charset="-128"/>
                        </a:rPr>
                      </a:br>
                      <a:r>
                        <a:rPr lang="en-US" altLang="ja-JP" sz="1600" dirty="0">
                          <a:latin typeface="ＭＳ Ｐゴシック" panose="020B0600070205080204" pitchFamily="50" charset="-128"/>
                          <a:ea typeface="ＭＳ Ｐゴシック" panose="020B0600070205080204" pitchFamily="50" charset="-128"/>
                        </a:rPr>
                        <a:t>※2018/3</a:t>
                      </a:r>
                      <a:r>
                        <a:rPr lang="ja-JP" altLang="en-US" sz="1600" dirty="0">
                          <a:latin typeface="ＭＳ Ｐゴシック" panose="020B0600070205080204" pitchFamily="50" charset="-128"/>
                          <a:ea typeface="ＭＳ Ｐゴシック" panose="020B0600070205080204" pitchFamily="50" charset="-128"/>
                        </a:rPr>
                        <a:t>までは</a:t>
                      </a:r>
                      <a:r>
                        <a:rPr lang="en-US" altLang="ja-JP" sz="1600" dirty="0">
                          <a:latin typeface="ＭＳ Ｐゴシック" panose="020B0600070205080204" pitchFamily="50" charset="-128"/>
                          <a:ea typeface="ＭＳ Ｐゴシック" panose="020B0600070205080204" pitchFamily="50" charset="-128"/>
                        </a:rPr>
                        <a:t>Black Duck</a:t>
                      </a:r>
                      <a:r>
                        <a:rPr lang="en-US" altLang="ja-JP" sz="1600" baseline="30000" dirty="0">
                          <a:latin typeface="ＭＳ Ｐゴシック" panose="020B0600070205080204" pitchFamily="50" charset="-128"/>
                          <a:ea typeface="ＭＳ Ｐゴシック" panose="020B0600070205080204" pitchFamily="50" charset="-128"/>
                        </a:rPr>
                        <a:t>®</a:t>
                      </a:r>
                      <a:r>
                        <a:rPr lang="ja-JP" altLang="en-US" sz="1600" dirty="0">
                          <a:latin typeface="ＭＳ Ｐゴシック" panose="020B0600070205080204" pitchFamily="50" charset="-128"/>
                          <a:ea typeface="ＭＳ Ｐゴシック" panose="020B0600070205080204" pitchFamily="50" charset="-128"/>
                        </a:rPr>
                        <a:t>社の</a:t>
                      </a:r>
                      <a:r>
                        <a:rPr lang="en-US" altLang="ja-JP" sz="1600" dirty="0">
                          <a:latin typeface="ＭＳ Ｐゴシック" panose="020B0600070205080204" pitchFamily="50" charset="-128"/>
                          <a:ea typeface="ＭＳ Ｐゴシック" panose="020B0600070205080204" pitchFamily="50" charset="-128"/>
                        </a:rPr>
                        <a:t>Code Center</a:t>
                      </a:r>
                      <a:r>
                        <a:rPr lang="ja-JP" altLang="en-US" sz="1600" dirty="0">
                          <a:latin typeface="ＭＳ Ｐゴシック" panose="020B0600070205080204" pitchFamily="50" charset="-128"/>
                          <a:ea typeface="ＭＳ Ｐゴシック" panose="020B0600070205080204" pitchFamily="50" charset="-128"/>
                        </a:rPr>
                        <a:t>™、</a:t>
                      </a:r>
                      <a:r>
                        <a:rPr lang="en-US" altLang="ja-JP" sz="1600" dirty="0">
                          <a:latin typeface="ＭＳ Ｐゴシック" panose="020B0600070205080204" pitchFamily="50" charset="-128"/>
                          <a:ea typeface="ＭＳ Ｐゴシック" panose="020B0600070205080204" pitchFamily="50" charset="-128"/>
                        </a:rPr>
                        <a:t>2018/4</a:t>
                      </a:r>
                      <a:r>
                        <a:rPr lang="ja-JP" altLang="en-US" sz="1600" dirty="0">
                          <a:latin typeface="ＭＳ Ｐゴシック" panose="020B0600070205080204" pitchFamily="50" charset="-128"/>
                          <a:ea typeface="ＭＳ Ｐゴシック" panose="020B0600070205080204" pitchFamily="50" charset="-128"/>
                        </a:rPr>
                        <a:t>からは</a:t>
                      </a:r>
                      <a:r>
                        <a:rPr lang="en-US" altLang="ja-JP" sz="1600" dirty="0">
                          <a:latin typeface="ＭＳ Ｐゴシック" panose="020B0600070205080204" pitchFamily="50" charset="-128"/>
                          <a:ea typeface="ＭＳ Ｐゴシック" panose="020B0600070205080204" pitchFamily="50" charset="-128"/>
                        </a:rPr>
                        <a:t>FLEXERA</a:t>
                      </a:r>
                      <a:r>
                        <a:rPr lang="en-US" altLang="ja-JP" sz="1600" baseline="0" dirty="0">
                          <a:latin typeface="ＭＳ Ｐゴシック" panose="020B0600070205080204" pitchFamily="50" charset="-128"/>
                          <a:ea typeface="ＭＳ Ｐゴシック" panose="020B0600070205080204" pitchFamily="50" charset="-128"/>
                        </a:rPr>
                        <a:t> SOFTFWARE</a:t>
                      </a:r>
                      <a:r>
                        <a:rPr lang="en-US" altLang="ja-JP" sz="1600" baseline="30000" dirty="0">
                          <a:latin typeface="ＭＳ Ｐゴシック" panose="020B0600070205080204" pitchFamily="50" charset="-128"/>
                          <a:ea typeface="ＭＳ Ｐゴシック" panose="020B0600070205080204" pitchFamily="50" charset="-128"/>
                        </a:rPr>
                        <a:t>®</a:t>
                      </a:r>
                      <a:r>
                        <a:rPr lang="ja-JP" altLang="en-US" sz="1600" dirty="0">
                          <a:latin typeface="ＭＳ Ｐゴシック" panose="020B0600070205080204" pitchFamily="50" charset="-128"/>
                          <a:ea typeface="ＭＳ Ｐゴシック" panose="020B0600070205080204" pitchFamily="50" charset="-128"/>
                        </a:rPr>
                        <a:t>社の</a:t>
                      </a:r>
                      <a:r>
                        <a:rPr lang="en-US" altLang="ja-JP" sz="1600" dirty="0" err="1">
                          <a:latin typeface="ＭＳ Ｐゴシック" panose="020B0600070205080204" pitchFamily="50" charset="-128"/>
                          <a:ea typeface="ＭＳ Ｐゴシック" panose="020B0600070205080204" pitchFamily="50" charset="-128"/>
                        </a:rPr>
                        <a:t>FlexNet</a:t>
                      </a:r>
                      <a:r>
                        <a:rPr lang="en-US" altLang="ja-JP" sz="1600" baseline="30000" dirty="0">
                          <a:latin typeface="ＭＳ Ｐゴシック" panose="020B0600070205080204" pitchFamily="50" charset="-128"/>
                          <a:ea typeface="ＭＳ Ｐゴシック" panose="020B0600070205080204" pitchFamily="50" charset="-128"/>
                        </a:rPr>
                        <a:t>®</a:t>
                      </a:r>
                      <a:r>
                        <a:rPr lang="en-US" altLang="ja-JP" sz="1600" baseline="0" dirty="0">
                          <a:latin typeface="ＭＳ Ｐゴシック" panose="020B0600070205080204" pitchFamily="50" charset="-128"/>
                          <a:ea typeface="ＭＳ Ｐゴシック" panose="020B0600070205080204" pitchFamily="50" charset="-128"/>
                        </a:rPr>
                        <a:t> Code Insight</a:t>
                      </a:r>
                      <a:r>
                        <a:rPr lang="ja-JP" altLang="en-US" sz="1600" baseline="0" dirty="0">
                          <a:latin typeface="ＭＳ Ｐゴシック" panose="020B0600070205080204" pitchFamily="50" charset="-128"/>
                          <a:ea typeface="ＭＳ Ｐゴシック" panose="020B0600070205080204" pitchFamily="50" charset="-128"/>
                        </a:rPr>
                        <a:t>™をベースに利用したシステム</a:t>
                      </a:r>
                      <a:endParaRPr lang="en-US" altLang="ja-JP" dirty="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dirty="0">
                          <a:latin typeface="ＭＳ Ｐゴシック" panose="020B0600070205080204" pitchFamily="50" charset="-128"/>
                          <a:ea typeface="ＭＳ Ｐゴシック" panose="020B0600070205080204" pitchFamily="50" charset="-128"/>
                        </a:rPr>
                        <a:t>rpm</a:t>
                      </a:r>
                      <a:r>
                        <a:rPr lang="ja-JP" altLang="en-US" dirty="0">
                          <a:latin typeface="ＭＳ Ｐゴシック" panose="020B0600070205080204" pitchFamily="50" charset="-128"/>
                          <a:ea typeface="ＭＳ Ｐゴシック" panose="020B0600070205080204" pitchFamily="50" charset="-128"/>
                        </a:rPr>
                        <a:t>ファイルから登録、ソース解析ツールでの登録、</a:t>
                      </a:r>
                      <a:r>
                        <a:rPr lang="en-US" altLang="ja-JP" dirty="0">
                          <a:latin typeface="ＭＳ Ｐゴシック" panose="020B0600070205080204" pitchFamily="50" charset="-128"/>
                          <a:ea typeface="ＭＳ Ｐゴシック" panose="020B0600070205080204" pitchFamily="50" charset="-128"/>
                        </a:rPr>
                        <a:t>SPDX</a:t>
                      </a:r>
                      <a:r>
                        <a:rPr lang="ja-JP" altLang="en-US" dirty="0">
                          <a:latin typeface="ＭＳ Ｐゴシック" panose="020B0600070205080204" pitchFamily="50" charset="-128"/>
                          <a:ea typeface="ＭＳ Ｐゴシック" panose="020B0600070205080204" pitchFamily="50" charset="-128"/>
                        </a:rPr>
                        <a:t>ファイルからの自動登録を検討したが、</a:t>
                      </a:r>
                      <a:r>
                        <a:rPr lang="en-US" altLang="ja-JP" dirty="0">
                          <a:latin typeface="ＭＳ Ｐゴシック" panose="020B0600070205080204" pitchFamily="50" charset="-128"/>
                          <a:ea typeface="ＭＳ Ｐゴシック" panose="020B0600070205080204" pitchFamily="50" charset="-128"/>
                        </a:rPr>
                        <a:t>FOSS</a:t>
                      </a:r>
                      <a:r>
                        <a:rPr lang="ja-JP" altLang="en-US" dirty="0">
                          <a:latin typeface="ＭＳ Ｐゴシック" panose="020B0600070205080204" pitchFamily="50" charset="-128"/>
                          <a:ea typeface="ＭＳ Ｐゴシック" panose="020B0600070205080204" pitchFamily="50" charset="-128"/>
                        </a:rPr>
                        <a:t>のデータベースとの連携が出来ない</a:t>
                      </a:r>
                      <a:endParaRPr lang="en-US" altLang="ja-JP" dirty="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dirty="0">
                          <a:latin typeface="ＭＳ Ｐゴシック" panose="020B0600070205080204" pitchFamily="50" charset="-128"/>
                          <a:ea typeface="ＭＳ Ｐゴシック" panose="020B0600070205080204" pitchFamily="50" charset="-128"/>
                        </a:rPr>
                        <a:t>SPDX</a:t>
                      </a:r>
                      <a:r>
                        <a:rPr lang="ja-JP" altLang="en-US" dirty="0">
                          <a:latin typeface="ＭＳ Ｐゴシック" panose="020B0600070205080204" pitchFamily="50" charset="-128"/>
                          <a:ea typeface="ＭＳ Ｐゴシック" panose="020B0600070205080204" pitchFamily="50" charset="-128"/>
                        </a:rPr>
                        <a:t>の情報を利用して、管理システムの</a:t>
                      </a:r>
                      <a:r>
                        <a:rPr lang="en-US" altLang="ja-JP" dirty="0">
                          <a:latin typeface="ＭＳ Ｐゴシック" panose="020B0600070205080204" pitchFamily="50" charset="-128"/>
                          <a:ea typeface="ＭＳ Ｐゴシック" panose="020B0600070205080204" pitchFamily="50" charset="-128"/>
                        </a:rPr>
                        <a:t>FOSS</a:t>
                      </a:r>
                      <a:r>
                        <a:rPr lang="ja-JP" altLang="en-US" dirty="0">
                          <a:latin typeface="ＭＳ Ｐゴシック" panose="020B0600070205080204" pitchFamily="50" charset="-128"/>
                          <a:ea typeface="ＭＳ Ｐゴシック" panose="020B0600070205080204" pitchFamily="50" charset="-128"/>
                        </a:rPr>
                        <a:t>データベースでパッケージを検索した結果、</a:t>
                      </a:r>
                      <a:r>
                        <a:rPr lang="en-US" altLang="ja-JP" dirty="0">
                          <a:latin typeface="ＭＳ Ｐゴシック" panose="020B0600070205080204" pitchFamily="50" charset="-128"/>
                          <a:ea typeface="ＭＳ Ｐゴシック" panose="020B0600070205080204" pitchFamily="50" charset="-128"/>
                        </a:rPr>
                        <a:t>Homepage</a:t>
                      </a:r>
                      <a:r>
                        <a:rPr lang="ja-JP" altLang="en-US" dirty="0">
                          <a:latin typeface="ＭＳ Ｐゴシック" panose="020B0600070205080204" pitchFamily="50" charset="-128"/>
                          <a:ea typeface="ＭＳ Ｐゴシック" panose="020B0600070205080204" pitchFamily="50" charset="-128"/>
                        </a:rPr>
                        <a:t>の</a:t>
                      </a:r>
                      <a:r>
                        <a:rPr lang="en-US" altLang="ja-JP" dirty="0">
                          <a:latin typeface="ＭＳ Ｐゴシック" panose="020B0600070205080204" pitchFamily="50" charset="-128"/>
                          <a:ea typeface="ＭＳ Ｐゴシック" panose="020B0600070205080204" pitchFamily="50" charset="-128"/>
                        </a:rPr>
                        <a:t>URL</a:t>
                      </a:r>
                      <a:r>
                        <a:rPr lang="ja-JP" altLang="en-US" dirty="0">
                          <a:latin typeface="ＭＳ Ｐゴシック" panose="020B0600070205080204" pitchFamily="50" charset="-128"/>
                          <a:ea typeface="ＭＳ Ｐゴシック" panose="020B0600070205080204" pitchFamily="50" charset="-128"/>
                        </a:rPr>
                        <a:t>とバージョンでの一致性が高いことがわかったが </a:t>
                      </a:r>
                      <a:r>
                        <a:rPr lang="en-US" altLang="ja-JP">
                          <a:latin typeface="ＭＳ Ｐゴシック" panose="020B0600070205080204" pitchFamily="50" charset="-128"/>
                          <a:ea typeface="ＭＳ Ｐゴシック" panose="020B0600070205080204" pitchFamily="50" charset="-128"/>
                        </a:rPr>
                        <a:t>(723</a:t>
                      </a:r>
                      <a:r>
                        <a:rPr lang="ja-JP" altLang="en-US" dirty="0">
                          <a:latin typeface="ＭＳ Ｐゴシック" panose="020B0600070205080204" pitchFamily="50" charset="-128"/>
                          <a:ea typeface="ＭＳ Ｐゴシック" panose="020B0600070205080204" pitchFamily="50" charset="-128"/>
                        </a:rPr>
                        <a:t>パッケージ中</a:t>
                      </a:r>
                      <a:r>
                        <a:rPr lang="en-US" altLang="ja-JP" dirty="0">
                          <a:latin typeface="ＭＳ Ｐゴシック" panose="020B0600070205080204" pitchFamily="50" charset="-128"/>
                          <a:ea typeface="ＭＳ Ｐゴシック" panose="020B0600070205080204" pitchFamily="50" charset="-128"/>
                        </a:rPr>
                        <a:t>136</a:t>
                      </a:r>
                      <a:r>
                        <a:rPr lang="ja-JP" altLang="en-US" dirty="0">
                          <a:latin typeface="ＭＳ Ｐゴシック" panose="020B0600070205080204" pitchFamily="50" charset="-128"/>
                          <a:ea typeface="ＭＳ Ｐゴシック" panose="020B0600070205080204" pitchFamily="50" charset="-128"/>
                        </a:rPr>
                        <a:t>パッケージが該当</a:t>
                      </a:r>
                      <a:r>
                        <a:rPr lang="en-US" altLang="ja-JP" dirty="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　、登録できないパッケージもあった</a:t>
                      </a:r>
                      <a:endParaRPr lang="en-US" altLang="ja-JP"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en-US" altLang="ja-JP" sz="1600" dirty="0">
                          <a:latin typeface="ＭＳ Ｐゴシック" panose="020B0600070205080204" pitchFamily="50" charset="-128"/>
                          <a:ea typeface="ＭＳ Ｐゴシック" panose="020B0600070205080204" pitchFamily="50" charset="-128"/>
                        </a:rPr>
                        <a:t>e.g. e2fsprogs</a:t>
                      </a:r>
                      <a:r>
                        <a:rPr lang="ja-JP" altLang="en-US" sz="1600" dirty="0">
                          <a:latin typeface="ＭＳ Ｐゴシック" panose="020B0600070205080204" pitchFamily="50" charset="-128"/>
                          <a:ea typeface="ＭＳ Ｐゴシック" panose="020B0600070205080204" pitchFamily="50" charset="-128"/>
                        </a:rPr>
                        <a:t>が</a:t>
                      </a:r>
                      <a:r>
                        <a:rPr lang="en-US" altLang="ja-JP" sz="1600" dirty="0">
                          <a:latin typeface="ＭＳ Ｐゴシック" panose="020B0600070205080204" pitchFamily="50" charset="-128"/>
                          <a:ea typeface="ＭＳ Ｐゴシック" panose="020B0600070205080204" pitchFamily="50" charset="-128"/>
                        </a:rPr>
                        <a:t>“Ext2 Filesystems Utilities”</a:t>
                      </a:r>
                      <a:r>
                        <a:rPr lang="ja-JP" altLang="en-US" sz="1600" dirty="0">
                          <a:latin typeface="ＭＳ Ｐゴシック" panose="020B0600070205080204" pitchFamily="50" charset="-128"/>
                          <a:ea typeface="ＭＳ Ｐゴシック" panose="020B0600070205080204" pitchFamily="50" charset="-128"/>
                        </a:rPr>
                        <a:t>として登録されている</a:t>
                      </a:r>
                      <a:endParaRPr lang="en-US" altLang="ja-JP" sz="16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en-US" altLang="ja-JP" sz="1600" dirty="0">
                          <a:latin typeface="ＭＳ Ｐゴシック" panose="020B0600070205080204" pitchFamily="50" charset="-128"/>
                          <a:ea typeface="ＭＳ Ｐゴシック" panose="020B0600070205080204" pitchFamily="50" charset="-128"/>
                        </a:rPr>
                        <a:t>FOSS</a:t>
                      </a:r>
                      <a:r>
                        <a:rPr lang="ja-JP" altLang="en-US" sz="1600" dirty="0">
                          <a:latin typeface="ＭＳ Ｐゴシック" panose="020B0600070205080204" pitchFamily="50" charset="-128"/>
                          <a:ea typeface="ＭＳ Ｐゴシック" panose="020B0600070205080204" pitchFamily="50" charset="-128"/>
                        </a:rPr>
                        <a:t>データベースの情報が一部欠けている</a:t>
                      </a:r>
                      <a:endParaRPr lang="en-US" altLang="ja-JP" sz="16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en-US" altLang="ja-JP" sz="1600" dirty="0">
                          <a:latin typeface="ＭＳ Ｐゴシック" panose="020B0600070205080204" pitchFamily="50" charset="-128"/>
                          <a:ea typeface="ＭＳ Ｐゴシック" panose="020B0600070205080204" pitchFamily="50" charset="-128"/>
                        </a:rPr>
                        <a:t>SPDX</a:t>
                      </a:r>
                      <a:r>
                        <a:rPr lang="ja-JP" altLang="en-US" sz="1600" dirty="0">
                          <a:latin typeface="ＭＳ Ｐゴシック" panose="020B0600070205080204" pitchFamily="50" charset="-128"/>
                          <a:ea typeface="ＭＳ Ｐゴシック" panose="020B0600070205080204" pitchFamily="50" charset="-128"/>
                        </a:rPr>
                        <a:t>ファイルに</a:t>
                      </a:r>
                      <a:r>
                        <a:rPr lang="en-US" altLang="ja-JP" sz="1600" dirty="0">
                          <a:latin typeface="ＭＳ Ｐゴシック" panose="020B0600070205080204" pitchFamily="50" charset="-128"/>
                          <a:ea typeface="ＭＳ Ｐゴシック" panose="020B0600070205080204" pitchFamily="50" charset="-128"/>
                        </a:rPr>
                        <a:t>Homepage</a:t>
                      </a:r>
                      <a:r>
                        <a:rPr lang="ja-JP" altLang="en-US" sz="1600" dirty="0">
                          <a:latin typeface="ＭＳ Ｐゴシック" panose="020B0600070205080204" pitchFamily="50" charset="-128"/>
                          <a:ea typeface="ＭＳ Ｐゴシック" panose="020B0600070205080204" pitchFamily="50" charset="-128"/>
                        </a:rPr>
                        <a:t>の情報が記載されていない</a:t>
                      </a:r>
                      <a:endParaRPr lang="en-US" altLang="ja-JP" sz="16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1600" dirty="0">
                          <a:latin typeface="ＭＳ Ｐゴシック" panose="020B0600070205080204" pitchFamily="50" charset="-128"/>
                          <a:ea typeface="ＭＳ Ｐゴシック" panose="020B0600070205080204" pitchFamily="50" charset="-128"/>
                        </a:rPr>
                        <a:t>バージョンが明確に記載されていない</a:t>
                      </a:r>
                      <a:endParaRPr lang="en-US" altLang="ja-JP" sz="1600" dirty="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dirty="0">
                          <a:latin typeface="ＭＳ Ｐゴシック" panose="020B0600070205080204" pitchFamily="50" charset="-128"/>
                          <a:ea typeface="ＭＳ Ｐゴシック" panose="020B0600070205080204" pitchFamily="50" charset="-128"/>
                        </a:rPr>
                        <a:t>SPDX</a:t>
                      </a:r>
                      <a:r>
                        <a:rPr lang="ja-JP" altLang="en-US" dirty="0">
                          <a:latin typeface="ＭＳ Ｐゴシック" panose="020B0600070205080204" pitchFamily="50" charset="-128"/>
                          <a:ea typeface="ＭＳ Ｐゴシック" panose="020B0600070205080204" pitchFamily="50" charset="-128"/>
                        </a:rPr>
                        <a:t>ファイルの</a:t>
                      </a:r>
                      <a:r>
                        <a:rPr lang="en-US" altLang="ja-JP" dirty="0">
                          <a:latin typeface="ＭＳ Ｐゴシック" panose="020B0600070205080204" pitchFamily="50" charset="-128"/>
                          <a:ea typeface="ＭＳ Ｐゴシック" panose="020B0600070205080204" pitchFamily="50" charset="-128"/>
                        </a:rPr>
                        <a:t>Homepage</a:t>
                      </a:r>
                      <a:r>
                        <a:rPr lang="ja-JP" altLang="en-US" dirty="0">
                          <a:latin typeface="ＭＳ Ｐゴシック" panose="020B0600070205080204" pitchFamily="50" charset="-128"/>
                          <a:ea typeface="ＭＳ Ｐゴシック" panose="020B0600070205080204" pitchFamily="50" charset="-128"/>
                        </a:rPr>
                        <a:t>の</a:t>
                      </a:r>
                      <a:r>
                        <a:rPr lang="en-US" altLang="ja-JP" dirty="0">
                          <a:latin typeface="ＭＳ Ｐゴシック" panose="020B0600070205080204" pitchFamily="50" charset="-128"/>
                          <a:ea typeface="ＭＳ Ｐゴシック" panose="020B0600070205080204" pitchFamily="50" charset="-128"/>
                        </a:rPr>
                        <a:t>URL</a:t>
                      </a:r>
                      <a:r>
                        <a:rPr lang="ja-JP" altLang="en-US" dirty="0">
                          <a:latin typeface="ＭＳ Ｐゴシック" panose="020B0600070205080204" pitchFamily="50" charset="-128"/>
                          <a:ea typeface="ＭＳ Ｐゴシック" panose="020B0600070205080204" pitchFamily="50" charset="-128"/>
                        </a:rPr>
                        <a:t>が記載されていない、バージョンが明確に記載されていない問題を</a:t>
                      </a:r>
                      <a:r>
                        <a:rPr lang="en-US" altLang="ja-JP" dirty="0" err="1">
                          <a:latin typeface="ＭＳ Ｐゴシック" panose="020B0600070205080204" pitchFamily="50" charset="-128"/>
                          <a:ea typeface="ＭＳ Ｐゴシック" panose="020B0600070205080204" pitchFamily="50" charset="-128"/>
                        </a:rPr>
                        <a:t>Yocto</a:t>
                      </a:r>
                      <a:r>
                        <a:rPr lang="ja-JP" altLang="en-US" dirty="0" err="1">
                          <a:latin typeface="ＭＳ Ｐゴシック" panose="020B0600070205080204" pitchFamily="50" charset="-128"/>
                          <a:ea typeface="ＭＳ Ｐゴシック" panose="020B0600070205080204" pitchFamily="50" charset="-128"/>
                        </a:rPr>
                        <a:t>で修</a:t>
                      </a:r>
                      <a:r>
                        <a:rPr lang="ja-JP" altLang="en-US" dirty="0">
                          <a:latin typeface="ＭＳ Ｐゴシック" panose="020B0600070205080204" pitchFamily="50" charset="-128"/>
                          <a:ea typeface="ＭＳ Ｐゴシック" panose="020B0600070205080204" pitchFamily="50" charset="-128"/>
                        </a:rPr>
                        <a:t>正した </a:t>
                      </a:r>
                      <a:r>
                        <a:rPr lang="en-US" altLang="ja-JP" dirty="0">
                          <a:latin typeface="ＭＳ Ｐゴシック" panose="020B0600070205080204" pitchFamily="50" charset="-128"/>
                          <a:ea typeface="ＭＳ Ｐゴシック" panose="020B0600070205080204" pitchFamily="50" charset="-128"/>
                        </a:rPr>
                        <a:t>(102</a:t>
                      </a:r>
                      <a:r>
                        <a:rPr lang="ja-JP" altLang="en-US" dirty="0">
                          <a:latin typeface="ＭＳ Ｐゴシック" panose="020B0600070205080204" pitchFamily="50" charset="-128"/>
                          <a:ea typeface="ＭＳ Ｐゴシック" panose="020B0600070205080204" pitchFamily="50" charset="-128"/>
                        </a:rPr>
                        <a:t>パッチを投稿</a:t>
                      </a:r>
                      <a:r>
                        <a:rPr lang="en-US" altLang="ja-JP" dirty="0">
                          <a:latin typeface="ＭＳ Ｐゴシック" panose="020B0600070205080204" pitchFamily="50" charset="-128"/>
                          <a:ea typeface="ＭＳ Ｐゴシック" panose="020B0600070205080204"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bl>
          </a:graphicData>
        </a:graphic>
      </p:graphicFrame>
      <p:sp>
        <p:nvSpPr>
          <p:cNvPr id="11" name="テキスト ボックス 27"/>
          <p:cNvSpPr txBox="1">
            <a:spLocks noChangeArrowheads="1"/>
          </p:cNvSpPr>
          <p:nvPr/>
        </p:nvSpPr>
        <p:spPr bwMode="auto">
          <a:xfrm>
            <a:off x="35496" y="6608385"/>
            <a:ext cx="8640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charset="-128"/>
                <a:cs typeface="Arial" charset="0"/>
              </a:defRPr>
            </a:lvl9pPr>
          </a:lstStyle>
          <a:p>
            <a:pPr eaLnBrk="1" fontAlgn="ctr" hangingPunct="1">
              <a:lnSpc>
                <a:spcPct val="100000"/>
              </a:lnSpc>
              <a:spcBef>
                <a:spcPct val="0"/>
              </a:spcBef>
              <a:spcAft>
                <a:spcPct val="0"/>
              </a:spcAft>
              <a:buClrTx/>
              <a:buFontTx/>
              <a:buNone/>
            </a:pPr>
            <a:r>
              <a:rPr lang="en-US" altLang="ja-JP" sz="1200" dirty="0">
                <a:latin typeface="ＭＳ Ｐゴシック" charset="-128"/>
              </a:rPr>
              <a:t>1486ka01</a:t>
            </a:r>
          </a:p>
        </p:txBody>
      </p:sp>
      <p:sp>
        <p:nvSpPr>
          <p:cNvPr id="14" name="Rectangle 47"/>
          <p:cNvSpPr txBox="1">
            <a:spLocks noChangeArrowheads="1"/>
          </p:cNvSpPr>
          <p:nvPr/>
        </p:nvSpPr>
        <p:spPr bwMode="gray">
          <a:xfrm>
            <a:off x="5610795"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solidFill>
                  <a:srgbClr val="000000"/>
                </a:solidFill>
                <a:latin typeface="Arial"/>
                <a:cs typeface="Arial"/>
              </a:rPr>
              <a:t>Copyright 2018 FUJITSU COMPUTER TECHNOLOGIES LIMITED</a:t>
            </a:r>
          </a:p>
        </p:txBody>
      </p:sp>
      <p:sp>
        <p:nvSpPr>
          <p:cNvPr id="20" name="スライド番号プレースホルダー 19"/>
          <p:cNvSpPr>
            <a:spLocks noGrp="1"/>
          </p:cNvSpPr>
          <p:nvPr>
            <p:ph type="sldNum" sz="quarter" idx="12"/>
          </p:nvPr>
        </p:nvSpPr>
        <p:spPr/>
        <p:txBody>
          <a:bodyPr/>
          <a:lstStyle/>
          <a:p>
            <a:fld id="{E1DFF8A6-EE54-4210-8F3C-CB7615268D43}" type="slidenum">
              <a:rPr lang="en-US" altLang="ja-JP" smtClean="0"/>
              <a:pPr/>
              <a:t>24</a:t>
            </a:fld>
            <a:endParaRPr lang="en-US" altLang="ja-JP"/>
          </a:p>
        </p:txBody>
      </p:sp>
      <p:sp>
        <p:nvSpPr>
          <p:cNvPr id="9" name="角丸四角形 8"/>
          <p:cNvSpPr/>
          <p:nvPr/>
        </p:nvSpPr>
        <p:spPr bwMode="auto">
          <a:xfrm>
            <a:off x="1505516" y="1728591"/>
            <a:ext cx="4383588" cy="33225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2" name="角丸四角形 11"/>
          <p:cNvSpPr/>
          <p:nvPr/>
        </p:nvSpPr>
        <p:spPr bwMode="auto">
          <a:xfrm>
            <a:off x="3703062" y="2132856"/>
            <a:ext cx="1537970" cy="3472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3" name="テキスト ボックス 12">
            <a:extLst>
              <a:ext uri="{FF2B5EF4-FFF2-40B4-BE49-F238E27FC236}">
                <a16:creationId xmlns:a16="http://schemas.microsoft.com/office/drawing/2014/main" id="{4411D48D-B1CA-479C-A2F0-38D1289CDA99}"/>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7885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25</a:t>
            </a:fld>
            <a:endParaRPr lang="en-US" altLang="ja-JP"/>
          </a:p>
        </p:txBody>
      </p:sp>
      <p:graphicFrame>
        <p:nvGraphicFramePr>
          <p:cNvPr id="5" name="表 4"/>
          <p:cNvGraphicFramePr>
            <a:graphicFrameLocks noGrp="1"/>
          </p:cNvGraphicFramePr>
          <p:nvPr>
            <p:extLst/>
          </p:nvPr>
        </p:nvGraphicFramePr>
        <p:xfrm>
          <a:off x="416496" y="836712"/>
          <a:ext cx="9073008" cy="5669280"/>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Fujitsu</a:t>
                      </a:r>
                      <a:r>
                        <a:rPr kumimoji="1" lang="en-US" altLang="ja-JP" sz="1400" b="0" baseline="0" dirty="0">
                          <a:solidFill>
                            <a:schemeClr val="tx1"/>
                          </a:solidFill>
                        </a:rPr>
                        <a:t> group</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a:solidFill>
                            <a:schemeClr val="tx1"/>
                          </a:solidFill>
                        </a:rPr>
                        <a:t>Yuki</a:t>
                      </a:r>
                      <a:r>
                        <a:rPr kumimoji="1" lang="en-US" altLang="ja-JP" sz="1400" b="0" baseline="0" dirty="0">
                          <a:solidFill>
                            <a:schemeClr val="tx1"/>
                          </a:solidFill>
                        </a:rPr>
                        <a:t> Machida</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a:solidFill>
                            <a:schemeClr val="tx1"/>
                          </a:solidFill>
                        </a:rPr>
                        <a:t>April 18</a:t>
                      </a:r>
                      <a:r>
                        <a:rPr kumimoji="1" lang="en-US" altLang="ja-JP" sz="1400" b="0" baseline="30000" dirty="0">
                          <a:solidFill>
                            <a:schemeClr val="tx1"/>
                          </a:solidFill>
                        </a:rPr>
                        <a:t>th</a:t>
                      </a:r>
                      <a:r>
                        <a:rPr kumimoji="1" lang="en-US" altLang="ja-JP" sz="1400" b="0" dirty="0">
                          <a:solidFill>
                            <a:schemeClr val="tx1"/>
                          </a:solidFill>
                        </a:rPr>
                        <a:t>, 2018</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(comment:</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(comment:</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en-US" altLang="ja-JP" sz="1400" b="0" baseline="0" dirty="0">
                          <a:solidFill>
                            <a:schemeClr val="tx1"/>
                          </a:solidFill>
                        </a:rPr>
                        <a:t>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400" baseline="0" dirty="0"/>
                        <a:t>Now we are trying registration of huge number of FOSS internal distribution(700 packages x 10 generations), so that automation of registration is needed.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400" baseline="0" dirty="0"/>
                        <a:t>Fujitsu group changed OSS license tool from </a:t>
                      </a:r>
                      <a:r>
                        <a:rPr kumimoji="1" lang="en-US" altLang="ja-JP" sz="1400" baseline="0" dirty="0" err="1"/>
                        <a:t>Blackduck</a:t>
                      </a:r>
                      <a:r>
                        <a:rPr kumimoji="1" lang="en-US" altLang="ja-JP" sz="1400" baseline="0" dirty="0"/>
                        <a:t> “Code Center” to </a:t>
                      </a:r>
                      <a:r>
                        <a:rPr kumimoji="1" lang="en-US" altLang="ja-JP" sz="1400" baseline="0" dirty="0" err="1"/>
                        <a:t>FlexNet</a:t>
                      </a:r>
                      <a:r>
                        <a:rPr kumimoji="1" lang="en-US" altLang="ja-JP" sz="1400" baseline="0" dirty="0"/>
                        <a:t> “Code Insight” in April 2018.</a:t>
                      </a:r>
                    </a:p>
                    <a:p>
                      <a:pPr marL="0" indent="0">
                        <a:buFont typeface="Arial" panose="020B0604020202020204" pitchFamily="34" charset="0"/>
                        <a:buNone/>
                      </a:pPr>
                      <a:endParaRPr kumimoji="1" lang="en-US" altLang="ja-JP" sz="1400" baseline="0" dirty="0"/>
                    </a:p>
                    <a:p>
                      <a:pPr marL="0" indent="0">
                        <a:buFont typeface="Arial" panose="020B0604020202020204" pitchFamily="34" charset="0"/>
                        <a:buNone/>
                      </a:pPr>
                      <a:r>
                        <a:rPr kumimoji="1" lang="en-US" altLang="ja-JP" sz="1400" baseline="0" dirty="0"/>
                        <a:t>We are trying some methods using SPDX, rpm, source code analysis tool etc., but it does now work well to take matching between input and “Code Insight” database.</a:t>
                      </a:r>
                    </a:p>
                    <a:p>
                      <a:pPr marL="0" indent="0">
                        <a:buFont typeface="Arial" panose="020B0604020202020204" pitchFamily="34" charset="0"/>
                        <a:buNone/>
                      </a:pPr>
                      <a:endParaRPr kumimoji="1" lang="en-US" altLang="ja-JP" sz="1400" baseline="0" dirty="0"/>
                    </a:p>
                    <a:p>
                      <a:pPr marL="0" indent="0">
                        <a:buFont typeface="Arial" panose="020B0604020202020204" pitchFamily="34" charset="0"/>
                        <a:buNone/>
                      </a:pPr>
                      <a:r>
                        <a:rPr kumimoji="1" lang="en-US" altLang="ja-JP" sz="1400" baseline="0" dirty="0"/>
                        <a:t>The method using SPDX is the most working, but even many packages cannot be registered.</a:t>
                      </a:r>
                    </a:p>
                    <a:p>
                      <a:pPr marL="0" indent="0">
                        <a:buFont typeface="Arial" panose="020B0604020202020204" pitchFamily="34" charset="0"/>
                        <a:buNone/>
                      </a:pPr>
                      <a:r>
                        <a:rPr kumimoji="1" lang="en-US" altLang="ja-JP" sz="1400" baseline="0" dirty="0"/>
                        <a:t>    </a:t>
                      </a:r>
                      <a:r>
                        <a:rPr lang="en-US" altLang="ja-JP" sz="1400" dirty="0">
                          <a:latin typeface="+mn-ea"/>
                          <a:ea typeface="+mn-ea"/>
                        </a:rPr>
                        <a:t>e2fsprogs</a:t>
                      </a:r>
                      <a:r>
                        <a:rPr lang="ja-JP" altLang="en-US" sz="1400" baseline="0" dirty="0">
                          <a:latin typeface="+mn-ea"/>
                          <a:ea typeface="+mn-ea"/>
                        </a:rPr>
                        <a:t> </a:t>
                      </a:r>
                      <a:r>
                        <a:rPr lang="en-US" altLang="ja-JP" sz="1400" baseline="0" dirty="0">
                          <a:latin typeface="+mn-ea"/>
                          <a:ea typeface="+mn-ea"/>
                        </a:rPr>
                        <a:t>is registered as </a:t>
                      </a:r>
                      <a:r>
                        <a:rPr lang="en-US" altLang="ja-JP" sz="1400" dirty="0">
                          <a:latin typeface="+mn-ea"/>
                          <a:ea typeface="+mn-ea"/>
                        </a:rPr>
                        <a:t>“Ext2 Filesystems Utilities”</a:t>
                      </a:r>
                      <a:endParaRPr kumimoji="1" lang="en-US" altLang="ja-JP" sz="1400" baseline="0" dirty="0">
                        <a:latin typeface="+mn-ea"/>
                        <a:ea typeface="+mn-ea"/>
                      </a:endParaRPr>
                    </a:p>
                    <a:p>
                      <a:pPr marL="0" indent="0">
                        <a:buFont typeface="Arial" panose="020B0604020202020204" pitchFamily="34" charset="0"/>
                        <a:buNone/>
                      </a:pPr>
                      <a:r>
                        <a:rPr kumimoji="1" lang="en-US" altLang="ja-JP" sz="1400" baseline="0" dirty="0">
                          <a:latin typeface="+mn-ea"/>
                          <a:ea typeface="+mn-ea"/>
                        </a:rPr>
                        <a:t>    lack of FOSS data base information</a:t>
                      </a:r>
                    </a:p>
                    <a:p>
                      <a:pPr marL="0" indent="0">
                        <a:buFont typeface="Arial" panose="020B0604020202020204" pitchFamily="34" charset="0"/>
                        <a:buNone/>
                      </a:pPr>
                      <a:r>
                        <a:rPr kumimoji="1" lang="en-US" altLang="ja-JP" sz="1400" baseline="0" dirty="0">
                          <a:latin typeface="+mn-ea"/>
                          <a:ea typeface="+mn-ea"/>
                        </a:rPr>
                        <a:t>    </a:t>
                      </a:r>
                      <a:r>
                        <a:rPr kumimoji="1" lang="en-US" altLang="ja-JP" sz="1400" baseline="0" dirty="0"/>
                        <a:t>lack of web page information in SPDX </a:t>
                      </a:r>
                    </a:p>
                    <a:p>
                      <a:pPr marL="0" indent="0">
                        <a:buFont typeface="Arial" panose="020B0604020202020204" pitchFamily="34" charset="0"/>
                        <a:buNone/>
                      </a:pPr>
                      <a:r>
                        <a:rPr kumimoji="1" lang="en-US" altLang="ja-JP" sz="1400" baseline="0" dirty="0"/>
                        <a:t>    version information is not clearly written </a:t>
                      </a:r>
                    </a:p>
                    <a:p>
                      <a:pPr marL="0" indent="0">
                        <a:buFont typeface="Arial" panose="020B0604020202020204" pitchFamily="34" charset="0"/>
                        <a:buNone/>
                      </a:pPr>
                      <a:endParaRPr kumimoji="1" lang="en-US" altLang="ja-JP" sz="1400" baseline="0" dirty="0"/>
                    </a:p>
                    <a:p>
                      <a:pPr marL="0" indent="0">
                        <a:buFont typeface="Arial" panose="020B0604020202020204" pitchFamily="34" charset="0"/>
                        <a:buNone/>
                      </a:pPr>
                      <a:r>
                        <a:rPr kumimoji="1" lang="en-US" altLang="ja-JP" sz="1400" baseline="0" dirty="0"/>
                        <a:t>We contributed patches to modify the web page URL in SPDX to </a:t>
                      </a:r>
                      <a:r>
                        <a:rPr kumimoji="1" lang="en-US" altLang="ja-JP" sz="1400" baseline="0" dirty="0" err="1"/>
                        <a:t>Yocto</a:t>
                      </a:r>
                      <a:r>
                        <a:rPr kumimoji="1" lang="en-US" altLang="ja-JP" sz="1400" baseline="0" dirty="0"/>
                        <a:t> project. </a:t>
                      </a:r>
                    </a:p>
                    <a:p>
                      <a:pPr marL="0" indent="0">
                        <a:buFont typeface="Arial" panose="020B0604020202020204" pitchFamily="34" charset="0"/>
                        <a:buNone/>
                      </a:pPr>
                      <a:endParaRPr kumimoji="1" lang="en-US" altLang="ja-JP"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7" name="角丸四角形 11"/>
          <p:cNvSpPr/>
          <p:nvPr/>
        </p:nvSpPr>
        <p:spPr bwMode="auto">
          <a:xfrm>
            <a:off x="1498882" y="1700808"/>
            <a:ext cx="4174198" cy="288032"/>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角丸四角形 11"/>
          <p:cNvSpPr/>
          <p:nvPr/>
        </p:nvSpPr>
        <p:spPr bwMode="auto">
          <a:xfrm>
            <a:off x="3296816" y="2250503"/>
            <a:ext cx="792088" cy="242393"/>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9" name="正方形/長方形 8"/>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1" name="テキスト ボックス 10">
            <a:extLst>
              <a:ext uri="{FF2B5EF4-FFF2-40B4-BE49-F238E27FC236}">
                <a16:creationId xmlns:a16="http://schemas.microsoft.com/office/drawing/2014/main" id="{7ECDE2E5-E004-457C-9A99-9E3235C76735}"/>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8505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26</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2747453638"/>
              </p:ext>
            </p:extLst>
          </p:nvPr>
        </p:nvGraphicFramePr>
        <p:xfrm>
          <a:off x="416496" y="811165"/>
          <a:ext cx="9073008" cy="5776644"/>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360040">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ja-JP" altLang="en-US" sz="2000" b="0" dirty="0">
                          <a:solidFill>
                            <a:schemeClr val="tx1"/>
                          </a:solidFill>
                        </a:rPr>
                        <a:t>トヨタ自動車株式会社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dirty="0">
                          <a:solidFill>
                            <a:schemeClr val="tx1"/>
                          </a:solidFill>
                        </a:rPr>
                        <a:t>竹見 宏樹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2018/4/17</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9171">
                <a:tc gridSpan="5">
                  <a:txBody>
                    <a:bodyPr/>
                    <a:lstStyle/>
                    <a:p>
                      <a:endParaRPr kumimoji="1" lang="ja-JP"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ja-JP" altLang="en-US" sz="2000" b="0" dirty="0">
                          <a:solidFill>
                            <a:schemeClr val="tx1"/>
                          </a:solidFill>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専属組織あり </a:t>
                      </a:r>
                      <a:r>
                        <a:rPr kumimoji="1" lang="en-US" altLang="ja-JP" b="0" dirty="0">
                          <a:solidFill>
                            <a:schemeClr val="tx1"/>
                          </a:solidFill>
                        </a:rPr>
                        <a:t>/</a:t>
                      </a:r>
                      <a:r>
                        <a:rPr kumimoji="1" lang="ja-JP" altLang="en-US" b="0" dirty="0">
                          <a:solidFill>
                            <a:schemeClr val="tx1"/>
                          </a:solidFill>
                        </a:rPr>
                        <a:t> バーチャル </a:t>
                      </a:r>
                      <a:r>
                        <a:rPr kumimoji="1" lang="en-US" altLang="ja-JP" b="0" dirty="0">
                          <a:solidFill>
                            <a:schemeClr val="tx1"/>
                          </a:solidFill>
                        </a:rPr>
                        <a:t>or</a:t>
                      </a:r>
                      <a:r>
                        <a:rPr kumimoji="1" lang="ja-JP" altLang="en-US" b="0" dirty="0">
                          <a:solidFill>
                            <a:schemeClr val="tx1"/>
                          </a:solidFill>
                        </a:rPr>
                        <a:t> コミュニティ型 </a:t>
                      </a:r>
                      <a:r>
                        <a:rPr kumimoji="1" lang="en-US" altLang="ja-JP" b="0" dirty="0">
                          <a:solidFill>
                            <a:schemeClr val="tx1"/>
                          </a:solidFill>
                        </a:rPr>
                        <a:t>/</a:t>
                      </a:r>
                      <a:r>
                        <a:rPr kumimoji="1" lang="ja-JP" altLang="en-US" b="0" dirty="0">
                          <a:solidFill>
                            <a:schemeClr val="tx1"/>
                          </a:solidFill>
                        </a:rPr>
                        <a:t> 担当者レベル</a:t>
                      </a:r>
                      <a:r>
                        <a:rPr kumimoji="1" lang="ja-JP" altLang="en-US" b="0" baseline="0" dirty="0">
                          <a:solidFill>
                            <a:schemeClr val="tx1"/>
                          </a:solidFill>
                        </a:rPr>
                        <a:t> </a:t>
                      </a:r>
                      <a:r>
                        <a:rPr kumimoji="1" lang="en-US" altLang="ja-JP" b="0" baseline="0" dirty="0">
                          <a:solidFill>
                            <a:schemeClr val="tx1"/>
                          </a:solidFill>
                        </a:rPr>
                        <a:t>/</a:t>
                      </a:r>
                      <a:r>
                        <a:rPr kumimoji="1" lang="ja-JP" altLang="en-US" b="0" baseline="0" dirty="0">
                          <a:solidFill>
                            <a:schemeClr val="tx1"/>
                          </a:solidFill>
                        </a:rPr>
                        <a:t> </a:t>
                      </a:r>
                      <a:r>
                        <a:rPr kumimoji="1" lang="en-US" altLang="ja-JP" b="0" baseline="0" dirty="0">
                          <a:solidFill>
                            <a:schemeClr val="tx1"/>
                          </a:solidFill>
                        </a:rPr>
                        <a:t>Alone</a:t>
                      </a:r>
                    </a:p>
                    <a:p>
                      <a:r>
                        <a:rPr kumimoji="1" lang="en-US" altLang="ja-JP" b="0" baseline="0" dirty="0">
                          <a:solidFill>
                            <a:schemeClr val="tx1"/>
                          </a:solidFill>
                        </a:rPr>
                        <a:t>(</a:t>
                      </a:r>
                      <a:r>
                        <a:rPr kumimoji="1" lang="ja-JP" altLang="en-US" b="0" baseline="0" dirty="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ja-JP" altLang="en-US" sz="2000" b="0" dirty="0">
                          <a:solidFill>
                            <a:schemeClr val="tx1"/>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a:solidFill>
                            <a:schemeClr val="tx1"/>
                          </a:solidFill>
                        </a:rPr>
                        <a:t>100</a:t>
                      </a:r>
                      <a:r>
                        <a:rPr kumimoji="1" lang="ja-JP" altLang="en-US" b="0" dirty="0">
                          <a:solidFill>
                            <a:schemeClr val="tx1"/>
                          </a:solidFill>
                        </a:rPr>
                        <a:t>人以上 </a:t>
                      </a:r>
                      <a:r>
                        <a:rPr kumimoji="1" lang="en-US" altLang="ja-JP" b="0" dirty="0">
                          <a:solidFill>
                            <a:schemeClr val="tx1"/>
                          </a:solidFill>
                        </a:rPr>
                        <a:t>/</a:t>
                      </a:r>
                      <a:r>
                        <a:rPr kumimoji="1" lang="ja-JP" altLang="en-US" b="0" dirty="0">
                          <a:solidFill>
                            <a:schemeClr val="tx1"/>
                          </a:solidFill>
                        </a:rPr>
                        <a:t> 数十人 </a:t>
                      </a:r>
                      <a:r>
                        <a:rPr kumimoji="1" lang="en-US" altLang="ja-JP" b="0" dirty="0">
                          <a:solidFill>
                            <a:schemeClr val="tx1"/>
                          </a:solidFill>
                        </a:rPr>
                        <a:t>/</a:t>
                      </a:r>
                      <a:r>
                        <a:rPr kumimoji="1" lang="ja-JP" altLang="en-US" b="0" dirty="0">
                          <a:solidFill>
                            <a:schemeClr val="tx1"/>
                          </a:solidFill>
                        </a:rPr>
                        <a:t> </a:t>
                      </a:r>
                      <a:r>
                        <a:rPr kumimoji="1" lang="en-US" altLang="ja-JP" b="0" dirty="0">
                          <a:solidFill>
                            <a:schemeClr val="tx1"/>
                          </a:solidFill>
                        </a:rPr>
                        <a:t>10</a:t>
                      </a:r>
                      <a:r>
                        <a:rPr kumimoji="1" lang="ja-JP" altLang="en-US" b="0" dirty="0">
                          <a:solidFill>
                            <a:schemeClr val="tx1"/>
                          </a:solidFill>
                        </a:rPr>
                        <a:t>～</a:t>
                      </a:r>
                      <a:r>
                        <a:rPr kumimoji="1" lang="en-US" altLang="ja-JP" b="0" dirty="0">
                          <a:solidFill>
                            <a:schemeClr val="tx1"/>
                          </a:solidFill>
                        </a:rPr>
                        <a:t>20</a:t>
                      </a:r>
                      <a:r>
                        <a:rPr kumimoji="1" lang="ja-JP" altLang="en-US" b="0" dirty="0">
                          <a:solidFill>
                            <a:schemeClr val="tx1"/>
                          </a:solidFill>
                        </a:rPr>
                        <a:t>名程度 </a:t>
                      </a:r>
                      <a:r>
                        <a:rPr kumimoji="1" lang="en-US" altLang="ja-JP" b="0" dirty="0">
                          <a:solidFill>
                            <a:schemeClr val="tx1"/>
                          </a:solidFill>
                        </a:rPr>
                        <a:t>/</a:t>
                      </a:r>
                      <a:r>
                        <a:rPr kumimoji="1" lang="ja-JP" altLang="en-US" b="0" dirty="0">
                          <a:solidFill>
                            <a:schemeClr val="tx1"/>
                          </a:solidFill>
                        </a:rPr>
                        <a:t> 数名 </a:t>
                      </a:r>
                      <a:r>
                        <a:rPr kumimoji="1" lang="en-US" altLang="ja-JP" b="0" dirty="0">
                          <a:solidFill>
                            <a:schemeClr val="tx1"/>
                          </a:solidFill>
                        </a:rPr>
                        <a:t>/</a:t>
                      </a:r>
                      <a:r>
                        <a:rPr kumimoji="1" lang="ja-JP" altLang="en-US" b="0" dirty="0">
                          <a:solidFill>
                            <a:schemeClr val="tx1"/>
                          </a:solidFill>
                        </a:rPr>
                        <a:t> ひとり </a:t>
                      </a:r>
                      <a:r>
                        <a:rPr kumimoji="1" lang="en-US" altLang="ja-JP" b="0" dirty="0">
                          <a:solidFill>
                            <a:schemeClr val="tx1"/>
                          </a:solidFill>
                        </a:rPr>
                        <a:t>/</a:t>
                      </a:r>
                      <a:r>
                        <a:rPr kumimoji="1" lang="ja-JP" altLang="en-US" b="0" baseline="0" dirty="0">
                          <a:solidFill>
                            <a:schemeClr val="tx1"/>
                          </a:solidFill>
                        </a:rPr>
                        <a:t> ゼロ</a:t>
                      </a:r>
                      <a:endParaRPr kumimoji="1" lang="en-US" altLang="ja-JP" b="0" baseline="0" dirty="0">
                        <a:solidFill>
                          <a:schemeClr val="tx1"/>
                        </a:solidFill>
                      </a:endParaRPr>
                    </a:p>
                    <a:p>
                      <a:r>
                        <a:rPr kumimoji="1" lang="en-US" altLang="ja-JP" b="0" baseline="0" dirty="0">
                          <a:solidFill>
                            <a:schemeClr val="tx1"/>
                          </a:solidFill>
                        </a:rPr>
                        <a:t>(</a:t>
                      </a:r>
                      <a:r>
                        <a:rPr kumimoji="1" lang="ja-JP" altLang="en-US" b="0" baseline="0" dirty="0">
                          <a:solidFill>
                            <a:schemeClr val="tx1"/>
                          </a:solidFill>
                        </a:rPr>
                        <a:t>備考：</a:t>
                      </a:r>
                      <a:r>
                        <a:rPr kumimoji="1" lang="en-US" altLang="ja-JP" b="0" baseline="0" dirty="0">
                          <a:solidFill>
                            <a:schemeClr val="tx1"/>
                          </a:solidFill>
                        </a:rPr>
                        <a:t>OSS</a:t>
                      </a:r>
                      <a:r>
                        <a:rPr kumimoji="1" lang="ja-JP" altLang="en-US" b="0" baseline="0" dirty="0">
                          <a:solidFill>
                            <a:schemeClr val="tx1"/>
                          </a:solidFill>
                        </a:rPr>
                        <a:t>コンプライアンス実務を対応する知財担当者の人数</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ja-JP" altLang="en-US" sz="2000" b="0" dirty="0">
                          <a:solidFill>
                            <a:schemeClr val="tx1"/>
                          </a:solidFill>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a:t>・知財が旗振り、</a:t>
                      </a:r>
                      <a:r>
                        <a:rPr kumimoji="1" lang="en-US" altLang="ja-JP" dirty="0"/>
                        <a:t>OSS</a:t>
                      </a:r>
                      <a:r>
                        <a:rPr kumimoji="1" lang="ja-JP" altLang="en-US" dirty="0"/>
                        <a:t>諸問題を解決すべく合議体を形成</a:t>
                      </a:r>
                      <a:endParaRPr kumimoji="1" lang="en-US" altLang="ja-JP" dirty="0"/>
                    </a:p>
                    <a:p>
                      <a:pPr marL="0" indent="0">
                        <a:buFont typeface="Arial" panose="020B0604020202020204" pitchFamily="34" charset="0"/>
                        <a:buNone/>
                      </a:pPr>
                      <a:r>
                        <a:rPr kumimoji="1" lang="ja-JP" altLang="en-US" dirty="0"/>
                        <a:t>・</a:t>
                      </a:r>
                      <a:r>
                        <a:rPr kumimoji="1" lang="en-US" altLang="ja-JP" dirty="0"/>
                        <a:t>OSS</a:t>
                      </a:r>
                      <a:r>
                        <a:rPr kumimoji="1" lang="ja-JP" altLang="en-US" dirty="0"/>
                        <a:t>利活用が拡大 ⇒ 全社的な</a:t>
                      </a:r>
                      <a:r>
                        <a:rPr kumimoji="1" lang="en-US" altLang="ja-JP" dirty="0"/>
                        <a:t>OSS</a:t>
                      </a:r>
                      <a:r>
                        <a:rPr kumimoji="1" lang="ja-JP" altLang="en-US" dirty="0"/>
                        <a:t>リテラシー向上策を推進中</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1176871">
                <a:tc gridSpan="2">
                  <a:txBody>
                    <a:bodyPr/>
                    <a:lstStyle/>
                    <a:p>
                      <a:pPr algn="ctr"/>
                      <a:r>
                        <a:rPr kumimoji="1" lang="ja-JP" altLang="en-US" sz="2000" b="0" dirty="0">
                          <a:solidFill>
                            <a:schemeClr val="tx1"/>
                          </a:solidFill>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a:t>・合議体含め、ボランタリーな活動</a:t>
                      </a:r>
                      <a:endParaRPr kumimoji="1" lang="en-US" altLang="ja-JP" dirty="0"/>
                    </a:p>
                    <a:p>
                      <a:pPr marL="0" indent="0">
                        <a:buFont typeface="Arial" panose="020B0604020202020204" pitchFamily="34" charset="0"/>
                        <a:buNone/>
                      </a:pPr>
                      <a:r>
                        <a:rPr kumimoji="1" lang="ja-JP" altLang="en-US" dirty="0"/>
                        <a:t>・全社横断的に組織だった</a:t>
                      </a:r>
                      <a:r>
                        <a:rPr kumimoji="1" lang="en-US" altLang="ja-JP" dirty="0"/>
                        <a:t>OSS</a:t>
                      </a:r>
                      <a:r>
                        <a:rPr kumimoji="1" lang="ja-JP" altLang="en-US" dirty="0"/>
                        <a:t>対応体制を構築中</a:t>
                      </a:r>
                      <a:endParaRPr kumimoji="1" lang="en-US" altLang="ja-JP" dirty="0"/>
                    </a:p>
                    <a:p>
                      <a:pPr marL="0" indent="0">
                        <a:buFont typeface="Arial" panose="020B0604020202020204" pitchFamily="34" charset="0"/>
                        <a:buNone/>
                      </a:pPr>
                      <a:r>
                        <a:rPr kumimoji="1" lang="ja-JP" altLang="en-US" dirty="0"/>
                        <a:t>・サプライチェーン全体のコンプライアンスの担保</a:t>
                      </a:r>
                      <a:endParaRPr kumimoji="1" lang="en-US" altLang="ja-JP" dirty="0"/>
                    </a:p>
                    <a:p>
                      <a:pPr marL="0" indent="0">
                        <a:buFont typeface="Arial" panose="020B0604020202020204" pitchFamily="34" charset="0"/>
                        <a:buNone/>
                      </a:pPr>
                      <a:r>
                        <a:rPr kumimoji="1" lang="ja-JP" altLang="en-US" dirty="0"/>
                        <a:t>・コントリビューションにおける諸問題（</a:t>
                      </a:r>
                      <a:r>
                        <a:rPr kumimoji="1" lang="en-US" altLang="ja-JP" dirty="0"/>
                        <a:t>IP</a:t>
                      </a:r>
                      <a:r>
                        <a:rPr kumimoji="1" lang="ja-JP" altLang="en-US" dirty="0"/>
                        <a:t>解放等）の解決</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1562784">
                <a:tc gridSpan="2">
                  <a:txBody>
                    <a:bodyPr/>
                    <a:lstStyle/>
                    <a:p>
                      <a:pPr algn="ctr"/>
                      <a:r>
                        <a:rPr kumimoji="1" lang="ja-JP" altLang="en-US" sz="2000" b="0" dirty="0">
                          <a:solidFill>
                            <a:schemeClr val="tx1"/>
                          </a:solidFill>
                        </a:rPr>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3" name="円/楕円 2"/>
          <p:cNvSpPr/>
          <p:nvPr/>
        </p:nvSpPr>
        <p:spPr bwMode="auto">
          <a:xfrm>
            <a:off x="3152800" y="1874235"/>
            <a:ext cx="1080120" cy="360040"/>
          </a:xfrm>
          <a:prstGeom prst="ellips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FF0000"/>
              </a:solidFill>
              <a:effectLst/>
              <a:latin typeface="Arial Black" pitchFamily="34" charset="0"/>
              <a:ea typeface="HGP創英角ｺﾞｼｯｸUB" pitchFamily="50" charset="-128"/>
            </a:endParaRPr>
          </a:p>
        </p:txBody>
      </p:sp>
      <p:sp>
        <p:nvSpPr>
          <p:cNvPr id="6" name="円/楕円 5"/>
          <p:cNvSpPr/>
          <p:nvPr/>
        </p:nvSpPr>
        <p:spPr bwMode="auto">
          <a:xfrm>
            <a:off x="5529064" y="2492896"/>
            <a:ext cx="864096" cy="360040"/>
          </a:xfrm>
          <a:prstGeom prst="ellips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FF0000"/>
              </a:solidFill>
              <a:effectLst/>
              <a:latin typeface="Arial Black" pitchFamily="34" charset="0"/>
              <a:ea typeface="HGP創英角ｺﾞｼｯｸUB" pitchFamily="50" charset="-128"/>
            </a:endParaRPr>
          </a:p>
        </p:txBody>
      </p:sp>
      <p:sp>
        <p:nvSpPr>
          <p:cNvPr id="8" name="テキスト ボックス 7">
            <a:extLst>
              <a:ext uri="{FF2B5EF4-FFF2-40B4-BE49-F238E27FC236}">
                <a16:creationId xmlns:a16="http://schemas.microsoft.com/office/drawing/2014/main" id="{21FDC254-E2EC-4067-99AF-0343566DB029}"/>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942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27</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716478366"/>
              </p:ext>
            </p:extLst>
          </p:nvPr>
        </p:nvGraphicFramePr>
        <p:xfrm>
          <a:off x="416496" y="836712"/>
          <a:ext cx="9073008" cy="5527061"/>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Toyota</a:t>
                      </a:r>
                      <a:r>
                        <a:rPr kumimoji="1" lang="en-US" altLang="ja-JP" sz="1400" b="0" baseline="0" dirty="0">
                          <a:solidFill>
                            <a:schemeClr val="tx1"/>
                          </a:solidFill>
                        </a:rPr>
                        <a:t>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a:solidFill>
                            <a:schemeClr val="tx1"/>
                          </a:solidFill>
                        </a:rPr>
                        <a:t>Hiroki</a:t>
                      </a:r>
                      <a:r>
                        <a:rPr kumimoji="1" lang="en-US" altLang="ja-JP" sz="1400" b="0" baseline="0" dirty="0">
                          <a:solidFill>
                            <a:schemeClr val="tx1"/>
                          </a:solidFill>
                        </a:rPr>
                        <a:t> </a:t>
                      </a:r>
                      <a:r>
                        <a:rPr kumimoji="1" lang="en-US" altLang="ja-JP" sz="1400" b="0" baseline="0" dirty="0" err="1">
                          <a:solidFill>
                            <a:schemeClr val="tx1"/>
                          </a:solidFill>
                        </a:rPr>
                        <a:t>Takemi</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a:solidFill>
                            <a:schemeClr val="tx1"/>
                          </a:solidFill>
                        </a:rPr>
                        <a:t>April 17</a:t>
                      </a:r>
                      <a:r>
                        <a:rPr kumimoji="1" lang="en-US" altLang="ja-JP" sz="1400" b="0" baseline="30000" dirty="0">
                          <a:solidFill>
                            <a:schemeClr val="tx1"/>
                          </a:solidFill>
                        </a:rPr>
                        <a:t>th</a:t>
                      </a:r>
                      <a:r>
                        <a:rPr kumimoji="1" lang="en-US" altLang="ja-JP" sz="1400" b="0" dirty="0">
                          <a:solidFill>
                            <a:schemeClr val="tx1"/>
                          </a:solidFill>
                        </a:rPr>
                        <a:t>, 2018</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(comment:</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(comment:  as a member who works for OSS compliance in IP division)</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baseline="0" dirty="0"/>
                        <a:t> IP department leads activity. The committee for OSS was established.</a:t>
                      </a:r>
                    </a:p>
                    <a:p>
                      <a:pPr marL="0" indent="0">
                        <a:buFont typeface="Arial" panose="020B0604020202020204" pitchFamily="34" charset="0"/>
                        <a:buNone/>
                      </a:pPr>
                      <a:r>
                        <a:rPr kumimoji="1" lang="en-US" altLang="ja-JP" sz="1400" baseline="0" dirty="0"/>
                        <a:t>Usage of OSS is increasing, so that we are promoting “OSS literacy” in Toyota. </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Activity and committee is voluntary</a:t>
                      </a:r>
                      <a:r>
                        <a:rPr kumimoji="1" lang="en-US" altLang="ja-JP" sz="1400" baseline="0" dirty="0"/>
                        <a:t>.</a:t>
                      </a:r>
                    </a:p>
                    <a:p>
                      <a:pPr marL="0" indent="0">
                        <a:buFont typeface="Arial" panose="020B0604020202020204" pitchFamily="34" charset="0"/>
                        <a:buNone/>
                      </a:pPr>
                      <a:r>
                        <a:rPr kumimoji="1" lang="en-US" altLang="ja-JP" sz="1400" dirty="0"/>
                        <a:t>    We are trying</a:t>
                      </a:r>
                      <a:r>
                        <a:rPr kumimoji="1" lang="en-US" altLang="ja-JP" sz="1400" baseline="0" dirty="0"/>
                        <a:t> to establish internal </a:t>
                      </a:r>
                      <a:r>
                        <a:rPr kumimoji="1" lang="en-US" altLang="ja-JP" sz="1400" dirty="0"/>
                        <a:t>OSS organization over company. </a:t>
                      </a:r>
                    </a:p>
                    <a:p>
                      <a:pPr marL="0" indent="0">
                        <a:buFont typeface="Arial" panose="020B0604020202020204" pitchFamily="34" charset="0"/>
                        <a:buNone/>
                      </a:pPr>
                      <a:r>
                        <a:rPr kumimoji="1" lang="en-US" altLang="ja-JP" sz="1400" dirty="0"/>
                        <a:t>Supply Chain.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2113301">
                <a:tc gridSpan="2">
                  <a:txBody>
                    <a:bodyPr/>
                    <a:lstStyle/>
                    <a:p>
                      <a:pPr algn="ctr"/>
                      <a:r>
                        <a:rPr kumimoji="1" lang="en-US" altLang="ja-JP" sz="1400" b="0" dirty="0">
                          <a:solidFill>
                            <a:schemeClr val="tx1"/>
                          </a:solidFill>
                        </a:rPr>
                        <a:t>Free</a:t>
                      </a:r>
                      <a:r>
                        <a:rPr kumimoji="1" lang="en-US" altLang="ja-JP" sz="1400" b="0" baseline="0" dirty="0">
                          <a:solidFill>
                            <a:schemeClr val="tx1"/>
                          </a:solidFill>
                        </a:rPr>
                        <a:t> writing</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endParaRPr kumimoji="1" lang="en-US" altLang="ja-JP" sz="1400" baseline="0" dirty="0"/>
                    </a:p>
                    <a:p>
                      <a:endParaRPr kumimoji="1" lang="en-US" altLang="ja-JP" sz="1400" baseline="0" dirty="0"/>
                    </a:p>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7" name="角丸四角形 11"/>
          <p:cNvSpPr/>
          <p:nvPr/>
        </p:nvSpPr>
        <p:spPr bwMode="auto">
          <a:xfrm>
            <a:off x="3558741" y="1772816"/>
            <a:ext cx="1924421" cy="27840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角丸四角形 11"/>
          <p:cNvSpPr/>
          <p:nvPr/>
        </p:nvSpPr>
        <p:spPr bwMode="auto">
          <a:xfrm>
            <a:off x="4035807" y="2328656"/>
            <a:ext cx="485144" cy="272353"/>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0" name="正方形/長方形 9"/>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1" name="テキスト ボックス 10">
            <a:extLst>
              <a:ext uri="{FF2B5EF4-FFF2-40B4-BE49-F238E27FC236}">
                <a16:creationId xmlns:a16="http://schemas.microsoft.com/office/drawing/2014/main" id="{7E465C5E-BF01-4A00-BFF6-9D3152096F35}"/>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0877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28</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404960665"/>
              </p:ext>
            </p:extLst>
          </p:nvPr>
        </p:nvGraphicFramePr>
        <p:xfrm>
          <a:off x="416496" y="836714"/>
          <a:ext cx="9073008" cy="5775186"/>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384379">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ja-JP" altLang="en-US" sz="2000" b="0" dirty="0">
                          <a:solidFill>
                            <a:schemeClr val="tx1"/>
                          </a:solidFill>
                        </a:rPr>
                        <a:t>匿名</a:t>
                      </a:r>
                      <a:endParaRPr kumimoji="1" lang="en-US" altLang="ja-JP"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84379">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a:solidFill>
                            <a:schemeClr val="tx1"/>
                          </a:solidFill>
                        </a:rPr>
                        <a:t>匿名</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2018/04/18</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4812">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620921">
                <a:tc gridSpan="2">
                  <a:txBody>
                    <a:bodyPr/>
                    <a:lstStyle/>
                    <a:p>
                      <a:pPr algn="ctr"/>
                      <a:r>
                        <a:rPr kumimoji="1" lang="ja-JP" altLang="en-US" sz="2000" b="0" dirty="0">
                          <a:solidFill>
                            <a:schemeClr val="tx1"/>
                          </a:solidFill>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専属組織あり </a:t>
                      </a:r>
                      <a:r>
                        <a:rPr kumimoji="1" lang="en-US" altLang="ja-JP" b="0" dirty="0">
                          <a:solidFill>
                            <a:schemeClr val="tx1"/>
                          </a:solidFill>
                        </a:rPr>
                        <a:t>/</a:t>
                      </a:r>
                      <a:r>
                        <a:rPr kumimoji="1" lang="ja-JP" altLang="en-US" b="0" dirty="0">
                          <a:solidFill>
                            <a:schemeClr val="tx1"/>
                          </a:solidFill>
                        </a:rPr>
                        <a:t> バーチャル </a:t>
                      </a:r>
                      <a:r>
                        <a:rPr kumimoji="1" lang="en-US" altLang="ja-JP" b="0" dirty="0">
                          <a:solidFill>
                            <a:schemeClr val="tx1"/>
                          </a:solidFill>
                        </a:rPr>
                        <a:t>or</a:t>
                      </a:r>
                      <a:r>
                        <a:rPr kumimoji="1" lang="ja-JP" altLang="en-US" b="0" dirty="0">
                          <a:solidFill>
                            <a:schemeClr val="tx1"/>
                          </a:solidFill>
                        </a:rPr>
                        <a:t> コミュニティ型 </a:t>
                      </a:r>
                      <a:r>
                        <a:rPr kumimoji="1" lang="en-US" altLang="ja-JP" b="0" dirty="0">
                          <a:solidFill>
                            <a:schemeClr val="tx1"/>
                          </a:solidFill>
                        </a:rPr>
                        <a:t>/</a:t>
                      </a:r>
                      <a:r>
                        <a:rPr kumimoji="1" lang="ja-JP" altLang="en-US" b="0" dirty="0">
                          <a:solidFill>
                            <a:schemeClr val="tx1"/>
                          </a:solidFill>
                        </a:rPr>
                        <a:t> 担当者レベル</a:t>
                      </a:r>
                      <a:r>
                        <a:rPr kumimoji="1" lang="ja-JP" altLang="en-US" b="0" baseline="0" dirty="0">
                          <a:solidFill>
                            <a:schemeClr val="tx1"/>
                          </a:solidFill>
                        </a:rPr>
                        <a:t> </a:t>
                      </a:r>
                      <a:r>
                        <a:rPr kumimoji="1" lang="en-US" altLang="ja-JP" b="0" baseline="0" dirty="0">
                          <a:solidFill>
                            <a:schemeClr val="tx1"/>
                          </a:solidFill>
                        </a:rPr>
                        <a:t>/</a:t>
                      </a:r>
                      <a:r>
                        <a:rPr kumimoji="1" lang="ja-JP" altLang="en-US" b="0" baseline="0" dirty="0">
                          <a:solidFill>
                            <a:schemeClr val="tx1"/>
                          </a:solidFill>
                        </a:rPr>
                        <a:t> </a:t>
                      </a:r>
                      <a:r>
                        <a:rPr kumimoji="1" lang="en-US" altLang="ja-JP" b="0" baseline="0" dirty="0">
                          <a:solidFill>
                            <a:schemeClr val="tx1"/>
                          </a:solidFill>
                        </a:rPr>
                        <a:t>Alone</a:t>
                      </a:r>
                    </a:p>
                    <a:p>
                      <a:r>
                        <a:rPr kumimoji="1" lang="en-US" altLang="ja-JP" b="0" baseline="0" dirty="0">
                          <a:solidFill>
                            <a:schemeClr val="tx1"/>
                          </a:solidFill>
                        </a:rPr>
                        <a:t>(</a:t>
                      </a:r>
                      <a:r>
                        <a:rPr kumimoji="1" lang="ja-JP" altLang="en-US" b="0" baseline="0" dirty="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620921">
                <a:tc gridSpan="2">
                  <a:txBody>
                    <a:bodyPr/>
                    <a:lstStyle/>
                    <a:p>
                      <a:pPr algn="ctr"/>
                      <a:r>
                        <a:rPr kumimoji="1" lang="ja-JP" altLang="en-US" sz="2000" b="0" dirty="0">
                          <a:solidFill>
                            <a:schemeClr val="tx1"/>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a:solidFill>
                            <a:schemeClr val="tx1"/>
                          </a:solidFill>
                        </a:rPr>
                        <a:t>100</a:t>
                      </a:r>
                      <a:r>
                        <a:rPr kumimoji="1" lang="ja-JP" altLang="en-US" b="0" dirty="0">
                          <a:solidFill>
                            <a:schemeClr val="tx1"/>
                          </a:solidFill>
                        </a:rPr>
                        <a:t>人以上 </a:t>
                      </a:r>
                      <a:r>
                        <a:rPr kumimoji="1" lang="en-US" altLang="ja-JP" b="0" dirty="0">
                          <a:solidFill>
                            <a:schemeClr val="tx1"/>
                          </a:solidFill>
                        </a:rPr>
                        <a:t>/</a:t>
                      </a:r>
                      <a:r>
                        <a:rPr kumimoji="1" lang="ja-JP" altLang="en-US" b="0" dirty="0">
                          <a:solidFill>
                            <a:schemeClr val="tx1"/>
                          </a:solidFill>
                        </a:rPr>
                        <a:t> 数十人 </a:t>
                      </a:r>
                      <a:r>
                        <a:rPr kumimoji="1" lang="en-US" altLang="ja-JP" b="0" dirty="0">
                          <a:solidFill>
                            <a:schemeClr val="tx1"/>
                          </a:solidFill>
                        </a:rPr>
                        <a:t>/</a:t>
                      </a:r>
                      <a:r>
                        <a:rPr kumimoji="1" lang="ja-JP" altLang="en-US" b="0" dirty="0">
                          <a:solidFill>
                            <a:schemeClr val="tx1"/>
                          </a:solidFill>
                        </a:rPr>
                        <a:t> </a:t>
                      </a:r>
                      <a:r>
                        <a:rPr kumimoji="1" lang="en-US" altLang="ja-JP" b="0" dirty="0">
                          <a:solidFill>
                            <a:schemeClr val="tx1"/>
                          </a:solidFill>
                        </a:rPr>
                        <a:t>10</a:t>
                      </a:r>
                      <a:r>
                        <a:rPr kumimoji="1" lang="ja-JP" altLang="en-US" b="0" dirty="0">
                          <a:solidFill>
                            <a:schemeClr val="tx1"/>
                          </a:solidFill>
                        </a:rPr>
                        <a:t>～</a:t>
                      </a:r>
                      <a:r>
                        <a:rPr kumimoji="1" lang="en-US" altLang="ja-JP" b="0" dirty="0">
                          <a:solidFill>
                            <a:schemeClr val="tx1"/>
                          </a:solidFill>
                        </a:rPr>
                        <a:t>20</a:t>
                      </a:r>
                      <a:r>
                        <a:rPr kumimoji="1" lang="ja-JP" altLang="en-US" b="0" dirty="0">
                          <a:solidFill>
                            <a:schemeClr val="tx1"/>
                          </a:solidFill>
                        </a:rPr>
                        <a:t>名程度 </a:t>
                      </a:r>
                      <a:r>
                        <a:rPr kumimoji="1" lang="en-US" altLang="ja-JP" b="0" dirty="0">
                          <a:solidFill>
                            <a:schemeClr val="tx1"/>
                          </a:solidFill>
                        </a:rPr>
                        <a:t>/</a:t>
                      </a:r>
                      <a:r>
                        <a:rPr kumimoji="1" lang="ja-JP" altLang="en-US" b="0" dirty="0">
                          <a:solidFill>
                            <a:schemeClr val="tx1"/>
                          </a:solidFill>
                        </a:rPr>
                        <a:t> 数名 </a:t>
                      </a:r>
                      <a:r>
                        <a:rPr kumimoji="1" lang="en-US" altLang="ja-JP" b="0" dirty="0">
                          <a:solidFill>
                            <a:schemeClr val="tx1"/>
                          </a:solidFill>
                        </a:rPr>
                        <a:t>/</a:t>
                      </a:r>
                      <a:r>
                        <a:rPr kumimoji="1" lang="ja-JP" altLang="en-US" b="0" dirty="0">
                          <a:solidFill>
                            <a:schemeClr val="tx1"/>
                          </a:solidFill>
                        </a:rPr>
                        <a:t> ひとり </a:t>
                      </a:r>
                      <a:r>
                        <a:rPr kumimoji="1" lang="en-US" altLang="ja-JP" b="0" dirty="0">
                          <a:solidFill>
                            <a:schemeClr val="tx1"/>
                          </a:solidFill>
                        </a:rPr>
                        <a:t>/</a:t>
                      </a:r>
                      <a:r>
                        <a:rPr kumimoji="1" lang="ja-JP" altLang="en-US" b="0" baseline="0" dirty="0">
                          <a:solidFill>
                            <a:schemeClr val="tx1"/>
                          </a:solidFill>
                        </a:rPr>
                        <a:t> ゼロ</a:t>
                      </a:r>
                      <a:endParaRPr kumimoji="1" lang="en-US" altLang="ja-JP" b="0" baseline="0" dirty="0">
                        <a:solidFill>
                          <a:schemeClr val="tx1"/>
                        </a:solidFill>
                      </a:endParaRPr>
                    </a:p>
                    <a:p>
                      <a:r>
                        <a:rPr kumimoji="1" lang="en-US" altLang="ja-JP" b="0" baseline="0" dirty="0">
                          <a:solidFill>
                            <a:schemeClr val="tx1"/>
                          </a:solidFill>
                        </a:rPr>
                        <a:t>(</a:t>
                      </a:r>
                      <a:r>
                        <a:rPr kumimoji="1" lang="ja-JP" altLang="en-US" b="0" baseline="0" dirty="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1685356">
                <a:tc gridSpan="2">
                  <a:txBody>
                    <a:bodyPr/>
                    <a:lstStyle/>
                    <a:p>
                      <a:pPr algn="ctr"/>
                      <a:r>
                        <a:rPr kumimoji="1" lang="ja-JP" altLang="en-US" sz="2000" b="0" dirty="0">
                          <a:solidFill>
                            <a:schemeClr val="tx1"/>
                          </a:solidFill>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panose="020B0604020202020204" pitchFamily="34" charset="0"/>
                        <a:buChar char="•"/>
                      </a:pPr>
                      <a:r>
                        <a:rPr kumimoji="1" lang="ja-JP" altLang="en-US" dirty="0"/>
                        <a:t>品質マネジメントシステム</a:t>
                      </a:r>
                      <a:r>
                        <a:rPr kumimoji="1" lang="en-US" altLang="ja-JP" dirty="0"/>
                        <a:t>(QMS)</a:t>
                      </a:r>
                      <a:r>
                        <a:rPr kumimoji="1" lang="ja-JP" altLang="en-US" dirty="0"/>
                        <a:t>に「</a:t>
                      </a:r>
                      <a:r>
                        <a:rPr kumimoji="1" lang="en-US" altLang="ja-JP" dirty="0"/>
                        <a:t>OSS</a:t>
                      </a:r>
                      <a:r>
                        <a:rPr kumimoji="1" lang="ja-JP" altLang="en-US" dirty="0"/>
                        <a:t>利用管理」を定義し、</a:t>
                      </a:r>
                      <a:r>
                        <a:rPr kumimoji="1" lang="en-US" altLang="ja-JP" dirty="0"/>
                        <a:t>OSS</a:t>
                      </a:r>
                      <a:r>
                        <a:rPr kumimoji="1" lang="ja-JP" altLang="en-US" dirty="0"/>
                        <a:t>の構成管理およびライセンス遵守を定め全社をガバナンス</a:t>
                      </a:r>
                      <a:endParaRPr kumimoji="1" lang="en-US" altLang="ja-JP" dirty="0"/>
                    </a:p>
                    <a:p>
                      <a:pPr marL="285750" indent="-285750">
                        <a:buFont typeface="Arial" panose="020B0604020202020204" pitchFamily="34" charset="0"/>
                        <a:buChar char="•"/>
                      </a:pPr>
                      <a:r>
                        <a:rPr kumimoji="1" lang="ja-JP" altLang="en-US" dirty="0"/>
                        <a:t>自主製品は</a:t>
                      </a:r>
                      <a:r>
                        <a:rPr kumimoji="1" lang="en-US" altLang="ja-JP" dirty="0"/>
                        <a:t>Protex</a:t>
                      </a:r>
                      <a:r>
                        <a:rPr kumimoji="1" lang="ja-JP" altLang="en-US" dirty="0"/>
                        <a:t>適用必須＆ライセンス遵守の具体的な対応内容</a:t>
                      </a:r>
                      <a:r>
                        <a:rPr kumimoji="1" lang="en-US" altLang="ja-JP" dirty="0"/>
                        <a:t>(</a:t>
                      </a:r>
                      <a:r>
                        <a:rPr kumimoji="1" lang="ja-JP" altLang="en-US" dirty="0"/>
                        <a:t>帰属告知の記載・ライセンス添付・ソース開示方法</a:t>
                      </a:r>
                      <a:r>
                        <a:rPr kumimoji="1" lang="en-US" altLang="ja-JP" dirty="0"/>
                        <a:t>)</a:t>
                      </a:r>
                      <a:r>
                        <a:rPr kumimoji="1" lang="ja-JP" altLang="en-US" dirty="0"/>
                        <a:t>を報告させ専属組織で全数確認</a:t>
                      </a:r>
                      <a:endParaRPr kumimoji="1" lang="en-US" altLang="ja-JP" dirty="0"/>
                    </a:p>
                    <a:p>
                      <a:pPr marL="285750" indent="-285750">
                        <a:buFont typeface="Arial" panose="020B0604020202020204" pitchFamily="34" charset="0"/>
                        <a:buChar char="•"/>
                      </a:pPr>
                      <a:r>
                        <a:rPr kumimoji="1" lang="en-US" altLang="ja-JP" dirty="0"/>
                        <a:t>(</a:t>
                      </a:r>
                      <a:r>
                        <a:rPr kumimoji="1" lang="ja-JP" altLang="en-US" dirty="0"/>
                        <a:t>一部事務職を除き</a:t>
                      </a:r>
                      <a:r>
                        <a:rPr kumimoji="1" lang="en-US" altLang="ja-JP" dirty="0"/>
                        <a:t>)</a:t>
                      </a:r>
                      <a:r>
                        <a:rPr kumimoji="1" lang="ja-JP" altLang="en-US" dirty="0"/>
                        <a:t>全社員対象に「</a:t>
                      </a:r>
                      <a:r>
                        <a:rPr kumimoji="1" lang="en-US" altLang="ja-JP" dirty="0"/>
                        <a:t>OSS</a:t>
                      </a:r>
                      <a:r>
                        <a:rPr kumimoji="1" lang="ja-JP" altLang="en-US" dirty="0"/>
                        <a:t>ライセンス基礎」と上記「社内ルール」を解説する</a:t>
                      </a:r>
                      <a:r>
                        <a:rPr kumimoji="1" lang="en-US" altLang="ja-JP" dirty="0"/>
                        <a:t>web</a:t>
                      </a:r>
                      <a:r>
                        <a:rPr kumimoji="1" lang="ja-JP" altLang="en-US" dirty="0"/>
                        <a:t>教育を年</a:t>
                      </a:r>
                      <a:r>
                        <a:rPr kumimoji="1" lang="en-US" altLang="ja-JP" dirty="0"/>
                        <a:t>1</a:t>
                      </a:r>
                      <a:r>
                        <a:rPr kumimoji="1" lang="ja-JP" altLang="en-US" dirty="0"/>
                        <a:t>回実施し受講率は約</a:t>
                      </a:r>
                      <a:r>
                        <a:rPr kumimoji="1" lang="en-US" altLang="ja-JP"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887029">
                <a:tc gridSpan="2">
                  <a:txBody>
                    <a:bodyPr/>
                    <a:lstStyle/>
                    <a:p>
                      <a:pPr algn="ctr"/>
                      <a:r>
                        <a:rPr kumimoji="1" lang="ja-JP" altLang="en-US" sz="2000" b="0" dirty="0">
                          <a:solidFill>
                            <a:schemeClr val="tx1"/>
                          </a:solidFill>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a:t>知財や法務、経営企画などを巻き込んだ</a:t>
                      </a:r>
                      <a:r>
                        <a:rPr kumimoji="1" lang="en-US" altLang="ja-JP" dirty="0"/>
                        <a:t>OSPO(Open Source Program Office)</a:t>
                      </a:r>
                      <a:r>
                        <a:rPr kumimoji="1" lang="ja-JP" altLang="en-US" dirty="0"/>
                        <a:t>のような大きな枠組みは構築できておらず体制面は非常に局所的</a:t>
                      </a:r>
                      <a:endParaRPr kumimoji="1" lang="en-US" altLang="ja-JP" dirty="0"/>
                    </a:p>
                    <a:p>
                      <a:pPr marL="0" indent="0">
                        <a:buFont typeface="Arial" panose="020B0604020202020204" pitchFamily="34" charset="0"/>
                        <a:buNone/>
                      </a:pPr>
                      <a:r>
                        <a:rPr kumimoji="1" lang="en-US" altLang="ja-JP" dirty="0"/>
                        <a:t>(OSS</a:t>
                      </a:r>
                      <a:r>
                        <a:rPr kumimoji="1" lang="ja-JP" altLang="en-US" dirty="0"/>
                        <a:t>の採用判断等は開発部門任せ</a:t>
                      </a:r>
                      <a:r>
                        <a:rPr kumimoji="1" lang="en-US" altLang="ja-JP"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685026">
                <a:tc gridSpan="2">
                  <a:txBody>
                    <a:bodyPr/>
                    <a:lstStyle/>
                    <a:p>
                      <a:pPr algn="ctr"/>
                      <a:r>
                        <a:rPr kumimoji="1" lang="ja-JP" altLang="en-US" sz="2000" b="0" dirty="0">
                          <a:solidFill>
                            <a:schemeClr val="tx1"/>
                          </a:solidFill>
                        </a:rPr>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600" dirty="0"/>
                        <a:t>OSPO</a:t>
                      </a:r>
                      <a:r>
                        <a:rPr kumimoji="1" lang="ja-JP" altLang="en-US" sz="1600" dirty="0"/>
                        <a:t>の体制構築が急務ですが、どこから手を付けたものか、誰から巻き込んだものか、手探り状態でなかなか進んでいないというのが実態です。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8" name="角丸四角形 7"/>
          <p:cNvSpPr/>
          <p:nvPr/>
        </p:nvSpPr>
        <p:spPr bwMode="auto">
          <a:xfrm>
            <a:off x="5673080" y="2636912"/>
            <a:ext cx="648072" cy="36419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9" name="角丸四角形 8"/>
          <p:cNvSpPr/>
          <p:nvPr/>
        </p:nvSpPr>
        <p:spPr bwMode="auto">
          <a:xfrm>
            <a:off x="1496616" y="1988840"/>
            <a:ext cx="1440160" cy="36419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0" name="テキスト ボックス 9">
            <a:extLst>
              <a:ext uri="{FF2B5EF4-FFF2-40B4-BE49-F238E27FC236}">
                <a16:creationId xmlns:a16="http://schemas.microsoft.com/office/drawing/2014/main" id="{15006ACA-33CB-4D8D-BF38-95A9F258025D}"/>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919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DFF8A6-EE54-4210-8F3C-CB7615268D43}" type="slidenum">
              <a:rPr kumimoji="1" lang="en-US" altLang="ja-JP" sz="1000" b="0" i="0" u="none" strike="noStrike" kern="1200" cap="none" spc="0" normalizeH="0" baseline="0" noProof="0" smtClean="0">
                <a:ln>
                  <a:noFill/>
                </a:ln>
                <a:solidFill>
                  <a:srgbClr val="FFFFFF"/>
                </a:solidFill>
                <a:effectLst/>
                <a:uLnTx/>
                <a:uFillTx/>
                <a:latin typeface="HGP創英角ｺﾞｼｯｸUB"/>
                <a:ea typeface="HGP創英角ｺﾞｼｯｸUB"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ja-JP" sz="1000" b="0" i="0" u="none" strike="noStrike" kern="1200" cap="none" spc="0" normalizeH="0" baseline="0" noProof="0">
              <a:ln>
                <a:noFill/>
              </a:ln>
              <a:solidFill>
                <a:srgbClr val="FFFFFF"/>
              </a:solidFill>
              <a:effectLst/>
              <a:uLnTx/>
              <a:uFillTx/>
              <a:latin typeface="HGP創英角ｺﾞｼｯｸUB"/>
              <a:ea typeface="HGP創英角ｺﾞｼｯｸUB" pitchFamily="50" charset="-128"/>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3895049342"/>
              </p:ext>
            </p:extLst>
          </p:nvPr>
        </p:nvGraphicFramePr>
        <p:xfrm>
          <a:off x="416496" y="836712"/>
          <a:ext cx="9073008" cy="5616624"/>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Anonymous</a:t>
                      </a:r>
                      <a:r>
                        <a:rPr kumimoji="1" lang="en-US" altLang="ja-JP" sz="1400" b="0" baseline="0" dirty="0">
                          <a:solidFill>
                            <a:schemeClr val="tx1"/>
                          </a:solidFill>
                        </a:rPr>
                        <a:t>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a:solidFill>
                            <a:schemeClr val="tx1"/>
                          </a:solidFill>
                        </a:rPr>
                        <a:t>Anonymous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a:solidFill>
                            <a:schemeClr val="tx1"/>
                          </a:solidFill>
                        </a:rPr>
                        <a:t>2018/04/18</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(reference: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(reference: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charset="0"/>
                        <a:buChar char="•"/>
                      </a:pPr>
                      <a:r>
                        <a:rPr kumimoji="1" lang="en-US" altLang="ja-JP" sz="1400" baseline="0" dirty="0"/>
                        <a:t>Make the definition of the [management of the OSS use] on the Quality Management System. By using the definition of the OSS management and compliance, we make a governance.</a:t>
                      </a:r>
                    </a:p>
                    <a:p>
                      <a:pPr marL="285750" indent="-285750">
                        <a:buFont typeface="Arial" charset="0"/>
                        <a:buChar char="•"/>
                      </a:pPr>
                      <a:r>
                        <a:rPr kumimoji="1" lang="en-US" altLang="ja-JP" sz="1400" baseline="0" dirty="0"/>
                        <a:t>For the software of our company, to use </a:t>
                      </a:r>
                      <a:r>
                        <a:rPr kumimoji="1" lang="en-US" altLang="ja-JP" sz="1400" baseline="0" dirty="0" err="1"/>
                        <a:t>Protex</a:t>
                      </a:r>
                      <a:r>
                        <a:rPr kumimoji="1" lang="en-US" altLang="ja-JP" sz="1400" baseline="0" dirty="0"/>
                        <a:t> and to report the concreate correspondence should be. The dedicated organization maintains the all cases.</a:t>
                      </a:r>
                    </a:p>
                    <a:p>
                      <a:pPr marL="285750" indent="-285750">
                        <a:buFont typeface="Arial" charset="0"/>
                        <a:buChar char="•"/>
                      </a:pPr>
                      <a:r>
                        <a:rPr kumimoji="1" lang="en-US" altLang="ja-JP" sz="1400" baseline="0" dirty="0"/>
                        <a:t>All employee (except a clerk) should take a web-test about the OSS compliance and in-house rules once a year. (The rate is 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charset="0"/>
                        <a:buChar char="•"/>
                      </a:pPr>
                      <a:r>
                        <a:rPr kumimoji="1" lang="en-US" altLang="ja-JP" sz="1400" baseline="0" dirty="0"/>
                        <a:t>We don’t make a system like as an Open Source Program Office which includes the IP, Legal, Corporate Planning members. The organization is very local. (Each Business Division can decide to use OSS or 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1349424">
                <a:tc gridSpan="2">
                  <a:txBody>
                    <a:bodyPr/>
                    <a:lstStyle/>
                    <a:p>
                      <a:pPr algn="ctr"/>
                      <a:r>
                        <a:rPr kumimoji="1" lang="en-US" altLang="ja-JP" sz="1400" b="0" dirty="0">
                          <a:solidFill>
                            <a:schemeClr val="tx1"/>
                          </a:solidFill>
                        </a:rPr>
                        <a:t>Free</a:t>
                      </a:r>
                      <a:r>
                        <a:rPr kumimoji="1" lang="en-US" altLang="ja-JP" sz="1400" b="0" baseline="0" dirty="0">
                          <a:solidFill>
                            <a:schemeClr val="tx1"/>
                          </a:solidFill>
                        </a:rPr>
                        <a:t> writing</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dirty="0"/>
                        <a:t>* We would like</a:t>
                      </a:r>
                      <a:r>
                        <a:rPr kumimoji="1" lang="en-US" altLang="ja-JP" sz="1400" baseline="0" dirty="0"/>
                        <a:t> to make the Open Source Program Office. But, we are not promoting the establishment.  it’s difficult. (what is the first activity, who is the first target to join, and so on.) </a:t>
                      </a:r>
                      <a:endParaRPr kumimoji="1" lang="en-US" altLang="ja-JP" sz="1400" dirty="0"/>
                    </a:p>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6" name="角丸四角形 5"/>
          <p:cNvSpPr/>
          <p:nvPr/>
        </p:nvSpPr>
        <p:spPr bwMode="auto">
          <a:xfrm>
            <a:off x="1496616" y="1767743"/>
            <a:ext cx="1944216"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7" name="角丸四角形 6"/>
          <p:cNvSpPr/>
          <p:nvPr/>
        </p:nvSpPr>
        <p:spPr bwMode="auto">
          <a:xfrm>
            <a:off x="4088904" y="2300468"/>
            <a:ext cx="396044" cy="26443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正方形/長方形 7"/>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Kato@Panasonic</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0" name="テキスト ボックス 9">
            <a:extLst>
              <a:ext uri="{FF2B5EF4-FFF2-40B4-BE49-F238E27FC236}">
                <a16:creationId xmlns:a16="http://schemas.microsoft.com/office/drawing/2014/main" id="{190B505E-4033-4480-961D-BF73E88A0E44}"/>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771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アジェンダ案</a:t>
            </a:r>
          </a:p>
        </p:txBody>
      </p:sp>
      <p:sp>
        <p:nvSpPr>
          <p:cNvPr id="3" name="コンテンツ プレースホルダー 2"/>
          <p:cNvSpPr>
            <a:spLocks noGrp="1"/>
          </p:cNvSpPr>
          <p:nvPr>
            <p:ph idx="1"/>
          </p:nvPr>
        </p:nvSpPr>
        <p:spPr>
          <a:xfrm>
            <a:off x="495300" y="836712"/>
            <a:ext cx="8915400" cy="5935418"/>
          </a:xfrm>
        </p:spPr>
        <p:txBody>
          <a:bodyPr>
            <a:normAutofit fontScale="77500" lnSpcReduction="20000"/>
          </a:bodyPr>
          <a:lstStyle/>
          <a:p>
            <a:r>
              <a:rPr kumimoji="1" lang="en-US" altLang="ja-JP" dirty="0"/>
              <a:t>OSS</a:t>
            </a:r>
            <a:r>
              <a:rPr kumimoji="1" lang="ja-JP" altLang="en-US" dirty="0"/>
              <a:t>コンプライアンスにおいて、情報収集や情報共有の場で、他社の良い事例を聞ける機会も増えてきたと思います</a:t>
            </a:r>
            <a:endParaRPr kumimoji="1" lang="en-US" altLang="ja-JP" dirty="0"/>
          </a:p>
          <a:p>
            <a:r>
              <a:rPr lang="ja-JP" altLang="en-US" dirty="0"/>
              <a:t>一方で、広く議論する場はあっても、その場限りで終わってしまい、各自が自分のメモを頼りに社内へフィードバックする、などという状況が多いと感じています</a:t>
            </a:r>
            <a:endParaRPr lang="en-US" altLang="ja-JP" dirty="0"/>
          </a:p>
          <a:p>
            <a:r>
              <a:rPr kumimoji="1" lang="ja-JP" altLang="en-US" dirty="0"/>
              <a:t>フリーディスカッション</a:t>
            </a:r>
            <a:r>
              <a:rPr lang="ja-JP" altLang="en-US" dirty="0"/>
              <a:t>の場で情報を集めることができても、テーマが発散しがちなケースもあり、あえてケースを絞って各社の状況を話す、というようなことはあまりないと感じています</a:t>
            </a:r>
            <a:endParaRPr kumimoji="1" lang="en-US" altLang="ja-JP" dirty="0"/>
          </a:p>
          <a:p>
            <a:pPr marL="0" indent="0">
              <a:buNone/>
            </a:pPr>
            <a:endParaRPr kumimoji="1" lang="en-US" altLang="ja-JP" dirty="0"/>
          </a:p>
          <a:p>
            <a:pPr marL="0" indent="0">
              <a:buNone/>
            </a:pPr>
            <a:r>
              <a:rPr lang="ja-JP" altLang="en-US" dirty="0"/>
              <a:t>そこで、</a:t>
            </a:r>
            <a:r>
              <a:rPr kumimoji="1" lang="ja-JP" altLang="en-US" dirty="0"/>
              <a:t>テーマを決めて、各社の状況をそれぞれ発表し、下記の効果を目論見ます</a:t>
            </a:r>
            <a:endParaRPr kumimoji="1" lang="en-US" altLang="ja-JP" dirty="0"/>
          </a:p>
          <a:p>
            <a:pPr lvl="1"/>
            <a:r>
              <a:rPr lang="ja-JP" altLang="en-US" dirty="0"/>
              <a:t>テーマに沿って、ケーススタディを集めることで、参考にしやすい／新しい気付きがある、などの効果を期待</a:t>
            </a:r>
            <a:endParaRPr lang="en-US" altLang="ja-JP" dirty="0"/>
          </a:p>
          <a:p>
            <a:pPr lvl="1"/>
            <a:r>
              <a:rPr lang="ja-JP" altLang="en-US" dirty="0"/>
              <a:t>似ている状況の他社のケースから、良い点を社内にフィードバック</a:t>
            </a:r>
            <a:endParaRPr lang="en-US" altLang="ja-JP" dirty="0"/>
          </a:p>
          <a:p>
            <a:pPr lvl="1"/>
            <a:r>
              <a:rPr lang="ja-JP" altLang="en-US" dirty="0"/>
              <a:t>発表形態：</a:t>
            </a:r>
            <a:r>
              <a:rPr lang="en-US" altLang="ja-JP" dirty="0"/>
              <a:t>1</a:t>
            </a:r>
            <a:r>
              <a:rPr lang="ja-JP" altLang="en-US" dirty="0"/>
              <a:t>社持ち時間は</a:t>
            </a:r>
            <a:r>
              <a:rPr lang="en-US" altLang="ja-JP" dirty="0"/>
              <a:t>2</a:t>
            </a:r>
            <a:r>
              <a:rPr lang="ja-JP" altLang="en-US" dirty="0"/>
              <a:t>～</a:t>
            </a:r>
            <a:r>
              <a:rPr lang="en-US" altLang="ja-JP" dirty="0"/>
              <a:t>3</a:t>
            </a:r>
            <a:r>
              <a:rPr lang="ja-JP" altLang="en-US" dirty="0"/>
              <a:t>分として、状況</a:t>
            </a:r>
            <a:r>
              <a:rPr lang="en-US" altLang="ja-JP" dirty="0"/>
              <a:t>(</a:t>
            </a:r>
            <a:r>
              <a:rPr lang="ja-JP" altLang="en-US" dirty="0"/>
              <a:t>実状</a:t>
            </a:r>
            <a:r>
              <a:rPr lang="en-US" altLang="ja-JP" dirty="0"/>
              <a:t>)</a:t>
            </a:r>
            <a:r>
              <a:rPr lang="ja-JP" altLang="en-US" dirty="0"/>
              <a:t>をプレゼン</a:t>
            </a:r>
            <a:endParaRPr lang="en-US" altLang="ja-JP" dirty="0"/>
          </a:p>
          <a:p>
            <a:pPr lvl="2"/>
            <a:r>
              <a:rPr lang="ja-JP" altLang="en-US" dirty="0"/>
              <a:t>あえてある程度フォーマット化してシンプルに</a:t>
            </a:r>
            <a:endParaRPr lang="en-US" altLang="ja-JP" dirty="0"/>
          </a:p>
          <a:p>
            <a:pPr lvl="2"/>
            <a:r>
              <a:rPr lang="ja-JP" altLang="en-US" dirty="0"/>
              <a:t>その中でポイントと思う点、などを含める</a:t>
            </a:r>
            <a:endParaRPr lang="en-US" altLang="ja-JP" dirty="0"/>
          </a:p>
          <a:p>
            <a:pPr lvl="2"/>
            <a:r>
              <a:rPr lang="ja-JP" altLang="en-US" dirty="0"/>
              <a:t>匿名希望</a:t>
            </a:r>
            <a:r>
              <a:rPr lang="en-US" altLang="ja-JP" dirty="0"/>
              <a:t>(A</a:t>
            </a:r>
            <a:r>
              <a:rPr lang="ja-JP" altLang="en-US" dirty="0"/>
              <a:t>社，</a:t>
            </a:r>
            <a:r>
              <a:rPr lang="en-US" altLang="ja-JP" dirty="0"/>
              <a:t>B</a:t>
            </a:r>
            <a:r>
              <a:rPr lang="ja-JP" altLang="en-US" dirty="0"/>
              <a:t>社</a:t>
            </a:r>
            <a:r>
              <a:rPr lang="en-US" altLang="ja-JP" dirty="0"/>
              <a:t>)</a:t>
            </a:r>
            <a:r>
              <a:rPr lang="ja-JP" altLang="en-US" dirty="0"/>
              <a:t>も</a:t>
            </a:r>
            <a:r>
              <a:rPr lang="en-US" altLang="ja-JP" dirty="0"/>
              <a:t>OK</a:t>
            </a:r>
            <a:r>
              <a:rPr lang="ja-JP" altLang="en-US" dirty="0"/>
              <a:t>として、出来れば議事</a:t>
            </a:r>
            <a:r>
              <a:rPr lang="en-US" altLang="ja-JP" dirty="0"/>
              <a:t>(Wiki)</a:t>
            </a:r>
            <a:r>
              <a:rPr lang="ja-JP" altLang="en-US" dirty="0"/>
              <a:t>に残す</a:t>
            </a:r>
            <a:endParaRPr lang="en-US" altLang="ja-JP"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3</a:t>
            </a:fld>
            <a:endParaRPr lang="en-US" altLang="ja-JP"/>
          </a:p>
        </p:txBody>
      </p:sp>
      <p:pic>
        <p:nvPicPr>
          <p:cNvPr id="25" name="図 2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
        <p:nvSpPr>
          <p:cNvPr id="7" name="テキスト ボックス 6">
            <a:extLst>
              <a:ext uri="{FF2B5EF4-FFF2-40B4-BE49-F238E27FC236}">
                <a16:creationId xmlns:a16="http://schemas.microsoft.com/office/drawing/2014/main" id="{94DCB494-3EF3-4AF8-BD41-CB66777F3F4C}"/>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588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30</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3497592660"/>
              </p:ext>
            </p:extLst>
          </p:nvPr>
        </p:nvGraphicFramePr>
        <p:xfrm>
          <a:off x="416496" y="836712"/>
          <a:ext cx="9073008" cy="5733189"/>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384670">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ja-JP" altLang="en-US" sz="2000" b="0" dirty="0">
                          <a:solidFill>
                            <a:schemeClr val="tx1"/>
                          </a:solidFill>
                        </a:rPr>
                        <a:t>某社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84670">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dirty="0">
                          <a:solidFill>
                            <a:schemeClr val="tx1"/>
                          </a:solidFill>
                        </a:rPr>
                        <a:t>匿名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a:t>
                      </a:r>
                      <a:r>
                        <a:rPr kumimoji="1" lang="ja-JP" altLang="en-US" sz="2000" b="0" dirty="0">
                          <a:solidFill>
                            <a:schemeClr val="tx1"/>
                          </a:solidFill>
                        </a:rPr>
                        <a:t>年</a:t>
                      </a:r>
                      <a:r>
                        <a:rPr kumimoji="1" lang="en-US" altLang="ja-JP" sz="2000" b="0" dirty="0">
                          <a:solidFill>
                            <a:schemeClr val="tx1"/>
                          </a:solidFill>
                        </a:rPr>
                        <a:t>4</a:t>
                      </a:r>
                      <a:r>
                        <a:rPr kumimoji="1" lang="ja-JP" altLang="en-US" sz="2000" b="0" dirty="0">
                          <a:solidFill>
                            <a:schemeClr val="tx1"/>
                          </a:solidFill>
                        </a:rPr>
                        <a:t>月</a:t>
                      </a:r>
                      <a:r>
                        <a:rPr kumimoji="1" lang="en-US" altLang="ja-JP" sz="2000" b="0" dirty="0">
                          <a:solidFill>
                            <a:schemeClr val="tx1"/>
                          </a:solidFill>
                        </a:rPr>
                        <a:t>18</a:t>
                      </a:r>
                      <a:r>
                        <a:rPr kumimoji="1" lang="ja-JP" altLang="en-US" sz="2000" b="0" dirty="0">
                          <a:solidFill>
                            <a:schemeClr val="tx1"/>
                          </a:solidFill>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5080">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621389">
                <a:tc gridSpan="2">
                  <a:txBody>
                    <a:bodyPr/>
                    <a:lstStyle/>
                    <a:p>
                      <a:pPr algn="ctr"/>
                      <a:r>
                        <a:rPr kumimoji="1" lang="ja-JP" altLang="en-US" sz="2000" b="0" dirty="0">
                          <a:solidFill>
                            <a:schemeClr val="tx1"/>
                          </a:solidFill>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専属組織あり </a:t>
                      </a:r>
                      <a:r>
                        <a:rPr kumimoji="1" lang="en-US" altLang="ja-JP" b="0" dirty="0">
                          <a:solidFill>
                            <a:schemeClr val="tx1"/>
                          </a:solidFill>
                        </a:rPr>
                        <a:t>/</a:t>
                      </a:r>
                      <a:r>
                        <a:rPr kumimoji="1" lang="ja-JP" altLang="en-US" b="0" dirty="0">
                          <a:solidFill>
                            <a:schemeClr val="tx1"/>
                          </a:solidFill>
                        </a:rPr>
                        <a:t> バーチャル </a:t>
                      </a:r>
                      <a:r>
                        <a:rPr kumimoji="1" lang="en-US" altLang="ja-JP" b="0" dirty="0">
                          <a:solidFill>
                            <a:schemeClr val="tx1"/>
                          </a:solidFill>
                        </a:rPr>
                        <a:t>or</a:t>
                      </a:r>
                      <a:r>
                        <a:rPr kumimoji="1" lang="ja-JP" altLang="en-US" b="0" dirty="0">
                          <a:solidFill>
                            <a:schemeClr val="tx1"/>
                          </a:solidFill>
                        </a:rPr>
                        <a:t> コミュニティ型 </a:t>
                      </a:r>
                      <a:r>
                        <a:rPr kumimoji="1" lang="en-US" altLang="ja-JP" b="0" dirty="0">
                          <a:solidFill>
                            <a:schemeClr val="tx1"/>
                          </a:solidFill>
                        </a:rPr>
                        <a:t>/</a:t>
                      </a:r>
                      <a:r>
                        <a:rPr kumimoji="1" lang="ja-JP" altLang="en-US" b="0" dirty="0">
                          <a:solidFill>
                            <a:schemeClr val="tx1"/>
                          </a:solidFill>
                        </a:rPr>
                        <a:t> 担当者レベル</a:t>
                      </a:r>
                      <a:r>
                        <a:rPr kumimoji="1" lang="ja-JP" altLang="en-US" b="0" baseline="0" dirty="0">
                          <a:solidFill>
                            <a:schemeClr val="tx1"/>
                          </a:solidFill>
                        </a:rPr>
                        <a:t> </a:t>
                      </a:r>
                      <a:r>
                        <a:rPr kumimoji="1" lang="en-US" altLang="ja-JP" b="0" baseline="0" dirty="0">
                          <a:solidFill>
                            <a:schemeClr val="tx1"/>
                          </a:solidFill>
                        </a:rPr>
                        <a:t>/</a:t>
                      </a:r>
                      <a:r>
                        <a:rPr kumimoji="1" lang="ja-JP" altLang="en-US" b="0" baseline="0" dirty="0">
                          <a:solidFill>
                            <a:schemeClr val="tx1"/>
                          </a:solidFill>
                        </a:rPr>
                        <a:t> </a:t>
                      </a:r>
                      <a:r>
                        <a:rPr kumimoji="1" lang="en-US" altLang="ja-JP" b="0" baseline="0" dirty="0">
                          <a:solidFill>
                            <a:schemeClr val="tx1"/>
                          </a:solidFill>
                        </a:rPr>
                        <a:t>Alone</a:t>
                      </a:r>
                    </a:p>
                    <a:p>
                      <a:r>
                        <a:rPr kumimoji="1" lang="en-US" altLang="ja-JP" b="0" baseline="0" dirty="0">
                          <a:solidFill>
                            <a:schemeClr val="tx1"/>
                          </a:solidFill>
                        </a:rPr>
                        <a:t>(</a:t>
                      </a:r>
                      <a:r>
                        <a:rPr kumimoji="1" lang="ja-JP" altLang="en-US" b="0" baseline="0" dirty="0">
                          <a:solidFill>
                            <a:schemeClr val="tx1"/>
                          </a:solidFill>
                        </a:rPr>
                        <a:t>備考： 組織化に取り組みはじめたばかりで未整備</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621389">
                <a:tc gridSpan="2">
                  <a:txBody>
                    <a:bodyPr/>
                    <a:lstStyle/>
                    <a:p>
                      <a:pPr algn="ctr"/>
                      <a:r>
                        <a:rPr kumimoji="1" lang="ja-JP" altLang="en-US" sz="2000" b="0" dirty="0">
                          <a:solidFill>
                            <a:schemeClr val="tx1"/>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a:solidFill>
                            <a:schemeClr val="tx1"/>
                          </a:solidFill>
                        </a:rPr>
                        <a:t>100</a:t>
                      </a:r>
                      <a:r>
                        <a:rPr kumimoji="1" lang="ja-JP" altLang="en-US" b="0" dirty="0">
                          <a:solidFill>
                            <a:schemeClr val="tx1"/>
                          </a:solidFill>
                        </a:rPr>
                        <a:t>人以上 </a:t>
                      </a:r>
                      <a:r>
                        <a:rPr kumimoji="1" lang="en-US" altLang="ja-JP" b="0" dirty="0">
                          <a:solidFill>
                            <a:schemeClr val="tx1"/>
                          </a:solidFill>
                        </a:rPr>
                        <a:t>/</a:t>
                      </a:r>
                      <a:r>
                        <a:rPr kumimoji="1" lang="ja-JP" altLang="en-US" b="0" dirty="0">
                          <a:solidFill>
                            <a:schemeClr val="tx1"/>
                          </a:solidFill>
                        </a:rPr>
                        <a:t> 数十人 </a:t>
                      </a:r>
                      <a:r>
                        <a:rPr kumimoji="1" lang="en-US" altLang="ja-JP" b="0" dirty="0">
                          <a:solidFill>
                            <a:schemeClr val="tx1"/>
                          </a:solidFill>
                        </a:rPr>
                        <a:t>/</a:t>
                      </a:r>
                      <a:r>
                        <a:rPr kumimoji="1" lang="ja-JP" altLang="en-US" b="0" dirty="0">
                          <a:solidFill>
                            <a:schemeClr val="tx1"/>
                          </a:solidFill>
                        </a:rPr>
                        <a:t> </a:t>
                      </a:r>
                      <a:r>
                        <a:rPr kumimoji="1" lang="en-US" altLang="ja-JP" b="0" dirty="0">
                          <a:solidFill>
                            <a:schemeClr val="tx1"/>
                          </a:solidFill>
                        </a:rPr>
                        <a:t>10</a:t>
                      </a:r>
                      <a:r>
                        <a:rPr kumimoji="1" lang="ja-JP" altLang="en-US" b="0" dirty="0">
                          <a:solidFill>
                            <a:schemeClr val="tx1"/>
                          </a:solidFill>
                        </a:rPr>
                        <a:t>～</a:t>
                      </a:r>
                      <a:r>
                        <a:rPr kumimoji="1" lang="en-US" altLang="ja-JP" b="0" dirty="0">
                          <a:solidFill>
                            <a:schemeClr val="tx1"/>
                          </a:solidFill>
                        </a:rPr>
                        <a:t>20</a:t>
                      </a:r>
                      <a:r>
                        <a:rPr kumimoji="1" lang="ja-JP" altLang="en-US" b="0" dirty="0">
                          <a:solidFill>
                            <a:schemeClr val="tx1"/>
                          </a:solidFill>
                        </a:rPr>
                        <a:t>名程度 </a:t>
                      </a:r>
                      <a:r>
                        <a:rPr kumimoji="1" lang="en-US" altLang="ja-JP" b="0" dirty="0">
                          <a:solidFill>
                            <a:schemeClr val="tx1"/>
                          </a:solidFill>
                        </a:rPr>
                        <a:t>/</a:t>
                      </a:r>
                      <a:r>
                        <a:rPr kumimoji="1" lang="ja-JP" altLang="en-US" b="0" dirty="0">
                          <a:solidFill>
                            <a:schemeClr val="tx1"/>
                          </a:solidFill>
                        </a:rPr>
                        <a:t> 数名 </a:t>
                      </a:r>
                      <a:r>
                        <a:rPr kumimoji="1" lang="en-US" altLang="ja-JP" b="0" dirty="0">
                          <a:solidFill>
                            <a:schemeClr val="tx1"/>
                          </a:solidFill>
                        </a:rPr>
                        <a:t>/</a:t>
                      </a:r>
                      <a:r>
                        <a:rPr kumimoji="1" lang="ja-JP" altLang="en-US" b="0" dirty="0">
                          <a:solidFill>
                            <a:schemeClr val="tx1"/>
                          </a:solidFill>
                        </a:rPr>
                        <a:t> ひとり </a:t>
                      </a:r>
                      <a:r>
                        <a:rPr kumimoji="1" lang="en-US" altLang="ja-JP" b="0" dirty="0">
                          <a:solidFill>
                            <a:schemeClr val="tx1"/>
                          </a:solidFill>
                        </a:rPr>
                        <a:t>/</a:t>
                      </a:r>
                      <a:r>
                        <a:rPr kumimoji="1" lang="ja-JP" altLang="en-US" b="0" baseline="0" dirty="0">
                          <a:solidFill>
                            <a:schemeClr val="tx1"/>
                          </a:solidFill>
                        </a:rPr>
                        <a:t> ゼロ</a:t>
                      </a:r>
                      <a:endParaRPr kumimoji="1" lang="en-US" altLang="ja-JP" b="0" baseline="0" dirty="0">
                        <a:solidFill>
                          <a:schemeClr val="tx1"/>
                        </a:solidFill>
                      </a:endParaRPr>
                    </a:p>
                    <a:p>
                      <a:r>
                        <a:rPr kumimoji="1" lang="en-US" altLang="ja-JP" b="0" baseline="0" dirty="0">
                          <a:solidFill>
                            <a:schemeClr val="tx1"/>
                          </a:solidFill>
                        </a:rPr>
                        <a:t>(</a:t>
                      </a:r>
                      <a:r>
                        <a:rPr kumimoji="1" lang="ja-JP" altLang="en-US" b="0" baseline="0" dirty="0">
                          <a:solidFill>
                            <a:schemeClr val="tx1"/>
                          </a:solidFill>
                        </a:rPr>
                        <a:t>備考： </a:t>
                      </a:r>
                      <a:r>
                        <a:rPr kumimoji="1" lang="en-US" altLang="ja-JP" b="0" baseline="0" dirty="0">
                          <a:solidFill>
                            <a:schemeClr val="tx1"/>
                          </a:solidFill>
                        </a:rPr>
                        <a:t>OSS</a:t>
                      </a:r>
                      <a:r>
                        <a:rPr kumimoji="1" lang="ja-JP" altLang="en-US" b="0" baseline="0" dirty="0">
                          <a:solidFill>
                            <a:schemeClr val="tx1"/>
                          </a:solidFill>
                        </a:rPr>
                        <a:t>コンプライアンス推進者の候補者数の見込み</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680569">
                <a:tc gridSpan="2">
                  <a:txBody>
                    <a:bodyPr/>
                    <a:lstStyle/>
                    <a:p>
                      <a:pPr algn="ctr"/>
                      <a:r>
                        <a:rPr kumimoji="1" lang="ja-JP" altLang="en-US" sz="2000" b="0" dirty="0">
                          <a:solidFill>
                            <a:schemeClr val="tx1"/>
                          </a:solidFill>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a:t>・ 担当レベルで課題意識は高い　・ 最終的には各開発部門に裁量はある</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21389">
                <a:tc gridSpan="2">
                  <a:txBody>
                    <a:bodyPr/>
                    <a:lstStyle/>
                    <a:p>
                      <a:pPr algn="ctr"/>
                      <a:r>
                        <a:rPr kumimoji="1" lang="ja-JP" altLang="en-US" sz="2000" b="0" dirty="0">
                          <a:solidFill>
                            <a:schemeClr val="tx1"/>
                          </a:solidFill>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a:t>・ 部門間で知識や体制整備でばらつきが大きい　・ 体制・活動の維持、強化</a:t>
                      </a:r>
                      <a:endParaRPr kumimoji="1" lang="en-US" altLang="ja-JP" dirty="0"/>
                    </a:p>
                    <a:p>
                      <a:pPr marL="0" indent="0">
                        <a:buFont typeface="Arial" panose="020B0604020202020204" pitchFamily="34" charset="0"/>
                        <a:buNone/>
                      </a:pPr>
                      <a:r>
                        <a:rPr kumimoji="1" lang="ja-JP" altLang="en-US" dirty="0"/>
                        <a:t>・ </a:t>
                      </a:r>
                      <a:r>
                        <a:rPr kumimoji="1" lang="en-US" altLang="ja-JP" dirty="0"/>
                        <a:t>OSS</a:t>
                      </a:r>
                      <a:r>
                        <a:rPr kumimoji="1" lang="ja-JP" altLang="en-US" dirty="0"/>
                        <a:t>の大規模化</a:t>
                      </a:r>
                      <a:r>
                        <a:rPr kumimoji="1" lang="en-US" altLang="ja-JP" dirty="0"/>
                        <a:t>(10</a:t>
                      </a:r>
                      <a:r>
                        <a:rPr kumimoji="1" lang="en-US" altLang="ja-JP" baseline="30000" dirty="0"/>
                        <a:t>4</a:t>
                      </a:r>
                      <a:r>
                        <a:rPr kumimoji="1" lang="ja-JP" altLang="en-US" dirty="0"/>
                        <a:t>以上</a:t>
                      </a:r>
                      <a:r>
                        <a:rPr kumimoji="1" lang="en-US" altLang="ja-JP" dirty="0"/>
                        <a:t>)</a:t>
                      </a:r>
                      <a:r>
                        <a:rPr kumimoji="1" lang="ja-JP" altLang="en-US" dirty="0"/>
                        <a:t>で案件ごとの管理が難しくなっている</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1953669">
                <a:tc gridSpan="2">
                  <a:txBody>
                    <a:bodyPr/>
                    <a:lstStyle/>
                    <a:p>
                      <a:pPr algn="ctr"/>
                      <a:r>
                        <a:rPr kumimoji="1" lang="ja-JP" altLang="en-US" sz="2000" b="0" dirty="0">
                          <a:solidFill>
                            <a:schemeClr val="tx1"/>
                          </a:solidFill>
                        </a:rPr>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dirty="0"/>
                        <a:t>・ </a:t>
                      </a:r>
                      <a:r>
                        <a:rPr kumimoji="1" lang="en-US" altLang="ja-JP" dirty="0"/>
                        <a:t>OSS</a:t>
                      </a:r>
                      <a:r>
                        <a:rPr kumimoji="1" lang="ja-JP" altLang="en-US" dirty="0"/>
                        <a:t>コンプライアンス情報、セキュリティ情報などを一元管理する仕組みを検討中</a:t>
                      </a:r>
                      <a:endParaRPr kumimoji="1" lang="en-US" altLang="ja-JP" dirty="0"/>
                    </a:p>
                    <a:p>
                      <a:r>
                        <a:rPr kumimoji="1" lang="ja-JP" altLang="en-US" dirty="0"/>
                        <a:t>　　→ </a:t>
                      </a:r>
                      <a:r>
                        <a:rPr kumimoji="1" lang="en-US" altLang="ja-JP" dirty="0"/>
                        <a:t>OSS</a:t>
                      </a:r>
                      <a:r>
                        <a:rPr kumimoji="1" lang="ja-JP" altLang="en-US" dirty="0"/>
                        <a:t>でやる、継続的にメンテナンスする、再利用する、ことに目処がたてば</a:t>
                      </a:r>
                      <a:endParaRPr kumimoji="1" lang="en-US" altLang="ja-JP" dirty="0"/>
                    </a:p>
                    <a:p>
                      <a:r>
                        <a:rPr kumimoji="1" lang="ja-JP" altLang="en-US" dirty="0"/>
                        <a:t>・ </a:t>
                      </a:r>
                      <a:r>
                        <a:rPr kumimoji="1" lang="en-US" altLang="ja-JP" dirty="0" err="1"/>
                        <a:t>OpenChain</a:t>
                      </a:r>
                      <a:r>
                        <a:rPr kumimoji="1" lang="en-US" altLang="ja-JP" dirty="0"/>
                        <a:t> </a:t>
                      </a:r>
                      <a:r>
                        <a:rPr kumimoji="1" lang="ja-JP" altLang="en-US" dirty="0"/>
                        <a:t>や </a:t>
                      </a:r>
                      <a:r>
                        <a:rPr kumimoji="1" lang="en-US" altLang="ja-JP" dirty="0" err="1"/>
                        <a:t>OpenChain</a:t>
                      </a:r>
                      <a:r>
                        <a:rPr kumimoji="1" lang="en-US" altLang="ja-JP" dirty="0"/>
                        <a:t> JWG </a:t>
                      </a:r>
                      <a:r>
                        <a:rPr kumimoji="1" lang="ja-JP" altLang="en-US" dirty="0"/>
                        <a:t>の活動や資料は参考になり助かります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7" name="角丸四角形 6"/>
          <p:cNvSpPr/>
          <p:nvPr/>
        </p:nvSpPr>
        <p:spPr bwMode="auto">
          <a:xfrm>
            <a:off x="3080792" y="2060848"/>
            <a:ext cx="1152128"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角丸四角形 7"/>
          <p:cNvSpPr/>
          <p:nvPr/>
        </p:nvSpPr>
        <p:spPr bwMode="auto">
          <a:xfrm>
            <a:off x="3944888" y="2636912"/>
            <a:ext cx="1584176" cy="33175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0" name="テキスト ボックス 9">
            <a:extLst>
              <a:ext uri="{FF2B5EF4-FFF2-40B4-BE49-F238E27FC236}">
                <a16:creationId xmlns:a16="http://schemas.microsoft.com/office/drawing/2014/main" id="{9D724776-DC8F-46CC-ABF7-CC9CF937AA19}"/>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4683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DFF8A6-EE54-4210-8F3C-CB7615268D43}" type="slidenum">
              <a:rPr kumimoji="1" lang="en-US" altLang="ja-JP" sz="1000" b="0" i="0" u="none" strike="noStrike" kern="1200" cap="none" spc="0" normalizeH="0" baseline="0" noProof="0" smtClean="0">
                <a:ln>
                  <a:noFill/>
                </a:ln>
                <a:solidFill>
                  <a:srgbClr val="FFFFFF"/>
                </a:solidFill>
                <a:effectLst/>
                <a:uLnTx/>
                <a:uFillTx/>
                <a:latin typeface="HGP創英角ｺﾞｼｯｸUB"/>
                <a:ea typeface="HGP創英角ｺﾞｼｯｸUB"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ja-JP" sz="1000" b="0" i="0" u="none" strike="noStrike" kern="1200" cap="none" spc="0" normalizeH="0" baseline="0" noProof="0">
              <a:ln>
                <a:noFill/>
              </a:ln>
              <a:solidFill>
                <a:srgbClr val="FFFFFF"/>
              </a:solidFill>
              <a:effectLst/>
              <a:uLnTx/>
              <a:uFillTx/>
              <a:latin typeface="HGP創英角ｺﾞｼｯｸUB"/>
              <a:ea typeface="HGP創英角ｺﾞｼｯｸUB" pitchFamily="50" charset="-128"/>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2421149724"/>
              </p:ext>
            </p:extLst>
          </p:nvPr>
        </p:nvGraphicFramePr>
        <p:xfrm>
          <a:off x="416496" y="836712"/>
          <a:ext cx="9073008" cy="5527061"/>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Anonymous</a:t>
                      </a:r>
                      <a:r>
                        <a:rPr kumimoji="1" lang="en-US" altLang="ja-JP" sz="1400" b="0" baseline="0" dirty="0">
                          <a:solidFill>
                            <a:schemeClr val="tx1"/>
                          </a:solidFill>
                        </a:rPr>
                        <a:t>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a:solidFill>
                            <a:schemeClr val="tx1"/>
                          </a:solidFill>
                        </a:rPr>
                        <a:t>Anonymous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a:solidFill>
                            <a:schemeClr val="tx1"/>
                          </a:solidFill>
                        </a:rPr>
                        <a:t>2018/04/18</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(reference: start to make an organization.</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(reference: as a candidate working for the OSS compliance.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The persons in charge have</a:t>
                      </a:r>
                      <a:r>
                        <a:rPr kumimoji="1" lang="en-US" altLang="ja-JP" sz="1400" baseline="0" dirty="0"/>
                        <a:t> a good and high awareness.</a:t>
                      </a:r>
                    </a:p>
                    <a:p>
                      <a:pPr marL="0" indent="0">
                        <a:buFont typeface="Arial" panose="020B0604020202020204" pitchFamily="34" charset="0"/>
                        <a:buNone/>
                      </a:pPr>
                      <a:r>
                        <a:rPr kumimoji="1" lang="en-US" altLang="ja-JP" sz="1400" dirty="0"/>
                        <a:t>The final</a:t>
                      </a:r>
                      <a:r>
                        <a:rPr kumimoji="1" lang="en-US" altLang="ja-JP" sz="1400" baseline="0" dirty="0"/>
                        <a:t> decision is made by Business Unit. </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There are</a:t>
                      </a:r>
                      <a:r>
                        <a:rPr kumimoji="1" lang="en-US" altLang="ja-JP" sz="1400" baseline="0" dirty="0"/>
                        <a:t> varies of the knowledge and system from each organization.</a:t>
                      </a:r>
                    </a:p>
                    <a:p>
                      <a:pPr marL="0" indent="0">
                        <a:buFont typeface="Arial" panose="020B0604020202020204" pitchFamily="34" charset="0"/>
                        <a:buNone/>
                      </a:pPr>
                      <a:r>
                        <a:rPr kumimoji="1" lang="en-US" altLang="ja-JP" sz="1400" baseline="0" dirty="0"/>
                        <a:t>Need to maintain the organization and activity.</a:t>
                      </a:r>
                    </a:p>
                    <a:p>
                      <a:pPr marL="0" indent="0">
                        <a:buFont typeface="Arial" panose="020B0604020202020204" pitchFamily="34" charset="0"/>
                        <a:buNone/>
                      </a:pPr>
                      <a:r>
                        <a:rPr kumimoji="1" lang="en-US" altLang="ja-JP" sz="1400" baseline="0" dirty="0"/>
                        <a:t>Difficult to manage each project because of the used software will be a lot (</a:t>
                      </a:r>
                      <a:r>
                        <a:rPr kumimoji="1" lang="en-US" altLang="ja-JP" sz="1400" baseline="0"/>
                        <a:t>over 10,000)</a:t>
                      </a:r>
                      <a:endParaRPr kumimoji="1" lang="en-US" altLang="ja-JP"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2113301">
                <a:tc gridSpan="2">
                  <a:txBody>
                    <a:bodyPr/>
                    <a:lstStyle/>
                    <a:p>
                      <a:pPr algn="ctr"/>
                      <a:r>
                        <a:rPr kumimoji="1" lang="en-US" altLang="ja-JP" sz="1400" b="0" dirty="0">
                          <a:solidFill>
                            <a:schemeClr val="tx1"/>
                          </a:solidFill>
                        </a:rPr>
                        <a:t>Free</a:t>
                      </a:r>
                      <a:r>
                        <a:rPr kumimoji="1" lang="en-US" altLang="ja-JP" sz="1400" b="0" baseline="0" dirty="0">
                          <a:solidFill>
                            <a:schemeClr val="tx1"/>
                          </a:solidFill>
                        </a:rPr>
                        <a:t> writing</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dirty="0"/>
                        <a:t>Study about making</a:t>
                      </a:r>
                      <a:r>
                        <a:rPr kumimoji="1" lang="en-US" altLang="ja-JP" sz="1400" baseline="0" dirty="0"/>
                        <a:t> a mechanism to manage the information of the OSS compliance and security.</a:t>
                      </a:r>
                    </a:p>
                    <a:p>
                      <a:r>
                        <a:rPr kumimoji="1" lang="en-US" altLang="ja-JP" sz="1400" baseline="0" dirty="0"/>
                        <a:t>    - doing by OSS, need to maintain continuously,  need to re-use,  these are </a:t>
                      </a:r>
                      <a:r>
                        <a:rPr kumimoji="1" lang="en-US" altLang="ja-JP" sz="1400" baseline="0" dirty="0" err="1"/>
                        <a:t>neccssary</a:t>
                      </a:r>
                      <a:r>
                        <a:rPr kumimoji="1" lang="en-US" altLang="ja-JP" sz="1400" baseline="0" dirty="0"/>
                        <a:t>. </a:t>
                      </a:r>
                      <a:endParaRPr kumimoji="1" lang="en-US" altLang="ja-JP" sz="1400" dirty="0"/>
                    </a:p>
                    <a:p>
                      <a:r>
                        <a:rPr kumimoji="1" lang="en-US" altLang="ja-JP" sz="1400" dirty="0"/>
                        <a:t>The materials of </a:t>
                      </a:r>
                      <a:r>
                        <a:rPr kumimoji="1" lang="en-US" altLang="ja-JP" sz="1400" dirty="0" err="1"/>
                        <a:t>OpenChain</a:t>
                      </a:r>
                      <a:r>
                        <a:rPr kumimoji="1" lang="en-US" altLang="ja-JP" sz="1400" baseline="0" dirty="0"/>
                        <a:t> is helpful for me.</a:t>
                      </a:r>
                    </a:p>
                    <a:p>
                      <a:endParaRPr kumimoji="1" lang="en-US" altLang="ja-JP" sz="1400" dirty="0"/>
                    </a:p>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6" name="角丸四角形 5"/>
          <p:cNvSpPr/>
          <p:nvPr/>
        </p:nvSpPr>
        <p:spPr bwMode="auto">
          <a:xfrm>
            <a:off x="3440832" y="1767743"/>
            <a:ext cx="720080"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7" name="角丸四角形 6"/>
          <p:cNvSpPr/>
          <p:nvPr/>
        </p:nvSpPr>
        <p:spPr bwMode="auto">
          <a:xfrm>
            <a:off x="3224808" y="2300468"/>
            <a:ext cx="792088" cy="264436"/>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9" name="正方形/長方形 8"/>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Kato@Panasonic</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0" name="テキスト ボックス 9">
            <a:extLst>
              <a:ext uri="{FF2B5EF4-FFF2-40B4-BE49-F238E27FC236}">
                <a16:creationId xmlns:a16="http://schemas.microsoft.com/office/drawing/2014/main" id="{366CF49C-25AB-4A3D-A5E7-219FB97E7FCA}"/>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9014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32</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888159229"/>
              </p:ext>
            </p:extLst>
          </p:nvPr>
        </p:nvGraphicFramePr>
        <p:xfrm>
          <a:off x="416496" y="836712"/>
          <a:ext cx="9073008" cy="5713701"/>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288032">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ja-JP" altLang="en-US" sz="2000" b="0" dirty="0">
                          <a:solidFill>
                            <a:schemeClr val="tx1"/>
                          </a:solidFill>
                        </a:rPr>
                        <a:t>匿名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2000" b="0">
                          <a:solidFill>
                            <a:schemeClr val="tx1"/>
                          </a:solidFill>
                        </a:rPr>
                        <a:t>匿名</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2018/04/18</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ja-JP" altLang="en-US" sz="2000" b="0" dirty="0">
                          <a:solidFill>
                            <a:schemeClr val="tx1"/>
                          </a:solidFill>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専属組織あり </a:t>
                      </a:r>
                      <a:r>
                        <a:rPr kumimoji="1" lang="en-US" altLang="ja-JP" b="0" dirty="0">
                          <a:solidFill>
                            <a:schemeClr val="tx1"/>
                          </a:solidFill>
                        </a:rPr>
                        <a:t>/</a:t>
                      </a:r>
                      <a:r>
                        <a:rPr kumimoji="1" lang="ja-JP" altLang="en-US" b="0" dirty="0">
                          <a:solidFill>
                            <a:schemeClr val="tx1"/>
                          </a:solidFill>
                        </a:rPr>
                        <a:t> バーチャル </a:t>
                      </a:r>
                      <a:r>
                        <a:rPr kumimoji="1" lang="en-US" altLang="ja-JP" b="0" dirty="0">
                          <a:solidFill>
                            <a:schemeClr val="tx1"/>
                          </a:solidFill>
                        </a:rPr>
                        <a:t>or</a:t>
                      </a:r>
                      <a:r>
                        <a:rPr kumimoji="1" lang="ja-JP" altLang="en-US" b="0" dirty="0">
                          <a:solidFill>
                            <a:schemeClr val="tx1"/>
                          </a:solidFill>
                        </a:rPr>
                        <a:t> コミュニティ型 </a:t>
                      </a:r>
                      <a:r>
                        <a:rPr kumimoji="1" lang="en-US" altLang="ja-JP" b="0" dirty="0">
                          <a:solidFill>
                            <a:schemeClr val="tx1"/>
                          </a:solidFill>
                        </a:rPr>
                        <a:t>/</a:t>
                      </a:r>
                      <a:r>
                        <a:rPr kumimoji="1" lang="ja-JP" altLang="en-US" b="0" dirty="0">
                          <a:solidFill>
                            <a:schemeClr val="tx1"/>
                          </a:solidFill>
                        </a:rPr>
                        <a:t> 担当者レベル</a:t>
                      </a:r>
                      <a:r>
                        <a:rPr kumimoji="1" lang="ja-JP" altLang="en-US" b="0" baseline="0" dirty="0">
                          <a:solidFill>
                            <a:schemeClr val="tx1"/>
                          </a:solidFill>
                        </a:rPr>
                        <a:t> </a:t>
                      </a:r>
                      <a:r>
                        <a:rPr kumimoji="1" lang="en-US" altLang="ja-JP" b="0" baseline="0" dirty="0">
                          <a:solidFill>
                            <a:schemeClr val="tx1"/>
                          </a:solidFill>
                        </a:rPr>
                        <a:t>/</a:t>
                      </a:r>
                      <a:r>
                        <a:rPr kumimoji="1" lang="ja-JP" altLang="en-US" b="0" baseline="0" dirty="0">
                          <a:solidFill>
                            <a:schemeClr val="tx1"/>
                          </a:solidFill>
                        </a:rPr>
                        <a:t> </a:t>
                      </a:r>
                      <a:r>
                        <a:rPr kumimoji="1" lang="en-US" altLang="ja-JP" b="0" baseline="0" dirty="0">
                          <a:solidFill>
                            <a:schemeClr val="tx1"/>
                          </a:solidFill>
                        </a:rPr>
                        <a:t>Alone</a:t>
                      </a:r>
                    </a:p>
                    <a:p>
                      <a:r>
                        <a:rPr kumimoji="1" lang="en-US" altLang="ja-JP" b="0" baseline="0" dirty="0">
                          <a:solidFill>
                            <a:schemeClr val="tx1"/>
                          </a:solidFill>
                        </a:rPr>
                        <a:t>(</a:t>
                      </a:r>
                      <a:r>
                        <a:rPr kumimoji="1" lang="ja-JP" altLang="en-US" b="0" baseline="0" dirty="0">
                          <a:solidFill>
                            <a:schemeClr val="tx1"/>
                          </a:solidFill>
                        </a:rPr>
                        <a:t>備考：実質</a:t>
                      </a:r>
                      <a:r>
                        <a:rPr kumimoji="1" lang="en-US" altLang="ja-JP" b="0" baseline="0" dirty="0">
                          <a:solidFill>
                            <a:schemeClr val="tx1"/>
                          </a:solidFill>
                        </a:rPr>
                        <a:t>1</a:t>
                      </a:r>
                      <a:r>
                        <a:rPr kumimoji="1" lang="ja-JP" altLang="en-US" b="0" baseline="0" dirty="0">
                          <a:solidFill>
                            <a:schemeClr val="tx1"/>
                          </a:solidFill>
                        </a:rPr>
                        <a:t>名</a:t>
                      </a:r>
                      <a:r>
                        <a:rPr kumimoji="1" lang="en-US" altLang="ja-JP" b="0" baseline="0" dirty="0">
                          <a:solidFill>
                            <a:schemeClr val="tx1"/>
                          </a:solidFill>
                        </a:rPr>
                        <a:t>)</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ja-JP" altLang="en-US" sz="2000" b="0" dirty="0">
                          <a:solidFill>
                            <a:schemeClr val="tx1"/>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a:solidFill>
                            <a:schemeClr val="tx1"/>
                          </a:solidFill>
                        </a:rPr>
                        <a:t>100</a:t>
                      </a:r>
                      <a:r>
                        <a:rPr kumimoji="1" lang="ja-JP" altLang="en-US" b="0" dirty="0">
                          <a:solidFill>
                            <a:schemeClr val="tx1"/>
                          </a:solidFill>
                        </a:rPr>
                        <a:t>人以上 </a:t>
                      </a:r>
                      <a:r>
                        <a:rPr kumimoji="1" lang="en-US" altLang="ja-JP" b="0" dirty="0">
                          <a:solidFill>
                            <a:schemeClr val="tx1"/>
                          </a:solidFill>
                        </a:rPr>
                        <a:t>/</a:t>
                      </a:r>
                      <a:r>
                        <a:rPr kumimoji="1" lang="ja-JP" altLang="en-US" b="0" dirty="0">
                          <a:solidFill>
                            <a:schemeClr val="tx1"/>
                          </a:solidFill>
                        </a:rPr>
                        <a:t> 数十人 </a:t>
                      </a:r>
                      <a:r>
                        <a:rPr kumimoji="1" lang="en-US" altLang="ja-JP" b="0" dirty="0">
                          <a:solidFill>
                            <a:schemeClr val="tx1"/>
                          </a:solidFill>
                        </a:rPr>
                        <a:t>/</a:t>
                      </a:r>
                      <a:r>
                        <a:rPr kumimoji="1" lang="ja-JP" altLang="en-US" b="0" dirty="0">
                          <a:solidFill>
                            <a:schemeClr val="tx1"/>
                          </a:solidFill>
                        </a:rPr>
                        <a:t> </a:t>
                      </a:r>
                      <a:r>
                        <a:rPr kumimoji="1" lang="en-US" altLang="ja-JP" b="0" dirty="0">
                          <a:solidFill>
                            <a:schemeClr val="tx1"/>
                          </a:solidFill>
                        </a:rPr>
                        <a:t>10</a:t>
                      </a:r>
                      <a:r>
                        <a:rPr kumimoji="1" lang="ja-JP" altLang="en-US" b="0" dirty="0">
                          <a:solidFill>
                            <a:schemeClr val="tx1"/>
                          </a:solidFill>
                        </a:rPr>
                        <a:t>～</a:t>
                      </a:r>
                      <a:r>
                        <a:rPr kumimoji="1" lang="en-US" altLang="ja-JP" b="0" dirty="0">
                          <a:solidFill>
                            <a:schemeClr val="tx1"/>
                          </a:solidFill>
                        </a:rPr>
                        <a:t>20</a:t>
                      </a:r>
                      <a:r>
                        <a:rPr kumimoji="1" lang="ja-JP" altLang="en-US" b="0" dirty="0">
                          <a:solidFill>
                            <a:schemeClr val="tx1"/>
                          </a:solidFill>
                        </a:rPr>
                        <a:t>名程度 </a:t>
                      </a:r>
                      <a:r>
                        <a:rPr kumimoji="1" lang="en-US" altLang="ja-JP" b="0" dirty="0">
                          <a:solidFill>
                            <a:schemeClr val="tx1"/>
                          </a:solidFill>
                        </a:rPr>
                        <a:t>/</a:t>
                      </a:r>
                      <a:r>
                        <a:rPr kumimoji="1" lang="ja-JP" altLang="en-US" b="0" dirty="0">
                          <a:solidFill>
                            <a:schemeClr val="tx1"/>
                          </a:solidFill>
                        </a:rPr>
                        <a:t> 数名 </a:t>
                      </a:r>
                      <a:r>
                        <a:rPr kumimoji="1" lang="en-US" altLang="ja-JP" b="0" dirty="0">
                          <a:solidFill>
                            <a:schemeClr val="tx1"/>
                          </a:solidFill>
                        </a:rPr>
                        <a:t>/</a:t>
                      </a:r>
                      <a:r>
                        <a:rPr kumimoji="1" lang="ja-JP" altLang="en-US" b="0" dirty="0">
                          <a:solidFill>
                            <a:schemeClr val="tx1"/>
                          </a:solidFill>
                        </a:rPr>
                        <a:t> ひとり </a:t>
                      </a:r>
                      <a:r>
                        <a:rPr kumimoji="1" lang="en-US" altLang="ja-JP" b="0" dirty="0">
                          <a:solidFill>
                            <a:schemeClr val="tx1"/>
                          </a:solidFill>
                        </a:rPr>
                        <a:t>/</a:t>
                      </a:r>
                      <a:r>
                        <a:rPr kumimoji="1" lang="ja-JP" altLang="en-US" b="0" baseline="0" dirty="0">
                          <a:solidFill>
                            <a:schemeClr val="tx1"/>
                          </a:solidFill>
                        </a:rPr>
                        <a:t> ゼロ</a:t>
                      </a:r>
                      <a:endParaRPr kumimoji="1" lang="en-US" altLang="ja-JP" b="0" baseline="0" dirty="0">
                        <a:solidFill>
                          <a:schemeClr val="tx1"/>
                        </a:solidFill>
                      </a:endParaRPr>
                    </a:p>
                    <a:p>
                      <a:r>
                        <a:rPr kumimoji="1" lang="en-US" altLang="ja-JP" b="0" baseline="0" dirty="0">
                          <a:solidFill>
                            <a:schemeClr val="tx1"/>
                          </a:solidFill>
                        </a:rPr>
                        <a:t>(</a:t>
                      </a:r>
                      <a:r>
                        <a:rPr kumimoji="1" lang="ja-JP" altLang="en-US" b="0" baseline="0" dirty="0">
                          <a:solidFill>
                            <a:schemeClr val="tx1"/>
                          </a:solidFill>
                        </a:rPr>
                        <a:t>備考：実質</a:t>
                      </a:r>
                      <a:r>
                        <a:rPr kumimoji="1" lang="en-US" altLang="ja-JP" b="0" baseline="0" dirty="0">
                          <a:solidFill>
                            <a:schemeClr val="tx1"/>
                          </a:solidFill>
                        </a:rPr>
                        <a:t>1</a:t>
                      </a:r>
                      <a:r>
                        <a:rPr kumimoji="1" lang="ja-JP" altLang="en-US" b="0" baseline="0" dirty="0">
                          <a:solidFill>
                            <a:schemeClr val="tx1"/>
                          </a:solidFill>
                        </a:rPr>
                        <a:t>名</a:t>
                      </a:r>
                      <a:r>
                        <a:rPr kumimoji="1" lang="en-US" altLang="ja-JP" b="0" baseline="0" dirty="0">
                          <a:solidFill>
                            <a:schemeClr val="tx1"/>
                          </a:solidFill>
                        </a:rPr>
                        <a:t>)</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ja-JP" altLang="en-US" sz="2000" b="0" dirty="0">
                          <a:solidFill>
                            <a:schemeClr val="tx1"/>
                          </a:solidFill>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a:t>コンプライアンス意識が低く、孤軍奮闘中。</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460960">
                <a:tc gridSpan="2">
                  <a:txBody>
                    <a:bodyPr/>
                    <a:lstStyle/>
                    <a:p>
                      <a:pPr algn="ctr"/>
                      <a:r>
                        <a:rPr kumimoji="1" lang="ja-JP" altLang="en-US" sz="2000" b="0" dirty="0">
                          <a:solidFill>
                            <a:schemeClr val="tx1"/>
                          </a:solidFill>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dirty="0"/>
                        <a:t>どうやってコンプライアンス意識を向上させるか</a:t>
                      </a:r>
                      <a:r>
                        <a:rPr kumimoji="1" lang="en-US" altLang="ja-JP" dirty="0"/>
                        <a:t>(</a:t>
                      </a:r>
                      <a:r>
                        <a:rPr kumimoji="1" lang="ja-JP" altLang="en-US" dirty="0"/>
                        <a:t>社内、社外を含めて</a:t>
                      </a:r>
                      <a:r>
                        <a:rPr kumimoji="1" lang="en-US" altLang="ja-JP"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2113301">
                <a:tc gridSpan="2">
                  <a:txBody>
                    <a:bodyPr/>
                    <a:lstStyle/>
                    <a:p>
                      <a:pPr algn="ctr"/>
                      <a:r>
                        <a:rPr kumimoji="1" lang="ja-JP" altLang="en-US" sz="2000" b="0">
                          <a:solidFill>
                            <a:schemeClr val="tx1"/>
                          </a:solidFill>
                        </a:rPr>
                        <a:t>対策</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dirty="0"/>
                        <a:t>業界全体のコンプライアンス意識を向上させる。</a:t>
                      </a:r>
                      <a:endParaRPr kumimoji="1" lang="en-US" altLang="ja-JP" dirty="0"/>
                    </a:p>
                    <a:p>
                      <a:r>
                        <a:rPr kumimoji="1" lang="ja-JP" altLang="en-US" dirty="0"/>
                        <a:t>→ライセンスやコンプライアンス関連のメンバーを増やす</a:t>
                      </a:r>
                      <a:endParaRPr kumimoji="1" lang="en-US" altLang="ja-JP" dirty="0"/>
                    </a:p>
                    <a:p>
                      <a:r>
                        <a:rPr kumimoji="1" lang="ja-JP" altLang="en-US" dirty="0"/>
                        <a:t>→ライセンスやコンプライアンス関連の教育が必要</a:t>
                      </a:r>
                      <a:endParaRPr kumimoji="1" lang="en-US" altLang="ja-JP" dirty="0"/>
                    </a:p>
                    <a:p>
                      <a:r>
                        <a:rPr kumimoji="1" lang="ja-JP" altLang="en-US" dirty="0"/>
                        <a:t>　　→</a:t>
                      </a:r>
                      <a:r>
                        <a:rPr kumimoji="1" lang="en-US" altLang="ja-JP" dirty="0" err="1"/>
                        <a:t>OpenChain</a:t>
                      </a:r>
                      <a:r>
                        <a:rPr kumimoji="1" lang="ja-JP" altLang="en-US" dirty="0"/>
                        <a:t>の翻訳案　「</a:t>
                      </a:r>
                      <a:r>
                        <a:rPr kumimoji="1" lang="en-US" altLang="ja-JP" dirty="0"/>
                        <a:t>ML</a:t>
                      </a:r>
                      <a:r>
                        <a:rPr kumimoji="1" lang="ja-JP" altLang="en-US" dirty="0"/>
                        <a:t>で提案→全員で翻訳始まる」</a:t>
                      </a:r>
                      <a:endParaRPr kumimoji="1" lang="en-US" altLang="ja-JP" dirty="0"/>
                    </a:p>
                    <a:p>
                      <a:r>
                        <a:rPr kumimoji="1" lang="ja-JP" altLang="en-US" dirty="0"/>
                        <a:t>　　→</a:t>
                      </a:r>
                      <a:r>
                        <a:rPr kumimoji="1" lang="en-US" altLang="ja-JP" dirty="0"/>
                        <a:t>OSC</a:t>
                      </a:r>
                      <a:r>
                        <a:rPr kumimoji="1" lang="ja-JP" altLang="en-US" dirty="0"/>
                        <a:t>等のイベント参加案　「</a:t>
                      </a:r>
                      <a:r>
                        <a:rPr kumimoji="1" lang="en-US" altLang="ja-JP" dirty="0"/>
                        <a:t>JWG</a:t>
                      </a:r>
                      <a:r>
                        <a:rPr kumimoji="1" lang="ja-JP" altLang="en-US" dirty="0"/>
                        <a:t>第一回で提案→</a:t>
                      </a:r>
                      <a:r>
                        <a:rPr kumimoji="1" lang="en-US" altLang="ja-JP" dirty="0"/>
                        <a:t>Hitachi</a:t>
                      </a:r>
                      <a:r>
                        <a:rPr kumimoji="1" lang="ja-JP" altLang="en-US" dirty="0"/>
                        <a:t>殿実現」</a:t>
                      </a:r>
                      <a:endParaRPr kumimoji="1" lang="en-US" altLang="ja-JP" dirty="0"/>
                    </a:p>
                    <a:p>
                      <a:r>
                        <a:rPr kumimoji="1" lang="ja-JP" altLang="en-US" dirty="0"/>
                        <a:t>　　→</a:t>
                      </a:r>
                      <a:r>
                        <a:rPr kumimoji="1" lang="en-US" altLang="ja-JP" dirty="0"/>
                        <a:t>OSC KYOTO</a:t>
                      </a:r>
                      <a:r>
                        <a:rPr kumimoji="1" lang="ja-JP" altLang="en-US" dirty="0"/>
                        <a:t>の参加提案</a:t>
                      </a:r>
                      <a:r>
                        <a:rPr kumimoji="1" lang="en-US" altLang="ja-JP" dirty="0"/>
                        <a:t>(NEW)</a:t>
                      </a:r>
                    </a:p>
                    <a:p>
                      <a:r>
                        <a:rPr kumimoji="1" lang="ja-JP" altLang="en-US" dirty="0"/>
                        <a:t>　　→カリキュラムを</a:t>
                      </a:r>
                      <a:r>
                        <a:rPr kumimoji="1" lang="en-US" altLang="ja-JP" dirty="0"/>
                        <a:t>MOOCS</a:t>
                      </a:r>
                      <a:r>
                        <a:rPr kumimoji="1" lang="ja-JP" altLang="en-US" dirty="0"/>
                        <a:t>教材化したい（</a:t>
                      </a:r>
                      <a:r>
                        <a:rPr kumimoji="1" lang="en-US" altLang="ja-JP" dirty="0"/>
                        <a:t>NEW)</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7" name="角丸四角形 6"/>
          <p:cNvSpPr/>
          <p:nvPr/>
        </p:nvSpPr>
        <p:spPr bwMode="auto">
          <a:xfrm>
            <a:off x="1496616" y="2047030"/>
            <a:ext cx="1440160"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角丸四角形 7"/>
          <p:cNvSpPr/>
          <p:nvPr/>
        </p:nvSpPr>
        <p:spPr bwMode="auto">
          <a:xfrm>
            <a:off x="5673080" y="2668044"/>
            <a:ext cx="648072" cy="317673"/>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0" name="テキスト ボックス 9">
            <a:extLst>
              <a:ext uri="{FF2B5EF4-FFF2-40B4-BE49-F238E27FC236}">
                <a16:creationId xmlns:a16="http://schemas.microsoft.com/office/drawing/2014/main" id="{C91B1A3F-FD66-4F30-B7FE-C2762F8C3466}"/>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2838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DFF8A6-EE54-4210-8F3C-CB7615268D43}" type="slidenum">
              <a:rPr kumimoji="1" lang="en-US" altLang="ja-JP" sz="1000" b="0" i="0" u="none" strike="noStrike" kern="1200" cap="none" spc="0" normalizeH="0" baseline="0" noProof="0" smtClean="0">
                <a:ln>
                  <a:noFill/>
                </a:ln>
                <a:solidFill>
                  <a:srgbClr val="FFFFFF"/>
                </a:solidFill>
                <a:effectLst/>
                <a:uLnTx/>
                <a:uFillTx/>
                <a:latin typeface="HGP創英角ｺﾞｼｯｸUB"/>
                <a:ea typeface="HGP創英角ｺﾞｼｯｸUB"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ja-JP" sz="1000" b="0" i="0" u="none" strike="noStrike" kern="1200" cap="none" spc="0" normalizeH="0" baseline="0" noProof="0">
              <a:ln>
                <a:noFill/>
              </a:ln>
              <a:solidFill>
                <a:srgbClr val="FFFFFF"/>
              </a:solidFill>
              <a:effectLst/>
              <a:uLnTx/>
              <a:uFillTx/>
              <a:latin typeface="HGP創英角ｺﾞｼｯｸUB"/>
              <a:ea typeface="HGP創英角ｺﾞｼｯｸUB" pitchFamily="50" charset="-128"/>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4036794544"/>
              </p:ext>
            </p:extLst>
          </p:nvPr>
        </p:nvGraphicFramePr>
        <p:xfrm>
          <a:off x="416496" y="836712"/>
          <a:ext cx="9073008" cy="5447456"/>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Anonymous</a:t>
                      </a:r>
                      <a:r>
                        <a:rPr kumimoji="1" lang="en-US" altLang="ja-JP" sz="1400" b="0" baseline="0" dirty="0">
                          <a:solidFill>
                            <a:schemeClr val="tx1"/>
                          </a:solidFill>
                        </a:rPr>
                        <a:t>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a:solidFill>
                            <a:schemeClr val="tx1"/>
                          </a:solidFill>
                        </a:rPr>
                        <a:t>Anonymous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a:solidFill>
                            <a:schemeClr val="tx1"/>
                          </a:solidFill>
                        </a:rPr>
                        <a:t>2018/04/18</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(reference: actually only one person.</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(reference: actually only one person.</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The</a:t>
                      </a:r>
                      <a:r>
                        <a:rPr kumimoji="1" lang="en-US" altLang="ja-JP" sz="1400" baseline="0" dirty="0"/>
                        <a:t> consciousness is low. I’m struggling alone.</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sz="1400" dirty="0"/>
                        <a:t>How to promote OSS compliance to management</a:t>
                      </a:r>
                      <a:r>
                        <a:rPr kumimoji="1" lang="en-US" altLang="ja-JP" sz="1400" baseline="0" dirty="0"/>
                        <a:t>s and over company</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2113301">
                <a:tc gridSpan="2">
                  <a:txBody>
                    <a:bodyPr/>
                    <a:lstStyle/>
                    <a:p>
                      <a:pPr algn="ctr"/>
                      <a:r>
                        <a:rPr kumimoji="1" lang="en-US" altLang="ja-JP" sz="1400" b="0" dirty="0">
                          <a:solidFill>
                            <a:schemeClr val="tx1"/>
                          </a:solidFill>
                        </a:rPr>
                        <a:t>Free</a:t>
                      </a:r>
                      <a:r>
                        <a:rPr kumimoji="1" lang="en-US" altLang="ja-JP" sz="1400" b="0" baseline="0" dirty="0">
                          <a:solidFill>
                            <a:schemeClr val="tx1"/>
                          </a:solidFill>
                        </a:rPr>
                        <a:t> writing</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dirty="0"/>
                        <a:t>I</a:t>
                      </a:r>
                      <a:r>
                        <a:rPr kumimoji="1" lang="en-US" altLang="ja-JP" sz="1400" baseline="0" dirty="0"/>
                        <a:t> would like to improve the awareness of the OSS compliance in the industry.</a:t>
                      </a:r>
                    </a:p>
                    <a:p>
                      <a:r>
                        <a:rPr kumimoji="1" lang="en-US" altLang="ja-JP" sz="1400" baseline="0" dirty="0"/>
                        <a:t>  * increase members working for the OSS license and compliance</a:t>
                      </a:r>
                    </a:p>
                    <a:p>
                      <a:r>
                        <a:rPr kumimoji="1" lang="en-US" altLang="ja-JP" sz="1400" baseline="0" dirty="0"/>
                        <a:t>  * need the education of the OSS license and compliance</a:t>
                      </a:r>
                    </a:p>
                    <a:p>
                      <a:r>
                        <a:rPr kumimoji="1" lang="en-US" altLang="ja-JP" sz="1400" baseline="0" dirty="0"/>
                        <a:t>     - Translation : when proposing on the ML, after that, start to translate.</a:t>
                      </a:r>
                    </a:p>
                    <a:p>
                      <a:r>
                        <a:rPr kumimoji="1" lang="en-US" altLang="ja-JP" sz="1400" baseline="0" dirty="0"/>
                        <a:t>     - Join in the event : when proposing at the 1</a:t>
                      </a:r>
                      <a:r>
                        <a:rPr kumimoji="1" lang="en-US" altLang="ja-JP" sz="1400" baseline="30000" dirty="0"/>
                        <a:t>st</a:t>
                      </a:r>
                      <a:r>
                        <a:rPr kumimoji="1" lang="en-US" altLang="ja-JP" sz="1400" baseline="0" dirty="0"/>
                        <a:t> JWG meeting, after that, Hitachi did.</a:t>
                      </a:r>
                    </a:p>
                    <a:p>
                      <a:r>
                        <a:rPr kumimoji="1" lang="en-US" altLang="ja-JP" sz="1400" baseline="0" dirty="0"/>
                        <a:t>     - propose : join in the OSC KYOTO</a:t>
                      </a:r>
                    </a:p>
                    <a:p>
                      <a:r>
                        <a:rPr kumimoji="1" lang="en-US" altLang="ja-JP" sz="1400" baseline="0" dirty="0"/>
                        <a:t>     - propose : make MOOCS materials about the education curriculum</a:t>
                      </a:r>
                      <a:endParaRPr kumimoji="1" lang="en-US" altLang="ja-JP" sz="1400" dirty="0"/>
                    </a:p>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12" name="角丸四角形 11"/>
          <p:cNvSpPr/>
          <p:nvPr/>
        </p:nvSpPr>
        <p:spPr bwMode="auto">
          <a:xfrm>
            <a:off x="1496616" y="1772816"/>
            <a:ext cx="1872208"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3" name="角丸四角形 12"/>
          <p:cNvSpPr/>
          <p:nvPr/>
        </p:nvSpPr>
        <p:spPr bwMode="auto">
          <a:xfrm>
            <a:off x="4016896" y="2276872"/>
            <a:ext cx="504056" cy="29552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正方形/長方形 7"/>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Kato@Panasonic</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0" name="テキスト ボックス 9">
            <a:extLst>
              <a:ext uri="{FF2B5EF4-FFF2-40B4-BE49-F238E27FC236}">
                <a16:creationId xmlns:a16="http://schemas.microsoft.com/office/drawing/2014/main" id="{49276E07-4146-4AFB-BDFF-237A49C3E8EE}"/>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1997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34</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967211360"/>
              </p:ext>
            </p:extLst>
          </p:nvPr>
        </p:nvGraphicFramePr>
        <p:xfrm>
          <a:off x="65457" y="584408"/>
          <a:ext cx="9775086" cy="5926520"/>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3561353">
                  <a:extLst>
                    <a:ext uri="{9D8B030D-6E8A-4147-A177-3AD203B41FA5}">
                      <a16:colId xmlns:a16="http://schemas.microsoft.com/office/drawing/2014/main" val="20001"/>
                    </a:ext>
                  </a:extLst>
                </a:gridCol>
                <a:gridCol w="1653435">
                  <a:extLst>
                    <a:ext uri="{9D8B030D-6E8A-4147-A177-3AD203B41FA5}">
                      <a16:colId xmlns:a16="http://schemas.microsoft.com/office/drawing/2014/main" val="20002"/>
                    </a:ext>
                  </a:extLst>
                </a:gridCol>
                <a:gridCol w="3615418">
                  <a:extLst>
                    <a:ext uri="{9D8B030D-6E8A-4147-A177-3AD203B41FA5}">
                      <a16:colId xmlns:a16="http://schemas.microsoft.com/office/drawing/2014/main" val="20003"/>
                    </a:ext>
                  </a:extLst>
                </a:gridCol>
              </a:tblGrid>
              <a:tr h="323132">
                <a:tc>
                  <a:txBody>
                    <a:bodyPr/>
                    <a:lstStyle/>
                    <a:p>
                      <a:r>
                        <a:rPr kumimoji="1" lang="ja-JP" altLang="en-US" sz="16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sz="1600" b="0" dirty="0">
                          <a:solidFill>
                            <a:schemeClr val="tx1"/>
                          </a:solidFill>
                        </a:rPr>
                        <a:t>匿名希望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23132">
                <a:tc>
                  <a:txBody>
                    <a:bodyPr/>
                    <a:lstStyle/>
                    <a:p>
                      <a:r>
                        <a:rPr kumimoji="1" lang="ja-JP" altLang="en-US" sz="16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a:solidFill>
                            <a:schemeClr val="tx1"/>
                          </a:solidFill>
                        </a:rPr>
                        <a:t>匿名希望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0" dirty="0">
                          <a:solidFill>
                            <a:schemeClr val="tx1"/>
                          </a:solidFill>
                        </a:rPr>
                        <a:t>2018</a:t>
                      </a:r>
                      <a:r>
                        <a:rPr kumimoji="1" lang="ja-JP" altLang="en-US" sz="1600" b="0" dirty="0">
                          <a:solidFill>
                            <a:schemeClr val="tx1"/>
                          </a:solidFill>
                        </a:rPr>
                        <a:t>年</a:t>
                      </a:r>
                      <a:r>
                        <a:rPr kumimoji="1" lang="en-US" altLang="ja-JP" sz="1600" b="0" dirty="0">
                          <a:solidFill>
                            <a:schemeClr val="tx1"/>
                          </a:solidFill>
                        </a:rPr>
                        <a:t>4</a:t>
                      </a:r>
                      <a:r>
                        <a:rPr kumimoji="1" lang="ja-JP" altLang="en-US" sz="1600" b="0">
                          <a:solidFill>
                            <a:schemeClr val="tx1"/>
                          </a:solidFill>
                        </a:rPr>
                        <a:t>月</a:t>
                      </a:r>
                      <a:r>
                        <a:rPr kumimoji="1" lang="en-US" altLang="ja-JP" sz="1600" b="0">
                          <a:solidFill>
                            <a:schemeClr val="tx1"/>
                          </a:solidFill>
                        </a:rPr>
                        <a:t>19</a:t>
                      </a:r>
                      <a:r>
                        <a:rPr kumimoji="1" lang="ja-JP" altLang="en-US" sz="1600" b="0">
                          <a:solidFill>
                            <a:schemeClr val="tx1"/>
                          </a:solidFill>
                        </a:rPr>
                        <a:t>日</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6878">
                <a:tc gridSpan="4">
                  <a:txBody>
                    <a:bodyPr/>
                    <a:lstStyle/>
                    <a:p>
                      <a:endParaRPr kumimoji="1" lang="ja-JP" altLang="en-US" sz="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653480">
                <a:tc>
                  <a:txBody>
                    <a:bodyPr/>
                    <a:lstStyle/>
                    <a:p>
                      <a:pPr algn="ctr"/>
                      <a:r>
                        <a:rPr kumimoji="1" lang="ja-JP" altLang="en-US" sz="1600" b="0" dirty="0">
                          <a:solidFill>
                            <a:schemeClr val="tx1"/>
                          </a:solidFill>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sz="1600" b="0" dirty="0">
                          <a:solidFill>
                            <a:schemeClr val="tx1"/>
                          </a:solidFill>
                        </a:rPr>
                        <a:t>専属組織あり </a:t>
                      </a:r>
                      <a:r>
                        <a:rPr kumimoji="1" lang="en-US" altLang="ja-JP" sz="1600" b="0" dirty="0">
                          <a:solidFill>
                            <a:schemeClr val="tx1"/>
                          </a:solidFill>
                        </a:rPr>
                        <a:t>/</a:t>
                      </a:r>
                      <a:r>
                        <a:rPr kumimoji="1" lang="ja-JP" altLang="en-US" sz="1600" b="0" dirty="0">
                          <a:solidFill>
                            <a:schemeClr val="tx1"/>
                          </a:solidFill>
                        </a:rPr>
                        <a:t> バーチャル </a:t>
                      </a:r>
                      <a:r>
                        <a:rPr kumimoji="1" lang="en-US" altLang="ja-JP" sz="1600" b="0" dirty="0">
                          <a:solidFill>
                            <a:schemeClr val="tx1"/>
                          </a:solidFill>
                        </a:rPr>
                        <a:t>or</a:t>
                      </a:r>
                      <a:r>
                        <a:rPr kumimoji="1" lang="ja-JP" altLang="en-US" sz="1600" b="0" dirty="0">
                          <a:solidFill>
                            <a:schemeClr val="tx1"/>
                          </a:solidFill>
                        </a:rPr>
                        <a:t> コミュニティ型 </a:t>
                      </a:r>
                      <a:r>
                        <a:rPr kumimoji="1" lang="en-US" altLang="ja-JP" sz="1600" b="0" dirty="0">
                          <a:solidFill>
                            <a:schemeClr val="tx1"/>
                          </a:solidFill>
                        </a:rPr>
                        <a:t>/</a:t>
                      </a:r>
                      <a:r>
                        <a:rPr kumimoji="1" lang="ja-JP" altLang="en-US" sz="1600" b="0" dirty="0">
                          <a:solidFill>
                            <a:schemeClr val="tx1"/>
                          </a:solidFill>
                        </a:rPr>
                        <a:t> 担当者レベル</a:t>
                      </a:r>
                      <a:r>
                        <a:rPr kumimoji="1" lang="ja-JP" altLang="en-US" sz="1600" b="0" baseline="0" dirty="0">
                          <a:solidFill>
                            <a:schemeClr val="tx1"/>
                          </a:solidFill>
                        </a:rPr>
                        <a:t> </a:t>
                      </a:r>
                      <a:r>
                        <a:rPr kumimoji="1" lang="en-US" altLang="ja-JP" sz="1600" b="0" baseline="0" dirty="0">
                          <a:solidFill>
                            <a:schemeClr val="tx1"/>
                          </a:solidFill>
                        </a:rPr>
                        <a:t>/</a:t>
                      </a:r>
                      <a:r>
                        <a:rPr kumimoji="1" lang="ja-JP" altLang="en-US" sz="1600" b="0" baseline="0" dirty="0">
                          <a:solidFill>
                            <a:schemeClr val="tx1"/>
                          </a:solidFill>
                        </a:rPr>
                        <a:t> </a:t>
                      </a:r>
                      <a:r>
                        <a:rPr kumimoji="1" lang="en-US" altLang="ja-JP" sz="1600" b="0" baseline="0" dirty="0">
                          <a:solidFill>
                            <a:schemeClr val="tx1"/>
                          </a:solidFill>
                        </a:rPr>
                        <a:t>Alone</a:t>
                      </a:r>
                    </a:p>
                    <a:p>
                      <a:r>
                        <a:rPr kumimoji="1" lang="en-US" altLang="ja-JP" sz="1400" b="0" baseline="0" dirty="0">
                          <a:solidFill>
                            <a:schemeClr val="tx1"/>
                          </a:solidFill>
                        </a:rPr>
                        <a:t>(</a:t>
                      </a:r>
                      <a:r>
                        <a:rPr kumimoji="1" lang="ja-JP" altLang="en-US" sz="1400" b="0" baseline="0" dirty="0">
                          <a:solidFill>
                            <a:schemeClr val="tx1"/>
                          </a:solidFill>
                        </a:rPr>
                        <a:t> 専属組織や専任者なし。会社としての共通</a:t>
                      </a:r>
                      <a:r>
                        <a:rPr kumimoji="1" lang="en-US" altLang="ja-JP" sz="1400" b="0" baseline="0" dirty="0">
                          <a:solidFill>
                            <a:schemeClr val="tx1"/>
                          </a:solidFill>
                        </a:rPr>
                        <a:t>OSS</a:t>
                      </a:r>
                      <a:r>
                        <a:rPr kumimoji="1" lang="ja-JP" altLang="en-US" sz="1400" b="0" baseline="0" dirty="0">
                          <a:solidFill>
                            <a:schemeClr val="tx1"/>
                          </a:solidFill>
                        </a:rPr>
                        <a:t>コンプライアンスルールはなく、各クライアントの開発方針に依存</a:t>
                      </a:r>
                      <a:r>
                        <a:rPr kumimoji="1" lang="en-US" altLang="ja-JP" sz="1400" b="0" baseline="0" dirty="0">
                          <a:solidFill>
                            <a:schemeClr val="tx1"/>
                          </a:solidFill>
                        </a:rPr>
                        <a:t>)</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734391">
                <a:tc>
                  <a:txBody>
                    <a:bodyPr/>
                    <a:lstStyle/>
                    <a:p>
                      <a:pPr algn="ctr"/>
                      <a:r>
                        <a:rPr kumimoji="1" lang="ja-JP" altLang="en-US" sz="1600" b="0" dirty="0">
                          <a:solidFill>
                            <a:schemeClr val="tx1"/>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600" b="0" dirty="0">
                          <a:solidFill>
                            <a:schemeClr val="tx1"/>
                          </a:solidFill>
                        </a:rPr>
                        <a:t>100</a:t>
                      </a:r>
                      <a:r>
                        <a:rPr kumimoji="1" lang="ja-JP" altLang="en-US" sz="1600" b="0" dirty="0">
                          <a:solidFill>
                            <a:schemeClr val="tx1"/>
                          </a:solidFill>
                        </a:rPr>
                        <a:t>人以上 </a:t>
                      </a:r>
                      <a:r>
                        <a:rPr kumimoji="1" lang="en-US" altLang="ja-JP" sz="1600" b="0" dirty="0">
                          <a:solidFill>
                            <a:schemeClr val="tx1"/>
                          </a:solidFill>
                        </a:rPr>
                        <a:t>/</a:t>
                      </a:r>
                      <a:r>
                        <a:rPr kumimoji="1" lang="ja-JP" altLang="en-US" sz="1600" b="0" dirty="0">
                          <a:solidFill>
                            <a:schemeClr val="tx1"/>
                          </a:solidFill>
                        </a:rPr>
                        <a:t> 数十人 </a:t>
                      </a:r>
                      <a:r>
                        <a:rPr kumimoji="1" lang="en-US" altLang="ja-JP" sz="1600" b="0" dirty="0">
                          <a:solidFill>
                            <a:schemeClr val="tx1"/>
                          </a:solidFill>
                        </a:rPr>
                        <a:t>/</a:t>
                      </a:r>
                      <a:r>
                        <a:rPr kumimoji="1" lang="ja-JP" altLang="en-US" sz="1600" b="0" dirty="0">
                          <a:solidFill>
                            <a:schemeClr val="tx1"/>
                          </a:solidFill>
                        </a:rPr>
                        <a:t> </a:t>
                      </a:r>
                      <a:r>
                        <a:rPr kumimoji="1" lang="en-US" altLang="ja-JP" sz="1600" b="0" dirty="0">
                          <a:solidFill>
                            <a:schemeClr val="tx1"/>
                          </a:solidFill>
                        </a:rPr>
                        <a:t>10</a:t>
                      </a:r>
                      <a:r>
                        <a:rPr kumimoji="1" lang="ja-JP" altLang="en-US" sz="1600" b="0" dirty="0">
                          <a:solidFill>
                            <a:schemeClr val="tx1"/>
                          </a:solidFill>
                        </a:rPr>
                        <a:t>～</a:t>
                      </a:r>
                      <a:r>
                        <a:rPr kumimoji="1" lang="en-US" altLang="ja-JP" sz="1600" b="0" dirty="0">
                          <a:solidFill>
                            <a:schemeClr val="tx1"/>
                          </a:solidFill>
                        </a:rPr>
                        <a:t>20</a:t>
                      </a:r>
                      <a:r>
                        <a:rPr kumimoji="1" lang="ja-JP" altLang="en-US" sz="1600" b="0" dirty="0">
                          <a:solidFill>
                            <a:schemeClr val="tx1"/>
                          </a:solidFill>
                        </a:rPr>
                        <a:t>名程度 </a:t>
                      </a:r>
                      <a:r>
                        <a:rPr kumimoji="1" lang="en-US" altLang="ja-JP" sz="1600" b="0" dirty="0">
                          <a:solidFill>
                            <a:schemeClr val="tx1"/>
                          </a:solidFill>
                        </a:rPr>
                        <a:t>/</a:t>
                      </a:r>
                      <a:r>
                        <a:rPr kumimoji="1" lang="ja-JP" altLang="en-US" sz="1600" b="0" dirty="0">
                          <a:solidFill>
                            <a:schemeClr val="tx1"/>
                          </a:solidFill>
                        </a:rPr>
                        <a:t> 数名 </a:t>
                      </a:r>
                      <a:r>
                        <a:rPr kumimoji="1" lang="en-US" altLang="ja-JP" sz="1600" b="0" dirty="0">
                          <a:solidFill>
                            <a:schemeClr val="tx1"/>
                          </a:solidFill>
                        </a:rPr>
                        <a:t>/</a:t>
                      </a:r>
                      <a:r>
                        <a:rPr kumimoji="1" lang="ja-JP" altLang="en-US" sz="1600" b="0" dirty="0">
                          <a:solidFill>
                            <a:schemeClr val="tx1"/>
                          </a:solidFill>
                        </a:rPr>
                        <a:t> ひとり </a:t>
                      </a:r>
                      <a:r>
                        <a:rPr kumimoji="1" lang="en-US" altLang="ja-JP" sz="1600" b="0" dirty="0">
                          <a:solidFill>
                            <a:schemeClr val="tx1"/>
                          </a:solidFill>
                        </a:rPr>
                        <a:t>/</a:t>
                      </a:r>
                      <a:r>
                        <a:rPr kumimoji="1" lang="ja-JP" altLang="en-US" sz="1600" b="0" baseline="0" dirty="0">
                          <a:solidFill>
                            <a:schemeClr val="tx1"/>
                          </a:solidFill>
                        </a:rPr>
                        <a:t> ゼロ</a:t>
                      </a:r>
                      <a:endParaRPr kumimoji="1" lang="en-US" altLang="ja-JP" sz="1600" b="0" baseline="0" dirty="0">
                        <a:solidFill>
                          <a:schemeClr val="tx1"/>
                        </a:solidFill>
                      </a:endParaRPr>
                    </a:p>
                    <a:p>
                      <a:r>
                        <a:rPr kumimoji="1" lang="en-US" altLang="ja-JP" sz="1400" b="0" baseline="0" dirty="0">
                          <a:solidFill>
                            <a:schemeClr val="tx1"/>
                          </a:solidFill>
                        </a:rPr>
                        <a:t>(</a:t>
                      </a:r>
                      <a:r>
                        <a:rPr kumimoji="1" lang="ja-JP" altLang="en-US" sz="1400" b="0" baseline="0" dirty="0">
                          <a:solidFill>
                            <a:schemeClr val="tx1"/>
                          </a:solidFill>
                        </a:rPr>
                        <a:t>過去に</a:t>
                      </a:r>
                      <a:r>
                        <a:rPr kumimoji="1" lang="en-US" altLang="ja-JP" sz="1400" b="0" baseline="0" dirty="0">
                          <a:solidFill>
                            <a:schemeClr val="tx1"/>
                          </a:solidFill>
                        </a:rPr>
                        <a:t>OSS</a:t>
                      </a:r>
                      <a:r>
                        <a:rPr kumimoji="1" lang="ja-JP" altLang="en-US" sz="1400" b="0" baseline="0" dirty="0">
                          <a:solidFill>
                            <a:schemeClr val="tx1"/>
                          </a:solidFill>
                        </a:rPr>
                        <a:t>コンプライアンスに関する開発支援を担当した開発者を中心にライセンス関連のナレッジを整備。社内勉強会の開催などを通じた啓蒙活動を推進していた</a:t>
                      </a:r>
                      <a:r>
                        <a:rPr kumimoji="1" lang="en-US" altLang="ja-JP" sz="1400" b="0" baseline="0" dirty="0">
                          <a:solidFill>
                            <a:schemeClr val="tx1"/>
                          </a:solidFill>
                        </a:rPr>
                        <a:t>)</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705015">
                <a:tc>
                  <a:txBody>
                    <a:bodyPr/>
                    <a:lstStyle/>
                    <a:p>
                      <a:pPr algn="ctr"/>
                      <a:r>
                        <a:rPr kumimoji="1" lang="ja-JP" altLang="en-US" sz="1600" b="0" dirty="0">
                          <a:solidFill>
                            <a:schemeClr val="tx1"/>
                          </a:solidFill>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sz="1400" dirty="0"/>
                        <a:t>・</a:t>
                      </a:r>
                      <a:r>
                        <a:rPr kumimoji="1" lang="en-US" altLang="ja-JP" sz="1400" dirty="0"/>
                        <a:t>OSS</a:t>
                      </a:r>
                      <a:r>
                        <a:rPr kumimoji="1" lang="ja-JP" altLang="en-US" sz="1400" dirty="0"/>
                        <a:t>はソフトウェア開発には使わないのが基本方針</a:t>
                      </a:r>
                      <a:r>
                        <a:rPr kumimoji="1" lang="en-US" altLang="ja-JP" sz="1400" dirty="0"/>
                        <a:t>(</a:t>
                      </a:r>
                      <a:r>
                        <a:rPr kumimoji="1" lang="ja-JP" altLang="en-US" sz="1400" dirty="0"/>
                        <a:t>開発案件毎に規定</a:t>
                      </a:r>
                      <a:r>
                        <a:rPr kumimoji="1" lang="en-US" altLang="ja-JP" sz="1400" dirty="0"/>
                        <a:t>)</a:t>
                      </a:r>
                    </a:p>
                    <a:p>
                      <a:pPr marL="0" indent="0">
                        <a:buFont typeface="Arial" panose="020B0604020202020204" pitchFamily="34" charset="0"/>
                        <a:buNone/>
                      </a:pPr>
                      <a:r>
                        <a:rPr kumimoji="1" lang="ja-JP" altLang="en-US" sz="1400" dirty="0"/>
                        <a:t>・</a:t>
                      </a:r>
                      <a:r>
                        <a:rPr kumimoji="1" lang="en-US" altLang="ja-JP" sz="1400" dirty="0"/>
                        <a:t>OSS</a:t>
                      </a:r>
                      <a:r>
                        <a:rPr kumimoji="1" lang="ja-JP" altLang="en-US" sz="1400" dirty="0"/>
                        <a:t>コンプライアンスに関するナレッジは資料化されていて、誰でも参照可能</a:t>
                      </a:r>
                      <a:r>
                        <a:rPr kumimoji="1" lang="en-US" altLang="ja-JP" sz="1400" dirty="0"/>
                        <a:t>(</a:t>
                      </a:r>
                      <a:r>
                        <a:rPr kumimoji="1" lang="ja-JP" altLang="en-US" sz="1400" dirty="0"/>
                        <a:t>活用度合いは不明</a:t>
                      </a:r>
                      <a:r>
                        <a:rPr kumimoji="1" lang="en-US" altLang="ja-JP" sz="1400" dirty="0"/>
                        <a:t>)</a:t>
                      </a:r>
                    </a:p>
                    <a:p>
                      <a:pPr marL="0" indent="0">
                        <a:buFont typeface="Arial" panose="020B0604020202020204" pitchFamily="34" charset="0"/>
                        <a:buNone/>
                      </a:pPr>
                      <a:r>
                        <a:rPr kumimoji="1" lang="ja-JP" altLang="en-US" sz="1400" dirty="0"/>
                        <a:t>・</a:t>
                      </a:r>
                      <a:r>
                        <a:rPr kumimoji="1" lang="en-US" altLang="ja-JP" sz="1400" dirty="0"/>
                        <a:t>OSS</a:t>
                      </a:r>
                      <a:r>
                        <a:rPr kumimoji="1" lang="ja-JP" altLang="en-US" sz="1400" dirty="0"/>
                        <a:t>混入をチェックするための社内オリジナルツールが存在する</a:t>
                      </a:r>
                      <a:r>
                        <a:rPr kumimoji="1" lang="en-US" altLang="ja-JP" sz="1400" dirty="0"/>
                        <a:t>(</a:t>
                      </a:r>
                      <a:r>
                        <a:rPr kumimoji="1" lang="ja-JP" altLang="en-US" sz="1400" dirty="0"/>
                        <a:t>活用度合いは不明</a:t>
                      </a:r>
                      <a:r>
                        <a:rPr kumimoji="1" lang="en-US" altLang="ja-JP"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1527534">
                <a:tc>
                  <a:txBody>
                    <a:bodyPr/>
                    <a:lstStyle/>
                    <a:p>
                      <a:pPr algn="ctr"/>
                      <a:r>
                        <a:rPr kumimoji="1" lang="ja-JP" altLang="en-US" sz="1600" b="0" dirty="0">
                          <a:solidFill>
                            <a:schemeClr val="tx1"/>
                          </a:solidFill>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ja-JP" altLang="en-US" sz="1400" dirty="0"/>
                        <a:t>・</a:t>
                      </a:r>
                      <a:r>
                        <a:rPr kumimoji="1" lang="en-US" altLang="ja-JP" sz="1400" dirty="0"/>
                        <a:t>OSS</a:t>
                      </a:r>
                      <a:r>
                        <a:rPr kumimoji="1" lang="ja-JP" altLang="en-US" sz="1400" dirty="0"/>
                        <a:t>コンプライアンスの遵守意識は人依存である</a:t>
                      </a:r>
                      <a:r>
                        <a:rPr kumimoji="1" lang="en-US" altLang="ja-JP" sz="1400" dirty="0"/>
                        <a:t>(</a:t>
                      </a:r>
                      <a:r>
                        <a:rPr kumimoji="1" lang="ja-JP" altLang="en-US" sz="1400" dirty="0"/>
                        <a:t>社内ルールとして体系化・浸透できていない</a:t>
                      </a:r>
                      <a:r>
                        <a:rPr kumimoji="1" lang="en-US" altLang="ja-JP" sz="1400" dirty="0"/>
                        <a:t>)</a:t>
                      </a:r>
                    </a:p>
                    <a:p>
                      <a:pPr marL="0" indent="0">
                        <a:buFont typeface="Arial" panose="020B0604020202020204" pitchFamily="34" charset="0"/>
                        <a:buNone/>
                      </a:pPr>
                      <a:r>
                        <a:rPr kumimoji="1" lang="ja-JP" altLang="en-US" sz="1400" dirty="0"/>
                        <a:t>　開発案件に極度に依存している</a:t>
                      </a:r>
                      <a:r>
                        <a:rPr kumimoji="1" lang="en-US" altLang="ja-JP" sz="1400" dirty="0"/>
                        <a:t>(</a:t>
                      </a:r>
                      <a:r>
                        <a:rPr kumimoji="1" lang="ja-JP" altLang="en-US" sz="1400" dirty="0"/>
                        <a:t>その案件でクライアントの</a:t>
                      </a:r>
                      <a:r>
                        <a:rPr kumimoji="1" lang="en-US" altLang="ja-JP" sz="1400" dirty="0"/>
                        <a:t>OSS</a:t>
                      </a:r>
                      <a:r>
                        <a:rPr kumimoji="1" lang="ja-JP" altLang="en-US" sz="1400" dirty="0"/>
                        <a:t>コンプライアンスに関する開発支援を</a:t>
                      </a:r>
                      <a:endParaRPr kumimoji="1" lang="en-US" altLang="ja-JP" sz="1400" dirty="0"/>
                    </a:p>
                    <a:p>
                      <a:pPr marL="0" indent="0">
                        <a:buFont typeface="Arial" panose="020B0604020202020204" pitchFamily="34" charset="0"/>
                        <a:buNone/>
                      </a:pPr>
                      <a:r>
                        <a:rPr kumimoji="1" lang="ja-JP" altLang="en-US" sz="1400" dirty="0"/>
                        <a:t>　行わない場合は意識が低くなる</a:t>
                      </a:r>
                      <a:r>
                        <a:rPr kumimoji="1" lang="en-US" altLang="ja-JP" sz="1400" dirty="0"/>
                        <a:t>)</a:t>
                      </a:r>
                    </a:p>
                    <a:p>
                      <a:pPr marL="0" indent="0">
                        <a:buFont typeface="Arial" panose="020B0604020202020204" pitchFamily="34" charset="0"/>
                        <a:buNone/>
                      </a:pPr>
                      <a:r>
                        <a:rPr kumimoji="1" lang="ja-JP" altLang="en-US" sz="1400" dirty="0"/>
                        <a:t>・組織として</a:t>
                      </a:r>
                      <a:r>
                        <a:rPr kumimoji="1" lang="en-US" altLang="ja-JP" sz="1400" dirty="0"/>
                        <a:t>OSS</a:t>
                      </a:r>
                      <a:r>
                        <a:rPr kumimoji="1" lang="ja-JP" altLang="en-US" sz="1400" dirty="0"/>
                        <a:t>コンプライアンスの対策が実施できていない</a:t>
                      </a:r>
                      <a:endParaRPr kumimoji="1" lang="en-US" altLang="ja-JP" sz="1400" dirty="0"/>
                    </a:p>
                    <a:p>
                      <a:pPr marL="0" indent="0">
                        <a:buFont typeface="Arial" panose="020B0604020202020204" pitchFamily="34" charset="0"/>
                        <a:buNone/>
                      </a:pPr>
                      <a:r>
                        <a:rPr kumimoji="1" lang="ja-JP" altLang="en-US" sz="1400" dirty="0"/>
                        <a:t>・資料化されたナレッジや社内</a:t>
                      </a:r>
                      <a:r>
                        <a:rPr kumimoji="1" lang="en-US" altLang="ja-JP" sz="1400" dirty="0"/>
                        <a:t>OSS</a:t>
                      </a:r>
                      <a:r>
                        <a:rPr kumimoji="1" lang="ja-JP" altLang="en-US" sz="1400" dirty="0"/>
                        <a:t>チェックツールの活用が進まない</a:t>
                      </a:r>
                      <a:endParaRPr kumimoji="1" lang="en-US" altLang="ja-JP" sz="1400" dirty="0"/>
                    </a:p>
                    <a:p>
                      <a:pPr marL="0" indent="0">
                        <a:buFont typeface="Arial" panose="020B0604020202020204" pitchFamily="34" charset="0"/>
                        <a:buNone/>
                      </a:pPr>
                      <a:r>
                        <a:rPr kumimoji="1" lang="ja-JP" altLang="en-US" sz="1400" dirty="0"/>
                        <a:t>・一時期は</a:t>
                      </a:r>
                      <a:r>
                        <a:rPr kumimoji="1" lang="en-US" altLang="ja-JP" sz="1400" dirty="0"/>
                        <a:t>OSS</a:t>
                      </a:r>
                      <a:r>
                        <a:rPr kumimoji="1" lang="ja-JP" altLang="en-US" sz="1400" dirty="0"/>
                        <a:t>コンプライアンスに対する社内開発者の興味は</a:t>
                      </a:r>
                      <a:r>
                        <a:rPr kumimoji="1" lang="ja-JP" altLang="en-US" sz="1400" dirty="0" err="1"/>
                        <a:t>そこそこ</a:t>
                      </a:r>
                      <a:r>
                        <a:rPr kumimoji="1" lang="ja-JP" altLang="en-US" sz="1400" dirty="0"/>
                        <a:t>あったが、近年は継続的な啓蒙活動に取組めておらず、開発者の意識が低くなっているような印象がある</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1321904">
                <a:tc>
                  <a:txBody>
                    <a:bodyPr/>
                    <a:lstStyle/>
                    <a:p>
                      <a:pPr algn="ctr"/>
                      <a:r>
                        <a:rPr kumimoji="1" lang="ja-JP" altLang="en-US" sz="1600" b="0" dirty="0">
                          <a:solidFill>
                            <a:schemeClr val="tx1"/>
                          </a:solidFill>
                        </a:rPr>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dirty="0"/>
                        <a:t>[</a:t>
                      </a:r>
                      <a:r>
                        <a:rPr kumimoji="1" lang="ja-JP" altLang="en-US" sz="1400" dirty="0"/>
                        <a:t>知りたいこと</a:t>
                      </a:r>
                      <a:r>
                        <a:rPr kumimoji="1" lang="en-US" altLang="ja-JP" sz="1400" dirty="0"/>
                        <a:t>]</a:t>
                      </a:r>
                    </a:p>
                    <a:p>
                      <a:r>
                        <a:rPr kumimoji="1" lang="ja-JP" altLang="en-US" sz="1400" dirty="0"/>
                        <a:t>・最近の</a:t>
                      </a:r>
                      <a:r>
                        <a:rPr kumimoji="1" lang="en-US" altLang="ja-JP" sz="1400" dirty="0"/>
                        <a:t>OSS</a:t>
                      </a:r>
                      <a:r>
                        <a:rPr kumimoji="1" lang="ja-JP" altLang="en-US" sz="1400" dirty="0"/>
                        <a:t>コンプライアンスに関する動向、近況、トレンド</a:t>
                      </a:r>
                      <a:endParaRPr kumimoji="1" lang="en-US" altLang="ja-JP" sz="1400" dirty="0"/>
                    </a:p>
                    <a:p>
                      <a:r>
                        <a:rPr kumimoji="1" lang="ja-JP" altLang="en-US" sz="1400" dirty="0"/>
                        <a:t>・製品に組み込んで出荷したソフトウェアに対する</a:t>
                      </a:r>
                      <a:r>
                        <a:rPr kumimoji="1" lang="en-US" altLang="ja-JP" sz="1400" dirty="0"/>
                        <a:t>OSS</a:t>
                      </a:r>
                      <a:r>
                        <a:rPr kumimoji="1" lang="ja-JP" altLang="en-US" sz="1400" dirty="0"/>
                        <a:t>のセキュリティ面の対策</a:t>
                      </a:r>
                      <a:r>
                        <a:rPr kumimoji="1" lang="en-US" altLang="ja-JP" sz="1400" dirty="0"/>
                        <a:t>(</a:t>
                      </a:r>
                      <a:r>
                        <a:rPr kumimoji="1" lang="ja-JP" altLang="en-US" sz="1400" dirty="0"/>
                        <a:t>セキュリティパッチ適用の有無、頻度等</a:t>
                      </a:r>
                      <a:r>
                        <a:rPr kumimoji="1" lang="en-US" altLang="ja-JP" sz="1400" dirty="0"/>
                        <a:t>)</a:t>
                      </a:r>
                    </a:p>
                    <a:p>
                      <a:r>
                        <a:rPr kumimoji="1" lang="en-US" altLang="ja-JP" sz="1400" dirty="0"/>
                        <a:t>[</a:t>
                      </a:r>
                      <a:r>
                        <a:rPr kumimoji="1" lang="ja-JP" altLang="en-US" sz="1400" dirty="0"/>
                        <a:t>コメント</a:t>
                      </a:r>
                      <a:r>
                        <a:rPr kumimoji="1" lang="en-US" altLang="ja-JP" sz="1400" dirty="0"/>
                        <a:t>]</a:t>
                      </a:r>
                    </a:p>
                    <a:p>
                      <a:r>
                        <a:rPr kumimoji="1" lang="ja-JP" altLang="en-US" sz="1400" dirty="0"/>
                        <a:t>・</a:t>
                      </a:r>
                      <a:r>
                        <a:rPr kumimoji="1" lang="en-US" altLang="ja-JP" sz="1400" dirty="0" err="1"/>
                        <a:t>OpenChain</a:t>
                      </a:r>
                      <a:r>
                        <a:rPr kumimoji="1" lang="ja-JP" altLang="en-US" sz="1400" dirty="0"/>
                        <a:t>の活動を社内で広く紹介し、改めて</a:t>
                      </a:r>
                      <a:r>
                        <a:rPr kumimoji="1" lang="en-US" altLang="ja-JP" sz="1400" dirty="0"/>
                        <a:t>OSS</a:t>
                      </a:r>
                      <a:r>
                        <a:rPr kumimoji="1" lang="ja-JP" altLang="en-US" sz="1400" dirty="0"/>
                        <a:t>コンプライアンスに関する開発者の意識向上を図りたい。また、息の長い継続的な活動を期待したい。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9" name="角丸四角形 8"/>
          <p:cNvSpPr/>
          <p:nvPr/>
        </p:nvSpPr>
        <p:spPr bwMode="auto">
          <a:xfrm>
            <a:off x="4950659" y="1424499"/>
            <a:ext cx="1440160"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0" name="角丸四角形 9"/>
          <p:cNvSpPr/>
          <p:nvPr/>
        </p:nvSpPr>
        <p:spPr bwMode="auto">
          <a:xfrm>
            <a:off x="3224808" y="2060848"/>
            <a:ext cx="1440160" cy="29552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sp>
        <p:nvSpPr>
          <p:cNvPr id="8" name="テキスト ボックス 7">
            <a:extLst>
              <a:ext uri="{FF2B5EF4-FFF2-40B4-BE49-F238E27FC236}">
                <a16:creationId xmlns:a16="http://schemas.microsoft.com/office/drawing/2014/main" id="{73B77776-6334-4C4F-9973-90A71B004968}"/>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20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lang="ja-JP" altLang="en-US" sz="3200" dirty="0"/>
              <a:t> </a:t>
            </a:r>
            <a:r>
              <a:rPr lang="en-US" altLang="ja-JP" sz="3200" dirty="0"/>
              <a:t>Compliance</a:t>
            </a:r>
            <a:r>
              <a:rPr kumimoji="1" lang="ja-JP" altLang="en-US" sz="3200" dirty="0"/>
              <a:t> </a:t>
            </a:r>
            <a:r>
              <a:rPr kumimoji="1" lang="en-US" altLang="ja-JP" sz="3200" dirty="0"/>
              <a:t>–-Organization--</a:t>
            </a:r>
            <a:endParaRPr kumimoji="1" lang="ja-JP" altLang="en-US" sz="3200"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DFF8A6-EE54-4210-8F3C-CB7615268D43}" type="slidenum">
              <a:rPr kumimoji="1" lang="en-US" altLang="ja-JP" sz="1000" b="0" i="0" u="none" strike="noStrike" kern="1200" cap="none" spc="0" normalizeH="0" baseline="0" noProof="0" smtClean="0">
                <a:ln>
                  <a:noFill/>
                </a:ln>
                <a:solidFill>
                  <a:srgbClr val="FFFFFF"/>
                </a:solidFill>
                <a:effectLst/>
                <a:uLnTx/>
                <a:uFillTx/>
                <a:latin typeface="HGP創英角ｺﾞｼｯｸUB"/>
                <a:ea typeface="HGP創英角ｺﾞｼｯｸUB"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ja-JP" sz="1000" b="0" i="0" u="none" strike="noStrike" kern="1200" cap="none" spc="0" normalizeH="0" baseline="0" noProof="0">
              <a:ln>
                <a:noFill/>
              </a:ln>
              <a:solidFill>
                <a:srgbClr val="FFFFFF"/>
              </a:solidFill>
              <a:effectLst/>
              <a:uLnTx/>
              <a:uFillTx/>
              <a:latin typeface="HGP創英角ｺﾞｼｯｸUB"/>
              <a:ea typeface="HGP創英角ｺﾞｼｯｸUB" pitchFamily="50" charset="-128"/>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1584479014"/>
              </p:ext>
            </p:extLst>
          </p:nvPr>
        </p:nvGraphicFramePr>
        <p:xfrm>
          <a:off x="128464" y="692696"/>
          <a:ext cx="9577064" cy="5904656"/>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3417396">
                  <a:extLst>
                    <a:ext uri="{9D8B030D-6E8A-4147-A177-3AD203B41FA5}">
                      <a16:colId xmlns:a16="http://schemas.microsoft.com/office/drawing/2014/main" val="20004"/>
                    </a:ext>
                  </a:extLst>
                </a:gridCol>
              </a:tblGrid>
              <a:tr h="288032">
                <a:tc>
                  <a:txBody>
                    <a:bodyPr/>
                    <a:lstStyle/>
                    <a:p>
                      <a:r>
                        <a:rPr kumimoji="1" lang="en-US" altLang="ja-JP" sz="1400" b="0" dirty="0">
                          <a:solidFill>
                            <a:schemeClr val="tx1"/>
                          </a:solidFill>
                        </a:rPr>
                        <a:t>Company</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1400" b="0" dirty="0">
                          <a:solidFill>
                            <a:schemeClr val="tx1"/>
                          </a:solidFill>
                        </a:rPr>
                        <a:t>Anonymous</a:t>
                      </a:r>
                      <a:r>
                        <a:rPr kumimoji="1" lang="en-US" altLang="ja-JP" sz="1400" b="0" baseline="0" dirty="0">
                          <a:solidFill>
                            <a:schemeClr val="tx1"/>
                          </a:solidFill>
                        </a:rPr>
                        <a:t> </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2312">
                <a:tc>
                  <a:txBody>
                    <a:bodyPr/>
                    <a:lstStyle/>
                    <a:p>
                      <a:r>
                        <a:rPr kumimoji="1" lang="en-US" altLang="ja-JP" sz="1400" b="0" dirty="0">
                          <a:solidFill>
                            <a:schemeClr val="tx1"/>
                          </a:solidFill>
                        </a:rPr>
                        <a:t>Presenter</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1400" b="0" dirty="0">
                          <a:solidFill>
                            <a:schemeClr val="tx1"/>
                          </a:solidFill>
                        </a:rPr>
                        <a:t>Anonymous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en-US" altLang="ja-JP" sz="1400" b="0" dirty="0">
                          <a:solidFill>
                            <a:schemeClr val="tx1"/>
                          </a:solidFill>
                        </a:rPr>
                        <a:t>Date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a:solidFill>
                            <a:schemeClr val="tx1"/>
                          </a:solidFill>
                        </a:rPr>
                        <a:t>2018/04/19</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4584">
                <a:tc gridSpan="5">
                  <a:txBody>
                    <a:bodyPr/>
                    <a:lstStyle/>
                    <a:p>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gridSpan="2">
                  <a:txBody>
                    <a:bodyPr/>
                    <a:lstStyle/>
                    <a:p>
                      <a:pPr algn="ctr"/>
                      <a:r>
                        <a:rPr kumimoji="1" lang="en-US" altLang="ja-JP" sz="1200" b="0" dirty="0">
                          <a:solidFill>
                            <a:schemeClr val="tx1"/>
                          </a:solidFill>
                        </a:rPr>
                        <a:t>Organization</a:t>
                      </a:r>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Dedicated</a:t>
                      </a:r>
                      <a:r>
                        <a:rPr kumimoji="1" lang="en-US" altLang="ja-JP" sz="1400" b="0" baseline="0" dirty="0">
                          <a:solidFill>
                            <a:schemeClr val="tx1"/>
                          </a:solidFill>
                        </a:rPr>
                        <a:t> organization</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Virtual or community type</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by each employee</a:t>
                      </a:r>
                      <a:r>
                        <a:rPr kumimoji="1" lang="ja-JP" altLang="en-US" sz="1400" b="0" baseline="0" dirty="0">
                          <a:solidFill>
                            <a:schemeClr val="tx1"/>
                          </a:solidFill>
                        </a:rPr>
                        <a:t> </a:t>
                      </a:r>
                      <a:r>
                        <a:rPr kumimoji="1" lang="en-US" altLang="ja-JP" sz="1400" b="0" baseline="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Alone</a:t>
                      </a:r>
                    </a:p>
                    <a:p>
                      <a:r>
                        <a:rPr kumimoji="1" lang="en-US" altLang="ja-JP" sz="1400" b="0" baseline="0" dirty="0">
                          <a:solidFill>
                            <a:schemeClr val="tx1"/>
                          </a:solidFill>
                        </a:rPr>
                        <a:t>(reference: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gridSpan="2">
                  <a:txBody>
                    <a:bodyPr/>
                    <a:lstStyle/>
                    <a:p>
                      <a:pPr algn="ctr"/>
                      <a:r>
                        <a:rPr kumimoji="1" lang="en-US" altLang="ja-JP" sz="1400" b="0" dirty="0">
                          <a:solidFill>
                            <a:schemeClr val="tx1"/>
                          </a:solidFill>
                        </a:rPr>
                        <a:t>Number</a:t>
                      </a:r>
                      <a:r>
                        <a:rPr kumimoji="1" lang="en-US" altLang="ja-JP" sz="1400" b="0" baseline="0" dirty="0">
                          <a:solidFill>
                            <a:schemeClr val="tx1"/>
                          </a:solidFill>
                        </a:rPr>
                        <a:t> of person in charge</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b="0" dirty="0">
                          <a:solidFill>
                            <a:schemeClr val="tx1"/>
                          </a:solidFill>
                        </a:rPr>
                        <a:t>Over 100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99-21</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10-20</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few</a:t>
                      </a:r>
                      <a:r>
                        <a:rPr kumimoji="1" lang="ja-JP" altLang="en-US" sz="1400" b="0" dirty="0">
                          <a:solidFill>
                            <a:schemeClr val="tx1"/>
                          </a:solidFill>
                        </a:rPr>
                        <a:t> </a:t>
                      </a:r>
                      <a:r>
                        <a:rPr kumimoji="1" lang="en-US" altLang="ja-JP" sz="1400" b="0" dirty="0">
                          <a:solidFill>
                            <a:schemeClr val="tx1"/>
                          </a:solidFill>
                        </a:rPr>
                        <a:t>/</a:t>
                      </a:r>
                      <a:r>
                        <a:rPr kumimoji="1" lang="ja-JP" altLang="en-US" sz="1400" b="0" dirty="0">
                          <a:solidFill>
                            <a:schemeClr val="tx1"/>
                          </a:solidFill>
                        </a:rPr>
                        <a:t> </a:t>
                      </a:r>
                      <a:r>
                        <a:rPr kumimoji="1" lang="en-US" altLang="ja-JP" sz="1400" b="0" dirty="0">
                          <a:solidFill>
                            <a:schemeClr val="tx1"/>
                          </a:solidFill>
                        </a:rPr>
                        <a:t>one</a:t>
                      </a:r>
                      <a:r>
                        <a:rPr kumimoji="1" lang="ja-JP" altLang="en-US" sz="1400" b="0" dirty="0">
                          <a:solidFill>
                            <a:schemeClr val="tx1"/>
                          </a:solidFill>
                        </a:rPr>
                        <a:t> </a:t>
                      </a:r>
                      <a:r>
                        <a:rPr kumimoji="1" lang="en-US" altLang="ja-JP" sz="1400" b="0" dirty="0">
                          <a:solidFill>
                            <a:schemeClr val="tx1"/>
                          </a:solidFill>
                        </a:rPr>
                        <a:t>/</a:t>
                      </a:r>
                      <a:r>
                        <a:rPr kumimoji="1" lang="ja-JP" altLang="en-US" sz="1400" b="0" baseline="0" dirty="0">
                          <a:solidFill>
                            <a:schemeClr val="tx1"/>
                          </a:solidFill>
                        </a:rPr>
                        <a:t> </a:t>
                      </a:r>
                      <a:r>
                        <a:rPr kumimoji="1" lang="en-US" altLang="ja-JP" sz="1400" b="0" baseline="0" dirty="0">
                          <a:solidFill>
                            <a:schemeClr val="tx1"/>
                          </a:solidFill>
                        </a:rPr>
                        <a:t>zero</a:t>
                      </a:r>
                    </a:p>
                    <a:p>
                      <a:r>
                        <a:rPr kumimoji="1" lang="en-US" altLang="ja-JP" sz="1400" b="0" baseline="0" dirty="0">
                          <a:solidFill>
                            <a:schemeClr val="tx1"/>
                          </a:solidFill>
                        </a:rPr>
                        <a:t>(reference: The persons who worked for the OSS and OSS compliance in the past submit and prepare their knowledge of the OSS licenses. We promoted by holding the in-house work shop or so.)</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513928">
                <a:tc gridSpan="2">
                  <a:txBody>
                    <a:bodyPr/>
                    <a:lstStyle/>
                    <a:p>
                      <a:pPr algn="ctr"/>
                      <a:r>
                        <a:rPr kumimoji="1" lang="en-US" altLang="ja-JP" sz="1400" b="0" baseline="0" dirty="0">
                          <a:solidFill>
                            <a:schemeClr val="tx1"/>
                          </a:solidFill>
                        </a:rPr>
                        <a:t>Points of activities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80975" indent="-180975">
                        <a:buFont typeface="Arial" charset="0"/>
                        <a:buChar char="•"/>
                      </a:pPr>
                      <a:r>
                        <a:rPr kumimoji="1" lang="en-US" altLang="ja-JP" sz="1400" baseline="0" dirty="0"/>
                        <a:t>Not to use the OSS is the basic policy. (make a rule in the each case)</a:t>
                      </a:r>
                    </a:p>
                    <a:p>
                      <a:pPr marL="180975" indent="-180975">
                        <a:buFont typeface="Arial" charset="0"/>
                        <a:buChar char="•"/>
                      </a:pPr>
                      <a:r>
                        <a:rPr kumimoji="1" lang="en-US" altLang="ja-JP" sz="1400" baseline="0" dirty="0"/>
                        <a:t>The knowledge is documented. Anyone can access and read. (But, unknown whether it is utilized or not)</a:t>
                      </a:r>
                    </a:p>
                    <a:p>
                      <a:pPr marL="180975" indent="-180975">
                        <a:buFont typeface="Arial" charset="0"/>
                        <a:buChar char="•"/>
                      </a:pPr>
                      <a:r>
                        <a:rPr kumimoji="1" lang="en-US" altLang="ja-JP" sz="1400" baseline="0" dirty="0"/>
                        <a:t>There is a original tools to check the incorporation of the OSS.</a:t>
                      </a:r>
                      <a:endParaRPr kumimoji="1" lang="en-US" altLang="ja-JP"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51915">
                <a:tc gridSpan="2">
                  <a:txBody>
                    <a:bodyPr/>
                    <a:lstStyle/>
                    <a:p>
                      <a:pPr algn="ctr"/>
                      <a:r>
                        <a:rPr kumimoji="1" lang="en-US" altLang="ja-JP" sz="1400" b="0" dirty="0">
                          <a:solidFill>
                            <a:schemeClr val="tx1"/>
                          </a:solidFill>
                        </a:rPr>
                        <a:t>Issues</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charset="0"/>
                        <a:buChar char="•"/>
                      </a:pPr>
                      <a:r>
                        <a:rPr kumimoji="1" lang="en-US" altLang="ja-JP" sz="1400" baseline="0" dirty="0"/>
                        <a:t>The OSS compliance is depend on the person or the developer. (not organize as a in-house rule).</a:t>
                      </a:r>
                    </a:p>
                    <a:p>
                      <a:pPr marL="285750" indent="-285750">
                        <a:buFont typeface="Arial" charset="0"/>
                        <a:buChar char="•"/>
                      </a:pPr>
                      <a:r>
                        <a:rPr kumimoji="1" lang="en-US" altLang="ja-JP" sz="1400" baseline="0" dirty="0"/>
                        <a:t>It’s depend on the case or the project. When not working for the OSS compliance support, the consciousness will be low.)</a:t>
                      </a:r>
                    </a:p>
                    <a:p>
                      <a:pPr marL="285750" indent="-285750">
                        <a:buFont typeface="Arial" charset="0"/>
                        <a:buChar char="•"/>
                      </a:pPr>
                      <a:r>
                        <a:rPr kumimoji="1" lang="en-US" altLang="ja-JP" sz="1400" baseline="0" dirty="0"/>
                        <a:t>Can not take measures for the OSS compliance as a organization</a:t>
                      </a:r>
                    </a:p>
                    <a:p>
                      <a:pPr marL="285750" indent="-285750">
                        <a:buFont typeface="Arial" charset="0"/>
                        <a:buChar char="•"/>
                      </a:pPr>
                      <a:r>
                        <a:rPr kumimoji="1" lang="en-US" altLang="ja-JP" sz="1400" baseline="0" dirty="0"/>
                        <a:t>The utilization of the documents or tools is not progressing.</a:t>
                      </a:r>
                    </a:p>
                    <a:p>
                      <a:pPr marL="285750" indent="-285750">
                        <a:buFont typeface="Arial" charset="0"/>
                        <a:buChar char="•"/>
                      </a:pPr>
                      <a:r>
                        <a:rPr kumimoji="1" lang="en-US" altLang="ja-JP" sz="1400" baseline="0" dirty="0"/>
                        <a:t>Rather than in the past, the consciousness of the developers is low because of the less of the aware-activities.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1424096">
                <a:tc gridSpan="2">
                  <a:txBody>
                    <a:bodyPr/>
                    <a:lstStyle/>
                    <a:p>
                      <a:pPr algn="ctr"/>
                      <a:r>
                        <a:rPr kumimoji="1" lang="en-US" altLang="ja-JP" sz="1400" b="0" dirty="0">
                          <a:solidFill>
                            <a:schemeClr val="tx1"/>
                          </a:solidFill>
                        </a:rPr>
                        <a:t>Free</a:t>
                      </a:r>
                      <a:r>
                        <a:rPr kumimoji="1" lang="en-US" altLang="ja-JP" sz="1400" b="0" baseline="0" dirty="0">
                          <a:solidFill>
                            <a:schemeClr val="tx1"/>
                          </a:solidFill>
                        </a:rPr>
                        <a:t> writing</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sz="1400" dirty="0"/>
                        <a:t>[want</a:t>
                      </a:r>
                      <a:r>
                        <a:rPr kumimoji="1" lang="en-US" altLang="ja-JP" sz="1400" baseline="0" dirty="0"/>
                        <a:t> to know]</a:t>
                      </a:r>
                    </a:p>
                    <a:p>
                      <a:pPr marL="285750" indent="-285750">
                        <a:buFont typeface="Arial" charset="0"/>
                        <a:buChar char="•"/>
                      </a:pPr>
                      <a:r>
                        <a:rPr kumimoji="1" lang="en-US" altLang="ja-JP" sz="1400" baseline="0" dirty="0"/>
                        <a:t>The trend and the recent situation of the recent OSS compliance</a:t>
                      </a:r>
                    </a:p>
                    <a:p>
                      <a:pPr marL="285750" indent="-285750">
                        <a:buFont typeface="Arial" charset="0"/>
                        <a:buChar char="•"/>
                      </a:pPr>
                      <a:r>
                        <a:rPr kumimoji="1" lang="en-US" altLang="ja-JP" sz="1400" baseline="0" dirty="0"/>
                        <a:t>The security measures for the embedded software. (E.G. the security patch is applied or not.)</a:t>
                      </a:r>
                    </a:p>
                    <a:p>
                      <a:pPr marL="0" indent="0">
                        <a:buFont typeface="Arial" charset="0"/>
                        <a:buNone/>
                      </a:pPr>
                      <a:r>
                        <a:rPr kumimoji="1" lang="en-US" altLang="ja-JP" sz="1400" baseline="0" dirty="0"/>
                        <a:t>[Comment]</a:t>
                      </a:r>
                    </a:p>
                    <a:p>
                      <a:pPr marL="285750" indent="-285750">
                        <a:buFont typeface="Arial" charset="0"/>
                        <a:buChar char="•"/>
                      </a:pPr>
                      <a:r>
                        <a:rPr kumimoji="1" lang="en-US" altLang="ja-JP" sz="1400" baseline="0" dirty="0"/>
                        <a:t>We want the developers to have a good awareness of the OSS compliance by introducing the activities of the </a:t>
                      </a:r>
                      <a:r>
                        <a:rPr kumimoji="1" lang="en-US" altLang="ja-JP" sz="1400" baseline="0" dirty="0" err="1"/>
                        <a:t>OpenChain</a:t>
                      </a:r>
                      <a:r>
                        <a:rPr kumimoji="1" lang="en-US" altLang="ja-JP" sz="1400" baseline="0" dirty="0"/>
                        <a:t>. And we expect the continuous activities.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12" name="角丸四角形 11"/>
          <p:cNvSpPr/>
          <p:nvPr/>
        </p:nvSpPr>
        <p:spPr bwMode="auto">
          <a:xfrm>
            <a:off x="5385048" y="1628800"/>
            <a:ext cx="1584176" cy="27679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3" name="角丸四角形 12"/>
          <p:cNvSpPr/>
          <p:nvPr/>
        </p:nvSpPr>
        <p:spPr bwMode="auto">
          <a:xfrm>
            <a:off x="3008784" y="2132856"/>
            <a:ext cx="720080" cy="295527"/>
          </a:xfrm>
          <a:prstGeom prst="roundRect">
            <a:avLst>
              <a:gd name="adj" fmla="val 50000"/>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正方形/長方形 7"/>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Kato@Panasonic</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0" name="テキスト ボックス 9">
            <a:extLst>
              <a:ext uri="{FF2B5EF4-FFF2-40B4-BE49-F238E27FC236}">
                <a16:creationId xmlns:a16="http://schemas.microsoft.com/office/drawing/2014/main" id="{1368E235-6A96-4962-8C9D-3A317A78224C}"/>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036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Lightning Talk Proposal</a:t>
            </a:r>
            <a:endParaRPr kumimoji="1" lang="ja-JP" altLang="en-US" dirty="0"/>
          </a:p>
        </p:txBody>
      </p:sp>
      <p:sp>
        <p:nvSpPr>
          <p:cNvPr id="3" name="コンテンツ プレースホルダー 2"/>
          <p:cNvSpPr>
            <a:spLocks noGrp="1"/>
          </p:cNvSpPr>
          <p:nvPr>
            <p:ph idx="1"/>
          </p:nvPr>
        </p:nvSpPr>
        <p:spPr>
          <a:xfrm>
            <a:off x="495300" y="836712"/>
            <a:ext cx="8915400" cy="5935418"/>
          </a:xfrm>
        </p:spPr>
        <p:txBody>
          <a:bodyPr>
            <a:normAutofit fontScale="62500" lnSpcReduction="20000"/>
          </a:bodyPr>
          <a:lstStyle/>
          <a:p>
            <a:r>
              <a:rPr kumimoji="1" lang="en-US" altLang="ja-JP" dirty="0"/>
              <a:t>There are many opportunities(events) where we can hear overviews of OSS compliance practices in </a:t>
            </a:r>
            <a:r>
              <a:rPr lang="en-US" altLang="ja-JP" dirty="0"/>
              <a:t>other companies.</a:t>
            </a:r>
            <a:endParaRPr kumimoji="1" lang="en-US" altLang="ja-JP" dirty="0"/>
          </a:p>
          <a:p>
            <a:r>
              <a:rPr lang="en-US" altLang="ja-JP" dirty="0"/>
              <a:t>On the other hand, the discussions in such cases usually tend to be ad hoc, and knowledge in the discussions may not be archived and organized.</a:t>
            </a:r>
          </a:p>
          <a:p>
            <a:r>
              <a:rPr kumimoji="1" lang="en-US" altLang="ja-JP" dirty="0"/>
              <a:t>In addition, free discussions tend to diverge to many themes randomly.</a:t>
            </a:r>
          </a:p>
          <a:p>
            <a:endParaRPr lang="en-US" altLang="ja-JP" dirty="0"/>
          </a:p>
          <a:p>
            <a:pPr marL="0" indent="0">
              <a:buNone/>
            </a:pPr>
            <a:r>
              <a:rPr lang="en-US" altLang="ja-JP" dirty="0"/>
              <a:t>Therefore I would like to propose holding a lightning talk which is focused on one specific theme in advance.</a:t>
            </a:r>
            <a:endParaRPr kumimoji="1" lang="en-US" altLang="ja-JP" dirty="0"/>
          </a:p>
          <a:p>
            <a:pPr marL="0" indent="0">
              <a:buNone/>
            </a:pPr>
            <a:endParaRPr kumimoji="1" lang="en-US" altLang="ja-JP" dirty="0"/>
          </a:p>
          <a:p>
            <a:pPr lvl="1"/>
            <a:r>
              <a:rPr lang="en-US" altLang="ja-JP" dirty="0"/>
              <a:t>To collect case studies in one specific theme in one meeting, and repeat again. I hope the case studies may be easy to refer, and readers may become aware of new practices.</a:t>
            </a:r>
          </a:p>
          <a:p>
            <a:pPr lvl="1"/>
            <a:r>
              <a:rPr lang="en-US" altLang="ja-JP" dirty="0"/>
              <a:t>A case study of a company in a same level or situation as your company may give you a good suggestion.</a:t>
            </a:r>
          </a:p>
          <a:p>
            <a:pPr lvl="1"/>
            <a:r>
              <a:rPr lang="en-US" altLang="ja-JP" dirty="0"/>
              <a:t>Short presentation within 3 minutes by each company.</a:t>
            </a:r>
          </a:p>
          <a:p>
            <a:pPr lvl="2"/>
            <a:r>
              <a:rPr lang="en-US" altLang="ja-JP" dirty="0"/>
              <a:t>Presentation format is pre-defined in advance, in order to collect important points.</a:t>
            </a:r>
          </a:p>
          <a:p>
            <a:pPr lvl="2"/>
            <a:r>
              <a:rPr lang="en-US" altLang="ja-JP" dirty="0"/>
              <a:t>A presentation material is allowed on the condition of anonymity.</a:t>
            </a:r>
          </a:p>
          <a:p>
            <a:pPr lvl="2"/>
            <a:r>
              <a:rPr lang="en-US" altLang="ja-JP" dirty="0"/>
              <a:t>A presentation material is stored in Wiki.</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4</a:t>
            </a:fld>
            <a:endParaRPr lang="en-US" altLang="ja-JP"/>
          </a:p>
        </p:txBody>
      </p:sp>
      <p:pic>
        <p:nvPicPr>
          <p:cNvPr id="25" name="図 2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
        <p:nvSpPr>
          <p:cNvPr id="6" name="正方形/長方形 5"/>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8" name="テキスト ボックス 7">
            <a:extLst>
              <a:ext uri="{FF2B5EF4-FFF2-40B4-BE49-F238E27FC236}">
                <a16:creationId xmlns:a16="http://schemas.microsoft.com/office/drawing/2014/main" id="{FD9FB09B-52F1-4694-9246-8ED7A0E924E7}"/>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763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アジェンダ案</a:t>
            </a:r>
          </a:p>
        </p:txBody>
      </p:sp>
      <p:sp>
        <p:nvSpPr>
          <p:cNvPr id="3" name="コンテンツ プレースホルダー 2"/>
          <p:cNvSpPr>
            <a:spLocks noGrp="1"/>
          </p:cNvSpPr>
          <p:nvPr>
            <p:ph idx="1"/>
          </p:nvPr>
        </p:nvSpPr>
        <p:spPr>
          <a:xfrm>
            <a:off x="308484" y="836712"/>
            <a:ext cx="9289032" cy="5832648"/>
          </a:xfrm>
        </p:spPr>
        <p:txBody>
          <a:bodyPr>
            <a:normAutofit lnSpcReduction="10000"/>
          </a:bodyPr>
          <a:lstStyle/>
          <a:p>
            <a:r>
              <a:rPr lang="ja-JP" altLang="en-US" dirty="0"/>
              <a:t>テーマ例</a:t>
            </a:r>
            <a:endParaRPr lang="en-US" altLang="ja-JP" dirty="0"/>
          </a:p>
          <a:p>
            <a:pPr marL="627063" lvl="1" indent="-263525"/>
            <a:r>
              <a:rPr lang="ja-JP" altLang="en-US" dirty="0">
                <a:solidFill>
                  <a:srgbClr val="0070C0"/>
                </a:solidFill>
              </a:rPr>
              <a:t>社内の</a:t>
            </a:r>
            <a:r>
              <a:rPr lang="en-US" altLang="ja-JP" dirty="0">
                <a:solidFill>
                  <a:srgbClr val="0070C0"/>
                </a:solidFill>
              </a:rPr>
              <a:t>OSS</a:t>
            </a:r>
            <a:r>
              <a:rPr lang="ja-JP" altLang="en-US" dirty="0">
                <a:solidFill>
                  <a:srgbClr val="0070C0"/>
                </a:solidFill>
              </a:rPr>
              <a:t>コンプライアンス推進、体制</a:t>
            </a:r>
            <a:r>
              <a:rPr lang="en-US" altLang="ja-JP" dirty="0">
                <a:solidFill>
                  <a:srgbClr val="0070C0"/>
                </a:solidFill>
              </a:rPr>
              <a:t>/</a:t>
            </a:r>
            <a:r>
              <a:rPr lang="ja-JP" altLang="en-US" dirty="0">
                <a:solidFill>
                  <a:srgbClr val="0070C0"/>
                </a:solidFill>
              </a:rPr>
              <a:t>組織としては、こんな感じです </a:t>
            </a:r>
            <a:r>
              <a:rPr lang="en-US" altLang="ja-JP" dirty="0">
                <a:solidFill>
                  <a:srgbClr val="0070C0"/>
                </a:solidFill>
              </a:rPr>
              <a:t>(</a:t>
            </a:r>
            <a:r>
              <a:rPr lang="ja-JP" altLang="en-US" dirty="0">
                <a:solidFill>
                  <a:srgbClr val="0070C0"/>
                </a:solidFill>
              </a:rPr>
              <a:t>今回はこれをテーマに</a:t>
            </a:r>
            <a:r>
              <a:rPr lang="en-US" altLang="ja-JP" dirty="0">
                <a:solidFill>
                  <a:srgbClr val="0070C0"/>
                </a:solidFill>
              </a:rPr>
              <a:t>)</a:t>
            </a:r>
          </a:p>
          <a:p>
            <a:pPr marL="627063" lvl="1" indent="-263525"/>
            <a:r>
              <a:rPr kumimoji="1" lang="ja-JP" altLang="en-US" dirty="0"/>
              <a:t>技術者への説明の導入で、どんなことを伝えている？</a:t>
            </a:r>
            <a:endParaRPr kumimoji="1" lang="en-US" altLang="ja-JP" dirty="0"/>
          </a:p>
          <a:p>
            <a:pPr marL="627063" lvl="1" indent="-263525"/>
            <a:r>
              <a:rPr lang="ja-JP" altLang="en-US" dirty="0"/>
              <a:t>定期的な</a:t>
            </a:r>
            <a:r>
              <a:rPr lang="en-US" altLang="ja-JP" dirty="0"/>
              <a:t>OSS</a:t>
            </a:r>
            <a:r>
              <a:rPr lang="ja-JP" altLang="en-US" dirty="0"/>
              <a:t>コンプライアンス推進</a:t>
            </a:r>
            <a:r>
              <a:rPr lang="en-US" altLang="ja-JP" dirty="0"/>
              <a:t>(</a:t>
            </a:r>
            <a:r>
              <a:rPr lang="ja-JP" altLang="en-US" dirty="0"/>
              <a:t>啓発</a:t>
            </a:r>
            <a:r>
              <a:rPr lang="en-US" altLang="ja-JP" dirty="0"/>
              <a:t>)</a:t>
            </a:r>
            <a:r>
              <a:rPr lang="ja-JP" altLang="en-US" dirty="0"/>
              <a:t>に、していることは？</a:t>
            </a:r>
            <a:endParaRPr lang="en-US" altLang="ja-JP" dirty="0"/>
          </a:p>
          <a:p>
            <a:pPr marL="627063" lvl="1" indent="-263525"/>
            <a:r>
              <a:rPr lang="ja-JP" altLang="en-US" dirty="0"/>
              <a:t>子会社・孫会社対応は？ 海外対応は？</a:t>
            </a:r>
            <a:endParaRPr lang="en-US" altLang="ja-JP" dirty="0"/>
          </a:p>
          <a:p>
            <a:pPr marL="627063" lvl="1" indent="-263525"/>
            <a:r>
              <a:rPr lang="en-US" altLang="ja-JP" dirty="0"/>
              <a:t>OSS</a:t>
            </a:r>
            <a:r>
              <a:rPr lang="ja-JP" altLang="en-US" dirty="0" err="1"/>
              <a:t>への</a:t>
            </a:r>
            <a:r>
              <a:rPr lang="ja-JP" altLang="en-US" dirty="0"/>
              <a:t>コントリビューションの際のあれこれ</a:t>
            </a:r>
            <a:endParaRPr lang="en-US" altLang="ja-JP" dirty="0"/>
          </a:p>
          <a:p>
            <a:pPr marL="627063" lvl="1" indent="-263525"/>
            <a:r>
              <a:rPr lang="ja-JP" altLang="en-US" dirty="0"/>
              <a:t>技術以外の職能の協力の取り付け方やアプローチの仕方</a:t>
            </a:r>
            <a:endParaRPr lang="en-US" altLang="ja-JP" dirty="0"/>
          </a:p>
          <a:p>
            <a:pPr marL="627063" lvl="1" indent="-263525"/>
            <a:r>
              <a:rPr lang="ja-JP" altLang="en-US" dirty="0"/>
              <a:t>「他社さんはこうなのに、なぜ当社はこうなの？」と言われたときの返しは？</a:t>
            </a:r>
            <a:endParaRPr lang="en-US" altLang="ja-JP" dirty="0"/>
          </a:p>
          <a:p>
            <a:pPr marL="627063" lvl="1" indent="-263525"/>
            <a:r>
              <a:rPr lang="ja-JP" altLang="en-US" dirty="0"/>
              <a:t>開発現場からの「ｘｘｘｘｘ」という声に、どうしている？</a:t>
            </a:r>
            <a:endParaRPr lang="en-US" altLang="ja-JP"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5</a:t>
            </a:fld>
            <a:endParaRPr lang="en-US" altLang="ja-JP"/>
          </a:p>
        </p:txBody>
      </p:sp>
      <p:pic>
        <p:nvPicPr>
          <p:cNvPr id="5" name="図 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
        <p:nvSpPr>
          <p:cNvPr id="7" name="テキスト ボックス 6">
            <a:extLst>
              <a:ext uri="{FF2B5EF4-FFF2-40B4-BE49-F238E27FC236}">
                <a16:creationId xmlns:a16="http://schemas.microsoft.com/office/drawing/2014/main" id="{E86E63F4-8C06-4F47-BAA2-E6D9757AB27B}"/>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631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Proposed themes</a:t>
            </a:r>
            <a:endParaRPr kumimoji="1" lang="ja-JP" altLang="en-US" dirty="0"/>
          </a:p>
        </p:txBody>
      </p:sp>
      <p:sp>
        <p:nvSpPr>
          <p:cNvPr id="3" name="コンテンツ プレースホルダー 2"/>
          <p:cNvSpPr>
            <a:spLocks noGrp="1"/>
          </p:cNvSpPr>
          <p:nvPr>
            <p:ph idx="1"/>
          </p:nvPr>
        </p:nvSpPr>
        <p:spPr>
          <a:xfrm>
            <a:off x="308484" y="836712"/>
            <a:ext cx="9289032" cy="5832648"/>
          </a:xfrm>
        </p:spPr>
        <p:txBody>
          <a:bodyPr>
            <a:normAutofit fontScale="92500" lnSpcReduction="10000"/>
          </a:bodyPr>
          <a:lstStyle/>
          <a:p>
            <a:r>
              <a:rPr lang="en-US" altLang="ja-JP" dirty="0"/>
              <a:t>themes</a:t>
            </a:r>
          </a:p>
          <a:p>
            <a:pPr marL="627063" lvl="1" indent="-263525"/>
            <a:r>
              <a:rPr lang="en-US" altLang="ja-JP" dirty="0">
                <a:solidFill>
                  <a:srgbClr val="0070C0"/>
                </a:solidFill>
              </a:rPr>
              <a:t>Organization to promote OSS compliance in each company</a:t>
            </a:r>
          </a:p>
          <a:p>
            <a:pPr marL="627063" lvl="1" indent="-263525"/>
            <a:r>
              <a:rPr kumimoji="1" lang="en-US" altLang="ja-JP" dirty="0"/>
              <a:t>Contents of a training </a:t>
            </a:r>
            <a:r>
              <a:rPr lang="en-US" altLang="ja-JP" dirty="0"/>
              <a:t>to engineers</a:t>
            </a:r>
            <a:endParaRPr kumimoji="1" lang="en-US" altLang="ja-JP" dirty="0"/>
          </a:p>
          <a:p>
            <a:pPr marL="627063" lvl="1" indent="-263525"/>
            <a:r>
              <a:rPr lang="en-US" altLang="ja-JP" dirty="0"/>
              <a:t>Educational(promotive) activities for OSS compliance, especially in continuance</a:t>
            </a:r>
          </a:p>
          <a:p>
            <a:pPr marL="627063" lvl="1" indent="-263525"/>
            <a:r>
              <a:rPr lang="en-US" altLang="ja-JP" dirty="0"/>
              <a:t>OSS compliance in subsidiary companies(sub-subsidiary), and abroad subsidiary companies</a:t>
            </a:r>
          </a:p>
          <a:p>
            <a:pPr marL="627063" lvl="1" indent="-263525"/>
            <a:r>
              <a:rPr lang="en-US" altLang="ja-JP" dirty="0"/>
              <a:t>OSS contribution activities</a:t>
            </a:r>
          </a:p>
          <a:p>
            <a:pPr marL="627063" lvl="1" indent="-263525"/>
            <a:r>
              <a:rPr lang="en-US" altLang="ja-JP" dirty="0"/>
              <a:t>Approach to non-engineering employees</a:t>
            </a:r>
          </a:p>
          <a:p>
            <a:pPr marL="627063" lvl="1" indent="-263525"/>
            <a:r>
              <a:rPr lang="en-US" altLang="ja-JP" dirty="0"/>
              <a:t>Responses to negative reactions from a company in your supply chain about OSS compliance. “Other companies never say OSS compliance”</a:t>
            </a:r>
          </a:p>
          <a:p>
            <a:pPr marL="627063" lvl="1" indent="-263525"/>
            <a:r>
              <a:rPr lang="en-US" altLang="ja-JP" dirty="0"/>
              <a:t>Responses to negative reactions from engineers in your company</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6</a:t>
            </a:fld>
            <a:endParaRPr lang="en-US" altLang="ja-JP"/>
          </a:p>
        </p:txBody>
      </p:sp>
      <p:pic>
        <p:nvPicPr>
          <p:cNvPr id="5" name="図 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
        <p:nvSpPr>
          <p:cNvPr id="6" name="正方形/長方形 5"/>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8" name="テキスト ボックス 7">
            <a:extLst>
              <a:ext uri="{FF2B5EF4-FFF2-40B4-BE49-F238E27FC236}">
                <a16:creationId xmlns:a16="http://schemas.microsoft.com/office/drawing/2014/main" id="{0D959487-7E47-4608-8E05-34F8DCE689E2}"/>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15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495300" y="981074"/>
            <a:ext cx="8915400" cy="5688285"/>
          </a:xfrm>
        </p:spPr>
        <p:txBody>
          <a:bodyPr>
            <a:normAutofit lnSpcReduction="10000"/>
          </a:bodyPr>
          <a:lstStyle/>
          <a:p>
            <a:r>
              <a:rPr kumimoji="1" lang="ja-JP" altLang="en-US" dirty="0"/>
              <a:t>以下、フォーマット</a:t>
            </a:r>
            <a:r>
              <a:rPr lang="en-US" altLang="ja-JP" dirty="0"/>
              <a:t>(</a:t>
            </a:r>
            <a:r>
              <a:rPr lang="ja-JP" altLang="en-US" dirty="0"/>
              <a:t>例</a:t>
            </a:r>
            <a:r>
              <a:rPr lang="en-US" altLang="ja-JP" dirty="0"/>
              <a:t>)</a:t>
            </a:r>
          </a:p>
          <a:p>
            <a:endParaRPr kumimoji="1" lang="en-US" altLang="ja-JP" dirty="0"/>
          </a:p>
          <a:p>
            <a:r>
              <a:rPr lang="ja-JP" altLang="en-US" dirty="0"/>
              <a:t>補足</a:t>
            </a:r>
            <a:endParaRPr kumimoji="1" lang="en-US" altLang="ja-JP" dirty="0"/>
          </a:p>
          <a:p>
            <a:pPr lvl="1"/>
            <a:r>
              <a:rPr lang="ja-JP" altLang="en-US" dirty="0"/>
              <a:t>独自フォーマットも</a:t>
            </a:r>
            <a:r>
              <a:rPr lang="en-US" altLang="ja-JP" dirty="0"/>
              <a:t>OK</a:t>
            </a:r>
            <a:r>
              <a:rPr lang="ja-JP" altLang="en-US" dirty="0"/>
              <a:t>です。ただし「</a:t>
            </a:r>
            <a:r>
              <a:rPr lang="en-US" altLang="ja-JP" dirty="0"/>
              <a:t>1</a:t>
            </a:r>
            <a:r>
              <a:rPr lang="ja-JP" altLang="en-US" dirty="0"/>
              <a:t>枚」で。</a:t>
            </a:r>
            <a:endParaRPr lang="en-US" altLang="ja-JP" dirty="0"/>
          </a:p>
          <a:p>
            <a:pPr lvl="1"/>
            <a:r>
              <a:rPr kumimoji="1" lang="ja-JP" altLang="en-US" dirty="0"/>
              <a:t>「資料なし。当日口頭での発表」も</a:t>
            </a:r>
            <a:r>
              <a:rPr kumimoji="1" lang="en-US" altLang="ja-JP" dirty="0"/>
              <a:t>Welcome</a:t>
            </a:r>
            <a:r>
              <a:rPr kumimoji="1" lang="ja-JP" altLang="en-US" dirty="0" err="1"/>
              <a:t>です</a:t>
            </a:r>
            <a:endParaRPr kumimoji="1" lang="en-US" altLang="ja-JP" dirty="0"/>
          </a:p>
          <a:p>
            <a:pPr lvl="1"/>
            <a:r>
              <a:rPr lang="ja-JP" altLang="en-US" dirty="0"/>
              <a:t>「某</a:t>
            </a:r>
            <a:r>
              <a:rPr lang="en-US" altLang="ja-JP" dirty="0"/>
              <a:t>X</a:t>
            </a:r>
            <a:r>
              <a:rPr lang="ja-JP" altLang="en-US" dirty="0"/>
              <a:t>社」，「某社」，「匿名希望」，でも構いません</a:t>
            </a:r>
            <a:endParaRPr lang="en-US" altLang="ja-JP" dirty="0"/>
          </a:p>
          <a:p>
            <a:pPr lvl="1"/>
            <a:r>
              <a:rPr kumimoji="1" lang="ja-JP" altLang="en-US" dirty="0"/>
              <a:t>「何が良い・悪い」、ではなく、似ている状況の者同士が参考になる点を見つけられる機会になれば、というスタンスです</a:t>
            </a:r>
            <a:endParaRPr kumimoji="1" lang="en-US" altLang="ja-JP" dirty="0"/>
          </a:p>
          <a:p>
            <a:pPr lvl="1"/>
            <a:r>
              <a:rPr lang="ja-JP" altLang="en-US" dirty="0"/>
              <a:t>できれば</a:t>
            </a:r>
            <a:r>
              <a:rPr lang="en-US" altLang="ja-JP" dirty="0"/>
              <a:t>1</a:t>
            </a:r>
            <a:r>
              <a:rPr lang="ja-JP" altLang="en-US" dirty="0"/>
              <a:t>ファイルにして</a:t>
            </a:r>
            <a:r>
              <a:rPr lang="en-US" altLang="ja-JP" dirty="0"/>
              <a:t>Wiki</a:t>
            </a:r>
            <a:r>
              <a:rPr lang="ja-JP" altLang="en-US" dirty="0"/>
              <a:t>に掲載したいです。理由は、その回に参加できなかった方にも参考にして頂くため、です</a:t>
            </a:r>
            <a:endParaRPr kumimoji="1" lang="ja-JP" altLang="en-US"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7</a:t>
            </a:fld>
            <a:endParaRPr lang="en-US" altLang="ja-JP"/>
          </a:p>
        </p:txBody>
      </p:sp>
      <p:sp>
        <p:nvSpPr>
          <p:cNvPr id="6" name="テキスト ボックス 5">
            <a:extLst>
              <a:ext uri="{FF2B5EF4-FFF2-40B4-BE49-F238E27FC236}">
                <a16:creationId xmlns:a16="http://schemas.microsoft.com/office/drawing/2014/main" id="{D548A8CB-D9B7-4C4A-B8BB-8971F1988EC0}"/>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28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Example of format</a:t>
            </a:r>
            <a:endParaRPr kumimoji="1" lang="ja-JP" altLang="en-US" dirty="0"/>
          </a:p>
        </p:txBody>
      </p:sp>
      <p:sp>
        <p:nvSpPr>
          <p:cNvPr id="3" name="コンテンツ プレースホルダー 2"/>
          <p:cNvSpPr>
            <a:spLocks noGrp="1"/>
          </p:cNvSpPr>
          <p:nvPr>
            <p:ph idx="1"/>
          </p:nvPr>
        </p:nvSpPr>
        <p:spPr>
          <a:xfrm>
            <a:off x="495300" y="981074"/>
            <a:ext cx="8915400" cy="5688285"/>
          </a:xfrm>
        </p:spPr>
        <p:txBody>
          <a:bodyPr>
            <a:normAutofit lnSpcReduction="10000"/>
          </a:bodyPr>
          <a:lstStyle/>
          <a:p>
            <a:r>
              <a:rPr kumimoji="1" lang="en-US" altLang="ja-JP" dirty="0"/>
              <a:t>Proposed format is on next page.</a:t>
            </a:r>
          </a:p>
          <a:p>
            <a:endParaRPr kumimoji="1" lang="en-US" altLang="ja-JP" dirty="0"/>
          </a:p>
          <a:p>
            <a:r>
              <a:rPr kumimoji="1" lang="en-US" altLang="ja-JP" dirty="0"/>
              <a:t>Additional notes</a:t>
            </a:r>
          </a:p>
          <a:p>
            <a:pPr lvl="1"/>
            <a:r>
              <a:rPr lang="en-US" altLang="ja-JP" dirty="0"/>
              <a:t>Original format by an attendee is acceptable, but within 1 page.</a:t>
            </a:r>
          </a:p>
          <a:p>
            <a:pPr lvl="1"/>
            <a:r>
              <a:rPr kumimoji="1" lang="en-US" altLang="ja-JP" dirty="0"/>
              <a:t>“No material, only aural presentation” is acceptable.</a:t>
            </a:r>
            <a:r>
              <a:rPr kumimoji="1" lang="ja-JP" altLang="en-US" dirty="0"/>
              <a:t> </a:t>
            </a:r>
            <a:endParaRPr kumimoji="1" lang="en-US" altLang="ja-JP" dirty="0"/>
          </a:p>
          <a:p>
            <a:pPr lvl="1"/>
            <a:r>
              <a:rPr lang="en-US" altLang="ja-JP" dirty="0"/>
              <a:t>Condition of anonymity is acceptable.</a:t>
            </a:r>
          </a:p>
          <a:p>
            <a:pPr lvl="1"/>
            <a:r>
              <a:rPr kumimoji="1" lang="en-US" altLang="ja-JP" dirty="0"/>
              <a:t>We do not judge “Good” and “Bad”, but want to find reference companies in the same situation.</a:t>
            </a:r>
          </a:p>
          <a:p>
            <a:pPr lvl="1"/>
            <a:r>
              <a:rPr lang="en-US" altLang="ja-JP" dirty="0"/>
              <a:t>We want to disclose the materials on Wiki, so that member who could not attend can read later.</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8</a:t>
            </a:fld>
            <a:endParaRPr lang="en-US" altLang="ja-JP"/>
          </a:p>
        </p:txBody>
      </p:sp>
      <p:sp>
        <p:nvSpPr>
          <p:cNvPr id="5" name="正方形/長方形 4"/>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7" name="テキスト ボックス 6">
            <a:extLst>
              <a:ext uri="{FF2B5EF4-FFF2-40B4-BE49-F238E27FC236}">
                <a16:creationId xmlns:a16="http://schemas.microsoft.com/office/drawing/2014/main" id="{26A88E61-1CC6-484D-9EE2-A0111B6DA4D2}"/>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233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9</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1272568049"/>
              </p:ext>
            </p:extLst>
          </p:nvPr>
        </p:nvGraphicFramePr>
        <p:xfrm>
          <a:off x="416496" y="836712"/>
          <a:ext cx="9073008" cy="5668644"/>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380586">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80586">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1310">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614793">
                <a:tc gridSpan="2">
                  <a:txBody>
                    <a:bodyPr/>
                    <a:lstStyle/>
                    <a:p>
                      <a:pPr algn="ctr"/>
                      <a:r>
                        <a:rPr kumimoji="1" lang="ja-JP" altLang="en-US" sz="2000" b="0" dirty="0">
                          <a:solidFill>
                            <a:schemeClr val="tx1"/>
                          </a:solidFill>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専属組織あり </a:t>
                      </a:r>
                      <a:r>
                        <a:rPr kumimoji="1" lang="en-US" altLang="ja-JP" b="0" dirty="0">
                          <a:solidFill>
                            <a:schemeClr val="tx1"/>
                          </a:solidFill>
                        </a:rPr>
                        <a:t>/</a:t>
                      </a:r>
                      <a:r>
                        <a:rPr kumimoji="1" lang="ja-JP" altLang="en-US" b="0" dirty="0">
                          <a:solidFill>
                            <a:schemeClr val="tx1"/>
                          </a:solidFill>
                        </a:rPr>
                        <a:t> バーチャル </a:t>
                      </a:r>
                      <a:r>
                        <a:rPr kumimoji="1" lang="en-US" altLang="ja-JP" b="0" dirty="0">
                          <a:solidFill>
                            <a:schemeClr val="tx1"/>
                          </a:solidFill>
                        </a:rPr>
                        <a:t>or</a:t>
                      </a:r>
                      <a:r>
                        <a:rPr kumimoji="1" lang="ja-JP" altLang="en-US" b="0" dirty="0">
                          <a:solidFill>
                            <a:schemeClr val="tx1"/>
                          </a:solidFill>
                        </a:rPr>
                        <a:t> コミュニティ型 </a:t>
                      </a:r>
                      <a:r>
                        <a:rPr kumimoji="1" lang="en-US" altLang="ja-JP" b="0" dirty="0">
                          <a:solidFill>
                            <a:schemeClr val="tx1"/>
                          </a:solidFill>
                        </a:rPr>
                        <a:t>/</a:t>
                      </a:r>
                      <a:r>
                        <a:rPr kumimoji="1" lang="ja-JP" altLang="en-US" b="0" dirty="0">
                          <a:solidFill>
                            <a:schemeClr val="tx1"/>
                          </a:solidFill>
                        </a:rPr>
                        <a:t> 担当者レベル</a:t>
                      </a:r>
                      <a:r>
                        <a:rPr kumimoji="1" lang="ja-JP" altLang="en-US" b="0" baseline="0" dirty="0">
                          <a:solidFill>
                            <a:schemeClr val="tx1"/>
                          </a:solidFill>
                        </a:rPr>
                        <a:t> </a:t>
                      </a:r>
                      <a:r>
                        <a:rPr kumimoji="1" lang="en-US" altLang="ja-JP" b="0" baseline="0" dirty="0">
                          <a:solidFill>
                            <a:schemeClr val="tx1"/>
                          </a:solidFill>
                        </a:rPr>
                        <a:t>/</a:t>
                      </a:r>
                      <a:r>
                        <a:rPr kumimoji="1" lang="ja-JP" altLang="en-US" b="0" baseline="0" dirty="0">
                          <a:solidFill>
                            <a:schemeClr val="tx1"/>
                          </a:solidFill>
                        </a:rPr>
                        <a:t> </a:t>
                      </a:r>
                      <a:r>
                        <a:rPr kumimoji="1" lang="en-US" altLang="ja-JP" b="0" baseline="0" dirty="0">
                          <a:solidFill>
                            <a:schemeClr val="tx1"/>
                          </a:solidFill>
                        </a:rPr>
                        <a:t>Alone</a:t>
                      </a:r>
                    </a:p>
                    <a:p>
                      <a:r>
                        <a:rPr kumimoji="1" lang="en-US" altLang="ja-JP" b="0" baseline="0" dirty="0">
                          <a:solidFill>
                            <a:schemeClr val="tx1"/>
                          </a:solidFill>
                        </a:rPr>
                        <a:t>(</a:t>
                      </a:r>
                      <a:r>
                        <a:rPr kumimoji="1" lang="ja-JP" altLang="en-US" b="0" baseline="0" dirty="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614793">
                <a:tc gridSpan="2">
                  <a:txBody>
                    <a:bodyPr/>
                    <a:lstStyle/>
                    <a:p>
                      <a:pPr algn="ctr"/>
                      <a:r>
                        <a:rPr kumimoji="1" lang="ja-JP" altLang="en-US" sz="2000" b="0" dirty="0">
                          <a:solidFill>
                            <a:schemeClr val="tx1"/>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a:solidFill>
                            <a:schemeClr val="tx1"/>
                          </a:solidFill>
                        </a:rPr>
                        <a:t>100</a:t>
                      </a:r>
                      <a:r>
                        <a:rPr kumimoji="1" lang="ja-JP" altLang="en-US" b="0" dirty="0">
                          <a:solidFill>
                            <a:schemeClr val="tx1"/>
                          </a:solidFill>
                        </a:rPr>
                        <a:t>人以上 </a:t>
                      </a:r>
                      <a:r>
                        <a:rPr kumimoji="1" lang="en-US" altLang="ja-JP" b="0" dirty="0">
                          <a:solidFill>
                            <a:schemeClr val="tx1"/>
                          </a:solidFill>
                        </a:rPr>
                        <a:t>/</a:t>
                      </a:r>
                      <a:r>
                        <a:rPr kumimoji="1" lang="ja-JP" altLang="en-US" b="0" dirty="0">
                          <a:solidFill>
                            <a:schemeClr val="tx1"/>
                          </a:solidFill>
                        </a:rPr>
                        <a:t> 数十人 </a:t>
                      </a:r>
                      <a:r>
                        <a:rPr kumimoji="1" lang="en-US" altLang="ja-JP" b="0" dirty="0">
                          <a:solidFill>
                            <a:schemeClr val="tx1"/>
                          </a:solidFill>
                        </a:rPr>
                        <a:t>/</a:t>
                      </a:r>
                      <a:r>
                        <a:rPr kumimoji="1" lang="ja-JP" altLang="en-US" b="0" dirty="0">
                          <a:solidFill>
                            <a:schemeClr val="tx1"/>
                          </a:solidFill>
                        </a:rPr>
                        <a:t> </a:t>
                      </a:r>
                      <a:r>
                        <a:rPr kumimoji="1" lang="en-US" altLang="ja-JP" b="0" dirty="0">
                          <a:solidFill>
                            <a:schemeClr val="tx1"/>
                          </a:solidFill>
                        </a:rPr>
                        <a:t>10</a:t>
                      </a:r>
                      <a:r>
                        <a:rPr kumimoji="1" lang="ja-JP" altLang="en-US" b="0" dirty="0">
                          <a:solidFill>
                            <a:schemeClr val="tx1"/>
                          </a:solidFill>
                        </a:rPr>
                        <a:t>～</a:t>
                      </a:r>
                      <a:r>
                        <a:rPr kumimoji="1" lang="en-US" altLang="ja-JP" b="0" dirty="0">
                          <a:solidFill>
                            <a:schemeClr val="tx1"/>
                          </a:solidFill>
                        </a:rPr>
                        <a:t>20</a:t>
                      </a:r>
                      <a:r>
                        <a:rPr kumimoji="1" lang="ja-JP" altLang="en-US" b="0" dirty="0">
                          <a:solidFill>
                            <a:schemeClr val="tx1"/>
                          </a:solidFill>
                        </a:rPr>
                        <a:t>名程度 </a:t>
                      </a:r>
                      <a:r>
                        <a:rPr kumimoji="1" lang="en-US" altLang="ja-JP" b="0" dirty="0">
                          <a:solidFill>
                            <a:schemeClr val="tx1"/>
                          </a:solidFill>
                        </a:rPr>
                        <a:t>/</a:t>
                      </a:r>
                      <a:r>
                        <a:rPr kumimoji="1" lang="ja-JP" altLang="en-US" b="0" dirty="0">
                          <a:solidFill>
                            <a:schemeClr val="tx1"/>
                          </a:solidFill>
                        </a:rPr>
                        <a:t> 数名 </a:t>
                      </a:r>
                      <a:r>
                        <a:rPr kumimoji="1" lang="en-US" altLang="ja-JP" b="0" dirty="0">
                          <a:solidFill>
                            <a:schemeClr val="tx1"/>
                          </a:solidFill>
                        </a:rPr>
                        <a:t>/</a:t>
                      </a:r>
                      <a:r>
                        <a:rPr kumimoji="1" lang="ja-JP" altLang="en-US" b="0" dirty="0">
                          <a:solidFill>
                            <a:schemeClr val="tx1"/>
                          </a:solidFill>
                        </a:rPr>
                        <a:t> ひとり </a:t>
                      </a:r>
                      <a:r>
                        <a:rPr kumimoji="1" lang="en-US" altLang="ja-JP" b="0" dirty="0">
                          <a:solidFill>
                            <a:schemeClr val="tx1"/>
                          </a:solidFill>
                        </a:rPr>
                        <a:t>/</a:t>
                      </a:r>
                      <a:r>
                        <a:rPr kumimoji="1" lang="ja-JP" altLang="en-US" b="0" baseline="0" dirty="0">
                          <a:solidFill>
                            <a:schemeClr val="tx1"/>
                          </a:solidFill>
                        </a:rPr>
                        <a:t> ゼロ</a:t>
                      </a:r>
                      <a:endParaRPr kumimoji="1" lang="en-US" altLang="ja-JP" b="0" baseline="0" dirty="0">
                        <a:solidFill>
                          <a:schemeClr val="tx1"/>
                        </a:solidFill>
                      </a:endParaRPr>
                    </a:p>
                    <a:p>
                      <a:r>
                        <a:rPr kumimoji="1" lang="en-US" altLang="ja-JP" b="0" baseline="0" dirty="0">
                          <a:solidFill>
                            <a:schemeClr val="tx1"/>
                          </a:solidFill>
                        </a:rPr>
                        <a:t>(</a:t>
                      </a:r>
                      <a:r>
                        <a:rPr kumimoji="1" lang="ja-JP" altLang="en-US" b="0" baseline="0" dirty="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673345">
                <a:tc gridSpan="2">
                  <a:txBody>
                    <a:bodyPr/>
                    <a:lstStyle/>
                    <a:p>
                      <a:pPr algn="ctr"/>
                      <a:r>
                        <a:rPr kumimoji="1" lang="ja-JP" altLang="en-US" sz="2000" b="0" dirty="0">
                          <a:solidFill>
                            <a:schemeClr val="tx1"/>
                          </a:solidFill>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596274">
                <a:tc gridSpan="2">
                  <a:txBody>
                    <a:bodyPr/>
                    <a:lstStyle/>
                    <a:p>
                      <a:pPr algn="ctr"/>
                      <a:r>
                        <a:rPr kumimoji="1" lang="ja-JP" altLang="en-US" sz="2000" b="0" dirty="0">
                          <a:solidFill>
                            <a:schemeClr val="tx1"/>
                          </a:solidFill>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1932930">
                <a:tc gridSpan="2">
                  <a:txBody>
                    <a:bodyPr/>
                    <a:lstStyle/>
                    <a:p>
                      <a:pPr algn="ctr"/>
                      <a:r>
                        <a:rPr kumimoji="1" lang="ja-JP" altLang="en-US" sz="2000" b="0" dirty="0">
                          <a:solidFill>
                            <a:schemeClr val="tx1"/>
                          </a:solidFill>
                        </a:rPr>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7" name="テキスト ボックス 6">
            <a:extLst>
              <a:ext uri="{FF2B5EF4-FFF2-40B4-BE49-F238E27FC236}">
                <a16:creationId xmlns:a16="http://schemas.microsoft.com/office/drawing/2014/main" id="{8E7B1DB3-B6A5-4DD9-A984-13AA98F28C00}"/>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873683"/>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late_wide_D">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20000"/>
            <a:lumOff val="80000"/>
          </a:schemeClr>
        </a:solidFill>
        <a:ln w="28575">
          <a:solidFill>
            <a:schemeClr val="accent1">
              <a:lumMod val="75000"/>
            </a:schemeClr>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txDef>
      <a:spPr>
        <a:noFill/>
      </a:spPr>
      <a:bodyPr wrap="none" rtlCol="0">
        <a:spAutoFit/>
      </a:bodyPr>
      <a:lstStyle>
        <a:defPPr>
          <a:defRPr kumimoji="1" dirty="0" smtClean="0"/>
        </a:defPPr>
      </a:lstStyle>
    </a:tx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18746</TotalTime>
  <Words>5374</Words>
  <Application>Microsoft Office PowerPoint</Application>
  <PresentationFormat>A4 210 x 297 mm</PresentationFormat>
  <Paragraphs>815</Paragraphs>
  <Slides>35</Slides>
  <Notes>3</Notes>
  <HiddenSlides>0</HiddenSlides>
  <MMClips>0</MMClips>
  <ScaleCrop>false</ScaleCrop>
  <HeadingPairs>
    <vt:vector size="6" baseType="variant">
      <vt:variant>
        <vt:lpstr>使用されているフォント</vt:lpstr>
      </vt:variant>
      <vt:variant>
        <vt:i4>14</vt:i4>
      </vt:variant>
      <vt:variant>
        <vt:lpstr>テーマ</vt:lpstr>
      </vt:variant>
      <vt:variant>
        <vt:i4>3</vt:i4>
      </vt:variant>
      <vt:variant>
        <vt:lpstr>スライド タイトル</vt:lpstr>
      </vt:variant>
      <vt:variant>
        <vt:i4>35</vt:i4>
      </vt:variant>
    </vt:vector>
  </HeadingPairs>
  <TitlesOfParts>
    <vt:vector size="52" baseType="lpstr">
      <vt:lpstr>Adobe Gothic Std B</vt:lpstr>
      <vt:lpstr>HGP創英角ｺﾞｼｯｸUB</vt:lpstr>
      <vt:lpstr>HGS創英角ｺﾞｼｯｸUB</vt:lpstr>
      <vt:lpstr>ＭＳ Ｐゴシック</vt:lpstr>
      <vt:lpstr>ＭＳ Ｐ明朝</vt:lpstr>
      <vt:lpstr>Myriad Pro</vt:lpstr>
      <vt:lpstr>メイリオ</vt:lpstr>
      <vt:lpstr>Arial</vt:lpstr>
      <vt:lpstr>Arial Black</vt:lpstr>
      <vt:lpstr>Segoe UI</vt:lpstr>
      <vt:lpstr>Segoe UI Symbol</vt:lpstr>
      <vt:lpstr>Tahoma</vt:lpstr>
      <vt:lpstr>Times New Roman</vt:lpstr>
      <vt:lpstr>Wingdings</vt:lpstr>
      <vt:lpstr>標準デザイン</vt:lpstr>
      <vt:lpstr>1_Template_wide_D</vt:lpstr>
      <vt:lpstr>1_標準デザイン</vt:lpstr>
      <vt:lpstr>PowerPoint プレゼンテーション</vt:lpstr>
      <vt:lpstr>PowerPoint プレゼンテーション</vt:lpstr>
      <vt:lpstr>アジェンダ案</vt:lpstr>
      <vt:lpstr>Lightning Talk Proposal</vt:lpstr>
      <vt:lpstr>アジェンダ案</vt:lpstr>
      <vt:lpstr>Proposed themes</vt:lpstr>
      <vt:lpstr>PowerPoint プレゼンテーション</vt:lpstr>
      <vt:lpstr>Example of format</vt:lpstr>
      <vt:lpstr>OSSコンプライアンス ～組織・体制面～</vt:lpstr>
      <vt:lpstr>OSS Compliance –-Organization--</vt:lpstr>
      <vt:lpstr>OSSコンプライアンス ～組織・体制面～</vt:lpstr>
      <vt:lpstr>OSS Compliance –-Organization--</vt:lpstr>
      <vt:lpstr>PowerPoint プレゼンテーション</vt:lpstr>
      <vt:lpstr>OSSコンプライアンス ～組織・体制面～</vt:lpstr>
      <vt:lpstr>OSS Compliance –-Organization--</vt:lpstr>
      <vt:lpstr>OSSコンプライアンス ～組織・体制面～</vt:lpstr>
      <vt:lpstr>OSS Compliance –-Organization--</vt:lpstr>
      <vt:lpstr>ソニーのOSSにまつわる体制</vt:lpstr>
      <vt:lpstr>Sony’s OSS organization</vt:lpstr>
      <vt:lpstr>OSSコンプライアンス ～組織・体制面～</vt:lpstr>
      <vt:lpstr>OSS Compliance –-Organization--</vt:lpstr>
      <vt:lpstr>OSSコンプライアンス ～組織・体制面～</vt:lpstr>
      <vt:lpstr>OSS Compliance –-Organization--</vt:lpstr>
      <vt:lpstr>OSSコンプライアンス ～組織・体制面～</vt:lpstr>
      <vt:lpstr>OSS Compliance –-Organization--</vt:lpstr>
      <vt:lpstr>OSSコンプライアンス ～組織・体制面～</vt:lpstr>
      <vt:lpstr>OSS Compliance –-Organization--</vt:lpstr>
      <vt:lpstr>OSSコンプライアンス ～組織・体制面～</vt:lpstr>
      <vt:lpstr>OSS Compliance –-Organization--</vt:lpstr>
      <vt:lpstr>OSSコンプライアンス ～組織・体制面～</vt:lpstr>
      <vt:lpstr>OSS Compliance –-Organization--</vt:lpstr>
      <vt:lpstr>OSSコンプライアンス ～組織・体制面～</vt:lpstr>
      <vt:lpstr>OSS Compliance –-Organization--</vt:lpstr>
      <vt:lpstr>OSSコンプライアンス ～組織・体制面～</vt:lpstr>
      <vt:lpstr>OSS Compliance –-Organization--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S.Kato</dc:creator>
  <cp:lastModifiedBy>Fukuchi, Hiroyuki (Sony)</cp:lastModifiedBy>
  <cp:revision>930</cp:revision>
  <dcterms:created xsi:type="dcterms:W3CDTF">2006-04-18T03:56:29Z</dcterms:created>
  <dcterms:modified xsi:type="dcterms:W3CDTF">2019-01-16T00:59:15Z</dcterms:modified>
</cp:coreProperties>
</file>