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78" r:id="rId3"/>
    <p:sldId id="258" r:id="rId4"/>
    <p:sldId id="259" r:id="rId5"/>
    <p:sldId id="260" r:id="rId6"/>
    <p:sldId id="261" r:id="rId7"/>
    <p:sldId id="265" r:id="rId8"/>
    <p:sldId id="266" r:id="rId9"/>
    <p:sldId id="269" r:id="rId10"/>
    <p:sldId id="262" r:id="rId11"/>
    <p:sldId id="263" r:id="rId12"/>
    <p:sldId id="264" r:id="rId13"/>
    <p:sldId id="267" r:id="rId14"/>
    <p:sldId id="268" r:id="rId15"/>
    <p:sldId id="290" r:id="rId16"/>
    <p:sldId id="289" r:id="rId17"/>
    <p:sldId id="294" r:id="rId18"/>
    <p:sldId id="306" r:id="rId19"/>
    <p:sldId id="295" r:id="rId20"/>
    <p:sldId id="298" r:id="rId21"/>
    <p:sldId id="299" r:id="rId22"/>
    <p:sldId id="303" r:id="rId23"/>
    <p:sldId id="279" r:id="rId24"/>
    <p:sldId id="280" r:id="rId25"/>
    <p:sldId id="281" r:id="rId26"/>
    <p:sldId id="282" r:id="rId27"/>
    <p:sldId id="283" r:id="rId28"/>
    <p:sldId id="284" r:id="rId29"/>
    <p:sldId id="304" r:id="rId30"/>
    <p:sldId id="305" r:id="rId31"/>
    <p:sldId id="291" r:id="rId32"/>
    <p:sldId id="293" r:id="rId33"/>
    <p:sldId id="301" r:id="rId34"/>
    <p:sldId id="308" r:id="rId35"/>
    <p:sldId id="296" r:id="rId36"/>
    <p:sldId id="297" r:id="rId37"/>
    <p:sldId id="300" r:id="rId38"/>
    <p:sldId id="292" r:id="rId39"/>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90" autoAdjust="0"/>
    <p:restoredTop sz="95571" autoAdjust="0"/>
  </p:normalViewPr>
  <p:slideViewPr>
    <p:cSldViewPr>
      <p:cViewPr varScale="1">
        <p:scale>
          <a:sx n="60" d="100"/>
          <a:sy n="60" d="100"/>
        </p:scale>
        <p:origin x="228" y="60"/>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2019/3/1</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2019/3/1</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72347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819988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22264" fontAlgn="auto">
              <a:spcBef>
                <a:spcPts val="0"/>
              </a:spcBef>
              <a:spcAft>
                <a:spcPts val="0"/>
              </a:spcAft>
              <a:defRPr/>
            </a:pPr>
            <a:endParaRPr kumimoji="1" lang="en-US" altLang="ja-JP"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14</a:t>
            </a:fld>
            <a:endParaRPr kumimoji="1" lang="ja-JP" altLang="en-US"/>
          </a:p>
        </p:txBody>
      </p:sp>
    </p:spTree>
    <p:extLst>
      <p:ext uri="{BB962C8B-B14F-4D97-AF65-F5344CB8AC3E}">
        <p14:creationId xmlns:p14="http://schemas.microsoft.com/office/powerpoint/2010/main" val="524425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4199484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40519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1028869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4150953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3854430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1559638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ACB17D4A-2BD3-420B-95F7-694AB5166409}" type="slidenum">
              <a:rPr kumimoji="1" lang="ja-JP" altLang="en-US" smtClean="0"/>
              <a:t>27</a:t>
            </a:fld>
            <a:endParaRPr kumimoji="1" lang="ja-JP" altLang="en-US"/>
          </a:p>
        </p:txBody>
      </p:sp>
    </p:spTree>
    <p:extLst>
      <p:ext uri="{BB962C8B-B14F-4D97-AF65-F5344CB8AC3E}">
        <p14:creationId xmlns:p14="http://schemas.microsoft.com/office/powerpoint/2010/main" val="3022378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354366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4017765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2916142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270597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349156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281337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1DCED21-D89B-441D-ACDE-9C6FC72D5AC8}" type="datetime1">
              <a:rPr kumimoji="1" lang="ja-JP" altLang="en-US" smtClean="0"/>
              <a:t>2019/3/1</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409FED5-970A-4117-8485-6EBA6CACC80D}" type="datetime1">
              <a:rPr kumimoji="1" lang="ja-JP" altLang="en-US" smtClean="0"/>
              <a:t>2019/3/1</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950D24C-1FE6-428F-8EAF-8F62056A2541}" type="datetime1">
              <a:rPr kumimoji="1" lang="ja-JP" altLang="en-US" smtClean="0"/>
              <a:t>2019/3/1</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ED36A4C-6C2A-41EF-9418-BC9F2B0B50EC}" type="datetime1">
              <a:rPr kumimoji="1" lang="ja-JP" altLang="en-US" smtClean="0"/>
              <a:t>2019/3/1</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3F83AF2-5F6C-4E70-82BD-981A0A622451}" type="datetime1">
              <a:rPr kumimoji="1" lang="ja-JP" altLang="en-US" smtClean="0"/>
              <a:t>2019/3/1</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F9F8A82-E232-4C05-9FAB-71F9E35837D2}" type="datetime1">
              <a:rPr kumimoji="1" lang="ja-JP" altLang="en-US" smtClean="0"/>
              <a:t>2019/3/1</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35DFA02-3769-421C-B533-8D3FB69B147C}" type="datetime1">
              <a:rPr kumimoji="1" lang="ja-JP" altLang="en-US" smtClean="0"/>
              <a:t>2019/3/1</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788F8B1-696F-4BBE-8547-75F9A00259AF}" type="datetime1">
              <a:rPr kumimoji="1" lang="ja-JP" altLang="en-US" smtClean="0"/>
              <a:t>2019/3/1</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35EEAF6-DA48-497E-918E-D127814C6955}" type="datetime1">
              <a:rPr kumimoji="1" lang="ja-JP" altLang="en-US" smtClean="0"/>
              <a:t>2019/3/1</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68C8188-9292-4C75-94CB-3E6B7427C6A0}" type="datetime1">
              <a:rPr kumimoji="1" lang="ja-JP" altLang="en-US" smtClean="0"/>
              <a:t>2019/3/1</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621C43D-7844-41C3-A8D0-650B52035EA4}" type="datetime1">
              <a:rPr kumimoji="1" lang="ja-JP" altLang="en-US" smtClean="0"/>
              <a:t>2019/3/1</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F31F2-B0F0-48B5-BF9B-9E5E0ADA5DCF}" type="datetime1">
              <a:rPr kumimoji="1" lang="ja-JP" altLang="en-US" smtClean="0"/>
              <a:t>2019/3/1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nu.org/licenses/gpl-faq.ja.html#LibGCCExcep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softic.or.jp/ossqa/all_180328_mc.pdf#page=150"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freebsd.org/ja/copyright/license.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gnu.org/licenses/gpl-faq.ja.html#DoesTheGPLAllowMoney"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gnu.org/licenses/gpl-faq.ja.html#GPLStaticVsDynamic"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nu.org/licenses/gpl-faq.ja.html#GPLWrapper"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softic.or.jp/ossqa/all_180328_mc.pdf#page=16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gnu.org/licenses/gpl-faq.html#LGPLStaticVsDynamic"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softic.or.jp/ossqa/all_180328_mc.pdf#page=137"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99592" y="548680"/>
            <a:ext cx="7344816"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V2</a:t>
            </a:r>
            <a:endParaRPr kumimoji="1" lang="ja-JP" altLang="en-US" sz="3200" dirty="0"/>
          </a:p>
        </p:txBody>
      </p:sp>
      <p:sp>
        <p:nvSpPr>
          <p:cNvPr id="3" name="サブタイトル 2"/>
          <p:cNvSpPr>
            <a:spLocks noGrp="1"/>
          </p:cNvSpPr>
          <p:nvPr>
            <p:ph type="subTitle" idx="1"/>
            <p:custDataLst>
              <p:tags r:id="rId1"/>
            </p:custDataLst>
          </p:nvPr>
        </p:nvSpPr>
        <p:spPr>
          <a:xfrm>
            <a:off x="899592" y="1700808"/>
            <a:ext cx="7344816" cy="4655542"/>
          </a:xfrm>
          <a:solidFill>
            <a:srgbClr val="FFFFCC"/>
          </a:solidFill>
          <a:ln>
            <a:solidFill>
              <a:schemeClr val="bg1">
                <a:lumMod val="65000"/>
              </a:schemeClr>
            </a:solidFill>
          </a:ln>
        </p:spPr>
        <p:txBody>
          <a:bodyPr>
            <a:normAutofit/>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本ドキュメントは、インターネットの記事やセミナーの質問等にて、よくある誤解をまとめたものです。初心者向けの内容であり、各社に共通しそうな一般的な内容としています。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a:t>
            </a:r>
            <a:r>
              <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ください。</a:t>
            </a:r>
            <a:br>
              <a:rPr lang="en-US" altLang="ja-JP" sz="200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作成</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algn="l">
              <a:lnSpc>
                <a:spcPts val="3000"/>
              </a:lnSpc>
              <a:spcBef>
                <a:spcPts val="0"/>
              </a:spcBef>
            </a:pPr>
            <a:r>
              <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ライセンス研究所</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
        <p:nvSpPr>
          <p:cNvPr id="4" name="テキスト ボックス 3"/>
          <p:cNvSpPr txBox="1"/>
          <p:nvPr/>
        </p:nvSpPr>
        <p:spPr>
          <a:xfrm>
            <a:off x="5940152" y="188640"/>
            <a:ext cx="2544286" cy="369332"/>
          </a:xfrm>
          <a:prstGeom prst="rect">
            <a:avLst/>
          </a:prstGeom>
          <a:noFill/>
        </p:spPr>
        <p:txBody>
          <a:bodyPr wrap="none" rtlCol="0">
            <a:spAutoFit/>
          </a:bodyPr>
          <a:lstStyle/>
          <a:p>
            <a:r>
              <a:rPr kumimoji="1" lang="ja-JP" altLang="en-US" dirty="0"/>
              <a:t>更新日：</a:t>
            </a:r>
            <a:r>
              <a:rPr kumimoji="1" lang="en-US" altLang="ja-JP" dirty="0"/>
              <a:t>2019</a:t>
            </a:r>
            <a:r>
              <a:rPr kumimoji="1" lang="ja-JP" altLang="en-US" dirty="0"/>
              <a:t>年</a:t>
            </a:r>
            <a:r>
              <a:rPr kumimoji="1" lang="en-US" altLang="ja-JP" dirty="0"/>
              <a:t>2</a:t>
            </a:r>
            <a:r>
              <a:rPr kumimoji="1" lang="ja-JP" altLang="en-US" dirty="0"/>
              <a:t>月</a:t>
            </a:r>
            <a:r>
              <a:rPr kumimoji="1" lang="en-US" altLang="ja-JP" dirty="0"/>
              <a:t>26</a:t>
            </a:r>
            <a:r>
              <a:rPr kumimoji="1" lang="ja-JP" altLang="en-US" dirty="0"/>
              <a:t>日</a:t>
            </a:r>
          </a:p>
        </p:txBody>
      </p:sp>
    </p:spTree>
    <p:extLst>
      <p:ext uri="{BB962C8B-B14F-4D97-AF65-F5344CB8AC3E}">
        <p14:creationId xmlns:p14="http://schemas.microsoft.com/office/powerpoint/2010/main" val="89170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改変しなければ、ソースコードの提供は不要？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fontScale="92500" lnSpcReduction="20000"/>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MPL</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EPL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のライセンス条件では、改変の有無にかかわらず、</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のバイナリを提供した場合、ソースコードも提供することを義務付けています。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のバイナリを製品に含めて販売するのであれば、ソースコードも提供する必要があります。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31495"/>
            <a:ext cx="8280920" cy="130541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MPL</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といったライセンスは、ソースコードを</a:t>
            </a:r>
            <a:r>
              <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提供する義務</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を改変しなければ、製品に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を組み込んだ場合でも、ソースコードを提供する必要はないと思っていいですか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85871C6C-635B-4AB1-BC9D-6D1B42042B9D}"/>
              </a:ext>
            </a:extLst>
          </p:cNvPr>
          <p:cNvSpPr txBox="1"/>
          <p:nvPr/>
        </p:nvSpPr>
        <p:spPr>
          <a:xfrm>
            <a:off x="219436" y="6428654"/>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a:t>
            </a:r>
          </a:p>
        </p:txBody>
      </p:sp>
      <p:sp>
        <p:nvSpPr>
          <p:cNvPr id="12" name="テキスト ボックス 11">
            <a:extLst>
              <a:ext uri="{FF2B5EF4-FFF2-40B4-BE49-F238E27FC236}">
                <a16:creationId xmlns:a16="http://schemas.microsoft.com/office/drawing/2014/main" id="{15C2CA6D-0042-4F65-945F-FD3BB6C7F8B9}"/>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5EE58B1-B451-4F80-9992-1C3BD7778B6F}"/>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3082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98240"/>
            <a:ext cx="8280920" cy="398308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271306"/>
            <a:ext cx="8280920" cy="3141525"/>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MPL</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EPL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4225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Tree>
    <p:extLst>
      <p:ext uri="{BB962C8B-B14F-4D97-AF65-F5344CB8AC3E}">
        <p14:creationId xmlns:p14="http://schemas.microsoft.com/office/powerpoint/2010/main" val="151780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116633"/>
            <a:ext cx="8644717"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eaLnBrk="0" fontAlgn="base" hangingPunct="0">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268760"/>
            <a:ext cx="864096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MPL</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といったライセンスは、ソースコードを</a:t>
            </a:r>
            <a:r>
              <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提供する義務</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305831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サイトからコピーすればいい？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45024"/>
            <a:ext cx="8291264" cy="2711326"/>
          </a:xfrm>
        </p:spPr>
        <p:txBody>
          <a:bodyPr>
            <a:norm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MIT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ライセンスのひな型が掲載されており、著作権表示もひな型のままとなっています。（次スライド参照）</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MIT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ライセンスでは、利用する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の著作権表示を記載したライセンス文書を配布することを義務付けていますので、作成年と著作権者名が記載されている必要があります。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まずは、ダウンロードした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のファイル群の中にライセンス文書が含まれていないかを確認してください。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の公開サイトには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MIT LICENSE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と記載されていましたが、ライセンス文書がサイト上に掲載されていませんでした。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のサイトから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ライセンスをコピーして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に添</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付すればいいですか？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8F40DF3-C625-454A-96F2-43B98BA7005E}"/>
              </a:ext>
            </a:extLst>
          </p:cNvPr>
          <p:cNvSpPr txBox="1"/>
          <p:nvPr/>
        </p:nvSpPr>
        <p:spPr>
          <a:xfrm>
            <a:off x="418320" y="6428654"/>
            <a:ext cx="13869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E60E51A-800F-4BD3-8378-4EE77C7CAA1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29DC7513-9C36-437B-B282-1AD504D9520C}"/>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151969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Autofit/>
          </a:bodyPr>
          <a:lstStyle/>
          <a:p>
            <a:r>
              <a:rPr kumimoji="1" lang="ja-JP" altLang="en-US" sz="2800" u="sng" dirty="0">
                <a:latin typeface="Meiryo UI" panose="020B0604030504040204" pitchFamily="50" charset="-128"/>
                <a:ea typeface="Meiryo UI" panose="020B0604030504040204" pitchFamily="50" charset="-128"/>
                <a:cs typeface="Meiryo UI" panose="020B0604030504040204" pitchFamily="50" charset="-128"/>
              </a:rPr>
              <a:t>（補足）</a:t>
            </a:r>
            <a:r>
              <a:rPr kumimoji="1" lang="en-US" altLang="ja-JP" sz="2800" u="sng" dirty="0">
                <a:latin typeface="Meiryo UI" panose="020B0604030504040204" pitchFamily="50" charset="-128"/>
                <a:ea typeface="Meiryo UI" panose="020B0604030504040204" pitchFamily="50" charset="-128"/>
                <a:cs typeface="Meiryo UI" panose="020B0604030504040204" pitchFamily="50" charset="-128"/>
              </a:rPr>
              <a:t>OSI</a:t>
            </a:r>
            <a:r>
              <a:rPr kumimoji="1" lang="ja-JP" altLang="en-US" sz="2800" u="sng" dirty="0">
                <a:latin typeface="Meiryo UI" panose="020B0604030504040204" pitchFamily="50" charset="-128"/>
                <a:ea typeface="Meiryo UI" panose="020B0604030504040204" pitchFamily="50" charset="-128"/>
                <a:cs typeface="Meiryo UI" panose="020B0604030504040204" pitchFamily="50" charset="-128"/>
              </a:rPr>
              <a:t>サイトの雛型</a:t>
            </a:r>
          </a:p>
        </p:txBody>
      </p:sp>
      <p:sp>
        <p:nvSpPr>
          <p:cNvPr id="3" name="コンテンツ プレースホルダー 2"/>
          <p:cNvSpPr>
            <a:spLocks noGrp="1"/>
          </p:cNvSpPr>
          <p:nvPr>
            <p:ph idx="1"/>
          </p:nvPr>
        </p:nvSpPr>
        <p:spPr>
          <a:xfrm>
            <a:off x="179512" y="1844824"/>
            <a:ext cx="8786813" cy="4608512"/>
          </a:xfrm>
          <a:ln>
            <a:solidFill>
              <a:schemeClr val="bg1">
                <a:lumMod val="65000"/>
              </a:schemeClr>
            </a:solidFill>
          </a:ln>
        </p:spPr>
        <p:txBody>
          <a:bodyPr>
            <a:normAutofit fontScale="92500"/>
          </a:bodyPr>
          <a:lstStyle/>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MIT License (MIT)</a:t>
            </a:r>
          </a:p>
          <a:p>
            <a:pPr marL="0" indent="0">
              <a:buNone/>
            </a:pPr>
            <a:r>
              <a:rPr lang="en-US" altLang="ja-JP" sz="1600" u="sng"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Copyright (c) &lt;year&gt; &lt;copyright holders&gt;</a:t>
            </a: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Permission is hereby granted, free of charge, to any person obtaining a copy</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of this software and associated documentation files (the "Software"), to deal</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the Software without restriction, including without limitation the rights</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to use, copy, modify, merge, publish, distribute, sublicense, and/or sell</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copies of the Software, and to permit persons to whom the Software is</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furnished to do so, subject to the following conditions:</a:t>
            </a:r>
          </a:p>
          <a:p>
            <a:pPr marL="0" indent="0">
              <a:buNone/>
            </a:pPr>
            <a:endParaRPr lang="en-US" altLang="ja-JP" sz="6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above copyright notice and this permission notice shall be included in</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all copies or substantial portions of the Software.</a:t>
            </a:r>
          </a:p>
          <a:p>
            <a:pPr marL="0" indent="0">
              <a:buNone/>
            </a:pP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SOFTWARE IS PROVIDED "AS IS", WITHOUT WARRANTY OF ANY KIND, EXPRESS OR</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IMPLIED, INCLUDING BUT NOT LIMITED TO THE WARRANTIES OF MERCHANTABILITY,</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FITNESS FOR A PARTICULAR PURPOSE AND NONINFRINGEMENT. IN NO EVENT SHALL THE AUTHORS OR COPYRIGHT HOLDERS BE LIABLE FOR ANY CLAIM, DAMAGES OR OTHER  LIABILITY, WHETHER IN AN ACTION OF CONTRACT, TORT OR OTHERWISE, ARISING FROM,OUT OF OR IN CONNECTION WITH THE SOFTWARE OR THE USE OR OTHER DEALINGS IN THE SOFTWARE.</a:t>
            </a:r>
          </a:p>
          <a:p>
            <a:pPr marL="0" indent="0">
              <a:buNone/>
            </a:pP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Rectangle 9"/>
          <p:cNvSpPr>
            <a:spLocks noChangeArrowheads="1"/>
          </p:cNvSpPr>
          <p:nvPr/>
        </p:nvSpPr>
        <p:spPr bwMode="gray">
          <a:xfrm>
            <a:off x="323850" y="908720"/>
            <a:ext cx="8459788" cy="792088"/>
          </a:xfrm>
          <a:prstGeom prst="rect">
            <a:avLst/>
          </a:prstGeom>
          <a:solidFill>
            <a:schemeClr val="bg1"/>
          </a:solidFill>
          <a:ln w="19050" algn="ctr">
            <a:solidFill>
              <a:srgbClr val="80808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charset="-128"/>
                <a:cs typeface="Arial" charset="0"/>
              </a:defRPr>
            </a:lvl4pPr>
            <a:lvl5pPr marL="2057400" indent="-228600" algn="l" eaLnBrk="0" fontAlgn="base" hangingPunct="0">
              <a:buBlip>
                <a:blip r:embed="rId3"/>
              </a:buBlip>
              <a:defRPr kumimoji="1" sz="12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9pPr>
          </a:lstStyle>
          <a:p>
            <a:pPr algn="ctr" eaLnBrk="1" fontAlgn="ctr" hangingPunct="1">
              <a:lnSpc>
                <a:spcPts val="2000"/>
              </a:lnSpc>
              <a:spcBef>
                <a:spcPct val="50000"/>
              </a:spcBef>
              <a:spcAft>
                <a:spcPct val="0"/>
              </a:spcAft>
              <a:buClrTx/>
              <a:buFontTx/>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サイトの雛型からコピペして添付するのは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NG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(MIT</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algn="ctr" eaLnBrk="1" fontAlgn="ctr" hangingPunct="1">
              <a:lnSpc>
                <a:spcPts val="2000"/>
              </a:lnSpc>
              <a:spcBef>
                <a:spcPct val="50000"/>
              </a:spcBef>
              <a:spcAft>
                <a:spcPct val="0"/>
              </a:spcAft>
              <a:buClrTx/>
              <a:buFontTx/>
              <a:buNone/>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開発者がプログラムに含めたライセンスが正式なもの</a:t>
            </a:r>
          </a:p>
        </p:txBody>
      </p:sp>
      <p:sp>
        <p:nvSpPr>
          <p:cNvPr id="11" name="円形吹き出し 10"/>
          <p:cNvSpPr/>
          <p:nvPr/>
        </p:nvSpPr>
        <p:spPr bwMode="gray">
          <a:xfrm>
            <a:off x="5220072" y="1792709"/>
            <a:ext cx="2952328" cy="1132235"/>
          </a:xfrm>
          <a:prstGeom prst="wedgeEllipseCallout">
            <a:avLst>
              <a:gd name="adj1" fmla="val -75887"/>
              <a:gd name="adj2" fmla="val -4395"/>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ts val="2600"/>
              </a:lnSpc>
              <a:spcBef>
                <a:spcPct val="0"/>
              </a:spcBef>
              <a:spcAft>
                <a:spcPct val="0"/>
              </a:spcAft>
              <a:buClrTx/>
              <a:buSzTx/>
              <a:buFontTx/>
              <a:buNone/>
              <a:tabLst/>
            </a:pPr>
            <a:r>
              <a:rPr kumimoji="1" lang="ja-JP" altLang="en-US"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著作権表示の</a:t>
            </a:r>
            <a:endParaRPr kumimoji="1" lang="en-US" altLang="ja-JP"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ts val="2600"/>
              </a:lnSpc>
              <a:spcBef>
                <a:spcPct val="0"/>
              </a:spcBef>
              <a:spcAft>
                <a:spcPct val="0"/>
              </a:spcAft>
              <a:buClrTx/>
              <a:buSzTx/>
              <a:buFontTx/>
              <a:buNone/>
              <a:tabLst/>
            </a:pPr>
            <a:r>
              <a:rPr kumimoji="1" lang="ja-JP" altLang="en-US"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年数や著作権者名の</a:t>
            </a:r>
            <a:endParaRPr kumimoji="1" lang="en-US" altLang="ja-JP"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1" fontAlgn="ctr" latinLnBrk="0" hangingPunct="1">
              <a:lnSpc>
                <a:spcPts val="2600"/>
              </a:lnSpc>
              <a:spcBef>
                <a:spcPct val="0"/>
              </a:spcBef>
              <a:spcAft>
                <a:spcPct val="0"/>
              </a:spcAft>
              <a:buClrTx/>
              <a:buSzTx/>
              <a:buFontTx/>
              <a:buNone/>
              <a:tabLst/>
            </a:pPr>
            <a:r>
              <a:rPr kumimoji="1" lang="ja-JP" altLang="en-US"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記載なし</a:t>
            </a:r>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318782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ソースコードは誰に提供する？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marL="0" indent="0">
              <a:lnSpc>
                <a:spcPts val="3000"/>
              </a:lnSpc>
              <a:spcBef>
                <a:spcPts val="0"/>
              </a:spcBef>
              <a:buNone/>
            </a:pPr>
            <a:r>
              <a:rPr lang="ja-JP" altLang="en-US" sz="2000" dirty="0">
                <a:latin typeface="Meiryo UI" panose="020B0604030504040204" pitchFamily="50" charset="-128"/>
                <a:ea typeface="Meiryo UI" panose="020B0604030504040204" pitchFamily="50" charset="-128"/>
              </a:rPr>
              <a:t>  ソースコードの提供相手は、ライセンスにより異なります。提供相手が指定されているケースもあれば、いくつかの選択肢があるケースもあります。</a:t>
            </a:r>
            <a:endParaRPr lang="en-US" altLang="ja-JP" sz="2000" dirty="0">
              <a:latin typeface="Meiryo UI" panose="020B0604030504040204" pitchFamily="50" charset="-128"/>
              <a:ea typeface="Meiryo UI" panose="020B0604030504040204" pitchFamily="50" charset="-128"/>
            </a:endParaRPr>
          </a:p>
          <a:p>
            <a:pPr marL="0" indent="0">
              <a:lnSpc>
                <a:spcPts val="3000"/>
              </a:lnSpc>
              <a:spcBef>
                <a:spcPts val="0"/>
              </a:spcBef>
              <a:buNone/>
            </a:pPr>
            <a:r>
              <a:rPr lang="ja-JP" altLang="en-US" sz="2000" dirty="0">
                <a:latin typeface="Meiryo UI" panose="020B0604030504040204" pitchFamily="50" charset="-128"/>
                <a:ea typeface="Meiryo UI" panose="020B0604030504040204" pitchFamily="50" charset="-128"/>
              </a:rPr>
              <a:t>　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marL="0" indent="0">
              <a:lnSpc>
                <a:spcPts val="3000"/>
              </a:lnSpc>
              <a:spcBef>
                <a:spcPts val="0"/>
              </a:spcBef>
              <a:buNone/>
            </a:pPr>
            <a:r>
              <a:rPr lang="ja-JP" altLang="en-US" sz="2000" dirty="0">
                <a:latin typeface="Meiryo UI" panose="020B0604030504040204" pitchFamily="50" charset="-128"/>
                <a:ea typeface="Meiryo UI" panose="020B0604030504040204" pitchFamily="50" charset="-128"/>
              </a:rPr>
              <a:t>　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a:p>
            <a:pPr marL="0" indent="0">
              <a:lnSpc>
                <a:spcPts val="3000"/>
              </a:lnSpc>
              <a:spcBef>
                <a:spcPts val="0"/>
              </a:spcBef>
              <a:buNone/>
            </a:pPr>
            <a:r>
              <a:rPr lang="ja-JP" altLang="en-US" sz="2000" dirty="0">
                <a:latin typeface="Meiryo UI" panose="020B0604030504040204" pitchFamily="50" charset="-128"/>
                <a:ea typeface="Meiryo UI" panose="020B0604030504040204" pitchFamily="50" charset="-128"/>
              </a:rPr>
              <a:t>　一般的には、配布先に提供すれば十分とするライセンスが多いようです。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スライド番号プレースホルダー 9"/>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127362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48880"/>
            <a:ext cx="8280920" cy="400747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コンパイラのライセンスの影響は？</a:t>
            </a:r>
          </a:p>
        </p:txBody>
      </p:sp>
      <p:sp>
        <p:nvSpPr>
          <p:cNvPr id="10" name="コンテンツ プレースホルダー 9"/>
          <p:cNvSpPr>
            <a:spLocks noGrp="1"/>
          </p:cNvSpPr>
          <p:nvPr>
            <p:ph idx="1"/>
          </p:nvPr>
        </p:nvSpPr>
        <p:spPr>
          <a:xfrm>
            <a:off x="457200" y="3121805"/>
            <a:ext cx="8291264" cy="3234545"/>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一般的には、オブジェクトコードの中に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であるコンパイラのコードが含まれないのであれば、オブジェクトコードにコンパイラのライセンスを適用する必要は</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ありません。</a:t>
            </a:r>
            <a:br>
              <a:rPr lang="en-US" altLang="ja-JP" sz="2000">
                <a:latin typeface="Meiryo UI" panose="020B0604030504040204" pitchFamily="50" charset="-128"/>
                <a:ea typeface="Meiryo UI" panose="020B0604030504040204" pitchFamily="50" charset="-128"/>
                <a:cs typeface="Meiryo UI" panose="020B0604030504040204" pitchFamily="50" charset="-128"/>
              </a:rPr>
            </a:b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600"/>
              </a:lnSpc>
              <a:spcBef>
                <a:spcPts val="0"/>
              </a:spcBef>
              <a:buNone/>
            </a:pPr>
            <a:r>
              <a:rPr lang="en-US" altLang="ja-JP" sz="180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marL="0" indent="0" eaLnBrk="0" fontAlgn="base" hangingPunct="0">
              <a:lnSpc>
                <a:spcPts val="2600"/>
              </a:lnSpc>
              <a:spcBef>
                <a:spcPts val="0"/>
              </a:spcBef>
              <a:buNone/>
            </a:pPr>
            <a:r>
              <a:rPr lang="ja-JP" altLang="en-US" sz="180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GCC*</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ランタイムライブラリ例外については以下の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FSF</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サイトの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QA</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を参照ください。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6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GCC</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rPr>
              <a:t>ランタイムライブラリ例外についてもっと知りたいのですが、どこを見ればよいでしょう</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a:t>
            </a:r>
            <a:br>
              <a:rPr lang="en-US" altLang="ja-JP" sz="1800">
                <a:latin typeface="Meiryo UI" panose="020B0604030504040204" pitchFamily="50" charset="-128"/>
                <a:ea typeface="Meiryo UI" panose="020B0604030504040204" pitchFamily="50" charset="-128"/>
                <a:cs typeface="Meiryo UI" panose="020B0604030504040204" pitchFamily="50" charset="-128"/>
                <a:hlinkClick r:id="rId3"/>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SOFTIC</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発行「</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IoT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時代における</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の利用と法的諸問題</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Q&amp;A</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集」</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4"/>
              </a:rPr>
              <a:t>"D-3-2-2</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4"/>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4"/>
              </a:rPr>
              <a:t>GCC </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4"/>
              </a:rPr>
              <a:t>コンパイルによる</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4"/>
              </a:rPr>
              <a:t>GCC</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4"/>
              </a:rPr>
              <a:t>ランタイムブリとのリンク による</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4"/>
              </a:rPr>
              <a:t>GPL</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hlinkClick r:id="rId4"/>
              </a:rPr>
              <a:t>への</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4"/>
              </a:rPr>
              <a:t>適用」</a:t>
            </a:r>
            <a:b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4"/>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59"/>
            <a:ext cx="8280920" cy="9709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自分で０から作成したソースコードを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のコンパイラでコンパイルした場合、オブジェクトコードにコンパイラのライセンスを適用する必要がありますか？</a:t>
            </a:r>
          </a:p>
        </p:txBody>
      </p:sp>
      <p:sp>
        <p:nvSpPr>
          <p:cNvPr id="9" name="テキスト ボックス 8"/>
          <p:cNvSpPr txBox="1"/>
          <p:nvPr/>
        </p:nvSpPr>
        <p:spPr>
          <a:xfrm>
            <a:off x="3419872" y="2371527"/>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テキスト ボックス 4"/>
          <p:cNvSpPr txBox="1"/>
          <p:nvPr/>
        </p:nvSpPr>
        <p:spPr>
          <a:xfrm>
            <a:off x="467544" y="6392361"/>
            <a:ext cx="167706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コンパイラ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1" name="テキスト ボックス 10"/>
          <p:cNvSpPr txBox="1"/>
          <p:nvPr/>
        </p:nvSpPr>
        <p:spPr>
          <a:xfrm>
            <a:off x="5937952" y="6309320"/>
            <a:ext cx="2882520" cy="307777"/>
          </a:xfrm>
          <a:prstGeom prst="rect">
            <a:avLst/>
          </a:prstGeom>
          <a:noFill/>
        </p:spPr>
        <p:txBody>
          <a:bodyPr wrap="none" rtlCol="0">
            <a:spAutoFit/>
          </a:bodyPr>
          <a:lstStyle/>
          <a:p>
            <a:r>
              <a:rPr lang="en-US" altLang="ja-JP" sz="1400" dirty="0">
                <a:latin typeface="Meiryo UI" panose="020B0604030504040204" pitchFamily="50" charset="-128"/>
                <a:ea typeface="Meiryo UI" panose="020B0604030504040204" pitchFamily="50" charset="-128"/>
                <a:cs typeface="Meiryo UI" panose="020B0604030504040204" pitchFamily="50" charset="-128"/>
              </a:rPr>
              <a:t>*GCC:GNU Compiler Collection</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10614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244161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のライセンス対応は？</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57200" y="3699902"/>
            <a:ext cx="8291264" cy="2656448"/>
          </a:xfrm>
        </p:spPr>
        <p:txBody>
          <a:bodyPr>
            <a:noAutofit/>
          </a:bodyPr>
          <a:lstStyle/>
          <a:p>
            <a:pPr marL="0" indent="0" eaLnBrk="0" fontAlgn="base" hangingPunct="0">
              <a:lnSpc>
                <a:spcPts val="3000"/>
              </a:lnSpc>
              <a:spcBef>
                <a:spcPts val="0"/>
              </a:spcBef>
              <a:buNone/>
            </a:pPr>
            <a:r>
              <a:rPr lang="ja-JP" altLang="en-US" sz="2000">
                <a:latin typeface="Meiryo UI" panose="020B0604030504040204" pitchFamily="50" charset="-128"/>
                <a:ea typeface="Meiryo UI" panose="020B0604030504040204" pitchFamily="50" charset="-128"/>
                <a:cs typeface="Meiryo UI" panose="020B0604030504040204" pitchFamily="50" charset="-128"/>
              </a:rPr>
              <a:t>　</a:t>
            </a: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eaLnBrk="0" fontAlgn="base" hangingPunct="0">
              <a:lnSpc>
                <a:spcPts val="3000"/>
              </a:lnSpc>
              <a:spcBef>
                <a:spcPts val="0"/>
              </a:spcBef>
              <a:buNone/>
            </a:pPr>
            <a:endParaRPr lang="ja-JP" altLang="en-US" sz="200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en-US" altLang="ja-JP" sz="2000">
                <a:latin typeface="Meiryo UI" panose="020B0604030504040204" pitchFamily="50" charset="-128"/>
                <a:ea typeface="Meiryo UI" panose="020B0604030504040204" pitchFamily="50" charset="-128"/>
                <a:cs typeface="Meiryo UI" panose="020B0604030504040204" pitchFamily="50" charset="-128"/>
              </a:rPr>
              <a:t>【</a:t>
            </a:r>
            <a:r>
              <a:rPr lang="ja-JP" altLang="en-US" sz="200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a:latin typeface="Meiryo UI" panose="020B0604030504040204" pitchFamily="50" charset="-128"/>
                <a:ea typeface="Meiryo UI" panose="020B0604030504040204" pitchFamily="50" charset="-128"/>
                <a:cs typeface="Meiryo UI" panose="020B0604030504040204" pitchFamily="50" charset="-128"/>
              </a:rPr>
              <a:t>】</a:t>
            </a:r>
          </a:p>
          <a:p>
            <a:pPr marL="0" indent="0" eaLnBrk="0" fontAlgn="base" hangingPunct="0">
              <a:lnSpc>
                <a:spcPts val="3000"/>
              </a:lnSpc>
              <a:spcBef>
                <a:spcPts val="0"/>
              </a:spcBef>
              <a:buNone/>
            </a:pPr>
            <a:r>
              <a:rPr lang="ja-JP" altLang="en-US" sz="2000">
                <a:latin typeface="Meiryo UI" panose="020B0604030504040204" pitchFamily="50" charset="-128"/>
                <a:ea typeface="Meiryo UI" panose="020B0604030504040204" pitchFamily="50" charset="-128"/>
                <a:cs typeface="Meiryo UI" panose="020B0604030504040204" pitchFamily="50" charset="-128"/>
              </a:rPr>
              <a:t>　本資料「</a:t>
            </a: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a:latin typeface="Meiryo UI" panose="020B0604030504040204" pitchFamily="50" charset="-128"/>
                <a:ea typeface="Meiryo UI" panose="020B0604030504040204" pitchFamily="50" charset="-128"/>
                <a:cs typeface="Meiryo UI" panose="020B0604030504040204" pitchFamily="50" charset="-128"/>
              </a:rPr>
              <a:t>対応は？」参照</a:t>
            </a:r>
          </a:p>
          <a:p>
            <a:pPr marL="0" indent="0" eaLnBrk="0" fontAlgn="base" hangingPunct="0">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0505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対応</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31501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OSS_A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成されています。伝播性のあるライセンスの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OSS_B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と、これと両立しないライセンスの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OSS_C</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が含まれていますが、この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OSS_A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を製品にそのまま組み込むことはできますか？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648796"/>
            <a:ext cx="8291264" cy="2707554"/>
          </a:xfrm>
        </p:spPr>
        <p:txBody>
          <a:bodyPr>
            <a:noAutofit/>
          </a:bodyPr>
          <a:lstStyle/>
          <a:p>
            <a:pPr marL="0" indent="0" eaLnBrk="0" fontAlgn="base" hangingPunct="0">
              <a:lnSpc>
                <a:spcPts val="3000"/>
              </a:lnSpc>
              <a:spcBef>
                <a:spcPts val="0"/>
              </a:spcBef>
              <a:buNone/>
            </a:pPr>
            <a:r>
              <a:rPr lang="ja-JP" altLang="en-US" sz="2000">
                <a:latin typeface="Meiryo UI" panose="020B0604030504040204" pitchFamily="50" charset="-128"/>
                <a:ea typeface="Meiryo UI" panose="020B0604030504040204" pitchFamily="50" charset="-128"/>
                <a:cs typeface="Meiryo UI" panose="020B0604030504040204" pitchFamily="50" charset="-128"/>
              </a:rPr>
              <a:t>　伝播性のあるライセンスの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OSS_B</a:t>
            </a:r>
            <a:r>
              <a:rPr lang="ja-JP" altLang="en-US" sz="2000">
                <a:latin typeface="Meiryo UI" panose="020B0604030504040204" pitchFamily="50" charset="-128"/>
                <a:ea typeface="Meiryo UI" panose="020B0604030504040204" pitchFamily="50" charset="-128"/>
                <a:cs typeface="Meiryo UI" panose="020B0604030504040204" pitchFamily="50" charset="-128"/>
              </a:rPr>
              <a:t>が含まれる場合、伝播する範囲のすべての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a:latin typeface="Meiryo UI" panose="020B0604030504040204" pitchFamily="50" charset="-128"/>
                <a:ea typeface="Meiryo UI" panose="020B0604030504040204" pitchFamily="50" charset="-128"/>
                <a:cs typeface="Meiryo UI" panose="020B0604030504040204" pitchFamily="50" charset="-128"/>
              </a:rPr>
              <a:t>は両立するライセンスである必要があります。</a:t>
            </a:r>
          </a:p>
          <a:p>
            <a:pPr marL="0" indent="0" eaLnBrk="0" fontAlgn="base" hangingPunct="0">
              <a:lnSpc>
                <a:spcPts val="3000"/>
              </a:lnSpc>
              <a:spcBef>
                <a:spcPts val="0"/>
              </a:spcBef>
              <a:buNone/>
            </a:pPr>
            <a:r>
              <a:rPr lang="ja-JP" altLang="en-US" sz="2000">
                <a:latin typeface="Meiryo UI" panose="020B0604030504040204" pitchFamily="50" charset="-128"/>
                <a:ea typeface="Meiryo UI" panose="020B0604030504040204" pitchFamily="50" charset="-128"/>
                <a:cs typeface="Meiryo UI" panose="020B0604030504040204" pitchFamily="50" charset="-128"/>
              </a:rPr>
              <a:t>　両立しないライセンスの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OSS_C</a:t>
            </a:r>
            <a:r>
              <a:rPr lang="ja-JP" altLang="en-US" sz="2000">
                <a:latin typeface="Meiryo UI" panose="020B0604030504040204" pitchFamily="50" charset="-128"/>
                <a:ea typeface="Meiryo UI" panose="020B0604030504040204" pitchFamily="50" charset="-128"/>
                <a:cs typeface="Meiryo UI" panose="020B0604030504040204" pitchFamily="50" charset="-128"/>
              </a:rPr>
              <a:t>に対して</a:t>
            </a:r>
            <a:r>
              <a:rPr lang="en-US" altLang="ja-JP" sz="2000">
                <a:latin typeface="Meiryo UI" panose="020B0604030504040204" pitchFamily="50" charset="-128"/>
                <a:ea typeface="Meiryo UI" panose="020B0604030504040204" pitchFamily="50" charset="-128"/>
                <a:cs typeface="Meiryo UI" panose="020B0604030504040204" pitchFamily="50" charset="-128"/>
              </a:rPr>
              <a:t>OSS_B</a:t>
            </a:r>
            <a:r>
              <a:rPr lang="ja-JP" altLang="en-US" sz="2000">
                <a:latin typeface="Meiryo UI" panose="020B0604030504040204" pitchFamily="50" charset="-128"/>
                <a:ea typeface="Meiryo UI" panose="020B0604030504040204" pitchFamily="50" charset="-128"/>
                <a:cs typeface="Meiryo UI" panose="020B0604030504040204" pitchFamily="50" charset="-128"/>
              </a:rPr>
              <a:t>のライセンスが伝播するのであれば、それらを製品に組み込んで販売するとライセンス違反になります。</a:t>
            </a:r>
            <a:br>
              <a:rPr lang="en-US" altLang="ja-JP" sz="2000">
                <a:latin typeface="Meiryo UI" panose="020B0604030504040204" pitchFamily="50" charset="-128"/>
                <a:ea typeface="Meiryo UI" panose="020B0604030504040204" pitchFamily="50" charset="-128"/>
                <a:cs typeface="Meiryo UI" panose="020B0604030504040204" pitchFamily="50" charset="-128"/>
              </a:rPr>
            </a:br>
            <a:endParaRPr lang="ja-JP" altLang="en-US" sz="200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2000">
                <a:latin typeface="Meiryo UI" panose="020B0604030504040204" pitchFamily="50" charset="-128"/>
                <a:ea typeface="Meiryo UI" panose="020B0604030504040204" pitchFamily="50" charset="-128"/>
                <a:cs typeface="Meiryo UI" panose="020B0604030504040204" pitchFamily="50" charset="-128"/>
              </a:rPr>
              <a:t>（補足）この場合、もともとの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OSS_A</a:t>
            </a:r>
            <a:r>
              <a:rPr lang="ja-JP" altLang="en-US" sz="2000">
                <a:latin typeface="Meiryo UI" panose="020B0604030504040204" pitchFamily="50" charset="-128"/>
                <a:ea typeface="Meiryo UI" panose="020B0604030504040204" pitchFamily="50" charset="-128"/>
                <a:cs typeface="Meiryo UI" panose="020B0604030504040204" pitchFamily="50" charset="-128"/>
              </a:rPr>
              <a:t>自体がライセンス違反ですが、製品の販売者もライセンス違反になります。</a:t>
            </a:r>
          </a:p>
        </p:txBody>
      </p:sp>
    </p:spTree>
    <p:extLst>
      <p:ext uri="{BB962C8B-B14F-4D97-AF65-F5344CB8AC3E}">
        <p14:creationId xmlns:p14="http://schemas.microsoft.com/office/powerpoint/2010/main" val="372881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atin typeface="Meiryo UI" panose="020B0604030504040204" pitchFamily="50" charset="-128"/>
                <a:ea typeface="Meiryo UI" panose="020B0604030504040204" pitchFamily="50" charset="-128"/>
                <a:cs typeface="Meiryo UI" panose="020B0604030504040204" pitchFamily="50" charset="-128"/>
              </a:rPr>
              <a:t>　　動作しなくても</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を配布したことになります。</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a:latin typeface="Meiryo UI" panose="020B0604030504040204" pitchFamily="50" charset="-128"/>
                <a:ea typeface="Meiryo UI" panose="020B0604030504040204" pitchFamily="50" charset="-128"/>
                <a:cs typeface="Meiryo UI" panose="020B0604030504040204" pitchFamily="50" charset="-128"/>
              </a:rPr>
              <a:t>OSS</a:t>
            </a:r>
            <a:r>
              <a:rPr lang="ja-JP" altLang="en-US">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57200" y="3648796"/>
            <a:ext cx="8291264" cy="2707554"/>
          </a:xfrm>
        </p:spPr>
        <p:txBody>
          <a:bodyPr>
            <a:noAutofit/>
          </a:bodyPr>
          <a:lstStyle/>
          <a:p>
            <a:pPr marL="0" indent="0" eaLnBrk="0" fontAlgn="base" hangingPunct="0">
              <a:lnSpc>
                <a:spcPts val="3000"/>
              </a:lnSpc>
              <a:spcBef>
                <a:spcPts val="0"/>
              </a:spcBef>
              <a:buNone/>
            </a:pPr>
            <a:r>
              <a:rPr lang="ja-JP" altLang="en-US" sz="2000">
                <a:latin typeface="Meiryo UI" panose="020B0604030504040204" pitchFamily="50" charset="-128"/>
                <a:ea typeface="Meiryo UI" panose="020B0604030504040204" pitchFamily="50" charset="-128"/>
                <a:cs typeface="Meiryo UI" panose="020B0604030504040204" pitchFamily="50" charset="-128"/>
              </a:rPr>
              <a:t>　動作しなくても</a:t>
            </a: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a:latin typeface="Meiryo UI" panose="020B0604030504040204" pitchFamily="50" charset="-128"/>
                <a:ea typeface="Meiryo UI" panose="020B0604030504040204" pitchFamily="50" charset="-128"/>
                <a:cs typeface="Meiryo UI" panose="020B0604030504040204" pitchFamily="50" charset="-128"/>
              </a:rPr>
              <a:t>を配布したことになります。</a:t>
            </a: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eaLnBrk="0" fontAlgn="base" hangingPunct="0">
              <a:lnSpc>
                <a:spcPts val="3000"/>
              </a:lnSpc>
              <a:spcBef>
                <a:spcPts val="0"/>
              </a:spcBef>
              <a:buNone/>
            </a:pPr>
            <a:endParaRPr lang="ja-JP" altLang="en-US" sz="200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468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kumimoji="1" lang="ja-JP" altLang="en-US" sz="3600" dirty="0">
                <a:latin typeface="Meiryo UI" panose="020B0604030504040204" pitchFamily="50" charset="-128"/>
                <a:ea typeface="Meiryo UI" panose="020B0604030504040204" pitchFamily="50" charset="-128"/>
              </a:rPr>
              <a:t>一般的な</a:t>
            </a:r>
            <a:r>
              <a:rPr kumimoji="1" lang="en-US" altLang="ja-JP" sz="3600" dirty="0">
                <a:latin typeface="Meiryo UI" panose="020B0604030504040204" pitchFamily="50" charset="-128"/>
                <a:ea typeface="Meiryo UI" panose="020B0604030504040204" pitchFamily="50" charset="-128"/>
              </a:rPr>
              <a:t>QA</a:t>
            </a:r>
            <a:r>
              <a:rPr lang="ja-JP" altLang="en-US" sz="3600" dirty="0">
                <a:latin typeface="Meiryo UI" panose="020B0604030504040204" pitchFamily="50" charset="-128"/>
                <a:ea typeface="Meiryo UI" panose="020B0604030504040204" pitchFamily="50" charset="-128"/>
              </a:rPr>
              <a:t>（ライセンス共通）</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4201228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自動生成部分が他の</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と部分一致したら</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の開発ツールでプログラムを開発したところ、自動生成された部分が、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も同じ開発ツールで開発されたことが分かりました。私のプログラムを配布する場合、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marL="0" indent="0" eaLnBrk="0" fontAlgn="base" hangingPunct="0">
              <a:lnSpc>
                <a:spcPts val="3000"/>
              </a:lnSpc>
              <a:spcBef>
                <a:spcPts val="0"/>
              </a:spcBef>
              <a:buNone/>
            </a:pPr>
            <a:r>
              <a:rPr lang="ja-JP" altLang="en-US" sz="2000">
                <a:latin typeface="Meiryo UI" panose="020B0604030504040204" pitchFamily="50" charset="-128"/>
                <a:ea typeface="Meiryo UI" panose="020B0604030504040204" pitchFamily="50" charset="-128"/>
                <a:cs typeface="Meiryo UI" panose="020B0604030504040204" pitchFamily="50" charset="-128"/>
              </a:rPr>
              <a:t>　あなたのプログラムは、</a:t>
            </a:r>
            <a:r>
              <a:rPr lang="en-US" altLang="ja-JP" sz="2000">
                <a:latin typeface="Meiryo UI" panose="020B0604030504040204" pitchFamily="50" charset="-128"/>
                <a:ea typeface="Meiryo UI" panose="020B0604030504040204" pitchFamily="50" charset="-128"/>
                <a:cs typeface="Meiryo UI" panose="020B0604030504040204" pitchFamily="50" charset="-128"/>
              </a:rPr>
              <a:t>GPL</a:t>
            </a:r>
            <a:r>
              <a:rPr lang="ja-JP" altLang="en-US" sz="2000">
                <a:latin typeface="Meiryo UI" panose="020B0604030504040204" pitchFamily="50" charset="-128"/>
                <a:ea typeface="Meiryo UI" panose="020B0604030504040204" pitchFamily="50" charset="-128"/>
                <a:cs typeface="Meiryo UI" panose="020B0604030504040204" pitchFamily="50" charset="-128"/>
              </a:rPr>
              <a:t>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a:latin typeface="Meiryo UI" panose="020B0604030504040204" pitchFamily="50" charset="-128"/>
                <a:ea typeface="Meiryo UI" panose="020B0604030504040204" pitchFamily="50" charset="-128"/>
                <a:cs typeface="Meiryo UI" panose="020B0604030504040204" pitchFamily="50" charset="-128"/>
              </a:rPr>
              <a:t>GPL</a:t>
            </a:r>
            <a:r>
              <a:rPr lang="ja-JP" altLang="en-US" sz="2000">
                <a:latin typeface="Meiryo UI" panose="020B0604030504040204" pitchFamily="50" charset="-128"/>
                <a:ea typeface="Meiryo UI" panose="020B0604030504040204" pitchFamily="50" charset="-128"/>
                <a:cs typeface="Meiryo UI" panose="020B0604030504040204" pitchFamily="50" charset="-128"/>
              </a:rPr>
              <a:t>の条件を遵守する必要はありません。</a:t>
            </a:r>
          </a:p>
          <a:p>
            <a:pPr marL="0" indent="0" eaLnBrk="0" fontAlgn="base" hangingPunct="0">
              <a:lnSpc>
                <a:spcPts val="3000"/>
              </a:lnSpc>
              <a:spcBef>
                <a:spcPts val="0"/>
              </a:spcBef>
              <a:buNone/>
            </a:pPr>
            <a:endParaRPr lang="ja-JP" altLang="en-US" sz="200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42256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04330"/>
            <a:ext cx="8280920" cy="3482513"/>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バージョンアップ時のライセンス変更の扱いは？</a:t>
            </a:r>
          </a:p>
        </p:txBody>
      </p:sp>
      <p:sp>
        <p:nvSpPr>
          <p:cNvPr id="10" name="コンテンツ プレースホルダー 9"/>
          <p:cNvSpPr>
            <a:spLocks noGrp="1"/>
          </p:cNvSpPr>
          <p:nvPr>
            <p:ph idx="1"/>
          </p:nvPr>
        </p:nvSpPr>
        <p:spPr>
          <a:xfrm>
            <a:off x="467544" y="3701937"/>
            <a:ext cx="8299794" cy="2690424"/>
          </a:xfrm>
        </p:spPr>
        <p:txBody>
          <a:bodyPr>
            <a:noAutofit/>
          </a:bodyPr>
          <a:lstStyle/>
          <a:p>
            <a:pPr marL="0" indent="0" eaLnBrk="0" fontAlgn="base" hangingPunct="0">
              <a:lnSpc>
                <a:spcPts val="29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Apache2.0</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が適用されたバージョンの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を使い続ける限りは、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Apache2.0</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のままで</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利用可能</a:t>
            </a:r>
            <a:r>
              <a:rPr lang="ja-JP" altLang="en-US" sz="2000">
                <a:latin typeface="Meiryo UI" panose="020B0604030504040204" pitchFamily="50" charset="-128"/>
                <a:ea typeface="Meiryo UI" panose="020B0604030504040204" pitchFamily="50" charset="-128"/>
                <a:cs typeface="Meiryo UI" panose="020B0604030504040204" pitchFamily="50" charset="-128"/>
              </a:rPr>
              <a:t>です。</a:t>
            </a:r>
            <a:br>
              <a:rPr lang="en-US" altLang="ja-JP" sz="2000">
                <a:latin typeface="Meiryo UI" panose="020B0604030504040204" pitchFamily="50" charset="-128"/>
                <a:ea typeface="Meiryo UI" panose="020B0604030504040204" pitchFamily="50" charset="-128"/>
                <a:cs typeface="Meiryo UI" panose="020B0604030504040204" pitchFamily="50" charset="-128"/>
              </a:rPr>
            </a:br>
            <a:br>
              <a:rPr lang="en-US" altLang="ja-JP" sz="2000">
                <a:latin typeface="Meiryo UI" panose="020B0604030504040204" pitchFamily="50" charset="-128"/>
                <a:ea typeface="Meiryo UI" panose="020B0604030504040204" pitchFamily="50" charset="-128"/>
                <a:cs typeface="Meiryo UI" panose="020B0604030504040204" pitchFamily="50" charset="-128"/>
              </a:rPr>
            </a:br>
            <a:r>
              <a:rPr lang="ja-JP" altLang="en-US" sz="200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9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原則として上記の通りですが、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FreeBSD</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条件を緩くした際、過去のバージョンに対してもライセンス条件の変更を告知した例もあります。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9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https://www.freebsd.org/ja/copyright/license.html</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03947"/>
            <a:ext cx="8280920" cy="127901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Apache2.0</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を利用したアプリケーションを提供しています。その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が新バージョンで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GPLv2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に変更になりました。アプリケーションの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GPLv2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の条件を遵守する必要がありますか？</a:t>
            </a:r>
          </a:p>
        </p:txBody>
      </p:sp>
      <p:sp>
        <p:nvSpPr>
          <p:cNvPr id="9" name="テキスト ボックス 8"/>
          <p:cNvSpPr txBox="1"/>
          <p:nvPr/>
        </p:nvSpPr>
        <p:spPr>
          <a:xfrm>
            <a:off x="3347864" y="2947591"/>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7116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バージョンアップ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ライセンス変更</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3985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65200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58D5AA38-B6AA-4F91-BA34-D87874533A28}"/>
              </a:ext>
            </a:extLst>
          </p:cNvPr>
          <p:cNvSpPr txBox="1"/>
          <p:nvPr/>
        </p:nvSpPr>
        <p:spPr>
          <a:xfrm>
            <a:off x="5292080" y="1143907"/>
            <a:ext cx="3433953" cy="369332"/>
          </a:xfrm>
          <a:prstGeom prst="rect">
            <a:avLst/>
          </a:prstGeom>
          <a:noFill/>
        </p:spPr>
        <p:txBody>
          <a:bodyPr wrap="none" rtlCol="0">
            <a:spAutoFit/>
          </a:bodyPr>
          <a:lstStyle/>
          <a:p>
            <a:r>
              <a:rPr lang="en-US" altLang="ja-JP" dirty="0"/>
              <a:t> </a:t>
            </a:r>
            <a:r>
              <a:rPr lang="ja-JP" altLang="en-US" dirty="0"/>
              <a:t>*</a:t>
            </a:r>
            <a:r>
              <a:rPr lang="en-US" altLang="ja-JP" dirty="0"/>
              <a:t>Apache2.0</a:t>
            </a:r>
            <a:r>
              <a:rPr lang="ja-JP" altLang="en-US" dirty="0"/>
              <a:t> </a:t>
            </a:r>
            <a:r>
              <a:rPr lang="en-US" altLang="ja-JP" dirty="0"/>
              <a:t>: Apache License V2.0</a:t>
            </a:r>
            <a:endParaRPr kumimoji="1" lang="ja-JP" altLang="en-US" dirty="0"/>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3439597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デュアルライセンスの対応は？</a:t>
            </a:r>
          </a:p>
        </p:txBody>
      </p:sp>
      <p:sp>
        <p:nvSpPr>
          <p:cNvPr id="10" name="コンテンツ プレースホルダー 9"/>
          <p:cNvSpPr>
            <a:spLocks noGrp="1"/>
          </p:cNvSpPr>
          <p:nvPr>
            <p:ph idx="1"/>
          </p:nvPr>
        </p:nvSpPr>
        <p:spPr>
          <a:xfrm>
            <a:off x="486419" y="3429000"/>
            <a:ext cx="8280919" cy="2965394"/>
          </a:xfrm>
        </p:spPr>
        <p:txBody>
          <a:bodyPr>
            <a:noAutofit/>
          </a:bodyPr>
          <a:lstStyle/>
          <a:p>
            <a:pPr marL="0" indent="0" eaLnBrk="0" fontAlgn="base" hangingPunct="0">
              <a:lnSpc>
                <a:spcPts val="28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デュアルライセンスの場合、一般的には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8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また、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2053672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kumimoji="1" lang="en-US" altLang="ja-JP" sz="3600" dirty="0">
                <a:latin typeface="Meiryo UI" panose="020B0604030504040204" pitchFamily="50" charset="-128"/>
                <a:ea typeface="Meiryo UI" panose="020B0604030504040204" pitchFamily="50" charset="-128"/>
              </a:rPr>
              <a:t>BSD</a:t>
            </a:r>
            <a:r>
              <a:rPr lang="ja-JP" altLang="en-US" sz="3600" dirty="0">
                <a:latin typeface="Meiryo UI" panose="020B0604030504040204" pitchFamily="50" charset="-128"/>
                <a:ea typeface="Meiryo UI" panose="020B0604030504040204" pitchFamily="50" charset="-128"/>
              </a:rPr>
              <a:t> </a:t>
            </a:r>
            <a:r>
              <a:rPr lang="en-US" altLang="ja-JP" sz="3600" dirty="0">
                <a:latin typeface="Meiryo UI" panose="020B0604030504040204" pitchFamily="50" charset="-128"/>
                <a:ea typeface="Meiryo UI" panose="020B0604030504040204" pitchFamily="50" charset="-128"/>
              </a:rPr>
              <a:t>LICENSE</a:t>
            </a:r>
            <a:r>
              <a:rPr kumimoji="1" lang="ja-JP" altLang="en-US" sz="3600" dirty="0">
                <a:latin typeface="Meiryo UI" panose="020B0604030504040204" pitchFamily="50" charset="-128"/>
                <a:ea typeface="Meiryo UI" panose="020B0604030504040204" pitchFamily="50" charset="-128"/>
              </a:rPr>
              <a:t>関連</a:t>
            </a: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Tree>
    <p:extLst>
      <p:ext uri="{BB962C8B-B14F-4D97-AF65-F5344CB8AC3E}">
        <p14:creationId xmlns:p14="http://schemas.microsoft.com/office/powerpoint/2010/main" val="98834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ライセンスは著作権表示のみあればいい？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ライセンスの条件では、著作権表示に加えて、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BSD</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ライセンスの条件一覧、免責条項を含めることが記載されています。つまりライセンス文書全体を記載する必要があります。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上記以外にも記載された条件を遵守する必要があります。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著作権表示のみ記載すればよいと誤った認識がされているケースもあるため、鵜呑みにせず、自らライセンス条件を確認することが大切です。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BSD</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ライセンスは、著作権表示を記載するだけで、自由に利用できる」と聞きました。製品で利用する際も、著作権表示のみを記載しておけばいいですか？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2762F0D8-E76C-4B8E-8637-CF37481348D2}"/>
              </a:ext>
            </a:extLst>
          </p:cNvPr>
          <p:cNvSpPr txBox="1"/>
          <p:nvPr/>
        </p:nvSpPr>
        <p:spPr>
          <a:xfrm>
            <a:off x="418320" y="6428654"/>
            <a:ext cx="16209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　</a:t>
            </a:r>
            <a:r>
              <a:rPr kumimoji="1" lang="en-US" altLang="ja-JP" sz="1200" dirty="0">
                <a:latin typeface="Meiryo UI" panose="020B0604030504040204" pitchFamily="50" charset="-128"/>
                <a:ea typeface="Meiryo UI" panose="020B0604030504040204" pitchFamily="50" charset="-128"/>
              </a:rPr>
              <a:t>#BSD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A8947FC9-478B-4BCB-873D-6570D05FC791}"/>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6E53553F-54F1-45A1-B80A-7668EEDB3931}"/>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Tree>
    <p:extLst>
      <p:ext uri="{BB962C8B-B14F-4D97-AF65-F5344CB8AC3E}">
        <p14:creationId xmlns:p14="http://schemas.microsoft.com/office/powerpoint/2010/main" val="3192717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685800" y="2051217"/>
            <a:ext cx="7772400" cy="1470025"/>
          </a:xfrm>
          <a:solidFill>
            <a:srgbClr val="CCECFF"/>
          </a:solidFill>
          <a:ln>
            <a:solidFill>
              <a:schemeClr val="bg1">
                <a:lumMod val="50000"/>
              </a:schemeClr>
            </a:solidFill>
          </a:ln>
        </p:spPr>
        <p:txBody>
          <a:bodyPr>
            <a:normAutofit/>
          </a:bodyPr>
          <a:lstStyle/>
          <a:p>
            <a:r>
              <a:rPr kumimoji="1" lang="en-US" altLang="ja-JP" sz="3600" dirty="0">
                <a:latin typeface="Meiryo UI" panose="020B0604030504040204" pitchFamily="50" charset="-128"/>
                <a:ea typeface="Meiryo UI" panose="020B0604030504040204" pitchFamily="50" charset="-128"/>
              </a:rPr>
              <a:t>APACHE LICENSE V2</a:t>
            </a:r>
            <a:r>
              <a:rPr kumimoji="1" lang="ja-JP" altLang="en-US" sz="3600" dirty="0">
                <a:latin typeface="Meiryo UI" panose="020B0604030504040204" pitchFamily="50" charset="-128"/>
                <a:ea typeface="Meiryo UI" panose="020B0604030504040204" pitchFamily="50" charset="-128"/>
              </a:rPr>
              <a:t>関連</a:t>
            </a: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3639906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ライセンスの著作権表示の空欄の扱いは？</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APACHE LICENSE V2.0</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APPENDIX</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は、著作権を記入する欄ではありません。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APPENDIX</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には、独自に開発したプログラムに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Apache License V2.0</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を適用するときの記載方法が紹介されています。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APACHE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LICENSE V2.0</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を参照したところ、ライセンス文書の末尾（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APPENDIX</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）に著作権表示を記載する箇所がありました。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を配布する際は、著作権表示を記載すればよいですか？（次スライド参照）</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FB98668B-D99D-4804-83CA-3778D8E35B81}"/>
              </a:ext>
            </a:extLst>
          </p:cNvPr>
          <p:cNvSpPr txBox="1"/>
          <p:nvPr/>
        </p:nvSpPr>
        <p:spPr>
          <a:xfrm>
            <a:off x="323528" y="6381328"/>
            <a:ext cx="3289584"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rPr>
              <a:t>#APPENDIX</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　</a:t>
            </a:r>
            <a:r>
              <a:rPr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APACHE V2.0</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EEF77E3-D84B-455B-B874-AE6BD925C3D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6C16BAE0-0710-4977-955C-71E1B6277696}"/>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Tree>
    <p:extLst>
      <p:ext uri="{BB962C8B-B14F-4D97-AF65-F5344CB8AC3E}">
        <p14:creationId xmlns:p14="http://schemas.microsoft.com/office/powerpoint/2010/main" val="4188437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490067"/>
          </a:xfrm>
        </p:spPr>
        <p:txBody>
          <a:bodyPr>
            <a:noAutofit/>
          </a:bodyPr>
          <a:lstStyle/>
          <a:p>
            <a:r>
              <a:rPr lang="ja-JP" altLang="en-US" sz="2800" u="sng" dirty="0">
                <a:latin typeface="Meiryo UI" panose="020B0604030504040204" pitchFamily="50" charset="-128"/>
                <a:ea typeface="Meiryo UI" panose="020B0604030504040204" pitchFamily="50" charset="-128"/>
                <a:cs typeface="Meiryo UI" panose="020B0604030504040204" pitchFamily="50" charset="-128"/>
              </a:rPr>
              <a:t>（例）</a:t>
            </a:r>
            <a:r>
              <a:rPr lang="en-US" altLang="ja-JP" sz="2800" u="sng" dirty="0">
                <a:latin typeface="Meiryo UI" panose="020B0604030504040204" pitchFamily="50" charset="-128"/>
                <a:ea typeface="Meiryo UI" panose="020B0604030504040204" pitchFamily="50" charset="-128"/>
                <a:cs typeface="Meiryo UI" panose="020B0604030504040204" pitchFamily="50" charset="-128"/>
              </a:rPr>
              <a:t> APACHE LICENSE V2.0</a:t>
            </a:r>
            <a:r>
              <a:rPr lang="ja-JP" altLang="en-US" sz="2800" u="sng"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u="sng" dirty="0">
                <a:latin typeface="Meiryo UI" panose="020B0604030504040204" pitchFamily="50" charset="-128"/>
                <a:ea typeface="Meiryo UI" panose="020B0604030504040204" pitchFamily="50" charset="-128"/>
                <a:cs typeface="Meiryo UI" panose="020B0604030504040204" pitchFamily="50" charset="-128"/>
              </a:rPr>
              <a:t>APPENDIX</a:t>
            </a:r>
            <a:r>
              <a:rPr lang="ja-JP" altLang="en-US" sz="2800" u="sng" dirty="0">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2800" u="sng"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79512" y="764705"/>
            <a:ext cx="7237113" cy="3466078"/>
          </a:xfrm>
          <a:prstGeom prst="rect">
            <a:avLst/>
          </a:prstGeom>
          <a:noFill/>
          <a:ln>
            <a:noFill/>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cap="flat" cmpd="sng" algn="ctr">
                <a:solidFill>
                  <a:srgbClr val="57564F"/>
                </a:solidFill>
                <a:prstDash val="solid"/>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84354" y="3284984"/>
            <a:ext cx="5107726" cy="3071993"/>
          </a:xfrm>
          <a:prstGeom prst="rect">
            <a:avLst/>
          </a:prstGeom>
          <a:noFill/>
          <a:ln w="9525" cap="flat" cmpd="sng" algn="ctr">
            <a:solidFill>
              <a:srgbClr val="57564F"/>
            </a:solidFill>
            <a:prstDash val="solid"/>
            <a:miter lim="800000"/>
            <a:headEnd/>
            <a:tailEnd/>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Lst>
        </p:spPr>
      </p:pic>
      <p:sp>
        <p:nvSpPr>
          <p:cNvPr id="9" name="角丸四角形吹き出し 8"/>
          <p:cNvSpPr/>
          <p:nvPr/>
        </p:nvSpPr>
        <p:spPr bwMode="gray">
          <a:xfrm>
            <a:off x="4139952" y="3212976"/>
            <a:ext cx="4608512" cy="1440160"/>
          </a:xfrm>
          <a:prstGeom prst="wedgeRoundRectCallout">
            <a:avLst>
              <a:gd name="adj1" fmla="val -65132"/>
              <a:gd name="adj2" fmla="val 56170"/>
              <a:gd name="adj3" fmla="val 16667"/>
            </a:avLst>
          </a:prstGeom>
          <a:solidFill>
            <a:srgbClr val="F8C6C5"/>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lnSpc>
                <a:spcPts val="2500"/>
              </a:lnSpc>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APPENDIX</a:t>
            </a: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には、独自プログラムに</a:t>
            </a:r>
            <a:endPar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l" fontAlgn="ctr">
              <a:lnSpc>
                <a:spcPts val="2500"/>
              </a:lnSpc>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Apache License V2.0</a:t>
            </a: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を適用する方法の</a:t>
            </a:r>
            <a:endPar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l" fontAlgn="ctr">
              <a:lnSpc>
                <a:spcPts val="2500"/>
              </a:lnSpc>
              <a:spcBef>
                <a:spcPct val="0"/>
              </a:spcBef>
              <a:spcAft>
                <a:spcPct val="0"/>
              </a:spcAft>
            </a:pP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記載あり。配布者がライセンス文書の中に</a:t>
            </a:r>
            <a:b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年数や自分の名前を記載しないように要注意。 </a:t>
            </a:r>
            <a:endParaRPr kumimoji="1" lang="ja-JP" altLang="en-US" sz="18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Tree>
    <p:extLst>
      <p:ext uri="{BB962C8B-B14F-4D97-AF65-F5344CB8AC3E}">
        <p14:creationId xmlns:p14="http://schemas.microsoft.com/office/powerpoint/2010/main" val="278916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kumimoji="1" lang="en-US" altLang="ja-JP" sz="3600" dirty="0">
                <a:latin typeface="Meiryo UI" panose="020B0604030504040204" pitchFamily="50" charset="-128"/>
                <a:ea typeface="Meiryo UI" panose="020B0604030504040204" pitchFamily="50" charset="-128"/>
              </a:rPr>
              <a:t>GPL</a:t>
            </a:r>
            <a:r>
              <a:rPr kumimoji="1" lang="ja-JP" altLang="en-US" sz="3600" dirty="0">
                <a:latin typeface="Meiryo UI" panose="020B0604030504040204" pitchFamily="50" charset="-128"/>
                <a:ea typeface="Meiryo UI" panose="020B0604030504040204" pitchFamily="50" charset="-128"/>
              </a:rPr>
              <a:t>関連</a:t>
            </a: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4160146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40568"/>
            <a:ext cx="8280920" cy="39407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は販売禁止？</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8311"/>
            <a:ext cx="8291264" cy="2765686"/>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のライセンス条件では、有償販売を禁止していません。したがって、製品に含めて販売することも可能です。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ただし、製品を購入した顧客が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の部分をコピーしたとしても、それに応じたロイヤリティを徴収したり、顧客による再販を禁止したりしてはいけません。</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a:latin typeface="Meiryo UI" panose="020B0604030504040204" pitchFamily="50" charset="-128"/>
                <a:ea typeface="Meiryo UI" panose="020B0604030504040204" pitchFamily="50" charset="-128"/>
                <a:cs typeface="Meiryo UI" panose="020B0604030504040204" pitchFamily="50" charset="-128"/>
              </a:rPr>
            </a:br>
            <a:r>
              <a:rPr lang="ja-JP" altLang="en-US" sz="2000">
                <a:latin typeface="Meiryo UI" panose="020B0604030504040204" pitchFamily="50" charset="-128"/>
                <a:ea typeface="Meiryo UI" panose="020B0604030504040204" pitchFamily="50" charset="-128"/>
                <a:cs typeface="Meiryo UI" panose="020B0604030504040204" pitchFamily="50" charset="-128"/>
              </a:rPr>
              <a:t>　</a:t>
            </a:r>
            <a:r>
              <a:rPr lang="en-US" altLang="ja-JP" sz="200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は金銭目的でプログラムの複製を販売することを許可していますか</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98313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を製品で利用した場合、その製品を有償で販売することはできなくなりますか？</a:t>
            </a:r>
          </a:p>
        </p:txBody>
      </p:sp>
      <p:sp>
        <p:nvSpPr>
          <p:cNvPr id="9" name="テキスト ボックス 8"/>
          <p:cNvSpPr txBox="1"/>
          <p:nvPr/>
        </p:nvSpPr>
        <p:spPr>
          <a:xfrm>
            <a:off x="3347864" y="2470249"/>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D1867D30-FE7F-465D-8A8D-6ED4DE5DE2D0}"/>
              </a:ext>
            </a:extLst>
          </p:cNvPr>
          <p:cNvSpPr txBox="1"/>
          <p:nvPr/>
        </p:nvSpPr>
        <p:spPr>
          <a:xfrm>
            <a:off x="418320" y="6428654"/>
            <a:ext cx="138852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販売禁止 </a:t>
            </a:r>
            <a:r>
              <a:rPr kumimoji="1" lang="en-US" altLang="ja-JP" sz="1200" dirty="0">
                <a:latin typeface="Meiryo UI" panose="020B0604030504040204" pitchFamily="50" charset="-128"/>
                <a:ea typeface="Meiryo UI" panose="020B0604030504040204" pitchFamily="50" charset="-128"/>
              </a:rPr>
              <a:t>#GPL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8E87896C-953D-409C-953F-6E4193BB1E05}"/>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4261B371-4249-473E-B961-89AFA856EE4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Tree>
    <p:extLst>
      <p:ext uri="{BB962C8B-B14F-4D97-AF65-F5344CB8AC3E}">
        <p14:creationId xmlns:p14="http://schemas.microsoft.com/office/powerpoint/2010/main" val="193979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37553"/>
            <a:ext cx="8280920" cy="384377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は動的リンクなら他のプログラムに伝播しない？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55714"/>
            <a:ext cx="8291264" cy="2928283"/>
          </a:xfrm>
        </p:spPr>
        <p:txBody>
          <a:bodyPr>
            <a:noAutofit/>
          </a:bodyPr>
          <a:lstStyle/>
          <a:p>
            <a:pPr eaLnBrk="0" fontAlgn="base" hangingPunct="0">
              <a:lnSpc>
                <a:spcPts val="28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は、動的リンクの場合も他のプログラムの配布や改変を禁止することはできず、</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の条件を課す必要があると思われます。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8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を作成した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Free Software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FSF</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関連情報参照）にて、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の条件について、動的リンクか静的リンクかで異なることはない旨を表明して</a:t>
            </a:r>
            <a:r>
              <a:rPr lang="ja-JP" altLang="en-US" sz="2000">
                <a:latin typeface="Meiryo UI" panose="020B0604030504040204" pitchFamily="50" charset="-128"/>
                <a:ea typeface="Meiryo UI" panose="020B0604030504040204" pitchFamily="50" charset="-128"/>
                <a:cs typeface="Meiryo UI" panose="020B0604030504040204" pitchFamily="50" charset="-128"/>
              </a:rPr>
              <a:t>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800"/>
              </a:lnSpc>
              <a:spcBef>
                <a:spcPts val="0"/>
              </a:spcBef>
              <a:buNone/>
            </a:pPr>
            <a:r>
              <a:rPr lang="en-US" altLang="ja-JP" sz="200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及ぶ作品に対し、静的 </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vs </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動的にリンクされたモジュールについて、</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hlinkClick r:id="rId3"/>
              </a:rPr>
              <a:t>には</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異なる要求がありますか</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     </a:t>
            </a:r>
          </a:p>
        </p:txBody>
      </p:sp>
      <p:sp>
        <p:nvSpPr>
          <p:cNvPr id="4" name="角丸四角形 3"/>
          <p:cNvSpPr/>
          <p:nvPr/>
        </p:nvSpPr>
        <p:spPr>
          <a:xfrm>
            <a:off x="467544" y="1251284"/>
            <a:ext cx="8280920" cy="12416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と他のプログラムを静的リンクして配布すると、他のプログラムにも</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の条件を課す必要がありますが、動的リンクであれば、他のプログラムの配布や改変を禁止する条件にできますか？</a:t>
            </a:r>
          </a:p>
        </p:txBody>
      </p:sp>
      <p:sp>
        <p:nvSpPr>
          <p:cNvPr id="9" name="テキスト ボックス 8"/>
          <p:cNvSpPr txBox="1"/>
          <p:nvPr/>
        </p:nvSpPr>
        <p:spPr>
          <a:xfrm>
            <a:off x="3347864" y="268627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20C82ED1-081B-4E69-8A39-BD579375C2FA}"/>
              </a:ext>
            </a:extLst>
          </p:cNvPr>
          <p:cNvSpPr txBox="1"/>
          <p:nvPr/>
        </p:nvSpPr>
        <p:spPr>
          <a:xfrm>
            <a:off x="418320" y="6428654"/>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リンク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伝播性 </a:t>
            </a:r>
            <a:r>
              <a:rPr kumimoji="1" lang="en-US" altLang="ja-JP" sz="1200" dirty="0">
                <a:latin typeface="Meiryo UI" panose="020B0604030504040204" pitchFamily="50" charset="-128"/>
                <a:ea typeface="Meiryo UI" panose="020B0604030504040204" pitchFamily="50" charset="-128"/>
              </a:rPr>
              <a:t>#GPL</a:t>
            </a:r>
            <a:endParaRPr kumimoji="1" lang="ja-JP" altLang="en-US" sz="12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EB4601FB-22EC-4557-858F-DDB6BB002E38}"/>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77DF0203-E52D-49D1-8077-460A905DD15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30</a:t>
            </a:fld>
            <a:endParaRPr kumimoji="1" lang="ja-JP" altLang="en-US"/>
          </a:p>
        </p:txBody>
      </p:sp>
    </p:spTree>
    <p:extLst>
      <p:ext uri="{BB962C8B-B14F-4D97-AF65-F5344CB8AC3E}">
        <p14:creationId xmlns:p14="http://schemas.microsoft.com/office/powerpoint/2010/main" val="23132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315"/>
            <a:ext cx="8280920" cy="38640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著作権表示の記載も必要？</a:t>
            </a:r>
          </a:p>
        </p:txBody>
      </p:sp>
      <p:sp>
        <p:nvSpPr>
          <p:cNvPr id="4" name="角丸四角形 3"/>
          <p:cNvSpPr/>
          <p:nvPr/>
        </p:nvSpPr>
        <p:spPr>
          <a:xfrm>
            <a:off x="467544" y="1268759"/>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を配布する場合、ライセンス文書に加えて、著作権表示も記載して一緒に配布する必要がありますか？</a:t>
            </a:r>
          </a:p>
        </p:txBody>
      </p:sp>
      <p:sp>
        <p:nvSpPr>
          <p:cNvPr id="9" name="テキスト ボックス 8"/>
          <p:cNvSpPr txBox="1"/>
          <p:nvPr/>
        </p:nvSpPr>
        <p:spPr>
          <a:xfrm>
            <a:off x="3419872" y="2542257"/>
            <a:ext cx="1872208"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テキスト ボックス 4"/>
          <p:cNvSpPr txBox="1"/>
          <p:nvPr/>
        </p:nvSpPr>
        <p:spPr>
          <a:xfrm>
            <a:off x="467544" y="6392361"/>
            <a:ext cx="251511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#GPL</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　</a:t>
            </a:r>
            <a:r>
              <a:rPr kumimoji="1" lang="en-US" altLang="ja-JP" sz="1200" dirty="0">
                <a:latin typeface="Meiryo UI" panose="020B0604030504040204" pitchFamily="50" charset="-128"/>
                <a:ea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31</a:t>
            </a:fld>
            <a:endParaRPr kumimoji="1" lang="ja-JP" altLang="en-US"/>
          </a:p>
        </p:txBody>
      </p:sp>
      <p:sp>
        <p:nvSpPr>
          <p:cNvPr id="14" name="コンテンツ プレースホルダー 9">
            <a:extLst>
              <a:ext uri="{FF2B5EF4-FFF2-40B4-BE49-F238E27FC236}">
                <a16:creationId xmlns:a16="http://schemas.microsoft.com/office/drawing/2014/main" id="{9A7AD310-AE6E-41E9-961D-4EFC63FCFEFC}"/>
              </a:ext>
            </a:extLst>
          </p:cNvPr>
          <p:cNvSpPr>
            <a:spLocks noGrp="1"/>
          </p:cNvSpPr>
          <p:nvPr>
            <p:ph idx="1"/>
          </p:nvPr>
        </p:nvSpPr>
        <p:spPr>
          <a:xfrm>
            <a:off x="457200" y="3455714"/>
            <a:ext cx="8291264" cy="2928283"/>
          </a:xfrm>
        </p:spPr>
        <p:txBody>
          <a:bodyPr>
            <a:noAutofit/>
          </a:bodyPr>
          <a:lstStyle/>
          <a:p>
            <a:pPr marL="0" indent="0" eaLnBrk="0" fontAlgn="base" hangingPunct="0">
              <a:lnSpc>
                <a:spcPts val="3000"/>
              </a:lnSpc>
              <a:spcBef>
                <a:spcPts val="0"/>
              </a:spcBef>
              <a:buNone/>
            </a:pPr>
            <a:r>
              <a:rPr lang="ja-JP" altLang="en-US" sz="2000">
                <a:latin typeface="Meiryo UI" panose="020B0604030504040204" pitchFamily="50" charset="-128"/>
                <a:ea typeface="Meiryo UI" panose="020B0604030504040204" pitchFamily="50" charset="-128"/>
                <a:cs typeface="Meiryo UI" panose="020B0604030504040204" pitchFamily="50" charset="-128"/>
              </a:rPr>
              <a:t>　</a:t>
            </a:r>
            <a:r>
              <a:rPr lang="en-US" altLang="ja-JP" sz="2000">
                <a:latin typeface="Meiryo UI" panose="020B0604030504040204" pitchFamily="50" charset="-128"/>
                <a:ea typeface="Meiryo UI" panose="020B0604030504040204" pitchFamily="50" charset="-128"/>
                <a:cs typeface="Meiryo UI" panose="020B0604030504040204" pitchFamily="50" charset="-128"/>
              </a:rPr>
              <a:t>GPL</a:t>
            </a:r>
            <a:r>
              <a:rPr lang="ja-JP" altLang="en-US" sz="2000">
                <a:latin typeface="Meiryo UI" panose="020B0604030504040204" pitchFamily="50" charset="-128"/>
                <a:ea typeface="Meiryo UI" panose="020B0604030504040204" pitchFamily="50" charset="-128"/>
                <a:cs typeface="Meiryo UI" panose="020B0604030504040204" pitchFamily="50" charset="-128"/>
              </a:rPr>
              <a:t>は、対象の</a:t>
            </a: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a:latin typeface="Meiryo UI" panose="020B0604030504040204" pitchFamily="50" charset="-128"/>
                <a:ea typeface="Meiryo UI" panose="020B0604030504040204" pitchFamily="50" charset="-128"/>
                <a:cs typeface="Meiryo UI" panose="020B0604030504040204" pitchFamily="50" charset="-128"/>
              </a:rPr>
              <a:t>を配布する場合、適切な著作権表示を記載することを義務付けています。</a:t>
            </a:r>
          </a:p>
          <a:p>
            <a:pPr marL="0" indent="0" eaLnBrk="0" fontAlgn="base" hangingPunct="0">
              <a:lnSpc>
                <a:spcPts val="3000"/>
              </a:lnSpc>
              <a:spcBef>
                <a:spcPts val="0"/>
              </a:spcBef>
              <a:buNone/>
            </a:pPr>
            <a:endParaRPr lang="ja-JP" altLang="en-US" sz="200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en-US" altLang="ja-JP" sz="2000">
                <a:latin typeface="Meiryo UI" panose="020B0604030504040204" pitchFamily="50" charset="-128"/>
                <a:ea typeface="Meiryo UI" panose="020B0604030504040204" pitchFamily="50" charset="-128"/>
                <a:cs typeface="Meiryo UI" panose="020B0604030504040204" pitchFamily="50" charset="-128"/>
              </a:rPr>
              <a:t>【</a:t>
            </a:r>
            <a:r>
              <a:rPr lang="ja-JP" altLang="en-US" sz="200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a:latin typeface="Meiryo UI" panose="020B0604030504040204" pitchFamily="50" charset="-128"/>
                <a:ea typeface="Meiryo UI" panose="020B0604030504040204" pitchFamily="50" charset="-128"/>
                <a:cs typeface="Meiryo UI" panose="020B0604030504040204" pitchFamily="50" charset="-128"/>
              </a:rPr>
              <a:t>】</a:t>
            </a:r>
          </a:p>
          <a:p>
            <a:pPr marL="0" indent="0" eaLnBrk="0" fontAlgn="base" hangingPunct="0">
              <a:lnSpc>
                <a:spcPts val="3000"/>
              </a:lnSpc>
              <a:spcBef>
                <a:spcPts val="0"/>
              </a:spcBef>
              <a:buNone/>
            </a:pPr>
            <a:r>
              <a:rPr lang="ja-JP" altLang="en-US" sz="2000">
                <a:latin typeface="Meiryo UI" panose="020B0604030504040204" pitchFamily="50" charset="-128"/>
                <a:ea typeface="Meiryo UI" panose="020B0604030504040204" pitchFamily="50" charset="-128"/>
                <a:cs typeface="Meiryo UI" panose="020B0604030504040204" pitchFamily="50" charset="-128"/>
              </a:rPr>
              <a:t>　・</a:t>
            </a:r>
            <a:r>
              <a:rPr lang="en-US" altLang="ja-JP" sz="2000">
                <a:latin typeface="Meiryo UI" panose="020B0604030504040204" pitchFamily="50" charset="-128"/>
                <a:ea typeface="Meiryo UI" panose="020B0604030504040204" pitchFamily="50" charset="-128"/>
                <a:cs typeface="Meiryo UI" panose="020B0604030504040204" pitchFamily="50" charset="-128"/>
              </a:rPr>
              <a:t>GPLv2: 1</a:t>
            </a:r>
            <a:r>
              <a:rPr lang="ja-JP" altLang="en-US" sz="2000">
                <a:latin typeface="Meiryo UI" panose="020B0604030504040204" pitchFamily="50" charset="-128"/>
                <a:ea typeface="Meiryo UI" panose="020B0604030504040204" pitchFamily="50" charset="-128"/>
                <a:cs typeface="Meiryo UI" panose="020B0604030504040204" pitchFamily="50" charset="-128"/>
              </a:rPr>
              <a:t>項</a:t>
            </a:r>
          </a:p>
          <a:p>
            <a:pPr marL="0" indent="0" eaLnBrk="0" fontAlgn="base" hangingPunct="0">
              <a:lnSpc>
                <a:spcPts val="3000"/>
              </a:lnSpc>
              <a:spcBef>
                <a:spcPts val="0"/>
              </a:spcBef>
              <a:buNone/>
            </a:pPr>
            <a:r>
              <a:rPr lang="ja-JP" altLang="en-US" sz="2000">
                <a:latin typeface="Meiryo UI" panose="020B0604030504040204" pitchFamily="50" charset="-128"/>
                <a:ea typeface="Meiryo UI" panose="020B0604030504040204" pitchFamily="50" charset="-128"/>
                <a:cs typeface="Meiryo UI" panose="020B0604030504040204" pitchFamily="50" charset="-128"/>
              </a:rPr>
              <a:t>　・</a:t>
            </a:r>
            <a:r>
              <a:rPr lang="en-US" altLang="ja-JP" sz="2000">
                <a:latin typeface="Meiryo UI" panose="020B0604030504040204" pitchFamily="50" charset="-128"/>
                <a:ea typeface="Meiryo UI" panose="020B0604030504040204" pitchFamily="50" charset="-128"/>
                <a:cs typeface="Meiryo UI" panose="020B0604030504040204" pitchFamily="50" charset="-128"/>
              </a:rPr>
              <a:t>GPLv3: 4</a:t>
            </a:r>
            <a:r>
              <a:rPr lang="ja-JP" altLang="en-US" sz="2000">
                <a:latin typeface="Meiryo UI" panose="020B0604030504040204" pitchFamily="50" charset="-128"/>
                <a:ea typeface="Meiryo UI" panose="020B0604030504040204" pitchFamily="50" charset="-128"/>
                <a:cs typeface="Meiryo UI" panose="020B0604030504040204" pitchFamily="50" charset="-128"/>
              </a:rPr>
              <a:t>項</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97783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44223"/>
            <a:ext cx="8280920" cy="324813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rPr>
              <a:t>ラッパーを挟んだときの</a:t>
            </a:r>
            <a:r>
              <a:rPr lang="en-US" altLang="ja-JP" sz="2800" dirty="0">
                <a:latin typeface="Meiryo UI" panose="020B0604030504040204" pitchFamily="50" charset="-128"/>
                <a:ea typeface="Meiryo UI" panose="020B0604030504040204" pitchFamily="50" charset="-128"/>
              </a:rPr>
              <a:t>GPL</a:t>
            </a:r>
            <a:r>
              <a:rPr lang="ja-JP" altLang="en-US" sz="2800" dirty="0">
                <a:latin typeface="Meiryo UI" panose="020B0604030504040204" pitchFamily="50" charset="-128"/>
                <a:ea typeface="Meiryo UI" panose="020B0604030504040204" pitchFamily="50" charset="-128"/>
              </a:rPr>
              <a:t>の影響は</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 name="コンテンツ プレースホルダー 9"/>
          <p:cNvSpPr>
            <a:spLocks noGrp="1"/>
          </p:cNvSpPr>
          <p:nvPr>
            <p:ph idx="1"/>
          </p:nvPr>
        </p:nvSpPr>
        <p:spPr>
          <a:xfrm>
            <a:off x="457199" y="3938398"/>
            <a:ext cx="8310139" cy="2442930"/>
          </a:xfrm>
        </p:spPr>
        <p:txBody>
          <a:bodyPr>
            <a:noAutofit/>
          </a:bodyPr>
          <a:lstStyle/>
          <a:p>
            <a:pPr marL="0" indent="0" eaLnBrk="0" fontAlgn="base" hangingPunct="0">
              <a:lnSpc>
                <a:spcPts val="27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自作プログラムにも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の条件を適用しなくてはならないでしょう。</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FSF</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が類似した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を公開していますので、以下の参考情報を参照してください。</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7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eaLnBrk="0" fontAlgn="base" hangingPunct="0">
              <a:lnSpc>
                <a:spcPts val="27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rPr>
              <a:t>の及ぶソフトウェアをわたしのプロプライエタリ・システムに組み込みたいと考えています。</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rPr>
              <a:t>の及ぶ部分とプロプライエタリの部分との間に</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GPL</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rPr>
              <a:t>と両立するゆるい寛容なライセンス</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(X11</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rPr>
              <a:t>ライセンスのような</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rPr>
              <a:t>の「ラッパー」モジュールをはさむことにより、これは可能ですか</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631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ライブラリを利用予定です。このライブラリと自作プログラムの間に別に用意したライブラリを挟み、このライブラリに制限の緩い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ライセンス等を適用して自作プログラムにリンクしても自作プログラムに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の条件を適用しなくてはなりませんか？</a:t>
            </a:r>
          </a:p>
        </p:txBody>
      </p:sp>
      <p:sp>
        <p:nvSpPr>
          <p:cNvPr id="9" name="テキスト ボックス 8"/>
          <p:cNvSpPr txBox="1"/>
          <p:nvPr/>
        </p:nvSpPr>
        <p:spPr>
          <a:xfrm>
            <a:off x="3347864" y="3148519"/>
            <a:ext cx="1512168"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0247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リンク　</a:t>
            </a:r>
            <a:r>
              <a:rPr lang="en-US" altLang="ja-JP" sz="1200" dirty="0">
                <a:latin typeface="Meiryo UI" panose="020B0604030504040204" pitchFamily="50" charset="-128"/>
                <a:ea typeface="Meiryo UI" panose="020B0604030504040204" pitchFamily="50" charset="-128"/>
              </a:rPr>
              <a:t>#</a:t>
            </a:r>
            <a:r>
              <a:rPr lang="ja-JP" altLang="en-US" sz="1200" dirty="0"/>
              <a:t>ラッパー</a:t>
            </a:r>
            <a:r>
              <a:rPr kumimoji="1" lang="ja-JP" altLang="en-US" sz="1200" dirty="0">
                <a:latin typeface="Meiryo UI" panose="020B0604030504040204" pitchFamily="50" charset="-128"/>
                <a:ea typeface="Meiryo UI" panose="020B0604030504040204" pitchFamily="50" charset="-128"/>
              </a:rPr>
              <a:t>　</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4424844" y="1074222"/>
            <a:ext cx="4323620" cy="338554"/>
          </a:xfrm>
          <a:prstGeom prst="rect">
            <a:avLst/>
          </a:prstGeom>
          <a:noFill/>
        </p:spPr>
        <p:txBody>
          <a:bodyPr wrap="none" rtlCol="0">
            <a:spAutoFit/>
          </a:bodyPr>
          <a:lstStyle/>
          <a:p>
            <a:r>
              <a:rPr lang="ja-JP" altLang="en-US" sz="1600" dirty="0"/>
              <a:t>「</a:t>
            </a:r>
            <a:r>
              <a:rPr lang="en-US" altLang="ja-JP" sz="1600" dirty="0"/>
              <a:t>GPL</a:t>
            </a:r>
            <a:r>
              <a:rPr lang="ja-JP" altLang="en-US" sz="1600" dirty="0"/>
              <a:t>ライブラリ」</a:t>
            </a:r>
            <a:r>
              <a:rPr lang="en-US" altLang="ja-JP" sz="1600" dirty="0"/>
              <a:t>:GPL</a:t>
            </a:r>
            <a:r>
              <a:rPr lang="ja-JP" altLang="en-US" sz="1600" dirty="0"/>
              <a:t>で利用許諾されたライブラリ</a:t>
            </a:r>
            <a:endParaRPr kumimoji="1" lang="ja-JP" altLang="en-US" sz="1600" dirty="0"/>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Tree>
    <p:extLst>
      <p:ext uri="{BB962C8B-B14F-4D97-AF65-F5344CB8AC3E}">
        <p14:creationId xmlns:p14="http://schemas.microsoft.com/office/powerpoint/2010/main" val="1104323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kumimoji="1" lang="en-US" altLang="ja-JP" sz="3600" dirty="0">
                <a:latin typeface="Meiryo UI" panose="020B0604030504040204" pitchFamily="50" charset="-128"/>
                <a:ea typeface="Meiryo UI" panose="020B0604030504040204" pitchFamily="50" charset="-128"/>
              </a:rPr>
              <a:t>LGPL</a:t>
            </a:r>
            <a:r>
              <a:rPr kumimoji="1" lang="ja-JP" altLang="en-US" sz="3600" dirty="0">
                <a:latin typeface="Meiryo UI" panose="020B0604030504040204" pitchFamily="50" charset="-128"/>
                <a:ea typeface="Meiryo UI" panose="020B0604030504040204" pitchFamily="50" charset="-128"/>
              </a:rPr>
              <a:t>関連</a:t>
            </a: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33</a:t>
            </a:fld>
            <a:endParaRPr kumimoji="1" lang="ja-JP" altLang="en-US"/>
          </a:p>
        </p:txBody>
      </p:sp>
    </p:spTree>
    <p:extLst>
      <p:ext uri="{BB962C8B-B14F-4D97-AF65-F5344CB8AC3E}">
        <p14:creationId xmlns:p14="http://schemas.microsoft.com/office/powerpoint/2010/main" val="4099563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LGPL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と静的リンクすると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LGPL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適用になる？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3"/>
          </a:xfrm>
        </p:spPr>
        <p:txBody>
          <a:bodyPr>
            <a:noAutofit/>
          </a:bodyPr>
          <a:lstStyle/>
          <a:p>
            <a:pPr marL="0" indent="0" eaLnBrk="0" fontAlgn="base" hangingPunct="0">
              <a:lnSpc>
                <a:spcPts val="2800"/>
              </a:lnSpc>
              <a:spcBef>
                <a:spcPts val="0"/>
              </a:spcBef>
              <a:buNone/>
            </a:pPr>
            <a:r>
              <a:rPr lang="ja-JP" altLang="en-US" sz="1900" dirty="0">
                <a:latin typeface="Meiryo UI" panose="020B0604030504040204" pitchFamily="50" charset="-128"/>
                <a:ea typeface="Meiryo UI" panose="020B0604030504040204" pitchFamily="50" charset="-128"/>
                <a:cs typeface="Meiryo UI" panose="020B0604030504040204" pitchFamily="50" charset="-128"/>
              </a:rPr>
              <a:t>　リンクする他のプログラムに</a:t>
            </a:r>
            <a:r>
              <a:rPr lang="en-US" altLang="ja-JP" sz="1900" dirty="0">
                <a:latin typeface="Meiryo UI" panose="020B0604030504040204" pitchFamily="50" charset="-128"/>
                <a:ea typeface="Meiryo UI" panose="020B0604030504040204" pitchFamily="50" charset="-128"/>
                <a:cs typeface="Meiryo UI" panose="020B0604030504040204" pitchFamily="50" charset="-128"/>
              </a:rPr>
              <a:t>LGPL</a:t>
            </a:r>
            <a:r>
              <a:rPr lang="ja-JP" altLang="en-US" sz="1900" dirty="0">
                <a:latin typeface="Meiryo UI" panose="020B0604030504040204" pitchFamily="50" charset="-128"/>
                <a:ea typeface="Meiryo UI" panose="020B0604030504040204" pitchFamily="50" charset="-128"/>
                <a:cs typeface="Meiryo UI" panose="020B0604030504040204" pitchFamily="50" charset="-128"/>
              </a:rPr>
              <a:t>を適用する必要はありません。ただし、そのプログラムに対して課される条件があります。</a:t>
            </a:r>
            <a:endParaRPr lang="en-US" altLang="ja-JP" sz="19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800"/>
              </a:lnSpc>
              <a:spcBef>
                <a:spcPts val="0"/>
              </a:spcBef>
              <a:buNone/>
            </a:pPr>
            <a:r>
              <a:rPr lang="ja-JP" altLang="en-US" sz="1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900" dirty="0">
                <a:latin typeface="Meiryo UI" panose="020B0604030504040204" pitchFamily="50" charset="-128"/>
                <a:ea typeface="Meiryo UI" panose="020B0604030504040204" pitchFamily="50" charset="-128"/>
                <a:cs typeface="Meiryo UI" panose="020B0604030504040204" pitchFamily="50" charset="-128"/>
              </a:rPr>
              <a:t>LGPL</a:t>
            </a:r>
            <a:r>
              <a:rPr lang="ja-JP" altLang="en-US" sz="1900" dirty="0">
                <a:latin typeface="Meiryo UI" panose="020B0604030504040204" pitchFamily="50" charset="-128"/>
                <a:ea typeface="Meiryo UI" panose="020B0604030504040204" pitchFamily="50" charset="-128"/>
                <a:cs typeface="Meiryo UI" panose="020B0604030504040204" pitchFamily="50" charset="-128"/>
              </a:rPr>
              <a:t>の詳細な条件については、</a:t>
            </a:r>
            <a:r>
              <a:rPr lang="en-US" altLang="ja-JP" sz="1900" dirty="0">
                <a:latin typeface="Meiryo UI" panose="020B0604030504040204" pitchFamily="50" charset="-128"/>
                <a:ea typeface="Meiryo UI" panose="020B0604030504040204" pitchFamily="50" charset="-128"/>
                <a:cs typeface="Meiryo UI" panose="020B0604030504040204" pitchFamily="50" charset="-128"/>
              </a:rPr>
              <a:t>SOFTIC</a:t>
            </a:r>
            <a:r>
              <a:rPr lang="ja-JP" altLang="en-US" sz="190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1900" dirty="0">
                <a:latin typeface="Meiryo UI" panose="020B0604030504040204" pitchFamily="50" charset="-128"/>
                <a:ea typeface="Meiryo UI" panose="020B0604030504040204" pitchFamily="50" charset="-128"/>
                <a:cs typeface="Meiryo UI" panose="020B0604030504040204" pitchFamily="50" charset="-128"/>
                <a:hlinkClick r:id="rId3"/>
              </a:rPr>
              <a:t>「</a:t>
            </a:r>
            <a:r>
              <a:rPr lang="en-US" altLang="ja-JP" sz="1900" dirty="0" err="1">
                <a:latin typeface="Meiryo UI" panose="020B0604030504040204" pitchFamily="50" charset="-128"/>
                <a:ea typeface="Meiryo UI" panose="020B0604030504040204" pitchFamily="50" charset="-128"/>
                <a:cs typeface="Meiryo UI" panose="020B0604030504040204" pitchFamily="50" charset="-128"/>
                <a:hlinkClick r:id="rId3"/>
              </a:rPr>
              <a:t>IoT</a:t>
            </a:r>
            <a:r>
              <a:rPr lang="ja-JP" altLang="en-US" sz="1900" dirty="0">
                <a:latin typeface="Meiryo UI" panose="020B0604030504040204" pitchFamily="50" charset="-128"/>
                <a:ea typeface="Meiryo UI" panose="020B0604030504040204" pitchFamily="50" charset="-128"/>
                <a:cs typeface="Meiryo UI" panose="020B0604030504040204" pitchFamily="50" charset="-128"/>
                <a:hlinkClick r:id="rId3"/>
              </a:rPr>
              <a:t>時代における</a:t>
            </a:r>
            <a:r>
              <a:rPr lang="en-US" altLang="ja-JP" sz="1900" dirty="0">
                <a:latin typeface="Meiryo UI" panose="020B0604030504040204" pitchFamily="50" charset="-128"/>
                <a:ea typeface="Meiryo UI" panose="020B0604030504040204" pitchFamily="50" charset="-128"/>
                <a:cs typeface="Meiryo UI" panose="020B0604030504040204" pitchFamily="50" charset="-128"/>
                <a:hlinkClick r:id="rId3"/>
              </a:rPr>
              <a:t>OSS</a:t>
            </a:r>
            <a:r>
              <a:rPr lang="ja-JP" altLang="en-US" sz="1900" dirty="0">
                <a:latin typeface="Meiryo UI" panose="020B0604030504040204" pitchFamily="50" charset="-128"/>
                <a:ea typeface="Meiryo UI" panose="020B0604030504040204" pitchFamily="50" charset="-128"/>
                <a:cs typeface="Meiryo UI" panose="020B0604030504040204" pitchFamily="50" charset="-128"/>
                <a:hlinkClick r:id="rId3"/>
              </a:rPr>
              <a:t>の利用と法的諸問題</a:t>
            </a:r>
            <a:r>
              <a:rPr lang="en-US" altLang="ja-JP" sz="1900" dirty="0">
                <a:latin typeface="Meiryo UI" panose="020B0604030504040204" pitchFamily="50" charset="-128"/>
                <a:ea typeface="Meiryo UI" panose="020B0604030504040204" pitchFamily="50" charset="-128"/>
                <a:cs typeface="Meiryo UI" panose="020B0604030504040204" pitchFamily="50" charset="-128"/>
                <a:hlinkClick r:id="rId3"/>
              </a:rPr>
              <a:t>Q&amp;A</a:t>
            </a:r>
            <a:r>
              <a:rPr lang="ja-JP" altLang="en-US" sz="1900" dirty="0">
                <a:latin typeface="Meiryo UI" panose="020B0604030504040204" pitchFamily="50" charset="-128"/>
                <a:ea typeface="Meiryo UI" panose="020B0604030504040204" pitchFamily="50" charset="-128"/>
                <a:cs typeface="Meiryo UI" panose="020B0604030504040204" pitchFamily="50" charset="-128"/>
                <a:hlinkClick r:id="rId3"/>
              </a:rPr>
              <a:t>集」の</a:t>
            </a:r>
            <a:r>
              <a:rPr lang="en-US" altLang="ja-JP" sz="1900" dirty="0">
                <a:latin typeface="Meiryo UI" panose="020B0604030504040204" pitchFamily="50" charset="-128"/>
                <a:ea typeface="Meiryo UI" panose="020B0604030504040204" pitchFamily="50" charset="-128"/>
                <a:cs typeface="Meiryo UI" panose="020B0604030504040204" pitchFamily="50" charset="-128"/>
                <a:hlinkClick r:id="rId3"/>
              </a:rPr>
              <a:t>(D-3-8)</a:t>
            </a:r>
            <a:r>
              <a:rPr lang="ja-JP" altLang="en-US" sz="1900" dirty="0">
                <a:latin typeface="Meiryo UI" panose="020B0604030504040204" pitchFamily="50" charset="-128"/>
                <a:ea typeface="Meiryo UI" panose="020B0604030504040204" pitchFamily="50" charset="-128"/>
                <a:cs typeface="Meiryo UI" panose="020B0604030504040204" pitchFamily="50" charset="-128"/>
              </a:rPr>
              <a:t>を参照ください。</a:t>
            </a:r>
            <a:endParaRPr lang="en-US" altLang="ja-JP" sz="19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800"/>
              </a:lnSpc>
              <a:spcBef>
                <a:spcPts val="0"/>
              </a:spcBef>
              <a:buNone/>
            </a:pPr>
            <a:r>
              <a:rPr lang="ja-JP" altLang="en-US" sz="1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9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9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19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900" dirty="0">
                <a:latin typeface="Meiryo UI" panose="020B0604030504040204" pitchFamily="50" charset="-128"/>
                <a:ea typeface="Meiryo UI" panose="020B0604030504040204" pitchFamily="50" charset="-128"/>
                <a:cs typeface="Meiryo UI" panose="020B0604030504040204" pitchFamily="50" charset="-128"/>
              </a:rPr>
              <a:t>LGPLv2.1</a:t>
            </a:r>
            <a:r>
              <a:rPr lang="ja-JP" altLang="en-US" sz="19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900">
                <a:latin typeface="Meiryo UI" panose="020B0604030504040204" pitchFamily="50" charset="-128"/>
                <a:ea typeface="Meiryo UI" panose="020B0604030504040204" pitchFamily="50" charset="-128"/>
                <a:cs typeface="Meiryo UI" panose="020B0604030504040204" pitchFamily="50" charset="-128"/>
              </a:rPr>
              <a:t>6</a:t>
            </a:r>
            <a:r>
              <a:rPr lang="ja-JP" altLang="en-US" sz="1900">
                <a:latin typeface="Meiryo UI" panose="020B0604030504040204" pitchFamily="50" charset="-128"/>
                <a:ea typeface="Meiryo UI" panose="020B0604030504040204" pitchFamily="50" charset="-128"/>
                <a:cs typeface="Meiryo UI" panose="020B0604030504040204" pitchFamily="50" charset="-128"/>
              </a:rPr>
              <a:t>条、</a:t>
            </a:r>
            <a:r>
              <a:rPr lang="ja-JP" altLang="en-US" sz="19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900">
                <a:latin typeface="Meiryo UI" panose="020B0604030504040204" pitchFamily="50" charset="-128"/>
                <a:ea typeface="Meiryo UI" panose="020B0604030504040204" pitchFamily="50" charset="-128"/>
                <a:cs typeface="Meiryo UI" panose="020B0604030504040204" pitchFamily="50" charset="-128"/>
              </a:rPr>
              <a:t>・</a:t>
            </a:r>
            <a:r>
              <a:rPr lang="en-US" altLang="ja-JP" sz="1900">
                <a:latin typeface="Meiryo UI" panose="020B0604030504040204" pitchFamily="50" charset="-128"/>
                <a:ea typeface="Meiryo UI" panose="020B0604030504040204" pitchFamily="50" charset="-128"/>
                <a:cs typeface="Meiryo UI" panose="020B0604030504040204" pitchFamily="50" charset="-128"/>
              </a:rPr>
              <a:t>LGPLv3</a:t>
            </a:r>
            <a:r>
              <a:rPr lang="ja-JP" altLang="en-US" sz="1900">
                <a:latin typeface="Meiryo UI" panose="020B0604030504040204" pitchFamily="50" charset="-128"/>
                <a:ea typeface="Meiryo UI" panose="020B0604030504040204" pitchFamily="50" charset="-128"/>
                <a:cs typeface="Meiryo UI" panose="020B0604030504040204" pitchFamily="50" charset="-128"/>
              </a:rPr>
              <a:t>：</a:t>
            </a:r>
            <a:r>
              <a:rPr lang="en-US" altLang="ja-JP" sz="19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1900" dirty="0">
                <a:latin typeface="Meiryo UI" panose="020B0604030504040204" pitchFamily="50" charset="-128"/>
                <a:ea typeface="Meiryo UI" panose="020B0604030504040204" pitchFamily="50" charset="-128"/>
                <a:cs typeface="Meiryo UI" panose="020B0604030504040204" pitchFamily="50" charset="-128"/>
              </a:rPr>
              <a:t>条</a:t>
            </a:r>
            <a:endParaRPr lang="en-US" altLang="ja-JP" sz="19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800"/>
              </a:lnSpc>
              <a:spcBef>
                <a:spcPts val="0"/>
              </a:spcBef>
              <a:buNone/>
            </a:pPr>
            <a:r>
              <a:rPr lang="ja-JP" altLang="en-US" sz="1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9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9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900" dirty="0">
                <a:latin typeface="Meiryo UI" panose="020B0604030504040204" pitchFamily="50" charset="-128"/>
                <a:ea typeface="Meiryo UI" panose="020B0604030504040204" pitchFamily="50" charset="-128"/>
                <a:cs typeface="Meiryo UI" panose="020B0604030504040204" pitchFamily="50" charset="-128"/>
              </a:rPr>
              <a:t>】</a:t>
            </a:r>
          </a:p>
          <a:p>
            <a:pPr marL="0" indent="0" eaLnBrk="0" fontAlgn="base" hangingPunct="0">
              <a:lnSpc>
                <a:spcPts val="2800"/>
              </a:lnSpc>
              <a:spcBef>
                <a:spcPts val="0"/>
              </a:spcBef>
              <a:buNone/>
            </a:pPr>
            <a:r>
              <a:rPr lang="ja-JP" altLang="en-US" sz="1900" dirty="0">
                <a:latin typeface="Meiryo UI" panose="020B0604030504040204" pitchFamily="50" charset="-128"/>
                <a:ea typeface="Meiryo UI" panose="020B0604030504040204" pitchFamily="50" charset="-128"/>
                <a:cs typeface="Meiryo UI" panose="020B0604030504040204" pitchFamily="50" charset="-128"/>
                <a:hlinkClick r:id="rId4"/>
              </a:rPr>
              <a:t>　</a:t>
            </a:r>
            <a:r>
              <a:rPr lang="en-US" altLang="ja-JP" sz="1900" dirty="0">
                <a:latin typeface="Meiryo UI" panose="020B0604030504040204" pitchFamily="50" charset="-128"/>
                <a:ea typeface="Meiryo UI" panose="020B0604030504040204" pitchFamily="50" charset="-128"/>
                <a:cs typeface="Meiryo UI" panose="020B0604030504040204" pitchFamily="50" charset="-128"/>
                <a:hlinkClick r:id="rId4"/>
              </a:rPr>
              <a:t>(LGPL</a:t>
            </a:r>
            <a:r>
              <a:rPr lang="ja-JP" altLang="en-US" sz="1900" dirty="0">
                <a:latin typeface="Meiryo UI" panose="020B0604030504040204" pitchFamily="50" charset="-128"/>
                <a:ea typeface="Meiryo UI" panose="020B0604030504040204" pitchFamily="50" charset="-128"/>
                <a:cs typeface="Meiryo UI" panose="020B0604030504040204" pitchFamily="50" charset="-128"/>
                <a:hlinkClick r:id="rId4"/>
              </a:rPr>
              <a:t>の</a:t>
            </a:r>
            <a:r>
              <a:rPr lang="en-US" altLang="ja-JP" sz="1900" dirty="0">
                <a:latin typeface="Meiryo UI" panose="020B0604030504040204" pitchFamily="50" charset="-128"/>
                <a:ea typeface="Meiryo UI" panose="020B0604030504040204" pitchFamily="50" charset="-128"/>
                <a:cs typeface="Meiryo UI" panose="020B0604030504040204" pitchFamily="50" charset="-128"/>
                <a:hlinkClick r:id="rId4"/>
              </a:rPr>
              <a:t>)</a:t>
            </a:r>
            <a:r>
              <a:rPr lang="ja-JP" altLang="en-US" sz="1900" dirty="0">
                <a:latin typeface="Meiryo UI" panose="020B0604030504040204" pitchFamily="50" charset="-128"/>
                <a:ea typeface="Meiryo UI" panose="020B0604030504040204" pitchFamily="50" charset="-128"/>
                <a:cs typeface="Meiryo UI" panose="020B0604030504040204" pitchFamily="50" charset="-128"/>
                <a:hlinkClick r:id="rId4"/>
              </a:rPr>
              <a:t>及ぶ作品に対し、静的 </a:t>
            </a:r>
            <a:r>
              <a:rPr lang="en-US" altLang="ja-JP" sz="1900" dirty="0">
                <a:latin typeface="Meiryo UI" panose="020B0604030504040204" pitchFamily="50" charset="-128"/>
                <a:ea typeface="Meiryo UI" panose="020B0604030504040204" pitchFamily="50" charset="-128"/>
                <a:cs typeface="Meiryo UI" panose="020B0604030504040204" pitchFamily="50" charset="-128"/>
                <a:hlinkClick r:id="rId4"/>
              </a:rPr>
              <a:t>vs </a:t>
            </a:r>
            <a:r>
              <a:rPr lang="ja-JP" altLang="en-US" sz="1900" dirty="0">
                <a:latin typeface="Meiryo UI" panose="020B0604030504040204" pitchFamily="50" charset="-128"/>
                <a:ea typeface="Meiryo UI" panose="020B0604030504040204" pitchFamily="50" charset="-128"/>
                <a:cs typeface="Meiryo UI" panose="020B0604030504040204" pitchFamily="50" charset="-128"/>
                <a:hlinkClick r:id="rId4"/>
              </a:rPr>
              <a:t>動的にリンクされたモジュールについて、</a:t>
            </a:r>
            <a:r>
              <a:rPr lang="en-US" altLang="ja-JP" sz="1900" dirty="0">
                <a:latin typeface="Meiryo UI" panose="020B0604030504040204" pitchFamily="50" charset="-128"/>
                <a:ea typeface="Meiryo UI" panose="020B0604030504040204" pitchFamily="50" charset="-128"/>
                <a:cs typeface="Meiryo UI" panose="020B0604030504040204" pitchFamily="50" charset="-128"/>
                <a:hlinkClick r:id="rId4"/>
              </a:rPr>
              <a:t>LGPL</a:t>
            </a:r>
            <a:r>
              <a:rPr lang="ja-JP" altLang="en-US" sz="1900" dirty="0" err="1">
                <a:latin typeface="Meiryo UI" panose="020B0604030504040204" pitchFamily="50" charset="-128"/>
                <a:ea typeface="Meiryo UI" panose="020B0604030504040204" pitchFamily="50" charset="-128"/>
                <a:cs typeface="Meiryo UI" panose="020B0604030504040204" pitchFamily="50" charset="-128"/>
                <a:hlinkClick r:id="rId4"/>
              </a:rPr>
              <a:t>には</a:t>
            </a:r>
            <a:r>
              <a:rPr lang="ja-JP" altLang="en-US" sz="1900" dirty="0">
                <a:latin typeface="Meiryo UI" panose="020B0604030504040204" pitchFamily="50" charset="-128"/>
                <a:ea typeface="Meiryo UI" panose="020B0604030504040204" pitchFamily="50" charset="-128"/>
                <a:cs typeface="Meiryo UI" panose="020B0604030504040204" pitchFamily="50" charset="-128"/>
                <a:hlinkClick r:id="rId4"/>
              </a:rPr>
              <a:t>異なる要求がありますか</a:t>
            </a:r>
            <a:r>
              <a:rPr lang="en-US" altLang="ja-JP" sz="1900" dirty="0">
                <a:latin typeface="Meiryo UI" panose="020B0604030504040204" pitchFamily="50" charset="-128"/>
                <a:ea typeface="Meiryo UI" panose="020B0604030504040204" pitchFamily="50" charset="-128"/>
                <a:cs typeface="Meiryo UI" panose="020B0604030504040204" pitchFamily="50" charset="-128"/>
                <a:hlinkClick r:id="rId4"/>
              </a:rPr>
              <a:t>?</a:t>
            </a:r>
            <a:endParaRPr lang="en-US" altLang="ja-JP" sz="19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と他のプログラムを静的リンクして配布する場合、リンクする他のプログラムに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LGPL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を適用する必要がありますか？</a:t>
            </a:r>
          </a:p>
        </p:txBody>
      </p:sp>
      <p:sp>
        <p:nvSpPr>
          <p:cNvPr id="9" name="テキスト ボックス 8"/>
          <p:cNvSpPr txBox="1"/>
          <p:nvPr/>
        </p:nvSpPr>
        <p:spPr>
          <a:xfrm>
            <a:off x="3131840" y="2562235"/>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6302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静的リンク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伝播性 </a:t>
            </a:r>
            <a:r>
              <a:rPr kumimoji="1" lang="en-US" altLang="ja-JP" sz="1200" dirty="0">
                <a:latin typeface="Meiryo UI" panose="020B0604030504040204" pitchFamily="50" charset="-128"/>
                <a:ea typeface="Meiryo UI" panose="020B0604030504040204" pitchFamily="50" charset="-128"/>
              </a:rPr>
              <a:t>#LGPL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Tree>
    <p:extLst>
      <p:ext uri="{BB962C8B-B14F-4D97-AF65-F5344CB8AC3E}">
        <p14:creationId xmlns:p14="http://schemas.microsoft.com/office/powerpoint/2010/main" val="4073527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kumimoji="1" lang="en-US" altLang="ja-JP" sz="3600" dirty="0">
                <a:latin typeface="Meiryo UI" panose="020B0604030504040204" pitchFamily="50" charset="-128"/>
                <a:ea typeface="Meiryo UI" panose="020B0604030504040204" pitchFamily="50" charset="-128"/>
              </a:rPr>
              <a:t>AGPL</a:t>
            </a:r>
            <a:r>
              <a:rPr kumimoji="1" lang="ja-JP" altLang="en-US" sz="3600" dirty="0">
                <a:latin typeface="Meiryo UI" panose="020B0604030504040204" pitchFamily="50" charset="-128"/>
                <a:ea typeface="Meiryo UI" panose="020B0604030504040204" pitchFamily="50" charset="-128"/>
              </a:rPr>
              <a:t>関連</a:t>
            </a: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Tree>
    <p:extLst>
      <p:ext uri="{BB962C8B-B14F-4D97-AF65-F5344CB8AC3E}">
        <p14:creationId xmlns:p14="http://schemas.microsoft.com/office/powerpoint/2010/main" val="2703215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342147"/>
            <a:ext cx="8280920" cy="404469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AGPL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を配布しなくてもソース提供必須</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10" name="コンテンツ プレースホルダー 9"/>
          <p:cNvSpPr>
            <a:spLocks noGrp="1"/>
          </p:cNvSpPr>
          <p:nvPr>
            <p:ph idx="1"/>
          </p:nvPr>
        </p:nvSpPr>
        <p:spPr>
          <a:xfrm>
            <a:off x="457199" y="2996952"/>
            <a:ext cx="8310139" cy="3404176"/>
          </a:xfrm>
        </p:spPr>
        <p:txBody>
          <a:bodyPr>
            <a:noAutofit/>
          </a:bodyPr>
          <a:lstStyle/>
          <a:p>
            <a:pPr marL="0" indent="0" eaLnBrk="0" fontAlgn="base" hangingPunct="0">
              <a:lnSpc>
                <a:spcPts val="26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のバイナリを配布しない場合でも、サービスの利用者へソースコードの提供を必要とする場合があります。具体的には、以下の場合です。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ネットワークを介してサービス利用者とやり取りする場合、</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かつ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2.AGPL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正した場合</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a:latin typeface="Meiryo UI" panose="020B0604030504040204" pitchFamily="50" charset="-128"/>
                <a:ea typeface="Meiryo UI" panose="020B0604030504040204" pitchFamily="50" charset="-128"/>
                <a:cs typeface="Meiryo UI" panose="020B0604030504040204" pitchFamily="50" charset="-128"/>
              </a:rPr>
              <a:t>　（注）リンク等により他のプログラムにも</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AGPL</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が適用されるようになった場合（伝播）を</a:t>
            </a:r>
            <a:r>
              <a:rPr lang="ja-JP" altLang="en-US" sz="1600">
                <a:latin typeface="Meiryo UI" panose="020B0604030504040204" pitchFamily="50" charset="-128"/>
                <a:ea typeface="Meiryo UI" panose="020B0604030504040204" pitchFamily="50" charset="-128"/>
                <a:cs typeface="Meiryo UI" panose="020B0604030504040204" pitchFamily="50" charset="-128"/>
              </a:rPr>
              <a:t>含みます。</a:t>
            </a:r>
            <a:br>
              <a:rPr lang="en-US" altLang="ja-JP" sz="1600">
                <a:latin typeface="Meiryo UI" panose="020B0604030504040204" pitchFamily="50" charset="-128"/>
                <a:ea typeface="Meiryo UI" panose="020B0604030504040204" pitchFamily="50" charset="-128"/>
                <a:cs typeface="Meiryo UI" panose="020B0604030504040204" pitchFamily="50" charset="-128"/>
              </a:rPr>
            </a:br>
            <a:r>
              <a:rPr lang="ja-JP" altLang="en-US" sz="2000">
                <a:latin typeface="Meiryo UI" panose="020B0604030504040204" pitchFamily="50" charset="-128"/>
                <a:ea typeface="Meiryo UI" panose="020B0604030504040204" pitchFamily="50" charset="-128"/>
                <a:cs typeface="Meiryo UI" panose="020B0604030504040204" pitchFamily="50" charset="-128"/>
              </a:rPr>
              <a:t>　伝播</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SOFTIC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IoT</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時代における</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の利用と法的諸問題</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Q&amp;A</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集」の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(D-3-1)</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を参照ください。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600"/>
              </a:lnSpc>
              <a:spcBef>
                <a:spcPts val="0"/>
              </a:spcBef>
              <a:buNone/>
            </a:pPr>
            <a:br>
              <a:rPr lang="en-US" altLang="ja-JP" sz="2000">
                <a:latin typeface="Meiryo UI" panose="020B0604030504040204" pitchFamily="50" charset="-128"/>
                <a:ea typeface="Meiryo UI" panose="020B0604030504040204" pitchFamily="50" charset="-128"/>
                <a:cs typeface="Meiryo UI" panose="020B0604030504040204" pitchFamily="50" charset="-128"/>
              </a:rPr>
            </a:br>
            <a:r>
              <a:rPr lang="en-US" altLang="ja-JP" sz="200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AGPL:</a:t>
            </a:r>
            <a:r>
              <a:rPr lang="zh-CN" altLang="en-US" sz="2000" dirty="0">
                <a:latin typeface="Meiryo UI" panose="020B0604030504040204" pitchFamily="50" charset="-128"/>
                <a:ea typeface="Meiryo UI" panose="020B0604030504040204" pitchFamily="50" charset="-128"/>
                <a:cs typeface="Meiryo UI" panose="020B0604030504040204" pitchFamily="50" charset="-128"/>
              </a:rPr>
              <a:t>第</a:t>
            </a:r>
            <a:r>
              <a:rPr lang="en-US" altLang="zh-CN" sz="2000" dirty="0">
                <a:latin typeface="Meiryo UI" panose="020B0604030504040204" pitchFamily="50" charset="-128"/>
                <a:ea typeface="Meiryo UI" panose="020B0604030504040204" pitchFamily="50" charset="-128"/>
                <a:cs typeface="Meiryo UI" panose="020B0604030504040204" pitchFamily="50" charset="-128"/>
              </a:rPr>
              <a:t>0</a:t>
            </a:r>
            <a:r>
              <a:rPr lang="zh-CN" altLang="en-US" sz="2000" dirty="0">
                <a:latin typeface="Meiryo UI" panose="020B0604030504040204" pitchFamily="50" charset="-128"/>
                <a:ea typeface="Meiryo UI" panose="020B0604030504040204" pitchFamily="50" charset="-128"/>
                <a:cs typeface="Meiryo UI" panose="020B0604030504040204" pitchFamily="50" charset="-128"/>
              </a:rPr>
              <a:t>条、第</a:t>
            </a:r>
            <a:r>
              <a:rPr lang="en-US" altLang="zh-CN" sz="2000" dirty="0">
                <a:latin typeface="Meiryo UI" panose="020B0604030504040204" pitchFamily="50" charset="-128"/>
                <a:ea typeface="Meiryo UI" panose="020B0604030504040204" pitchFamily="50" charset="-128"/>
                <a:cs typeface="Meiryo UI" panose="020B0604030504040204" pitchFamily="50" charset="-128"/>
              </a:rPr>
              <a:t>5</a:t>
            </a:r>
            <a:r>
              <a:rPr lang="zh-CN" altLang="en-US" sz="2000" dirty="0">
                <a:latin typeface="Meiryo UI" panose="020B0604030504040204" pitchFamily="50" charset="-128"/>
                <a:ea typeface="Meiryo UI" panose="020B0604030504040204" pitchFamily="50" charset="-128"/>
                <a:cs typeface="Meiryo UI" panose="020B0604030504040204" pitchFamily="50" charset="-128"/>
              </a:rPr>
              <a:t>条、第</a:t>
            </a:r>
            <a:r>
              <a:rPr lang="en-US" altLang="zh-CN" sz="2000" dirty="0">
                <a:latin typeface="Meiryo UI" panose="020B0604030504040204" pitchFamily="50" charset="-128"/>
                <a:ea typeface="Meiryo UI" panose="020B0604030504040204" pitchFamily="50" charset="-128"/>
                <a:cs typeface="Meiryo UI" panose="020B0604030504040204" pitchFamily="50" charset="-128"/>
              </a:rPr>
              <a:t>13</a:t>
            </a:r>
            <a:r>
              <a:rPr lang="zh-CN" altLang="en-US" sz="2000" dirty="0">
                <a:latin typeface="Meiryo UI" panose="020B0604030504040204" pitchFamily="50" charset="-128"/>
                <a:ea typeface="Meiryo UI" panose="020B0604030504040204" pitchFamily="50" charset="-128"/>
                <a:cs typeface="Meiryo UI" panose="020B0604030504040204" pitchFamily="50" charset="-128"/>
              </a:rPr>
              <a:t>条</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40768"/>
            <a:ext cx="8280920" cy="90257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AGPL(AfferoGPLv3)</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SaaS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等のサービスで活用する予定です。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を配布しなくてもソースコードを提供しなければなりませんか？</a:t>
            </a:r>
          </a:p>
        </p:txBody>
      </p:sp>
      <p:sp>
        <p:nvSpPr>
          <p:cNvPr id="9" name="テキスト ボックス 8"/>
          <p:cNvSpPr txBox="1"/>
          <p:nvPr/>
        </p:nvSpPr>
        <p:spPr>
          <a:xfrm>
            <a:off x="3347864" y="2356431"/>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5916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AfferoGPL</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AGPL</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0608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Tree>
    <p:extLst>
      <p:ext uri="{BB962C8B-B14F-4D97-AF65-F5344CB8AC3E}">
        <p14:creationId xmlns:p14="http://schemas.microsoft.com/office/powerpoint/2010/main" val="3723649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620688"/>
            <a:ext cx="8229600" cy="5735662"/>
          </a:xfrm>
        </p:spPr>
        <p:txBody>
          <a:bodyPr>
            <a:normAutofit/>
          </a:bodyPr>
          <a:lstStyle/>
          <a:p>
            <a:pPr marL="0" indent="0">
              <a:lnSpc>
                <a:spcPts val="3000"/>
              </a:lnSpc>
              <a:spcBef>
                <a:spcPts val="0"/>
              </a:spcBef>
              <a:buNone/>
            </a:pP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追加</a:t>
            </a:r>
            <a:r>
              <a:rPr kumimoji="1" lang="en-US" altLang="ja-JP" sz="2000" dirty="0">
                <a:latin typeface="Meiryo UI" panose="020B0604030504040204" pitchFamily="50" charset="-128"/>
                <a:ea typeface="Meiryo UI" panose="020B0604030504040204" pitchFamily="50" charset="-128"/>
              </a:rPr>
              <a:t>QA</a:t>
            </a:r>
            <a:r>
              <a:rPr lang="en-US" altLang="ja-JP" sz="2000" dirty="0">
                <a:latin typeface="Meiryo UI" panose="020B0604030504040204" pitchFamily="50" charset="-128"/>
                <a:ea typeface="Meiryo UI" panose="020B0604030504040204" pitchFamily="50" charset="-128"/>
              </a:rPr>
              <a:t>】2019</a:t>
            </a:r>
            <a:r>
              <a:rPr lang="ja-JP" altLang="en-US" sz="2000" dirty="0">
                <a:latin typeface="Meiryo UI" panose="020B0604030504040204" pitchFamily="50" charset="-128"/>
                <a:ea typeface="Meiryo UI" panose="020B0604030504040204" pitchFamily="50" charset="-128"/>
              </a:rPr>
              <a:t>年</a:t>
            </a:r>
            <a:r>
              <a:rPr lang="en-US" altLang="ja-JP" sz="2000" dirty="0">
                <a:latin typeface="Meiryo UI" panose="020B0604030504040204" pitchFamily="50" charset="-128"/>
                <a:ea typeface="Meiryo UI" panose="020B0604030504040204" pitchFamily="50" charset="-128"/>
              </a:rPr>
              <a:t>2</a:t>
            </a:r>
            <a:r>
              <a:rPr lang="ja-JP" altLang="en-US" sz="2000" dirty="0">
                <a:latin typeface="Meiryo UI" panose="020B0604030504040204" pitchFamily="50" charset="-128"/>
                <a:ea typeface="Meiryo UI" panose="020B0604030504040204" pitchFamily="50" charset="-128"/>
              </a:rPr>
              <a:t>月</a:t>
            </a:r>
            <a:r>
              <a:rPr lang="en-US" altLang="ja-JP" sz="2000" dirty="0">
                <a:latin typeface="Meiryo UI" panose="020B0604030504040204" pitchFamily="50" charset="-128"/>
                <a:ea typeface="Meiryo UI" panose="020B0604030504040204" pitchFamily="50" charset="-128"/>
              </a:rPr>
              <a:t>22</a:t>
            </a:r>
            <a:r>
              <a:rPr lang="ja-JP" altLang="en-US" sz="2000" dirty="0">
                <a:latin typeface="Meiryo UI" panose="020B0604030504040204" pitchFamily="50" charset="-128"/>
                <a:ea typeface="Meiryo UI" panose="020B0604030504040204" pitchFamily="50" charset="-128"/>
              </a:rPr>
              <a:t>日</a:t>
            </a:r>
          </a:p>
          <a:p>
            <a:pPr>
              <a:lnSpc>
                <a:spcPts val="3000"/>
              </a:lnSpc>
              <a:spcBef>
                <a:spcPts val="0"/>
              </a:spcBef>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ソースコードは誰に提供する？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a:lnSpc>
                <a:spcPts val="3000"/>
              </a:lnSpc>
              <a:spcBef>
                <a:spcPts val="0"/>
              </a:spcBef>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コンパイラのライセンスの影響は？</a:t>
            </a:r>
          </a:p>
          <a:p>
            <a:pPr>
              <a:lnSpc>
                <a:spcPts val="3000"/>
              </a:lnSpc>
              <a:spcBef>
                <a:spcPts val="0"/>
              </a:spcBef>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のライセンス対応は？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a:lnSpc>
                <a:spcPts val="3000"/>
              </a:lnSpc>
              <a:spcBef>
                <a:spcPts val="0"/>
              </a:spcBef>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対応は？</a:t>
            </a:r>
          </a:p>
          <a:p>
            <a:pPr>
              <a:lnSpc>
                <a:spcPts val="3000"/>
              </a:lnSpc>
              <a:spcBef>
                <a:spcPts val="0"/>
              </a:spcBef>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p>
          <a:p>
            <a:pPr>
              <a:lnSpc>
                <a:spcPts val="3000"/>
              </a:lnSpc>
              <a:spcBef>
                <a:spcPts val="0"/>
              </a:spcBef>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自動生成部分が他の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と部分一致したら？</a:t>
            </a:r>
          </a:p>
          <a:p>
            <a:pPr>
              <a:lnSpc>
                <a:spcPts val="3000"/>
              </a:lnSpc>
              <a:spcBef>
                <a:spcPts val="0"/>
              </a:spcBef>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バージョンアップ時のライセンス変更の扱いは？</a:t>
            </a:r>
          </a:p>
          <a:p>
            <a:pPr>
              <a:lnSpc>
                <a:spcPts val="3000"/>
              </a:lnSpc>
              <a:spcBef>
                <a:spcPts val="0"/>
              </a:spcBef>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は著作権表示の記載も必要？</a:t>
            </a:r>
          </a:p>
          <a:p>
            <a:pPr>
              <a:lnSpc>
                <a:spcPts val="3000"/>
              </a:lnSpc>
              <a:spcBef>
                <a:spcPts val="0"/>
              </a:spcBef>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ラッパーを挟んだときの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の影響は？</a:t>
            </a:r>
          </a:p>
          <a:p>
            <a:pPr>
              <a:lnSpc>
                <a:spcPts val="3000"/>
              </a:lnSpc>
              <a:spcBef>
                <a:spcPts val="0"/>
              </a:spcBef>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AGPL</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を配布しなくてもソース提供必須？</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37</a:t>
            </a:fld>
            <a:endParaRPr kumimoji="1" lang="ja-JP" altLang="en-US"/>
          </a:p>
        </p:txBody>
      </p:sp>
    </p:spTree>
    <p:extLst>
      <p:ext uri="{BB962C8B-B14F-4D97-AF65-F5344CB8AC3E}">
        <p14:creationId xmlns:p14="http://schemas.microsoft.com/office/powerpoint/2010/main" val="3819239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10095" cy="2355388"/>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のメーリングリストは、どなたでも以下</a:t>
            </a:r>
            <a:r>
              <a:rPr lang="en-US" altLang="ja-JP" sz="2000" dirty="0">
                <a:latin typeface="Meiryo UI" panose="020B0604030504040204" pitchFamily="50" charset="-128"/>
                <a:ea typeface="Meiryo UI" panose="020B0604030504040204" pitchFamily="50" charset="-128"/>
              </a:rPr>
              <a:t>URL</a:t>
            </a:r>
            <a:r>
              <a:rPr lang="ja-JP" altLang="en-US" sz="2000" dirty="0">
                <a:latin typeface="Meiryo UI" panose="020B0604030504040204" pitchFamily="50" charset="-128"/>
                <a:ea typeface="Meiryo UI" panose="020B0604030504040204" pitchFamily="50" charset="-128"/>
              </a:rPr>
              <a:t>から</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参加登録ができます。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https://lists.linuxfoundation.org/mailman/listinfo/openchain-japan-wg</a:t>
            </a:r>
            <a:br>
              <a:rPr lang="en-US" altLang="ja-JP" dirty="0">
                <a:latin typeface="Meiryo UI" panose="020B0604030504040204" pitchFamily="50" charset="-128"/>
                <a:ea typeface="Meiryo UI" panose="020B0604030504040204" pitchFamily="50" charset="-128"/>
              </a:rPr>
            </a:br>
            <a:endParaRPr lang="en-US" altLang="ja-JP"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メーリングリスト：</a:t>
            </a:r>
            <a:r>
              <a:rPr lang="en-US" altLang="ja-JP" sz="2000" dirty="0">
                <a:latin typeface="Meiryo UI" panose="020B0604030504040204" pitchFamily="50" charset="-128"/>
                <a:ea typeface="Meiryo UI" panose="020B0604030504040204" pitchFamily="50" charset="-128"/>
              </a:rPr>
              <a:t>openchain-japan-wg@lists.linuxfoundation.org</a:t>
            </a:r>
            <a:endParaRPr lang="ja-JP" altLang="en-US" sz="2000" dirty="0">
              <a:latin typeface="Meiryo UI" panose="020B0604030504040204" pitchFamily="50" charset="-128"/>
              <a:ea typeface="Meiryo UI" panose="020B0604030504040204" pitchFamily="50" charset="-128"/>
            </a:endParaRPr>
          </a:p>
          <a:p>
            <a:pPr>
              <a:lnSpc>
                <a:spcPts val="3000"/>
              </a:lnSpc>
            </a:pP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60"/>
            <a:ext cx="8280920" cy="13681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19794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a:t>
            </a:r>
            <a:r>
              <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rPr>
              <a:t>侵害は関係</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特許庁へ登録した特許権を放棄する義務はありません。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自由利用を許諾する前提で投稿した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に対して、特許権の権利行使*は原則できませんが、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と関係しない製品に対して権利行使することは可能です。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261944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の開発者が提示した英文のドキュメントを添付する必要があります。参考情報として和訳を提供する場合は、英文のライセンスが正式版であることを明確にしておく必要があります。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endParaRPr lang="ja-JP" altLang="en-US"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お客様からの依頼により、</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をダウンロードしてインストールする作業を代行して行う場合、お客様へ</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を提</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供したとしても、特にライセンス条件を気にする必要はないと思っていいですか？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180653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ライセンスを修正することも可能？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のライセンス条件を決定できるのは、著作権者だけです。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の配布者が、勝手にライセンス条件を変更することはできません。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25806781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6720</TotalTime>
  <Words>2061</Words>
  <Application>Microsoft Office PowerPoint</Application>
  <PresentationFormat>画面に合わせる (4:3)</PresentationFormat>
  <Paragraphs>421</Paragraphs>
  <Slides>38</Slides>
  <Notes>30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38</vt:i4>
      </vt:variant>
    </vt:vector>
  </HeadingPairs>
  <TitlesOfParts>
    <vt:vector size="43" baseType="lpstr">
      <vt:lpstr>Meiryo UI</vt:lpstr>
      <vt:lpstr>Arial</vt:lpstr>
      <vt:lpstr>Calibri</vt:lpstr>
      <vt:lpstr>Wingdings</vt:lpstr>
      <vt:lpstr>Office ​​テーマ</vt:lpstr>
      <vt:lpstr>OSSライセンス関連でよくある誤解　V2</vt:lpstr>
      <vt:lpstr>一般的なQA（ライセンス共通）</vt:lpstr>
      <vt:lpstr>禁止されていなければ、利用できる？</vt:lpstr>
      <vt:lpstr>他で利用実績があれば、利用できる？</vt:lpstr>
      <vt:lpstr>OSSは特許侵害とは関係しない？</vt:lpstr>
      <vt:lpstr>コミュニティへ投稿すると特許権の放棄は必須?</vt:lpstr>
      <vt:lpstr>ライセンス文書の提示は、参考和訳の方が親切？</vt:lpstr>
      <vt:lpstr>代行作業であれば、ライセンス条件は関係なし？</vt:lpstr>
      <vt:lpstr>ライセンスを修正することも可能？</vt:lpstr>
      <vt:lpstr>改変しなければ、ソースコードの提供は不要？</vt:lpstr>
      <vt:lpstr>改変したら、コミュニティへ提供する必要あり？</vt:lpstr>
      <vt:lpstr>ソースコード提供は開発元のURL紹介でOK？</vt:lpstr>
      <vt:lpstr>ライセンスはOSIサイトからコピーすればいい？</vt:lpstr>
      <vt:lpstr>（補足）OSIサイトの雛型</vt:lpstr>
      <vt:lpstr>ソースコードは誰に提供する？</vt:lpstr>
      <vt:lpstr>コンパイラのライセンスの影響は？</vt:lpstr>
      <vt:lpstr>OSSに含まれる他のOSSのライセンス対応は？</vt:lpstr>
      <vt:lpstr>OSSに含まれる両立しないライセンスのOSS対応は？</vt:lpstr>
      <vt:lpstr>動作しないならライセンスを守る必要はない？</vt:lpstr>
      <vt:lpstr>自動生成部分が他のOSSと部分一致したら？</vt:lpstr>
      <vt:lpstr>バージョンアップ時のライセンス変更の扱いは？</vt:lpstr>
      <vt:lpstr>デュアルライセンスの対応は？</vt:lpstr>
      <vt:lpstr>BSD LICENSE関連</vt:lpstr>
      <vt:lpstr>BSDライセンスは著作権表示のみあればいい？</vt:lpstr>
      <vt:lpstr>APACHE LICENSE V2関連</vt:lpstr>
      <vt:lpstr>ライセンスの著作権表示の空欄の扱いは？</vt:lpstr>
      <vt:lpstr>（例） APACHE LICENSE V2.0のAPPENDIX </vt:lpstr>
      <vt:lpstr>GPL関連</vt:lpstr>
      <vt:lpstr>GPLは販売禁止？</vt:lpstr>
      <vt:lpstr>GPLは動的リンクなら他のプログラムに伝播しない？</vt:lpstr>
      <vt:lpstr>GPLは著作権表示の記載も必要？</vt:lpstr>
      <vt:lpstr>ラッパーを挟んだときのGPLの影響は？</vt:lpstr>
      <vt:lpstr>LGPL関連</vt:lpstr>
      <vt:lpstr>LGPLと静的リンクするとLGPL適用になる？</vt:lpstr>
      <vt:lpstr>AGPL関連</vt:lpstr>
      <vt:lpstr>AGPLはOSSを配布しなくてもソース提供必須？</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ouchi</cp:lastModifiedBy>
  <cp:revision>153</cp:revision>
  <cp:lastPrinted>2019-01-15T04:41:08Z</cp:lastPrinted>
  <dcterms:created xsi:type="dcterms:W3CDTF">2018-08-01T08:19:55Z</dcterms:created>
  <dcterms:modified xsi:type="dcterms:W3CDTF">2019-03-01T12:38:21Z</dcterms:modified>
  <cp:category>公開情報</cp:category>
</cp:coreProperties>
</file>