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6600"/>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24" autoAdjust="0"/>
    <p:restoredTop sz="94660"/>
  </p:normalViewPr>
  <p:slideViewPr>
    <p:cSldViewPr>
      <p:cViewPr varScale="1">
        <p:scale>
          <a:sx n="64" d="100"/>
          <a:sy n="64" d="100"/>
        </p:scale>
        <p:origin x="-672" y="-96"/>
      </p:cViewPr>
      <p:guideLst>
        <p:guide orient="horz" pos="2160"/>
        <p:guide pos="2880"/>
      </p:guideLst>
    </p:cSldViewPr>
  </p:slideViewPr>
  <p:notesTextViewPr>
    <p:cViewPr>
      <p:scale>
        <a:sx n="1" d="1"/>
        <a:sy n="1" d="1"/>
      </p:scale>
      <p:origin x="0" y="0"/>
    </p:cViewPr>
  </p:notesTextViewPr>
  <p:sorterViewPr>
    <p:cViewPr>
      <p:scale>
        <a:sx n="100" d="100"/>
        <a:sy n="100" d="100"/>
      </p:scale>
      <p:origin x="0" y="6006"/>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2018/8/28</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2018/8/28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smtClean="0"/>
              <a:t>CC0-1.0</a:t>
            </a:r>
            <a:r>
              <a:rPr kumimoji="1" lang="ja-JP" altLang="en-US" smtClean="0"/>
              <a:t>（パブリックドメイン）</a:t>
            </a:r>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72347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281998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22264" fontAlgn="auto">
              <a:spcBef>
                <a:spcPts val="0"/>
              </a:spcBef>
              <a:spcAft>
                <a:spcPts val="0"/>
              </a:spcAft>
              <a:defRPr/>
            </a:pPr>
            <a:endParaRPr kumimoji="1" lang="en-US" altLang="ja-JP" dirty="0" smtClean="0"/>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12</a:t>
            </a:fld>
            <a:endParaRPr kumimoji="1" lang="ja-JP" altLang="en-US"/>
          </a:p>
        </p:txBody>
      </p:sp>
    </p:spTree>
    <p:extLst>
      <p:ext uri="{BB962C8B-B14F-4D97-AF65-F5344CB8AC3E}">
        <p14:creationId xmlns:p14="http://schemas.microsoft.com/office/powerpoint/2010/main" val="524425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1841102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ACB17D4A-2BD3-420B-95F7-694AB5166409}" type="slidenum">
              <a:rPr kumimoji="1" lang="ja-JP" altLang="en-US" smtClean="0"/>
              <a:t>15</a:t>
            </a:fld>
            <a:endParaRPr kumimoji="1" lang="ja-JP" altLang="en-US"/>
          </a:p>
        </p:txBody>
      </p:sp>
    </p:spTree>
    <p:extLst>
      <p:ext uri="{BB962C8B-B14F-4D97-AF65-F5344CB8AC3E}">
        <p14:creationId xmlns:p14="http://schemas.microsoft.com/office/powerpoint/2010/main" val="254418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798367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4030634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1968813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97603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1224511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349156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2813371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908DF89-6145-40E2-B825-5565DE9E054A}" type="datetime1">
              <a:rPr kumimoji="1" lang="ja-JP" altLang="en-US" smtClean="0"/>
              <a:t>2018/8/28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0D0C49-BF5C-4C8C-96F3-D6E4F21B5420}" type="datetime1">
              <a:rPr kumimoji="1" lang="ja-JP" altLang="en-US" smtClean="0"/>
              <a:t>2018/8/28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CE51467-AD23-4A37-928D-5DAA1F615DC3}" type="datetime1">
              <a:rPr kumimoji="1" lang="ja-JP" altLang="en-US" smtClean="0"/>
              <a:t>2018/8/28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A7C4B87-4758-4DB5-8655-EB234251F578}" type="datetime1">
              <a:rPr kumimoji="1" lang="ja-JP" altLang="en-US" smtClean="0"/>
              <a:t>2018/8/28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F4EA925-545E-43CF-BBFA-D448C1C43510}" type="datetime1">
              <a:rPr kumimoji="1" lang="ja-JP" altLang="en-US" smtClean="0"/>
              <a:t>2018/8/28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2BA079-0E28-46C7-AE19-9AE7DBA4533C}" type="datetime1">
              <a:rPr kumimoji="1" lang="ja-JP" altLang="en-US" smtClean="0"/>
              <a:t>2018/8/28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9A1D52B-43F0-41BE-9364-66C3C31347F7}" type="datetime1">
              <a:rPr kumimoji="1" lang="ja-JP" altLang="en-US" smtClean="0"/>
              <a:t>2018/8/28</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7ACBF10-3264-490A-BAF1-F550D1C14517}" type="datetime1">
              <a:rPr kumimoji="1" lang="ja-JP" altLang="en-US" smtClean="0"/>
              <a:t>2018/8/28</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B687E91-4504-42E1-8B74-8619D2BD11F0}" type="datetime1">
              <a:rPr kumimoji="1" lang="ja-JP" altLang="en-US" smtClean="0"/>
              <a:t>2018/8/28</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ACA2549-A202-4944-B1F9-89170DB377B7}" type="datetime1">
              <a:rPr kumimoji="1" lang="ja-JP" altLang="en-US" smtClean="0"/>
              <a:t>2018/8/28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A16DC5-325E-4B9F-9FEE-3204A2170536}" type="datetime1">
              <a:rPr kumimoji="1" lang="ja-JP" altLang="en-US" smtClean="0"/>
              <a:t>2018/8/28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37F3E-EBC3-4CEC-994A-B27321572ABA}" type="datetime1">
              <a:rPr kumimoji="1" lang="ja-JP" altLang="en-US" smtClean="0"/>
              <a:t>2018/8/28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smtClean="0">
                <a:latin typeface="Meiryo UI" panose="020B0604030504040204" pitchFamily="50" charset="-128"/>
                <a:ea typeface="Meiryo UI" panose="020B0604030504040204" pitchFamily="50" charset="-128"/>
                <a:cs typeface="Meiryo UI" panose="020B0604030504040204" pitchFamily="50" charset="-128"/>
              </a:rPr>
              <a:t>Misunderstandings</a:t>
            </a:r>
            <a:r>
              <a:rPr lang="ja-JP" altLang="en-US" sz="4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40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4000" dirty="0" smtClean="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smtClean="0">
                <a:latin typeface="Meiryo UI" panose="020B0604030504040204" pitchFamily="50" charset="-128"/>
                <a:ea typeface="Meiryo UI" panose="020B0604030504040204" pitchFamily="50" charset="-128"/>
                <a:cs typeface="Meiryo UI" panose="020B0604030504040204" pitchFamily="50" charset="-128"/>
              </a:rPr>
              <a:t>licenses</a:t>
            </a:r>
            <a:endParaRPr kumimoji="1" lang="ja-JP" altLang="en-US" sz="4000" dirty="0"/>
          </a:p>
        </p:txBody>
      </p:sp>
      <p:sp>
        <p:nvSpPr>
          <p:cNvPr id="3" name="サブタイトル 2"/>
          <p:cNvSpPr>
            <a:spLocks noGrp="1"/>
          </p:cNvSpPr>
          <p:nvPr>
            <p:ph type="subTitle" idx="1"/>
            <p:custDataLst>
              <p:tags r:id="rId1"/>
            </p:custDataLst>
          </p:nvPr>
        </p:nvSpPr>
        <p:spPr>
          <a:xfrm>
            <a:off x="899592" y="3645024"/>
            <a:ext cx="7344816" cy="2351112"/>
          </a:xfrm>
          <a:noFill/>
          <a:ln>
            <a:solidFill>
              <a:schemeClr val="bg1">
                <a:lumMod val="65000"/>
              </a:schemeClr>
            </a:solidFill>
          </a:ln>
        </p:spPr>
        <p:txBody>
          <a:bodyPr>
            <a:normAutofit fontScale="77500" lnSpcReduction="20000"/>
          </a:bodyPr>
          <a:lstStyle/>
          <a:p>
            <a:pPr algn="l">
              <a:lnSpc>
                <a:spcPct val="120000"/>
              </a:lnSpc>
            </a:pP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often appeared in articles on the internet and questions in seminars etc.  Please note that this document includes some topics related only to Japan.  You can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for this document can be used under the CC0-1.0(Public Domain).  In no event shall the author be liable with regard to the contents of this document. </a:t>
            </a:r>
          </a:p>
          <a:p>
            <a:pPr algn="l">
              <a:lnSpc>
                <a:spcPct val="120000"/>
              </a:lnSpc>
            </a:pPr>
            <a:r>
              <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Fujitsu Ltd.]</a:t>
            </a:r>
          </a:p>
        </p:txBody>
      </p:sp>
      <p:sp>
        <p:nvSpPr>
          <p:cNvPr id="4" name="フッター プレースホルダー 3"/>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89170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187624" y="116632"/>
            <a:ext cx="7632848" cy="720079"/>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If I install on behalf of the customer, don’t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 need to follow the license condition?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It depends on the license condition, but, just a few licenses are care about business relation between OSS distributor  and the customer.</a:t>
            </a: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If you download the OSS in an office of your company and provide it with your customer, please confirm the condition of distribution because it is regarded as the “OSS distribution.”</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When I download an OSS and install it on behalf of a customer on the customer’s request, do I need to care about the license condition because I provide the OSS to the customer?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180653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043608" y="116633"/>
            <a:ext cx="7776864"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Is it OK to copy a license from OSI site?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fontScale="92500" lnSpcReduction="20000"/>
          </a:bodyPr>
          <a:lstStyle/>
          <a:p>
            <a:pPr eaLnBrk="0" fontAlgn="base" hangingPunct="0">
              <a:buFont typeface="Wingdings" panose="05000000000000000000" pitchFamily="2" charset="2"/>
              <a:buChar char="u"/>
            </a:pP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The OSI’s site introduces samples of MIT license and BSD license, and copyright notice is also just a sample(See next page). </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Firstly, please confirm whether a license document is contained in the downloaded OSS files.</a:t>
            </a:r>
          </a:p>
          <a:p>
            <a:pPr eaLnBrk="0" fontAlgn="base" hangingPunct="0">
              <a:buFont typeface="Wingdings" panose="05000000000000000000" pitchFamily="2" charset="2"/>
              <a:buChar char="u"/>
            </a:pP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Because OSS developer may add license condition, you need to confirm the license document contained in the downloaded OSS, regarding not only the above licenses but also other licenses.</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download site indicates MIT LICENSE is applied, but there are no license document on the site.  Is it OK to copy MIT License from OSI’s site and distribute the OSS with the copy?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151969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Autofit/>
          </a:bodyPr>
          <a:lstStyle/>
          <a:p>
            <a:r>
              <a:rPr kumimoji="1" lang="ja-JP" altLang="en-US" sz="2400" u="sng"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2400" u="sng" dirty="0" smtClean="0">
                <a:latin typeface="Meiryo UI" panose="020B0604030504040204" pitchFamily="50" charset="-128"/>
                <a:ea typeface="Meiryo UI" panose="020B0604030504040204" pitchFamily="50" charset="-128"/>
                <a:cs typeface="Meiryo UI" panose="020B0604030504040204" pitchFamily="50" charset="-128"/>
              </a:rPr>
              <a:t>Supplement) Sample in the OSI site</a:t>
            </a:r>
            <a:endParaRPr kumimoji="1" lang="ja-JP" altLang="en-US" sz="2400"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79512" y="1844824"/>
            <a:ext cx="8786813" cy="4608512"/>
          </a:xfrm>
          <a:ln>
            <a:solidFill>
              <a:schemeClr val="bg1">
                <a:lumMod val="65000"/>
              </a:schemeClr>
            </a:solidFill>
          </a:ln>
        </p:spPr>
        <p:txBody>
          <a:bodyPr>
            <a:normAutofit fontScale="92500"/>
          </a:bodyPr>
          <a:lstStyle/>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MIT License (MIT)</a:t>
            </a:r>
          </a:p>
          <a:p>
            <a:pPr marL="0" indent="0">
              <a:buNone/>
            </a:pPr>
            <a:r>
              <a:rPr lang="en-US" altLang="ja-JP" sz="1600" u="sng"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Copyright (c) &lt;year&gt; &lt;copyright holders&gt;</a:t>
            </a: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Permission is hereby granted, free of charge, to any person obtaining a </a:t>
            </a:r>
            <a:r>
              <a:rPr lang="en-US" altLang="ja-JP" sz="1600" dirty="0" err="1" smtClean="0">
                <a:latin typeface="Meiryo UI" panose="020B0604030504040204" pitchFamily="50" charset="-128"/>
                <a:ea typeface="Meiryo UI" panose="020B0604030504040204" pitchFamily="50" charset="-128"/>
                <a:cs typeface="Meiryo UI" panose="020B0604030504040204" pitchFamily="50" charset="-128"/>
              </a:rPr>
              <a:t>copyof</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this software and associated documentation files (the "Software"), to </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deal in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Software without restriction, including without limitation the </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rights to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use, copy, modify, merge, publish, distribute, sublicense, and/or </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sell copies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of the Software, and to permit persons to whom the Software </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is furnished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to do so, subject to the following conditions</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p>
          <a:p>
            <a:pPr marL="0" indent="0">
              <a:buNone/>
            </a:pPr>
            <a:endParaRPr lang="en-US" altLang="ja-JP" sz="6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above copyright notice and this permission notice shall be included </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in all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copies or substantial portions of the Software</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p>
          <a:p>
            <a:pPr marL="0" indent="0">
              <a:buNone/>
            </a:pPr>
            <a:endParaRPr lang="en-US" altLang="ja-JP" sz="7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SOFTWARE IS PROVIDED "AS IS", WITHOUT WARRANTY OF ANY KIND, EXPRESS OR</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IMPLIED, INCLUDING BUT NOT LIMITED TO THE WARRANTIES OF MERCHANTABILITY,</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FITNESS FOR A PARTICULAR PURPOSE AND NONINFRINGEMENT. IN NO EVENT SHALL </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THE AUTHORS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OR COPYRIGHT HOLDERS BE LIABLE FOR ANY CLAIM, DAMAGES OR </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OTHER  LIABILITY</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WHETHER IN AN ACTION OF CONTRACT, TORT OR OTHERWISE, ARISING </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FROM,OUT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OF OR IN CONNECTION WITH THE SOFTWARE OR THE USE OR OTHER DEALINGS </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IN THE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SOFTWARE.</a:t>
            </a:r>
          </a:p>
          <a:p>
            <a:pPr marL="0" indent="0">
              <a:buNone/>
            </a:pP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Rectangle 9"/>
          <p:cNvSpPr>
            <a:spLocks noChangeArrowheads="1"/>
          </p:cNvSpPr>
          <p:nvPr/>
        </p:nvSpPr>
        <p:spPr bwMode="gray">
          <a:xfrm>
            <a:off x="107504" y="908720"/>
            <a:ext cx="8928992" cy="792088"/>
          </a:xfrm>
          <a:prstGeom prst="rect">
            <a:avLst/>
          </a:prstGeom>
          <a:solidFill>
            <a:schemeClr val="bg1"/>
          </a:solidFill>
          <a:ln w="19050" algn="ctr">
            <a:solidFill>
              <a:srgbClr val="80808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charset="-128"/>
                <a:cs typeface="Arial" charset="0"/>
              </a:defRPr>
            </a:lvl4pPr>
            <a:lvl5pPr marL="2057400" indent="-228600" algn="l" eaLnBrk="0" fontAlgn="base" hangingPunct="0">
              <a:buBlip>
                <a:blip r:embed="rId3"/>
              </a:buBlip>
              <a:defRPr kumimoji="1" sz="12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9pPr>
          </a:lstStyle>
          <a:p>
            <a:pPr algn="ctr" eaLnBrk="1" fontAlgn="ctr" hangingPunct="1">
              <a:lnSpc>
                <a:spcPts val="2000"/>
              </a:lnSpc>
              <a:spcBef>
                <a:spcPct val="50000"/>
              </a:spcBef>
              <a:spcAft>
                <a:spcPct val="0"/>
              </a:spcAft>
              <a:buClrTx/>
              <a:buFontTx/>
              <a:buNone/>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It’s NG to copy the sample of OSI site and distribute it(MIT, BSD etc.</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algn="ctr" eaLnBrk="1" fontAlgn="ctr" hangingPunct="1">
              <a:lnSpc>
                <a:spcPts val="2000"/>
              </a:lnSpc>
              <a:spcBef>
                <a:spcPct val="50000"/>
              </a:spcBef>
              <a:spcAft>
                <a:spcPct val="0"/>
              </a:spcAft>
              <a:buClrTx/>
              <a:buFontTx/>
              <a:buNone/>
            </a:pP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The formal license is included in the OSS by the developer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円形吹き出し 10"/>
          <p:cNvSpPr/>
          <p:nvPr/>
        </p:nvSpPr>
        <p:spPr bwMode="gray">
          <a:xfrm>
            <a:off x="5076056" y="1772816"/>
            <a:ext cx="2952328" cy="936104"/>
          </a:xfrm>
          <a:prstGeom prst="wedgeEllipseCallout">
            <a:avLst>
              <a:gd name="adj1" fmla="val -74800"/>
              <a:gd name="adj2" fmla="val 6528"/>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No copyright notice</a:t>
            </a:r>
            <a:endParaRPr kumimoji="1" lang="ja-JP" altLang="en-US" sz="20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3187824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920880"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Can I modify the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Only the copyright holder can decide the OSS license conditions.</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 distributor cannot modify the OSS’s license condition.</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the customer cannot follow.  Can I delete the condition when I distribute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258067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755576" y="116633"/>
            <a:ext cx="8064896"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How to deal with a blank for copyright notice?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The blank etc. in the APPENDIX of the APACHE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LICENSE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V2.0, is a sample of copyright notice when adopting Apache License V2.0 for originally developed program.(GPL is the same)</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Only copyright holder can write copyright notice.</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In the bottom portion of the APACHE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LICENSE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V2.0, there is a blank for copyright notice.</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OK to fill in the blank with distributor’s name when distribute the OSS?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See the next slide</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348171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490067"/>
          </a:xfrm>
        </p:spPr>
        <p:txBody>
          <a:bodyPr>
            <a:normAutofit/>
          </a:bodyPr>
          <a:lstStyle/>
          <a:p>
            <a:r>
              <a:rPr lang="ja-JP" altLang="en-US" sz="2400" u="sng"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u="sng" dirty="0" smtClean="0">
                <a:latin typeface="Meiryo UI" panose="020B0604030504040204" pitchFamily="50" charset="-128"/>
                <a:ea typeface="Meiryo UI" panose="020B0604030504040204" pitchFamily="50" charset="-128"/>
                <a:cs typeface="Meiryo UI" panose="020B0604030504040204" pitchFamily="50" charset="-128"/>
              </a:rPr>
              <a:t>Example</a:t>
            </a:r>
            <a:r>
              <a:rPr lang="ja-JP" altLang="en-US" sz="2400" u="sng"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u="sng" dirty="0" smtClean="0">
                <a:latin typeface="Meiryo UI" panose="020B0604030504040204" pitchFamily="50" charset="-128"/>
                <a:ea typeface="Meiryo UI" panose="020B0604030504040204" pitchFamily="50" charset="-128"/>
                <a:cs typeface="Meiryo UI" panose="020B0604030504040204" pitchFamily="50" charset="-128"/>
              </a:rPr>
              <a:t> APPENDIX of APACHE </a:t>
            </a:r>
            <a:r>
              <a:rPr lang="en-US" altLang="ja-JP" sz="2400" u="sng" dirty="0">
                <a:latin typeface="Meiryo UI" panose="020B0604030504040204" pitchFamily="50" charset="-128"/>
                <a:ea typeface="Meiryo UI" panose="020B0604030504040204" pitchFamily="50" charset="-128"/>
                <a:cs typeface="Meiryo UI" panose="020B0604030504040204" pitchFamily="50" charset="-128"/>
              </a:rPr>
              <a:t>LICENSE </a:t>
            </a:r>
            <a:r>
              <a:rPr lang="en-US" altLang="ja-JP" sz="2400" u="sng" dirty="0" smtClean="0">
                <a:latin typeface="Meiryo UI" panose="020B0604030504040204" pitchFamily="50" charset="-128"/>
                <a:ea typeface="Meiryo UI" panose="020B0604030504040204" pitchFamily="50" charset="-128"/>
                <a:cs typeface="Meiryo UI" panose="020B0604030504040204" pitchFamily="50" charset="-128"/>
              </a:rPr>
              <a:t>V2.0</a:t>
            </a:r>
            <a:endParaRPr kumimoji="1" lang="ja-JP" altLang="en-US" sz="2400" u="sng"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79512" y="764705"/>
            <a:ext cx="6916167" cy="3312367"/>
          </a:xfrm>
          <a:prstGeom prst="rect">
            <a:avLst/>
          </a:prstGeom>
          <a:noFill/>
          <a:ln>
            <a:noFill/>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cap="flat" cmpd="sng" algn="ctr">
                <a:solidFill>
                  <a:srgbClr val="57564F"/>
                </a:solidFill>
                <a:prstDash val="solid"/>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5536" y="3284984"/>
            <a:ext cx="5107726" cy="3071993"/>
          </a:xfrm>
          <a:prstGeom prst="rect">
            <a:avLst/>
          </a:prstGeom>
          <a:noFill/>
          <a:ln w="9525" cap="flat" cmpd="sng" algn="ctr">
            <a:solidFill>
              <a:srgbClr val="57564F"/>
            </a:solidFill>
            <a:prstDash val="solid"/>
            <a:miter lim="800000"/>
            <a:headEnd/>
            <a:tailEnd/>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Lst>
        </p:spPr>
      </p:pic>
      <p:sp>
        <p:nvSpPr>
          <p:cNvPr id="9" name="角丸四角形吹き出し 8"/>
          <p:cNvSpPr/>
          <p:nvPr/>
        </p:nvSpPr>
        <p:spPr bwMode="gray">
          <a:xfrm>
            <a:off x="4283968" y="3356992"/>
            <a:ext cx="4680520" cy="1440160"/>
          </a:xfrm>
          <a:prstGeom prst="wedgeRoundRectCallout">
            <a:avLst>
              <a:gd name="adj1" fmla="val -65722"/>
              <a:gd name="adj2" fmla="val 49740"/>
              <a:gd name="adj3" fmla="val 16667"/>
            </a:avLst>
          </a:prstGeom>
          <a:solidFill>
            <a:srgbClr val="F8C6C5"/>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APPENDIX</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introduces how to adopt</a:t>
            </a:r>
          </a:p>
          <a:p>
            <a:pPr algn="l" fontAlgn="ctr">
              <a:spcBef>
                <a:spcPct val="0"/>
              </a:spcBef>
              <a:spcAft>
                <a:spcPct val="0"/>
              </a:spcAft>
            </a:pP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Apache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License </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V2.0 for an original </a:t>
            </a:r>
          </a:p>
          <a:p>
            <a:pPr algn="l" fontAlgn="ctr">
              <a:spcBef>
                <a:spcPct val="0"/>
              </a:spcBef>
              <a:spcAft>
                <a:spcPct val="0"/>
              </a:spcAft>
            </a:pP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program. Distributer cannot write</a:t>
            </a:r>
          </a:p>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opyright notice for non-developed </a:t>
            </a:r>
          </a:p>
          <a:p>
            <a:pPr algn="l" fontAlgn="ctr">
              <a:spcBef>
                <a:spcPct val="0"/>
              </a:spcBef>
              <a:spcAft>
                <a:spcPct val="0"/>
              </a:spcAft>
            </a:pP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program. </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2188322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83568" y="116633"/>
            <a:ext cx="8136904"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Does the BSD license require only copyright notice?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BSD license requires to retain the copyright notice, the list of conditions and the disclaimer, that is, the whole license document needs to be retained.</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Because some books mistakenly says that only the copyright notice is required, it is important to confirm the license condition by yourself.</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 book says “an OSS under BSD license can freely used only by indicating copyright notice.”  When I use the OSS in our product, is it OK for me to just retain the copyright notice?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53393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68507"/>
            <a:ext cx="7920880"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Does GPL prohibit sale?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 does not prohibit sales for a fee.  Therefore, you can sell the product including the OSS.</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However</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when the customer who bought the product copies the OSS under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cannot charge royalty based on the number of the copy.</a:t>
            </a: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This is because GPL allows to copy and modify freely and prohibits additional conditions.</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When OSS under GPL is used in a product, can I sell the product for a fee?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1232243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68507"/>
            <a:ext cx="7992888"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Does GPL affect to dynamic linked program?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539552" y="3573016"/>
            <a:ext cx="8291264" cy="2664296"/>
          </a:xfrm>
        </p:spPr>
        <p:txBody>
          <a:bodyPr>
            <a:no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 requires that the work as a whole is licensed under GPL and it does not clearly distinguish dynamic link and static link.</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Free Software Foundation(who has made the GPL) indicates in its FAQ that  GPL affects to linked program regardless of the link is dynamic or static.</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1300"/>
              </a:lnSpc>
              <a:buNone/>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(FYI)  </a:t>
            </a:r>
            <a:r>
              <a:rPr lang="en-US" altLang="ja-JP" sz="1800" dirty="0" smtClean="0"/>
              <a:t>Does </a:t>
            </a:r>
            <a:r>
              <a:rPr lang="en-US" altLang="ja-JP" sz="1800" dirty="0"/>
              <a:t>the GPL have different requirements for statically vs </a:t>
            </a:r>
            <a:r>
              <a:rPr lang="en-US" altLang="ja-JP" sz="1800" dirty="0" smtClean="0"/>
              <a:t>dynamically</a:t>
            </a:r>
          </a:p>
          <a:p>
            <a:pPr marL="0" indent="0" eaLnBrk="0" fontAlgn="base" hangingPunct="0">
              <a:lnSpc>
                <a:spcPts val="1300"/>
              </a:lnSpc>
              <a:buNone/>
            </a:pPr>
            <a:r>
              <a:rPr lang="en-US" altLang="ja-JP" sz="1800" dirty="0"/>
              <a:t> </a:t>
            </a:r>
            <a:r>
              <a:rPr lang="en-US" altLang="ja-JP" sz="1800" dirty="0" smtClean="0"/>
              <a:t>                      </a:t>
            </a:r>
            <a:r>
              <a:rPr lang="en-US" altLang="ja-JP" sz="1800" dirty="0"/>
              <a:t>linked modules with a covered work</a:t>
            </a:r>
            <a:r>
              <a:rPr lang="en-US" altLang="ja-JP" sz="1800" dirty="0" smtClean="0"/>
              <a:t>?</a:t>
            </a:r>
          </a:p>
          <a:p>
            <a:pPr marL="0" indent="0" eaLnBrk="0" fontAlgn="base" hangingPunct="0">
              <a:buNone/>
            </a:pP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                    https</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://www.gnu.org/licenses/gpl-faq.html.en#GPLStaticVsDynamic</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When an OSS under GPL and an original program is linked statically, the original program needs to adopt GPL.  In case of dynamic link, GPL affects to the original program?</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smtClean="0"/>
              <a:t>CC0-1.0</a:t>
            </a:r>
            <a:r>
              <a:rPr kumimoji="1" lang="ja-JP" altLang="en-US" dirty="0" smtClean="0"/>
              <a:t>（</a:t>
            </a:r>
            <a:r>
              <a:rPr kumimoji="1" lang="en-US" altLang="ja-JP" dirty="0" smtClean="0"/>
              <a:t>Public domain</a:t>
            </a:r>
            <a:r>
              <a:rPr kumimoji="1" lang="ja-JP" altLang="en-US" dirty="0" smtClean="0"/>
              <a:t>）</a:t>
            </a:r>
            <a:endParaRPr kumimoji="1" lang="ja-JP" altLang="en-US" dirty="0"/>
          </a:p>
        </p:txBody>
      </p:sp>
    </p:spTree>
    <p:extLst>
      <p:ext uri="{BB962C8B-B14F-4D97-AF65-F5344CB8AC3E}">
        <p14:creationId xmlns:p14="http://schemas.microsoft.com/office/powerpoint/2010/main" val="2869884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44624"/>
            <a:ext cx="7920880"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Does LGPL affect to statically linked program?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539552" y="3429000"/>
            <a:ext cx="8291264" cy="2666965"/>
          </a:xfrm>
        </p:spPr>
        <p:txBody>
          <a:bodyPr>
            <a:no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LGPL need not to be adopted to the original program.</a:t>
            </a:r>
          </a:p>
        </p:txBody>
      </p:sp>
      <p:sp>
        <p:nvSpPr>
          <p:cNvPr id="4" name="角丸四角形 3"/>
          <p:cNvSpPr/>
          <p:nvPr/>
        </p:nvSpPr>
        <p:spPr>
          <a:xfrm>
            <a:off x="467544" y="1412776"/>
            <a:ext cx="8280920" cy="93610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Do I need to adopt LGPL for my original program which is statically linked to an OSS under LGPL?</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296850"/>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492896"/>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
        <p:nvSpPr>
          <p:cNvPr id="5" name="正方形/長方形 4"/>
          <p:cNvSpPr/>
          <p:nvPr/>
        </p:nvSpPr>
        <p:spPr>
          <a:xfrm>
            <a:off x="827584" y="3917955"/>
            <a:ext cx="7740352" cy="2031325"/>
          </a:xfrm>
          <a:prstGeom prst="rect">
            <a:avLst/>
          </a:prstGeom>
        </p:spPr>
        <p:txBody>
          <a:bodyPr wrap="square">
            <a:spAutoFit/>
          </a:bodyPr>
          <a:lstStyle/>
          <a:p>
            <a:pPr eaLnBrk="0" fontAlgn="base" hangingPunct="0"/>
            <a:r>
              <a:rPr lang="en-US" altLang="ja-JP" dirty="0">
                <a:latin typeface="Meiryo UI" panose="020B0604030504040204" pitchFamily="50" charset="-128"/>
                <a:ea typeface="Meiryo UI" panose="020B0604030504040204" pitchFamily="50" charset="-128"/>
                <a:cs typeface="Meiryo UI" panose="020B0604030504040204" pitchFamily="50" charset="-128"/>
              </a:rPr>
              <a:t>(FYI)</a:t>
            </a:r>
          </a:p>
          <a:p>
            <a:pPr eaLnBrk="0" fontAlgn="base" hangingPunct="0">
              <a:buFont typeface="Wingdings" panose="05000000000000000000" pitchFamily="2" charset="2"/>
              <a:buChar char="n"/>
            </a:pP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LGPL </a:t>
            </a:r>
            <a:r>
              <a:rPr lang="en-US" altLang="ja-JP" dirty="0">
                <a:latin typeface="Meiryo UI" panose="020B0604030504040204" pitchFamily="50" charset="-128"/>
                <a:ea typeface="Meiryo UI" panose="020B0604030504040204" pitchFamily="50" charset="-128"/>
                <a:cs typeface="Meiryo UI" panose="020B0604030504040204" pitchFamily="50" charset="-128"/>
              </a:rPr>
              <a:t>stipulates a duty to allow reverse engineering etc., </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r>
              <a:rPr lang="en-US" altLang="ja-JP" dirty="0">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 regardless </a:t>
            </a:r>
            <a:r>
              <a:rPr lang="en-US" altLang="ja-JP" dirty="0">
                <a:latin typeface="Meiryo UI" panose="020B0604030504040204" pitchFamily="50" charset="-128"/>
                <a:ea typeface="Meiryo UI" panose="020B0604030504040204" pitchFamily="50" charset="-128"/>
                <a:cs typeface="Meiryo UI" panose="020B0604030504040204" pitchFamily="50" charset="-128"/>
              </a:rPr>
              <a:t>whether the link is dynamic or static.</a:t>
            </a:r>
          </a:p>
          <a:p>
            <a:pPr eaLnBrk="0" fontAlgn="base" hangingPunct="0">
              <a:buFont typeface="Wingdings" panose="05000000000000000000" pitchFamily="2" charset="2"/>
              <a:buChar char="n"/>
            </a:pPr>
            <a:r>
              <a:rPr lang="en-US" altLang="ja-JP" dirty="0">
                <a:latin typeface="Meiryo UI" panose="020B0604030504040204" pitchFamily="50" charset="-128"/>
                <a:ea typeface="Meiryo UI" panose="020B0604030504040204" pitchFamily="50" charset="-128"/>
                <a:cs typeface="Meiryo UI" panose="020B0604030504040204" pitchFamily="50" charset="-128"/>
              </a:rPr>
              <a:t>In addition to the above, if the link is static, object code or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source</a:t>
            </a:r>
          </a:p>
          <a:p>
            <a:pPr eaLnBrk="0" fontAlgn="base" hangingPunct="0"/>
            <a:r>
              <a:rPr lang="en-US" altLang="ja-JP" dirty="0">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dirty="0">
                <a:latin typeface="Meiryo UI" panose="020B0604030504040204" pitchFamily="50" charset="-128"/>
                <a:ea typeface="Meiryo UI" panose="020B0604030504040204" pitchFamily="50" charset="-128"/>
                <a:cs typeface="Meiryo UI" panose="020B0604030504040204" pitchFamily="50" charset="-128"/>
              </a:rPr>
              <a:t>code of the original program have to be provided.  This is </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r>
              <a:rPr lang="en-US" altLang="ja-JP" dirty="0">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 because</a:t>
            </a:r>
            <a:r>
              <a:rPr lang="en-US" altLang="ja-JP" dirty="0">
                <a:latin typeface="Meiryo UI" panose="020B0604030504040204" pitchFamily="50" charset="-128"/>
                <a:ea typeface="Meiryo UI" panose="020B0604030504040204" pitchFamily="50" charset="-128"/>
                <a:cs typeface="Meiryo UI" panose="020B0604030504040204" pitchFamily="50" charset="-128"/>
              </a:rPr>
              <a:t>: if the recipient modifies the OSS, he needs the codes to </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r>
              <a:rPr lang="en-US" altLang="ja-JP" dirty="0">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 be </a:t>
            </a:r>
            <a:r>
              <a:rPr lang="en-US" altLang="ja-JP" dirty="0">
                <a:latin typeface="Meiryo UI" panose="020B0604030504040204" pitchFamily="50" charset="-128"/>
                <a:ea typeface="Meiryo UI" panose="020B0604030504040204" pitchFamily="50" charset="-128"/>
                <a:cs typeface="Meiryo UI" panose="020B0604030504040204" pitchFamily="50" charset="-128"/>
              </a:rPr>
              <a:t>linked and executed with the modified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OSS.</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2840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3"/>
            <a:ext cx="7869560"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If not prohibited, can I use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Even if downloadable for</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free, it may not be an OSS.</a:t>
            </a: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According to copyright laws, the rights to copy, modify, and distribute are solely belong to the copyright holder.</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Without permission of the right from the copyright holder, you cannot use the program for your product.</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An program can be downloaded at an web site on the internet.  Because there is no license condition and commercial use is not prohibited, can I include the program into our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115616" y="68507"/>
            <a:ext cx="7704856"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Is GPL replaceable with compatible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429000"/>
            <a:ext cx="8291264" cy="2594957"/>
          </a:xfrm>
        </p:spPr>
        <p:txBody>
          <a:bodyPr>
            <a:noAutofit/>
          </a:bodyPr>
          <a:lstStyle/>
          <a:p>
            <a:pPr eaLnBrk="0" fontAlgn="base" hangingPunct="0">
              <a:buFont typeface="Wingdings" panose="05000000000000000000" pitchFamily="2" charset="2"/>
              <a:buChar char="u"/>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When GPL OSS and other program are linked and distributed, the whole work needs to be distributed under GPL.  Because the GPL prohibits to add conditions, licenses which are covered by GPL (such as MIT license) is called “compatible”, and licenses which include a condition that GPL does not have is called “incompatible”.  OSS under the incompatible license cannot be linked to the GPL OSS. </a:t>
            </a:r>
          </a:p>
          <a:p>
            <a:pPr eaLnBrk="0" fontAlgn="base" hangingPunct="0">
              <a:buFont typeface="Wingdings" panose="05000000000000000000" pitchFamily="2" charset="2"/>
              <a:buChar char="u"/>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This does not mean that GPL and MIT is replaceable.  Only the OSS copyright holder can decide license conditions.</a:t>
            </a:r>
          </a:p>
          <a:p>
            <a:pPr eaLnBrk="0" fontAlgn="base" hangingPunct="0">
              <a:buFont typeface="Wingdings" panose="05000000000000000000" pitchFamily="2" charset="2"/>
              <a:buChar char="u"/>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Because when the word “compatible” is translated to “</a:t>
            </a:r>
            <a:r>
              <a:rPr lang="en-US" altLang="ja-JP" sz="1600" dirty="0" err="1" smtClean="0">
                <a:latin typeface="Meiryo UI" panose="020B0604030504040204" pitchFamily="50" charset="-128"/>
                <a:ea typeface="Meiryo UI" panose="020B0604030504040204" pitchFamily="50" charset="-128"/>
                <a:cs typeface="Meiryo UI" panose="020B0604030504040204" pitchFamily="50" charset="-128"/>
              </a:rPr>
              <a:t>gokan-sei</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 in Japanese, the meaning could be misunderstood.  It is recommended to use the word ”</a:t>
            </a:r>
            <a:r>
              <a:rPr lang="en-US" altLang="ja-JP" sz="1600" dirty="0" err="1" smtClean="0">
                <a:latin typeface="Meiryo UI" panose="020B0604030504040204" pitchFamily="50" charset="-128"/>
                <a:ea typeface="Meiryo UI" panose="020B0604030504040204" pitchFamily="50" charset="-128"/>
                <a:cs typeface="Meiryo UI" panose="020B0604030504040204" pitchFamily="50" charset="-128"/>
              </a:rPr>
              <a:t>ryouritsu-sei</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 alternatively.  </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 heard that MIT license is compatible with GPL.  Does this mean that when OSSs under GPL and MIT are linked, MIT license is replaceable with GPL?</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348453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797552" cy="648072"/>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If another section have used it, can I use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645024"/>
            <a:ext cx="8229600" cy="2594957"/>
          </a:xfrm>
        </p:spPr>
        <p:txBody>
          <a:bodyPr>
            <a:norm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Whether you can follow the license condition or not depends on the object and methods for using the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You need to refer to the license condition and confirm that your use of the OSS follows the condition.</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For example, when the OSS is used only in your company, the condition for distribute does not matter. But if you include the OSS into your product, you need to follow the condition of the distribution.</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When investigating OSSs which I can use,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 found out that an OSS used by another section in my company has required function for our product.  Can I regard that I can  follow license condition because the another section have used that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19794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797552"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Doesn’t OSS relate to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29600" cy="2594957"/>
          </a:xfrm>
        </p:spPr>
        <p:txBody>
          <a:bodyPr>
            <a:normAutofit/>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Although the OSS developer licensed his patent to the OSS user, another person may have related patent.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Therefore, if the OSS infringes the another person’s patent, the patentee may request compensation for damage or injunction of your product.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Because free use of OSS is permitted, can I think that OSS does not relate to patent infringement?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187624" y="116632"/>
            <a:ext cx="6933456" cy="740822"/>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If I contribute to OSS community,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Contributor has no duty to abandon his registered patents.</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Contributor cannot request injunction or compensate for damage against the OSS which were contributed on the premise that the contributor permits free use.</a:t>
            </a: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But the contributor can exercise the patent against another product which is not related the OSS.</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 program to OSS community, does the contributor need to abandon his patent?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261944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755576" y="116632"/>
            <a:ext cx="8172400"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If not modified, don’t I need to provide source code?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429000"/>
            <a:ext cx="8352928" cy="2594957"/>
          </a:xfrm>
        </p:spPr>
        <p:txBody>
          <a:bodyPr>
            <a:noAutofit/>
          </a:bodyPr>
          <a:lstStyle/>
          <a:p>
            <a:pPr eaLnBrk="0" fontAlgn="base" hangingPunct="0">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The license condition of GPL, MPL, and EPL requires to provide source code when binary OSS is provided, regardless of whether the OSS is modified of not. </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Therefore, if you sell your product including binary OSS, you need to provide the source code too.</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By the way, we often think that a customer who obtained a product can obtain the same source code from an OSS download site, but once the site is updated, the OSS may not be downloaded any more.</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So, it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is recommended for you to keep the originally downloaded source code and provide customer with it.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Some licenses such as GPL, MPL, and EPL stipulate a duty to provide source code.  As long as I don’t modify the OSS, don’t I  need to provide source code, even though I include the OSS into a product?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30828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280920"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If modified, do I need to provide the modified source?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429000"/>
            <a:ext cx="8291264" cy="2594957"/>
          </a:xfrm>
        </p:spPr>
        <p:txBody>
          <a:bodyPr>
            <a:noAutofit/>
          </a:bodyPr>
          <a:lstStyle/>
          <a:p>
            <a:pPr eaLnBrk="0" fontAlgn="base" hangingPunct="0">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Although it depends on license, under many licenses(GPL, MPL, EPL etc.) provision of the modified source code to  the community is voluntary and not a duty. </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However, you need to confirm the license condition of the OSS because the OSS developer can define the license condition.</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But, in case you fixed a bug, it is recommended to provide the fixed program to the OSS community in order for the community to be able to fix the original OSS.  Because, if original OSS is fixed by the community, you would not need to fix the same bug in  a revised version of the OSS again.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 do I need to provide the modified source code to OSS community?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151780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2"/>
            <a:ext cx="7560840" cy="733745"/>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Can I provide source cord by indicating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the developer’s URL?</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77500" lnSpcReduction="20000"/>
          </a:bodyPr>
          <a:lstStyle/>
          <a:p>
            <a:pPr eaLnBrk="0" fontAlgn="base" hangingPunct="0">
              <a:lnSpc>
                <a:spcPct val="120000"/>
              </a:lnSpc>
              <a:buFont typeface="Wingdings" panose="05000000000000000000" pitchFamily="2" charset="2"/>
              <a:buChar char="u"/>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The company using the OSS has the duty to provide source code.  Therefore, The company selling a product which includes OSS binary needs to provide the source code too.</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ct val="120000"/>
              </a:lnSpc>
              <a:buFont typeface="Wingdings" panose="05000000000000000000" pitchFamily="2" charset="2"/>
              <a:buChar char="u"/>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The source code would be impossible to be download at a download site of the OSS developer, when the OSS version is renewed.  And the URL of such a site would be a dead link.</a:t>
            </a:r>
          </a:p>
          <a:p>
            <a:pPr eaLnBrk="0" fontAlgn="base" hangingPunct="0">
              <a:lnSpc>
                <a:spcPct val="120000"/>
              </a:lnSpc>
              <a:buFont typeface="Wingdings" panose="05000000000000000000" pitchFamily="2" charset="2"/>
              <a:buChar char="u"/>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If you want to make your customer to download the source code, you need to provide it from a site that your company can control.</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Some licenses such as GPL, MPL, and EPL stipulate a duty to provide source code.  When I include an OSS into a product, is it sufficient to indicate the URL of a download site of the OSS developer?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30583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755576" y="116632"/>
            <a:ext cx="7920880" cy="57606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Is it kind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You need to include the original English license provided by OSS developer.  If you provide a the Japanese translation as a reference, you need to clarify that the English license is the official version.</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in English and the customer is Japanese, is it sufficient to provide the customer with a Japanese translation of the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a:t>
            </a:r>
            <a:r>
              <a:rPr kumimoji="1" lang="en-US" altLang="ja-JP" smtClean="0"/>
              <a:t>Public domain</a:t>
            </a:r>
            <a:r>
              <a:rPr kumimoji="1" lang="ja-JP" altLang="en-US" smtClean="0"/>
              <a:t>）</a:t>
            </a:r>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TotalTime>
  <Words>1833</Words>
  <Application>Microsoft Office PowerPoint</Application>
  <PresentationFormat>画面に合わせる (4:3)</PresentationFormat>
  <Paragraphs>217</Paragraphs>
  <Slides>20</Slides>
  <Notes>20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​​テーマ</vt:lpstr>
      <vt:lpstr>Misunderstandings  of OSS licenses</vt:lpstr>
      <vt:lpstr>If not prohibited, can I use it?</vt:lpstr>
      <vt:lpstr>If another section have used it, can I use it?</vt:lpstr>
      <vt:lpstr>Doesn’t OSS relate to patent infringement?</vt:lpstr>
      <vt:lpstr>If I contribute to OSS community,  do I need to abandon my patent?</vt:lpstr>
      <vt:lpstr>If not modified, don’t I need to provide source code?</vt:lpstr>
      <vt:lpstr>If modified, do I need to provide the modified source?</vt:lpstr>
      <vt:lpstr>Can I provide source cord by indicating  the developer’s URL?</vt:lpstr>
      <vt:lpstr>Is it kind to provide translated license document?</vt:lpstr>
      <vt:lpstr>If I install on behalf of the customer, don’t  I need to follow the license condition?</vt:lpstr>
      <vt:lpstr>Is it OK to copy a license from OSI site?</vt:lpstr>
      <vt:lpstr>（Supplement) Sample in the OSI site</vt:lpstr>
      <vt:lpstr>Can I modify the license?</vt:lpstr>
      <vt:lpstr>How to deal with a blank for copyright notice?</vt:lpstr>
      <vt:lpstr>（Example） APPENDIX of APACHE LICENSE V2.0</vt:lpstr>
      <vt:lpstr>Does the BSD license require only copyright notice?</vt:lpstr>
      <vt:lpstr>Does GPL prohibit sale?</vt:lpstr>
      <vt:lpstr>Does GPL affect to dynamic linked program?</vt:lpstr>
      <vt:lpstr>Does LGPL affect to statically linked program?</vt:lpstr>
      <vt:lpstr>Is GPL replaceable with compatible license?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2018-08-01T08:19:55Z</dcterms:created>
  <dcterms:modified xsi:type="dcterms:W3CDTF">2018-08-28T08:49:32Z</dcterms:modified>
</cp:coreProperties>
</file>