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6600"/>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0" y="-21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2018/8/28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2018/8/28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smtClean="0"/>
              <a:t>CC0-1.0</a:t>
            </a:r>
            <a:r>
              <a:rPr kumimoji="1" lang="ja-JP" altLang="en-US" smtClean="0"/>
              <a:t>（パブリックドメイン）</a:t>
            </a:r>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72347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281998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22264" fontAlgn="auto">
              <a:spcBef>
                <a:spcPts val="0"/>
              </a:spcBef>
              <a:spcAft>
                <a:spcPts val="0"/>
              </a:spcAft>
              <a:defRPr/>
            </a:pPr>
            <a:endParaRPr kumimoji="1" lang="en-US" altLang="ja-JP" dirty="0" smtClean="0"/>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12</a:t>
            </a:fld>
            <a:endParaRPr kumimoji="1" lang="ja-JP" altLang="en-US"/>
          </a:p>
        </p:txBody>
      </p:sp>
    </p:spTree>
    <p:extLst>
      <p:ext uri="{BB962C8B-B14F-4D97-AF65-F5344CB8AC3E}">
        <p14:creationId xmlns:p14="http://schemas.microsoft.com/office/powerpoint/2010/main" val="524425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1841102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ACB17D4A-2BD3-420B-95F7-694AB5166409}" type="slidenum">
              <a:rPr kumimoji="1" lang="ja-JP" altLang="en-US" smtClean="0"/>
              <a:t>15</a:t>
            </a:fld>
            <a:endParaRPr kumimoji="1" lang="ja-JP" altLang="en-US"/>
          </a:p>
        </p:txBody>
      </p:sp>
    </p:spTree>
    <p:extLst>
      <p:ext uri="{BB962C8B-B14F-4D97-AF65-F5344CB8AC3E}">
        <p14:creationId xmlns:p14="http://schemas.microsoft.com/office/powerpoint/2010/main" val="254418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798367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4030634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1968813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97603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1224511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349156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2813371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A084275-7B0C-458E-9810-1C67B1091121}" type="datetimeFigureOut">
              <a:rPr kumimoji="1" lang="ja-JP" altLang="en-US" smtClean="0"/>
              <a:t>2018/8/28</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7D837-D122-40A2-A4D8-67E40390A45B}" type="datetime1">
              <a:rPr kumimoji="1" lang="ja-JP" altLang="en-US" smtClean="0"/>
              <a:t>2018/8/28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CC0-1.0</a:t>
            </a:r>
            <a:r>
              <a:rPr kumimoji="1" lang="ja-JP" altLang="en-US" smtClean="0"/>
              <a:t>（パブリックドメイン）</a:t>
            </a:r>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4000" dirty="0" smtClean="0">
                <a:latin typeface="Meiryo UI" panose="020B0604030504040204" pitchFamily="50" charset="-128"/>
                <a:ea typeface="Meiryo UI" panose="020B0604030504040204" pitchFamily="50" charset="-128"/>
                <a:cs typeface="Meiryo UI" panose="020B0604030504040204" pitchFamily="50" charset="-128"/>
              </a:rPr>
              <a:t>ライセンス関連でよくある</a:t>
            </a:r>
            <a:r>
              <a:rPr lang="ja-JP" altLang="en-US" sz="4000" dirty="0" smtClean="0">
                <a:latin typeface="Meiryo UI" panose="020B0604030504040204" pitchFamily="50" charset="-128"/>
                <a:ea typeface="Meiryo UI" panose="020B0604030504040204" pitchFamily="50" charset="-128"/>
                <a:cs typeface="Meiryo UI" panose="020B0604030504040204" pitchFamily="50" charset="-128"/>
              </a:rPr>
              <a:t>誤解</a:t>
            </a:r>
            <a:endParaRPr kumimoji="1" lang="ja-JP" altLang="en-US" sz="4000" dirty="0"/>
          </a:p>
        </p:txBody>
      </p:sp>
      <p:sp>
        <p:nvSpPr>
          <p:cNvPr id="3" name="サブタイトル 2"/>
          <p:cNvSpPr>
            <a:spLocks noGrp="1"/>
          </p:cNvSpPr>
          <p:nvPr>
            <p:ph type="subTitle" idx="1"/>
            <p:custDataLst>
              <p:tags r:id="rId1"/>
            </p:custDataLst>
          </p:nvPr>
        </p:nvSpPr>
        <p:spPr>
          <a:xfrm>
            <a:off x="899592" y="2996952"/>
            <a:ext cx="7344816" cy="2999184"/>
          </a:xfrm>
          <a:noFill/>
          <a:ln>
            <a:solidFill>
              <a:schemeClr val="bg1">
                <a:lumMod val="65000"/>
              </a:schemeClr>
            </a:solidFill>
          </a:ln>
        </p:spPr>
        <p:txBody>
          <a:bodyPr>
            <a:normAutofit/>
          </a:bodyPr>
          <a:lstStyle/>
          <a:p>
            <a:pPr algn="l"/>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本ドキュメントは、インターネットの記事やセミナーの質問等にて、よくある誤解をまとめたものです</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。日本だけに関係する内容も含まれています。 </a:t>
            </a:r>
            <a:endPar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CC0-1.0</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（パブリックドメイン）で利用可能としますので、自由に追加、修正してご利用ください</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なお、記載内容について作成元は一切の責任を負うものではありません。</a:t>
            </a:r>
          </a:p>
          <a:p>
            <a:pPr algn="l"/>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富士通株式会社</a:t>
            </a:r>
            <a:r>
              <a:rPr lang="en-US" altLang="ja-JP" sz="2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89170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ライセンス条件に寄りますが、配布時の取引関係を考慮しているライセンスは少ないです。</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自社の</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事務所で</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をダウンロードして、お客様へ提供するの</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であれば</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を配布することになるため、配布する際の条件を確認してください。</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お客</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様からの依頼に</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より</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をダウンロードしてインストールする作業を代行して行う場合、お客</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様へ</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供したとしても、特にライセンス</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条件を気</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する必要はないと思っていいですか？</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180653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ライセンスは</a:t>
            </a:r>
            <a:r>
              <a:rPr lang="en-US" altLang="ja-JP" sz="3200" dirty="0" smtClean="0">
                <a:latin typeface="Meiryo UI" panose="020B0604030504040204" pitchFamily="50" charset="-128"/>
                <a:ea typeface="Meiryo UI" panose="020B0604030504040204" pitchFamily="50" charset="-128"/>
                <a:cs typeface="Meiryo UI" panose="020B0604030504040204" pitchFamily="50" charset="-128"/>
              </a:rPr>
              <a:t>OSI</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サイト</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からコピー</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すればいい？</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OSI</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サイトには</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MIT</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ライセンスや</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ライセンスの</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ひな型が</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掲載されて</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おり、著作権表示もひな型のままとなっています</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。（次スライド参照）</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まず</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は、ダウンロードした</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のファイル群の中にライセンス文書</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が含まれて</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いないかを確認してください</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200"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他のライセンスの場合でも</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の開発者が条件を追加していることがあるため、ダウンロードした</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に含まれるライセンス文書を確認する必要があります。</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の公開サイトには</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MIT LICENSE</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と記載</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されて</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いましたが、ライセンス文書がサイト上に</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掲載されていませんでした</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OSI</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のサイト</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から</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MIT</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をコピー</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して</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4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添</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付すればいい</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ですか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151969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rmAutofit fontScale="90000"/>
          </a:bodyPr>
          <a:lstStyle/>
          <a:p>
            <a:r>
              <a:rPr kumimoji="1" lang="ja-JP" altLang="en-US" u="sng" dirty="0" smtClean="0">
                <a:latin typeface="Meiryo UI" panose="020B0604030504040204" pitchFamily="50" charset="-128"/>
                <a:ea typeface="Meiryo UI" panose="020B0604030504040204" pitchFamily="50" charset="-128"/>
                <a:cs typeface="Meiryo UI" panose="020B0604030504040204" pitchFamily="50" charset="-128"/>
              </a:rPr>
              <a:t>（補足）</a:t>
            </a:r>
            <a:r>
              <a:rPr kumimoji="1" lang="en-US" altLang="ja-JP" u="sng" dirty="0" smtClean="0">
                <a:latin typeface="Meiryo UI" panose="020B0604030504040204" pitchFamily="50" charset="-128"/>
                <a:ea typeface="Meiryo UI" panose="020B0604030504040204" pitchFamily="50" charset="-128"/>
                <a:cs typeface="Meiryo UI" panose="020B0604030504040204" pitchFamily="50" charset="-128"/>
              </a:rPr>
              <a:t>OSI</a:t>
            </a:r>
            <a:r>
              <a:rPr kumimoji="1" lang="ja-JP" altLang="en-US" u="sng" dirty="0" smtClean="0">
                <a:latin typeface="Meiryo UI" panose="020B0604030504040204" pitchFamily="50" charset="-128"/>
                <a:ea typeface="Meiryo UI" panose="020B0604030504040204" pitchFamily="50" charset="-128"/>
                <a:cs typeface="Meiryo UI" panose="020B0604030504040204" pitchFamily="50" charset="-128"/>
              </a:rPr>
              <a:t>サイトの雛型</a:t>
            </a:r>
            <a:endParaRPr kumimoji="1" lang="ja-JP" altLang="en-US"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79512" y="1844824"/>
            <a:ext cx="8786813" cy="4608512"/>
          </a:xfrm>
          <a:ln>
            <a:solidFill>
              <a:schemeClr val="bg1">
                <a:lumMod val="65000"/>
              </a:schemeClr>
            </a:solidFill>
          </a:ln>
        </p:spPr>
        <p:txBody>
          <a:bodyPr>
            <a:normAutofit fontScale="92500"/>
          </a:bodyPr>
          <a:lstStyle/>
          <a:p>
            <a:pPr marL="0" indent="0">
              <a:buNone/>
            </a:pPr>
            <a:r>
              <a:rPr lang="en-US" altLang="ja-JP" sz="1600">
                <a:latin typeface="Meiryo UI" panose="020B0604030504040204" pitchFamily="50" charset="-128"/>
                <a:ea typeface="Meiryo UI" panose="020B0604030504040204" pitchFamily="50" charset="-128"/>
                <a:cs typeface="Meiryo UI" panose="020B0604030504040204" pitchFamily="50" charset="-128"/>
              </a:rPr>
              <a:t>The MIT License (MIT)</a:t>
            </a:r>
          </a:p>
          <a:p>
            <a:pPr marL="0" indent="0">
              <a:buNone/>
            </a:pPr>
            <a:r>
              <a:rPr lang="en-US" altLang="ja-JP" sz="1600" u="sng">
                <a:solidFill>
                  <a:srgbClr val="C00000"/>
                </a:solidFill>
                <a:latin typeface="Meiryo UI" panose="020B0604030504040204" pitchFamily="50" charset="-128"/>
                <a:ea typeface="Meiryo UI" panose="020B0604030504040204" pitchFamily="50" charset="-128"/>
                <a:cs typeface="Meiryo UI" panose="020B0604030504040204" pitchFamily="50" charset="-128"/>
              </a:rPr>
              <a:t>Copyright (c) &lt;year&gt; &lt;copyright holders&gt;</a:t>
            </a:r>
          </a:p>
          <a:p>
            <a:pPr marL="0" indent="0">
              <a:buNone/>
            </a:pPr>
            <a:r>
              <a:rPr lang="en-US" altLang="ja-JP" sz="1600">
                <a:latin typeface="Meiryo UI" panose="020B0604030504040204" pitchFamily="50" charset="-128"/>
                <a:ea typeface="Meiryo UI" panose="020B0604030504040204" pitchFamily="50" charset="-128"/>
                <a:cs typeface="Meiryo UI" panose="020B0604030504040204" pitchFamily="50" charset="-128"/>
              </a:rPr>
              <a:t>Permission is hereby granted, free of charge, to any person obtaining a copy</a:t>
            </a:r>
            <a:br>
              <a:rPr lang="en-US" altLang="ja-JP" sz="1600">
                <a:latin typeface="Meiryo UI" panose="020B0604030504040204" pitchFamily="50" charset="-128"/>
                <a:ea typeface="Meiryo UI" panose="020B0604030504040204" pitchFamily="50" charset="-128"/>
                <a:cs typeface="Meiryo UI" panose="020B0604030504040204" pitchFamily="50" charset="-128"/>
              </a:rPr>
            </a:br>
            <a:r>
              <a:rPr lang="en-US" altLang="ja-JP" sz="1600">
                <a:latin typeface="Meiryo UI" panose="020B0604030504040204" pitchFamily="50" charset="-128"/>
                <a:ea typeface="Meiryo UI" panose="020B0604030504040204" pitchFamily="50" charset="-128"/>
                <a:cs typeface="Meiryo UI" panose="020B0604030504040204" pitchFamily="50" charset="-128"/>
              </a:rPr>
              <a:t>of this software and associated documentation files (the "Software"), to deal</a:t>
            </a:r>
            <a:br>
              <a:rPr lang="en-US" altLang="ja-JP" sz="1600">
                <a:latin typeface="Meiryo UI" panose="020B0604030504040204" pitchFamily="50" charset="-128"/>
                <a:ea typeface="Meiryo UI" panose="020B0604030504040204" pitchFamily="50" charset="-128"/>
                <a:cs typeface="Meiryo UI" panose="020B0604030504040204" pitchFamily="50" charset="-128"/>
              </a:rPr>
            </a:br>
            <a:r>
              <a:rPr lang="en-US" altLang="ja-JP" sz="1600">
                <a:latin typeface="Meiryo UI" panose="020B0604030504040204" pitchFamily="50" charset="-128"/>
                <a:ea typeface="Meiryo UI" panose="020B0604030504040204" pitchFamily="50" charset="-128"/>
                <a:cs typeface="Meiryo UI" panose="020B0604030504040204" pitchFamily="50" charset="-128"/>
              </a:rPr>
              <a:t>in the Software without restriction, including without limitation the rights</a:t>
            </a:r>
            <a:br>
              <a:rPr lang="en-US" altLang="ja-JP" sz="1600">
                <a:latin typeface="Meiryo UI" panose="020B0604030504040204" pitchFamily="50" charset="-128"/>
                <a:ea typeface="Meiryo UI" panose="020B0604030504040204" pitchFamily="50" charset="-128"/>
                <a:cs typeface="Meiryo UI" panose="020B0604030504040204" pitchFamily="50" charset="-128"/>
              </a:rPr>
            </a:br>
            <a:r>
              <a:rPr lang="en-US" altLang="ja-JP" sz="1600">
                <a:latin typeface="Meiryo UI" panose="020B0604030504040204" pitchFamily="50" charset="-128"/>
                <a:ea typeface="Meiryo UI" panose="020B0604030504040204" pitchFamily="50" charset="-128"/>
                <a:cs typeface="Meiryo UI" panose="020B0604030504040204" pitchFamily="50" charset="-128"/>
              </a:rPr>
              <a:t>to use, copy, modify, merge, publish, distribute, sublicense, and/or sell</a:t>
            </a:r>
            <a:br>
              <a:rPr lang="en-US" altLang="ja-JP" sz="1600">
                <a:latin typeface="Meiryo UI" panose="020B0604030504040204" pitchFamily="50" charset="-128"/>
                <a:ea typeface="Meiryo UI" panose="020B0604030504040204" pitchFamily="50" charset="-128"/>
                <a:cs typeface="Meiryo UI" panose="020B0604030504040204" pitchFamily="50" charset="-128"/>
              </a:rPr>
            </a:br>
            <a:r>
              <a:rPr lang="en-US" altLang="ja-JP" sz="1600">
                <a:latin typeface="Meiryo UI" panose="020B0604030504040204" pitchFamily="50" charset="-128"/>
                <a:ea typeface="Meiryo UI" panose="020B0604030504040204" pitchFamily="50" charset="-128"/>
                <a:cs typeface="Meiryo UI" panose="020B0604030504040204" pitchFamily="50" charset="-128"/>
              </a:rPr>
              <a:t>copies of the Software, and to permit persons to whom the Software is</a:t>
            </a:r>
            <a:br>
              <a:rPr lang="en-US" altLang="ja-JP" sz="1600">
                <a:latin typeface="Meiryo UI" panose="020B0604030504040204" pitchFamily="50" charset="-128"/>
                <a:ea typeface="Meiryo UI" panose="020B0604030504040204" pitchFamily="50" charset="-128"/>
                <a:cs typeface="Meiryo UI" panose="020B0604030504040204" pitchFamily="50" charset="-128"/>
              </a:rPr>
            </a:br>
            <a:r>
              <a:rPr lang="en-US" altLang="ja-JP" sz="1600">
                <a:latin typeface="Meiryo UI" panose="020B0604030504040204" pitchFamily="50" charset="-128"/>
                <a:ea typeface="Meiryo UI" panose="020B0604030504040204" pitchFamily="50" charset="-128"/>
                <a:cs typeface="Meiryo UI" panose="020B0604030504040204" pitchFamily="50" charset="-128"/>
              </a:rPr>
              <a:t>furnished to do so, subject to the following conditions</a:t>
            </a:r>
            <a:r>
              <a:rPr lang="en-US" altLang="ja-JP" sz="1600" smtClean="0">
                <a:latin typeface="Meiryo UI" panose="020B0604030504040204" pitchFamily="50" charset="-128"/>
                <a:ea typeface="Meiryo UI" panose="020B0604030504040204" pitchFamily="50" charset="-128"/>
                <a:cs typeface="Meiryo UI" panose="020B0604030504040204" pitchFamily="50" charset="-128"/>
              </a:rPr>
              <a:t>:</a:t>
            </a:r>
          </a:p>
          <a:p>
            <a:pPr marL="0" indent="0">
              <a:buNone/>
            </a:pPr>
            <a:endParaRPr lang="en-US" altLang="ja-JP" sz="60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a:latin typeface="Meiryo UI" panose="020B0604030504040204" pitchFamily="50" charset="-128"/>
                <a:ea typeface="Meiryo UI" panose="020B0604030504040204" pitchFamily="50" charset="-128"/>
                <a:cs typeface="Meiryo UI" panose="020B0604030504040204" pitchFamily="50" charset="-128"/>
              </a:rPr>
              <a:t>The above copyright notice and this permission notice shall be included in</a:t>
            </a:r>
            <a:br>
              <a:rPr lang="en-US" altLang="ja-JP" sz="1600">
                <a:latin typeface="Meiryo UI" panose="020B0604030504040204" pitchFamily="50" charset="-128"/>
                <a:ea typeface="Meiryo UI" panose="020B0604030504040204" pitchFamily="50" charset="-128"/>
                <a:cs typeface="Meiryo UI" panose="020B0604030504040204" pitchFamily="50" charset="-128"/>
              </a:rPr>
            </a:br>
            <a:r>
              <a:rPr lang="en-US" altLang="ja-JP" sz="1600">
                <a:latin typeface="Meiryo UI" panose="020B0604030504040204" pitchFamily="50" charset="-128"/>
                <a:ea typeface="Meiryo UI" panose="020B0604030504040204" pitchFamily="50" charset="-128"/>
                <a:cs typeface="Meiryo UI" panose="020B0604030504040204" pitchFamily="50" charset="-128"/>
              </a:rPr>
              <a:t>all copies or substantial portions of the Software</a:t>
            </a:r>
            <a:r>
              <a:rPr lang="en-US" altLang="ja-JP" sz="1600" smtClean="0">
                <a:latin typeface="Meiryo UI" panose="020B0604030504040204" pitchFamily="50" charset="-128"/>
                <a:ea typeface="Meiryo UI" panose="020B0604030504040204" pitchFamily="50" charset="-128"/>
                <a:cs typeface="Meiryo UI" panose="020B0604030504040204" pitchFamily="50" charset="-128"/>
              </a:rPr>
              <a:t>.</a:t>
            </a:r>
          </a:p>
          <a:p>
            <a:pPr marL="0" indent="0">
              <a:buNone/>
            </a:pPr>
            <a:endParaRPr lang="en-US" altLang="ja-JP" sz="70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a:latin typeface="Meiryo UI" panose="020B0604030504040204" pitchFamily="50" charset="-128"/>
                <a:ea typeface="Meiryo UI" panose="020B0604030504040204" pitchFamily="50" charset="-128"/>
                <a:cs typeface="Meiryo UI" panose="020B0604030504040204" pitchFamily="50" charset="-128"/>
              </a:rPr>
              <a:t>THE SOFTWARE IS PROVIDED "AS IS", WITHOUT WARRANTY OF ANY KIND, EXPRESS OR</a:t>
            </a:r>
            <a:br>
              <a:rPr lang="en-US" altLang="ja-JP" sz="1600">
                <a:latin typeface="Meiryo UI" panose="020B0604030504040204" pitchFamily="50" charset="-128"/>
                <a:ea typeface="Meiryo UI" panose="020B0604030504040204" pitchFamily="50" charset="-128"/>
                <a:cs typeface="Meiryo UI" panose="020B0604030504040204" pitchFamily="50" charset="-128"/>
              </a:rPr>
            </a:br>
            <a:r>
              <a:rPr lang="en-US" altLang="ja-JP" sz="1600">
                <a:latin typeface="Meiryo UI" panose="020B0604030504040204" pitchFamily="50" charset="-128"/>
                <a:ea typeface="Meiryo UI" panose="020B0604030504040204" pitchFamily="50" charset="-128"/>
                <a:cs typeface="Meiryo UI" panose="020B0604030504040204" pitchFamily="50" charset="-128"/>
              </a:rPr>
              <a:t>IMPLIED, INCLUDING BUT NOT LIMITED TO THE WARRANTIES OF MERCHANTABILITY,</a:t>
            </a:r>
            <a:br>
              <a:rPr lang="en-US" altLang="ja-JP" sz="1600">
                <a:latin typeface="Meiryo UI" panose="020B0604030504040204" pitchFamily="50" charset="-128"/>
                <a:ea typeface="Meiryo UI" panose="020B0604030504040204" pitchFamily="50" charset="-128"/>
                <a:cs typeface="Meiryo UI" panose="020B0604030504040204" pitchFamily="50" charset="-128"/>
              </a:rPr>
            </a:br>
            <a:r>
              <a:rPr lang="en-US" altLang="ja-JP" sz="1600">
                <a:latin typeface="Meiryo UI" panose="020B0604030504040204" pitchFamily="50" charset="-128"/>
                <a:ea typeface="Meiryo UI" panose="020B0604030504040204" pitchFamily="50" charset="-128"/>
                <a:cs typeface="Meiryo UI" panose="020B0604030504040204" pitchFamily="50" charset="-128"/>
              </a:rPr>
              <a:t>FITNESS FOR A PARTICULAR PURPOSE AND NONINFRINGEMENT. IN NO EVENT SHALL </a:t>
            </a:r>
            <a:r>
              <a:rPr lang="en-US" altLang="ja-JP" sz="1600" smtClean="0">
                <a:latin typeface="Meiryo UI" panose="020B0604030504040204" pitchFamily="50" charset="-128"/>
                <a:ea typeface="Meiryo UI" panose="020B0604030504040204" pitchFamily="50" charset="-128"/>
                <a:cs typeface="Meiryo UI" panose="020B0604030504040204" pitchFamily="50" charset="-128"/>
              </a:rPr>
              <a:t>THE AUTHORS </a:t>
            </a:r>
            <a:r>
              <a:rPr lang="en-US" altLang="ja-JP" sz="1600">
                <a:latin typeface="Meiryo UI" panose="020B0604030504040204" pitchFamily="50" charset="-128"/>
                <a:ea typeface="Meiryo UI" panose="020B0604030504040204" pitchFamily="50" charset="-128"/>
                <a:cs typeface="Meiryo UI" panose="020B0604030504040204" pitchFamily="50" charset="-128"/>
              </a:rPr>
              <a:t>OR COPYRIGHT HOLDERS BE LIABLE FOR ANY CLAIM, DAMAGES OR </a:t>
            </a:r>
            <a:r>
              <a:rPr lang="en-US" altLang="ja-JP" sz="1600" smtClean="0">
                <a:latin typeface="Meiryo UI" panose="020B0604030504040204" pitchFamily="50" charset="-128"/>
                <a:ea typeface="Meiryo UI" panose="020B0604030504040204" pitchFamily="50" charset="-128"/>
                <a:cs typeface="Meiryo UI" panose="020B0604030504040204" pitchFamily="50" charset="-128"/>
              </a:rPr>
              <a:t>OTHER  LIABILITY</a:t>
            </a:r>
            <a:r>
              <a:rPr lang="en-US" altLang="ja-JP" sz="1600">
                <a:latin typeface="Meiryo UI" panose="020B0604030504040204" pitchFamily="50" charset="-128"/>
                <a:ea typeface="Meiryo UI" panose="020B0604030504040204" pitchFamily="50" charset="-128"/>
                <a:cs typeface="Meiryo UI" panose="020B0604030504040204" pitchFamily="50" charset="-128"/>
              </a:rPr>
              <a:t>, WHETHER IN AN ACTION OF CONTRACT, TORT OR OTHERWISE, ARISING </a:t>
            </a:r>
            <a:r>
              <a:rPr lang="en-US" altLang="ja-JP" sz="1600" smtClean="0">
                <a:latin typeface="Meiryo UI" panose="020B0604030504040204" pitchFamily="50" charset="-128"/>
                <a:ea typeface="Meiryo UI" panose="020B0604030504040204" pitchFamily="50" charset="-128"/>
                <a:cs typeface="Meiryo UI" panose="020B0604030504040204" pitchFamily="50" charset="-128"/>
              </a:rPr>
              <a:t>FROM,OUT </a:t>
            </a:r>
            <a:r>
              <a:rPr lang="en-US" altLang="ja-JP" sz="1600">
                <a:latin typeface="Meiryo UI" panose="020B0604030504040204" pitchFamily="50" charset="-128"/>
                <a:ea typeface="Meiryo UI" panose="020B0604030504040204" pitchFamily="50" charset="-128"/>
                <a:cs typeface="Meiryo UI" panose="020B0604030504040204" pitchFamily="50" charset="-128"/>
              </a:rPr>
              <a:t>OF OR IN CONNECTION WITH THE SOFTWARE OR THE USE OR OTHER DEALINGS </a:t>
            </a:r>
            <a:r>
              <a:rPr lang="en-US" altLang="ja-JP" sz="1600" smtClean="0">
                <a:latin typeface="Meiryo UI" panose="020B0604030504040204" pitchFamily="50" charset="-128"/>
                <a:ea typeface="Meiryo UI" panose="020B0604030504040204" pitchFamily="50" charset="-128"/>
                <a:cs typeface="Meiryo UI" panose="020B0604030504040204" pitchFamily="50" charset="-128"/>
              </a:rPr>
              <a:t>IN THE </a:t>
            </a:r>
            <a:r>
              <a:rPr lang="en-US" altLang="ja-JP" sz="1600">
                <a:latin typeface="Meiryo UI" panose="020B0604030504040204" pitchFamily="50" charset="-128"/>
                <a:ea typeface="Meiryo UI" panose="020B0604030504040204" pitchFamily="50" charset="-128"/>
                <a:cs typeface="Meiryo UI" panose="020B0604030504040204" pitchFamily="50" charset="-128"/>
              </a:rPr>
              <a:t>SOFTWARE.</a:t>
            </a:r>
          </a:p>
          <a:p>
            <a:pPr marL="0" indent="0">
              <a:buNone/>
            </a:pPr>
            <a:endParaRPr kumimoji="1" lang="ja-JP" altLang="en-US" sz="160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ectangle 9"/>
          <p:cNvSpPr>
            <a:spLocks noChangeArrowheads="1"/>
          </p:cNvSpPr>
          <p:nvPr/>
        </p:nvSpPr>
        <p:spPr bwMode="gray">
          <a:xfrm>
            <a:off x="323850" y="908720"/>
            <a:ext cx="8459788" cy="792088"/>
          </a:xfrm>
          <a:prstGeom prst="rect">
            <a:avLst/>
          </a:prstGeom>
          <a:solidFill>
            <a:schemeClr val="bg1"/>
          </a:solidFill>
          <a:ln w="19050" algn="ctr">
            <a:solidFill>
              <a:srgbClr val="80808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charset="-128"/>
                <a:cs typeface="Arial" charset="0"/>
              </a:defRPr>
            </a:lvl4pPr>
            <a:lvl5pPr marL="2057400" indent="-228600" algn="l" eaLnBrk="0" fontAlgn="base" hangingPunct="0">
              <a:buBlip>
                <a:blip r:embed="rId3"/>
              </a:buBlip>
              <a:defRPr kumimoji="1" sz="12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9pPr>
          </a:lstStyle>
          <a:p>
            <a:pPr algn="ctr" eaLnBrk="1" fontAlgn="ctr" hangingPunct="1">
              <a:lnSpc>
                <a:spcPts val="2000"/>
              </a:lnSpc>
              <a:spcBef>
                <a:spcPct val="50000"/>
              </a:spcBef>
              <a:spcAft>
                <a:spcPct val="0"/>
              </a:spcAft>
              <a:buClrTx/>
              <a:buFontTx/>
              <a:buNone/>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サイトの雛型からコピペして添付するのは</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NG</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(MIT</a:t>
            </a:r>
            <a:r>
              <a:rPr lang="ja-JP" altLang="en-US" sz="2000" dirty="0" err="1"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BSD</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等）</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algn="ctr" eaLnBrk="1" fontAlgn="ctr" hangingPunct="1">
              <a:lnSpc>
                <a:spcPts val="2000"/>
              </a:lnSpc>
              <a:spcBef>
                <a:spcPct val="50000"/>
              </a:spcBef>
              <a:spcAft>
                <a:spcPct val="0"/>
              </a:spcAft>
              <a:buClrTx/>
              <a:buFontTx/>
              <a:buNone/>
            </a:pP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開発者がプログラムに含めたライセンスが正式なもの</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円形吹き出し 10"/>
          <p:cNvSpPr/>
          <p:nvPr/>
        </p:nvSpPr>
        <p:spPr bwMode="gray">
          <a:xfrm>
            <a:off x="5076056" y="1772816"/>
            <a:ext cx="2952328" cy="936104"/>
          </a:xfrm>
          <a:prstGeom prst="wedgeEllipseCallout">
            <a:avLst>
              <a:gd name="adj1" fmla="val -74800"/>
              <a:gd name="adj2" fmla="val 6528"/>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1" i="0" u="none" strike="noStrike" cap="none" normalizeH="0" baseline="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著作権表示の記載なし</a:t>
            </a:r>
          </a:p>
        </p:txBody>
      </p:sp>
      <p:sp>
        <p:nvSpPr>
          <p:cNvPr id="4" name="フッター プレースホルダー 3"/>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3187824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ライセンスを修正することも可能？</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の配布者が、勝手</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にライセンス条件を変更することはできません</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のライセンス条件を確認したところ、お客様が遵守できない</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条件が記載されていました</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する際、この条件を削除</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してもいいですか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258067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ライセンスの著作権表示の空欄の扱いは？</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APACHE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LICENSE V2.0</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APPENDIX</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には、独自</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に開発した</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プログラムに</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Apache License V2.0</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を適用するときの</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記載方法が紹介されて</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います。</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も同様</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著作権者でない人</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著作権表示を記載することはできません。</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APACHE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LICENSE </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V2.0</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参照したところ、下の方に著作権表示を</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記載する</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箇所がありました</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する際は、配布者の</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著作権表示を記載すればよいですか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？（次スライド参照）</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34817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490067"/>
          </a:xfrm>
        </p:spPr>
        <p:txBody>
          <a:bodyPr>
            <a:normAutofit fontScale="90000"/>
          </a:bodyPr>
          <a:lstStyle/>
          <a:p>
            <a:r>
              <a:rPr lang="ja-JP" altLang="en-US" sz="2800" u="sng" dirty="0" smtClean="0">
                <a:latin typeface="Meiryo UI" panose="020B0604030504040204" pitchFamily="50" charset="-128"/>
                <a:ea typeface="Meiryo UI" panose="020B0604030504040204" pitchFamily="50" charset="-128"/>
                <a:cs typeface="Meiryo UI" panose="020B0604030504040204" pitchFamily="50" charset="-128"/>
              </a:rPr>
              <a:t>（例）</a:t>
            </a:r>
            <a:r>
              <a:rPr lang="en-US" altLang="ja-JP" sz="2800" u="sng"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u="sng" dirty="0">
                <a:latin typeface="Meiryo UI" panose="020B0604030504040204" pitchFamily="50" charset="-128"/>
                <a:ea typeface="Meiryo UI" panose="020B0604030504040204" pitchFamily="50" charset="-128"/>
                <a:cs typeface="Meiryo UI" panose="020B0604030504040204" pitchFamily="50" charset="-128"/>
              </a:rPr>
              <a:t>APACHE LICENSE V2.0</a:t>
            </a:r>
            <a:r>
              <a:rPr lang="ja-JP" altLang="en-US" sz="2800" u="sng"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u="sng" dirty="0">
                <a:latin typeface="Meiryo UI" panose="020B0604030504040204" pitchFamily="50" charset="-128"/>
                <a:ea typeface="Meiryo UI" panose="020B0604030504040204" pitchFamily="50" charset="-128"/>
                <a:cs typeface="Meiryo UI" panose="020B0604030504040204" pitchFamily="50" charset="-128"/>
              </a:rPr>
              <a:t>APPENDIX</a:t>
            </a:r>
            <a:r>
              <a:rPr lang="ja-JP" altLang="en-US" sz="2800" u="sng" dirty="0" smtClean="0">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2800" u="sng"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79512" y="764705"/>
            <a:ext cx="7237113" cy="3466078"/>
          </a:xfrm>
          <a:prstGeom prst="rect">
            <a:avLst/>
          </a:prstGeom>
          <a:noFill/>
          <a:ln>
            <a:noFill/>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cap="flat" cmpd="sng" algn="ctr">
                <a:solidFill>
                  <a:srgbClr val="57564F"/>
                </a:solidFill>
                <a:prstDash val="solid"/>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9516" y="3650664"/>
            <a:ext cx="4748548" cy="2855969"/>
          </a:xfrm>
          <a:prstGeom prst="rect">
            <a:avLst/>
          </a:prstGeom>
          <a:noFill/>
          <a:ln w="9525" cap="flat" cmpd="sng" algn="ctr">
            <a:solidFill>
              <a:srgbClr val="57564F"/>
            </a:solidFill>
            <a:prstDash val="solid"/>
            <a:miter lim="800000"/>
            <a:headEnd/>
            <a:tailEnd/>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Lst>
        </p:spPr>
      </p:pic>
      <p:sp>
        <p:nvSpPr>
          <p:cNvPr id="9" name="角丸四角形吹き出し 8"/>
          <p:cNvSpPr/>
          <p:nvPr/>
        </p:nvSpPr>
        <p:spPr bwMode="gray">
          <a:xfrm>
            <a:off x="4283968" y="3356992"/>
            <a:ext cx="4464496" cy="1440160"/>
          </a:xfrm>
          <a:prstGeom prst="wedgeRoundRectCallout">
            <a:avLst>
              <a:gd name="adj1" fmla="val -68907"/>
              <a:gd name="adj2" fmla="val 62853"/>
              <a:gd name="adj3" fmla="val 16667"/>
            </a:avLst>
          </a:prstGeom>
          <a:solidFill>
            <a:srgbClr val="F8C6C5"/>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APPENDIX</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には、独自プログラムに</a:t>
            </a:r>
            <a:endPar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 License </a:t>
            </a:r>
            <a:r>
              <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V2.0</a:t>
            </a: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を適用する方法の</a:t>
            </a:r>
            <a:endPar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l" fontAlgn="ctr">
              <a:spcBef>
                <a:spcPct val="0"/>
              </a:spcBef>
              <a:spcAft>
                <a:spcPct val="0"/>
              </a:spcAft>
            </a:pP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記載あり。配布者が勝手に著作権表示を</a:t>
            </a:r>
            <a:endParaRPr lang="en-US" altLang="ja-JP"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l" fontAlgn="ctr">
              <a:spcBef>
                <a:spcPct val="0"/>
              </a:spcBef>
              <a:spcAft>
                <a:spcPct val="0"/>
              </a:spcAft>
            </a:pPr>
            <a:r>
              <a:rPr lang="ja-JP" altLang="en-US"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記載しないように要注意。 </a:t>
            </a:r>
            <a:endParaRPr kumimoji="1" lang="ja-JP" altLang="en-US" sz="1800" b="1" i="0" u="none" strike="noStrike" cap="none" normalizeH="0" baseline="0" dirty="0" smtClean="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2188322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ライセンスは著作権表示のみあればいい？</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BSD</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ライセンスの</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条件では</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、著作権</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表示に加えて、条件を記載したリスト</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、免責条項を含める</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ことが記載されています。つまり</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ライセンス文書全体</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を記載する必要があります。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市販本の中には、著作権表示のみ記載すればよいと誤った記載</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がされて</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いるケースもあるため、鵜呑みにせず、自らライセンス条件を</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確認することが大切です。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市販本に、「</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BSD</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ライセンスは、著作権表示を記載するだけで、</a:t>
            </a:r>
            <a:endPar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自由に利用できる」と記載されていました</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。製品で利用する</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際も、著作権表示のみを記載しておけばいいですか？</a:t>
            </a: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53393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は販売禁止？</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のライセンス条件では、有償販売を禁止していません</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。したがって、製品</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に含めて販売することも可能です。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ただし</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、製品を購入した顧客が</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をコピーした際に</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、部数</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に応じたロイヤリティを徴収することはできません</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なぜなら、</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は自由に複製や改変を行うことを許諾しており</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、条件</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を追加することを禁止</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しているためです。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を製品で利用</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した場合、有償で販売することはできなく</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なります</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1232243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は動的リンクなら影響なし？</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の条件</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では、ひとつの著作物とした場合、全体に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を適用する条件が課されており、動的リンクか静的リンクかについては明記されていません。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を作成した</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Free Software Foundation</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は</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にて、動的か静的かに関係なく影響する旨を表明しています。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及ぶ作品に対し、静的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vs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動的にリンクされたモジュールについて</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GPL</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異なる要求がありますか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     http://</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www.gnu.org/licenses/gpl-faq.ja.html#GPLStaticVsDynamic</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と独自プログラムとを静的</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リンクする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と、独自プログラムにも</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を適用する必要がありますが、動的リンク</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であれば</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、このような影響はありませんか？</a:t>
            </a: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2869884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と静的リンクすると</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適用になる？</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7"/>
            <a:ext cx="8291264" cy="2833628"/>
          </a:xfrm>
        </p:spPr>
        <p:txBody>
          <a:bodyPr>
            <a:noAutofit/>
          </a:bodyPr>
          <a:lstStyle/>
          <a:p>
            <a:pPr eaLnBrk="0" fontAlgn="base" hangingPunct="0">
              <a:buFont typeface="Wingdings" panose="05000000000000000000" pitchFamily="2" charset="2"/>
              <a:buChar char="u"/>
            </a:pP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独自プログラム</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を適用する必要はありません</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2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（参考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eaLnBrk="0" fontAlgn="base" hangingPunct="0">
              <a:buFont typeface="Wingdings" panose="05000000000000000000" pitchFamily="2" charset="2"/>
              <a:buChar char="n"/>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の条件では、動的</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リンクか静的</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リンクにかかわらず</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、リバースエンジニアリング等を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許諾</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する義務が</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eaLnBrk="0" fontAlgn="base" hangingPunct="0">
              <a:buFont typeface="Wingdings" panose="05000000000000000000" pitchFamily="2" charset="2"/>
              <a:buChar char="n"/>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静的</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リンクした場合は、上記に加えて</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、独自プログラム</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オブジェクトコード、またはソースコード</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を提供する必要があります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。これは、受領者が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を改変</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した場合</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、再度、独自</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プログラム</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と静的</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リンクして実行</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する際に必要になるためです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9361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と独自ログラム</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を静的リンクした場合</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、独自プログ</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ラムにも</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を適用する必要がありますか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296850"/>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562235"/>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172840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とは限りません</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著作権法</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では、複製したり、改変したり</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、配布したりする権利</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は</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、著作権者</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が専有しています</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に利用すること</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はできません。</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インターネットの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なっていました</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。特にライセンス条件がなく、商用利用も禁止されて</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いないので、自社製品に同梱して利用してもいい</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ですか？</a:t>
            </a: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と互換性のあるライセンスは入れ換えられる</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17032"/>
            <a:ext cx="8291264" cy="2666965"/>
          </a:xfrm>
        </p:spPr>
        <p:txBody>
          <a:bodyPr>
            <a:noAutofit/>
          </a:bodyPr>
          <a:lstStyle/>
          <a:p>
            <a:pPr eaLnBrk="0" fontAlgn="base" hangingPunct="0">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と他のプログラムをリンクして配布する場合、全体を</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の条件で配布する必要があります。</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は、条件</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を追加することを禁止して</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いますので、</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MIT</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ライセンスのように、</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の条件でカバーされるライセンスを「互換性あり」、</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に無い条件</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がある</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ライセンスを「互換性なし」といいます。互換性のないライセンスの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を</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とリンクすることはできません。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上記</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MIT</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入れ換えられると</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いうことで</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はありません。ライセンス条件を決定できるのは、</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の著作権者だけです。</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「互換性」という言葉は誤解されるため、「両立性」と呼ぶことをお勧めします。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MIT</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ライセンスは</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と互換性があると聞きました。これは、</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MIT</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をリンクした場合、</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MIT</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に入れ換えることができるということですか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8453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他で</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利用実績があれば、利用できる？</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の利用目的や利用</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方法により異なります。ライセンス</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条件を参照し</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、今回の利用方法で遵守</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可能であること</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を確認</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例えば</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、社内</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利用であれば、</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を配布する際</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の条件</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は関係ありませんが、今回</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、製品</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に含めるのであれば、</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配布する際の</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条件を遵守する必要があります。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、他部門で</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利用実績</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のある</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実績が</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あるので、ライセンス条件は遵守可能と思っていいですか？</a:t>
            </a: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19794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の開発</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者が特許権を許諾していたとしても、その他、開発者</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以外の</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人が特許権</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を保有していることも考えられます。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したがって</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、特許侵害した</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を利用している場合、</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特許権者から</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差止請求や損害賠償請求を求められることもあり得ます。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関係ないと思っていいですか？</a:t>
            </a: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0267"/>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放棄は必須</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特許庁</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へ登録した特許権を放棄</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する義務は</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ありません。</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自由利用を許諾する前提で投稿</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した</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に</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対して、特許権</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の権利行使*を行うこと</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はできません</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が</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と関係しない製品に対して権利行使すること</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は可能です。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*ここでの権利</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行使とは、差止請求や損害賠償請求のこと</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にプログラム投稿を行った場合</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、投稿者が</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保有</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する特許権</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を放棄しなければなりませんか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261944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改変しなければ、ソースコードの提供は不要？</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fontScale="92500" lnSpcReduction="20000"/>
          </a:bodyPr>
          <a:lstStyle/>
          <a:p>
            <a:pPr eaLnBrk="0" fontAlgn="base" hangingPunct="0">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MPL</a:t>
            </a:r>
            <a:r>
              <a:rPr lang="ja-JP" altLang="en-US" sz="24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EPL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のライセンス条件では、改変したか否</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かにかかわらず、</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のバイナリを提供した場合</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、ソースコード</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も提供することを義務付けています。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したがって</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のバイナリを製品に含めて販売するのであれば</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、ソースコード</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も</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提供する</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なお、製品を購入した顧客は、</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のダウンロードサイトから同じソースコードを入手</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できると思いがちですが</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、サイトが更新されて、ダウンロード</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できなくなること</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もよくあります。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や</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MPL</a:t>
            </a:r>
            <a:r>
              <a:rPr lang="ja-JP" altLang="en-US"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といったライセンスは、ソースコードを提供する</a:t>
            </a:r>
            <a:endPar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義務が</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あります。</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を改変しなければ、製品に</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を同梱</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した場合でも、ソースコードを提供する必要</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はないと思っていいですか</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3082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32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fontScale="92500" lnSpcReduction="20000"/>
          </a:bodyPr>
          <a:lstStyle/>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ライセンスに寄りますが、</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MPL</a:t>
            </a:r>
            <a:r>
              <a:rPr lang="ja-JP" altLang="en-US" sz="24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EPL</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等、多く</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のライセンス</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条件では</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、改変したソースコードのコミュニティへの提供は任意</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であり、義務とは</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されて</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いません。</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ただし</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、ライセンス条件は、</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の開発者が自由に設定</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できるため</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、利用する</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のライセンス条件を</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確認する必要があります。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なお</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、バグ</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修正を行なった場合</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は、</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コミュニティへ提供</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して大もとの</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err="1" smtClean="0">
                <a:latin typeface="Meiryo UI" panose="020B0604030504040204" pitchFamily="50" charset="-128"/>
                <a:ea typeface="Meiryo UI" panose="020B0604030504040204" pitchFamily="50" charset="-128"/>
                <a:cs typeface="Meiryo UI" panose="020B0604030504040204" pitchFamily="50" charset="-128"/>
              </a:rPr>
              <a:t>を修</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正してもらう</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方が</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が</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無くなるため、提供することをお勧めします。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提供する必要がありますか</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151780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3200" dirty="0" smtClean="0">
                <a:latin typeface="Meiryo UI" panose="020B0604030504040204" pitchFamily="50" charset="-128"/>
                <a:ea typeface="Meiryo UI" panose="020B0604030504040204" pitchFamily="50" charset="-128"/>
                <a:cs typeface="Meiryo UI" panose="020B0604030504040204" pitchFamily="50" charset="-128"/>
              </a:rPr>
              <a:t>URL</a:t>
            </a:r>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紹介</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で</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fontScale="92500"/>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を利用して</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いる企業です</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。したがって</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のバイナリを製品に含めて販売するのであれば</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、販売する会社が</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ソースコードも提供できるようにする必要があります。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開発者のダウンロードサイトは、更新時に対象</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のソースコードが</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ダウンロード</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できなく</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なったり、リンク切れになったりすることも</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あります</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ソースコードをダウンロードさせるのであれば、自社がコントロール可能なサイトから提供する必要があります。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や</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MPL</a:t>
            </a:r>
            <a:r>
              <a:rPr lang="ja-JP" altLang="en-US"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EPL</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といったライセンスは、ソースコードを提供する</a:t>
            </a:r>
            <a:endPar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義務があります。製品に</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を同梱した場合、</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ダウンロードサイトの</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ですか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30583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3200" dirty="0" smtClean="0">
                <a:latin typeface="Meiryo UI" panose="020B0604030504040204" pitchFamily="50" charset="-128"/>
                <a:ea typeface="Meiryo UI" panose="020B0604030504040204" pitchFamily="50" charset="-128"/>
                <a:cs typeface="Meiryo UI" panose="020B0604030504040204" pitchFamily="50" charset="-128"/>
              </a:rPr>
              <a:t>ライセンス文書の提示は、参考</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和訳の方が親切？</a:t>
            </a:r>
            <a:endParaRPr kumimoji="1" lang="ja-JP" altLang="en-US" sz="3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の開発者</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が提示した</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英文のドキュメントを添付する必要</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があります。参考情報と</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して和訳</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を提供する場合は、英文のライセンスが正式版であることを明確にしておく必要があります。</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文書を添付する義務</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がありました</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。ライセンスが英文</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の場合、</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日本国内のお客</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様で</a:t>
            </a: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あれば、参考和訳を添付しておけばよいですか</a:t>
            </a:r>
            <a:r>
              <a:rPr lang="ja-JP" altLang="en-US" sz="2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852936"/>
            <a:ext cx="1944216" cy="769441"/>
          </a:xfrm>
          <a:prstGeom prst="rect">
            <a:avLst/>
          </a:prstGeom>
          <a:noFill/>
        </p:spPr>
        <p:txBody>
          <a:bodyPr wrap="square" rtlCol="0">
            <a:spAutoFit/>
          </a:bodyPr>
          <a:lstStyle/>
          <a:p>
            <a:r>
              <a:rPr kumimoji="1" lang="ja-JP" altLang="en-US"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1866</Words>
  <Application>Microsoft Office PowerPoint</Application>
  <PresentationFormat>画面に合わせる (4:3)</PresentationFormat>
  <Paragraphs>213</Paragraphs>
  <Slides>20</Slides>
  <Notes>20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OSSライセンス関連でよくある誤解</vt:lpstr>
      <vt:lpstr>禁止されていなければ、利用できる？</vt:lpstr>
      <vt:lpstr>他で利用実績があれば、利用できる？</vt:lpstr>
      <vt:lpstr>OSSは特許侵害とは関係しない？</vt:lpstr>
      <vt:lpstr>コミュニティへ投稿すると特許権の放棄は必須?</vt:lpstr>
      <vt:lpstr>改変しなければ、ソースコードの提供は不要？</vt:lpstr>
      <vt:lpstr>改変したら、コミュニティへ提供する必要あり？</vt:lpstr>
      <vt:lpstr>ソースコード提供は開発元のURL紹介でOK？</vt:lpstr>
      <vt:lpstr>ライセンス文書の提示は、参考和訳の方が親切？</vt:lpstr>
      <vt:lpstr>代行作業であれば、ライセンス条件は関係なし？</vt:lpstr>
      <vt:lpstr>ライセンスはOSIサイトからコピーすればいい？</vt:lpstr>
      <vt:lpstr>（補足）OSIサイトの雛型</vt:lpstr>
      <vt:lpstr>ライセンスを修正することも可能？</vt:lpstr>
      <vt:lpstr>ライセンスの著作権表示の空欄の扱いは？</vt:lpstr>
      <vt:lpstr>（例） APACHE LICENSE V2.0のAPPENDIX </vt:lpstr>
      <vt:lpstr>BSDライセンスは著作権表示のみあればいい？</vt:lpstr>
      <vt:lpstr>GPLは販売禁止？</vt:lpstr>
      <vt:lpstr>GPLは動的リンクなら影響なし？</vt:lpstr>
      <vt:lpstr>LGPLと静的リンクするとLGPL適用になる？</vt:lpstr>
      <vt:lpstr>GPLと互換性のあるライセンスは入れ換えられる?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2018-08-01T08:19:55Z</dcterms:created>
  <dcterms:modified xsi:type="dcterms:W3CDTF">2018-08-28T03:12:27Z</dcterms:modified>
</cp:coreProperties>
</file>