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78" r:id="rId3"/>
    <p:sldId id="258" r:id="rId4"/>
    <p:sldId id="259" r:id="rId5"/>
    <p:sldId id="260" r:id="rId6"/>
    <p:sldId id="261" r:id="rId7"/>
    <p:sldId id="265" r:id="rId8"/>
    <p:sldId id="266" r:id="rId9"/>
    <p:sldId id="269" r:id="rId10"/>
    <p:sldId id="262" r:id="rId11"/>
    <p:sldId id="263" r:id="rId12"/>
    <p:sldId id="264" r:id="rId13"/>
    <p:sldId id="267" r:id="rId14"/>
    <p:sldId id="268" r:id="rId15"/>
    <p:sldId id="290" r:id="rId16"/>
    <p:sldId id="289" r:id="rId17"/>
    <p:sldId id="294" r:id="rId18"/>
    <p:sldId id="306" r:id="rId19"/>
    <p:sldId id="295" r:id="rId20"/>
    <p:sldId id="298" r:id="rId21"/>
    <p:sldId id="299" r:id="rId22"/>
    <p:sldId id="303" r:id="rId23"/>
    <p:sldId id="279" r:id="rId24"/>
    <p:sldId id="280" r:id="rId25"/>
    <p:sldId id="281" r:id="rId26"/>
    <p:sldId id="282" r:id="rId27"/>
    <p:sldId id="283" r:id="rId28"/>
    <p:sldId id="284" r:id="rId29"/>
    <p:sldId id="304" r:id="rId30"/>
    <p:sldId id="305" r:id="rId31"/>
    <p:sldId id="291" r:id="rId32"/>
    <p:sldId id="293" r:id="rId33"/>
    <p:sldId id="301" r:id="rId34"/>
    <p:sldId id="308" r:id="rId35"/>
    <p:sldId id="296" r:id="rId36"/>
    <p:sldId id="297" r:id="rId37"/>
    <p:sldId id="300" r:id="rId38"/>
    <p:sldId id="292" r:id="rId39"/>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82" d="100"/>
          <a:sy n="82" d="100"/>
        </p:scale>
        <p:origin x="322"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2019/2/26</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2019/2/26</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81998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22264" fontAlgn="auto">
              <a:spcBef>
                <a:spcPts val="0"/>
              </a:spcBef>
              <a:spcAft>
                <a:spcPts val="0"/>
              </a:spcAft>
              <a:defRPr/>
            </a:pPr>
            <a:endParaRPr kumimoji="1" lang="en-US" altLang="ja-JP"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14</a:t>
            </a:fld>
            <a:endParaRPr kumimoji="1" lang="ja-JP" altLang="en-US"/>
          </a:p>
        </p:txBody>
      </p:sp>
    </p:spTree>
    <p:extLst>
      <p:ext uri="{BB962C8B-B14F-4D97-AF65-F5344CB8AC3E}">
        <p14:creationId xmlns:p14="http://schemas.microsoft.com/office/powerpoint/2010/main" val="52442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4199484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40519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1028869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4150953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385443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559638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ACB17D4A-2BD3-420B-95F7-694AB5166409}" type="slidenum">
              <a:rPr kumimoji="1" lang="ja-JP" altLang="en-US" smtClean="0"/>
              <a:t>27</a:t>
            </a:fld>
            <a:endParaRPr kumimoji="1" lang="ja-JP" altLang="en-US"/>
          </a:p>
        </p:txBody>
      </p:sp>
    </p:spTree>
    <p:extLst>
      <p:ext uri="{BB962C8B-B14F-4D97-AF65-F5344CB8AC3E}">
        <p14:creationId xmlns:p14="http://schemas.microsoft.com/office/powerpoint/2010/main" val="3022378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354366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4017765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2916142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70597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4915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81337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1DCED21-D89B-441D-ACDE-9C6FC72D5AC8}" type="datetime1">
              <a:rPr kumimoji="1" lang="ja-JP" altLang="en-US" smtClean="0"/>
              <a:t>2019/2/26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smtClean="0"/>
              <a:t>CC0-1.0</a:t>
            </a:r>
            <a:r>
              <a:rPr kumimoji="1" lang="ja-JP" altLang="en-US" dirty="0" smtClean="0"/>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09FED5-970A-4117-8485-6EBA6CACC80D}" type="datetime1">
              <a:rPr kumimoji="1" lang="ja-JP" altLang="en-US" smtClean="0"/>
              <a:t>2019/2/26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950D24C-1FE6-428F-8EAF-8F62056A2541}" type="datetime1">
              <a:rPr kumimoji="1" lang="ja-JP" altLang="en-US" smtClean="0"/>
              <a:t>2019/2/26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ED36A4C-6C2A-41EF-9418-BC9F2B0B50EC}" type="datetime1">
              <a:rPr kumimoji="1" lang="ja-JP" altLang="en-US" smtClean="0"/>
              <a:t>2019/2/26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3F83AF2-5F6C-4E70-82BD-981A0A622451}" type="datetime1">
              <a:rPr kumimoji="1" lang="ja-JP" altLang="en-US" smtClean="0"/>
              <a:t>2019/2/26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9F8A82-E232-4C05-9FAB-71F9E35837D2}" type="datetime1">
              <a:rPr kumimoji="1" lang="ja-JP" altLang="en-US" smtClean="0"/>
              <a:t>2019/2/26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35DFA02-3769-421C-B533-8D3FB69B147C}" type="datetime1">
              <a:rPr kumimoji="1" lang="ja-JP" altLang="en-US" smtClean="0"/>
              <a:t>2019/2/26</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788F8B1-696F-4BBE-8547-75F9A00259AF}" type="datetime1">
              <a:rPr kumimoji="1" lang="ja-JP" altLang="en-US" smtClean="0"/>
              <a:t>2019/2/26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35EEAF6-DA48-497E-918E-D127814C6955}" type="datetime1">
              <a:rPr kumimoji="1" lang="ja-JP" altLang="en-US" smtClean="0"/>
              <a:t>2019/2/26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8C8188-9292-4C75-94CB-3E6B7427C6A0}" type="datetime1">
              <a:rPr kumimoji="1" lang="ja-JP" altLang="en-US" smtClean="0"/>
              <a:t>2019/2/26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21C43D-7844-41C3-A8D0-650B52035EA4}" type="datetime1">
              <a:rPr kumimoji="1" lang="ja-JP" altLang="en-US" smtClean="0"/>
              <a:t>2019/2/26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F31F2-B0F0-48B5-BF9B-9E5E0ADA5DCF}" type="datetime1">
              <a:rPr kumimoji="1" lang="ja-JP" altLang="en-US" smtClean="0"/>
              <a:t>2019/2/26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nu.org/licenses/gpl-faq.ja.html#LibGCCExcep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softic.or.jp/ossqa/all_180328_mc.pdf#page=150"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reebsd.org/ja/copyright/licens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gnu.org/licenses/gpl-faq.ja.html#DoesTheGPLAllowMone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gnu.org/licenses/gpl-faq.ja.html#GPLStaticVsDynami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nu.org/licenses/gpl-faq.ja.html#GPLWrapp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softic.or.jp/ossqa/all_180328_mc.pdf#page=1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gnu.org/licenses/gpl-faq.html#LGPLStaticVsDynami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softic.or.jp/ossqa/all_180328_mc.pdf#page=137"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9592" y="548680"/>
            <a:ext cx="7344816" cy="1003027"/>
          </a:xfrm>
          <a:solidFill>
            <a:srgbClr val="CCECFF"/>
          </a:solidFill>
          <a:ln>
            <a:solidFill>
              <a:schemeClr val="bg1">
                <a:lumMod val="50000"/>
              </a:schemeClr>
            </a:solidFill>
          </a:ln>
        </p:spPr>
        <p:txBody>
          <a:bodyPr>
            <a:normAutofit/>
          </a:bodyPr>
          <a:lstStyle/>
          <a:p>
            <a:r>
              <a:rPr lang="en-US" altLang="ja-JP" sz="3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ライセンス関連でよくある</a:t>
            </a:r>
            <a:r>
              <a:rPr lang="ja-JP" altLang="en-US" sz="3600" dirty="0" smtClean="0">
                <a:latin typeface="Meiryo UI" panose="020B0604030504040204" pitchFamily="50" charset="-128"/>
                <a:ea typeface="Meiryo UI" panose="020B0604030504040204" pitchFamily="50" charset="-128"/>
                <a:cs typeface="Meiryo UI" panose="020B0604030504040204" pitchFamily="50" charset="-128"/>
              </a:rPr>
              <a:t>誤解　</a:t>
            </a:r>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V2</a:t>
            </a:r>
            <a:endParaRPr kumimoji="1" lang="ja-JP" altLang="en-US" sz="3600" dirty="0"/>
          </a:p>
        </p:txBody>
      </p:sp>
      <p:sp>
        <p:nvSpPr>
          <p:cNvPr id="3" name="サブタイトル 2"/>
          <p:cNvSpPr>
            <a:spLocks noGrp="1"/>
          </p:cNvSpPr>
          <p:nvPr>
            <p:ph type="subTitle" idx="1"/>
            <p:custDataLst>
              <p:tags r:id="rId1"/>
            </p:custDataLst>
          </p:nvPr>
        </p:nvSpPr>
        <p:spPr>
          <a:xfrm>
            <a:off x="899592" y="1700808"/>
            <a:ext cx="7344816" cy="4655542"/>
          </a:xfrm>
          <a:solidFill>
            <a:srgbClr val="FFFFCC"/>
          </a:solidFill>
          <a:ln>
            <a:solidFill>
              <a:schemeClr val="bg1">
                <a:lumMod val="65000"/>
              </a:schemeClr>
            </a:solidFill>
          </a:ln>
        </p:spPr>
        <p:txBody>
          <a:bodyPr>
            <a:normAutofit/>
          </a:bodyPr>
          <a:lstStyle/>
          <a:p>
            <a:pPr algn="l"/>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本ドキュメントは、インターネットの記事やセミナーの質問等にて、よくある誤解を</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まとめたもの</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です</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。初心者向け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内容であり、各社に共通しそうな一般的</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な内容</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としています。</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本</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buFont typeface="Wingdings" panose="05000000000000000000" pitchFamily="2" charset="2"/>
              <a:buChar char="u"/>
            </a:pP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内容に</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ついて、</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は一切の責任を</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負いません</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Japan WG</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作成</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lgn="l"/>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dirty="0" smtClean="0"/>
              <a:t>CC0-1.0</a:t>
            </a:r>
            <a:r>
              <a:rPr kumimoji="1" lang="ja-JP" altLang="en-US" dirty="0" smtClean="0"/>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
        <p:nvSpPr>
          <p:cNvPr id="4" name="テキスト ボックス 3"/>
          <p:cNvSpPr txBox="1"/>
          <p:nvPr/>
        </p:nvSpPr>
        <p:spPr>
          <a:xfrm>
            <a:off x="5940152" y="188640"/>
            <a:ext cx="2544286" cy="369332"/>
          </a:xfrm>
          <a:prstGeom prst="rect">
            <a:avLst/>
          </a:prstGeom>
          <a:noFill/>
        </p:spPr>
        <p:txBody>
          <a:bodyPr wrap="none" rtlCol="0">
            <a:spAutoFit/>
          </a:bodyPr>
          <a:lstStyle/>
          <a:p>
            <a:r>
              <a:rPr kumimoji="1" lang="ja-JP" altLang="en-US" dirty="0" smtClean="0"/>
              <a:t>更新日：</a:t>
            </a:r>
            <a:r>
              <a:rPr kumimoji="1" lang="en-US" altLang="ja-JP" dirty="0" smtClean="0"/>
              <a:t>2019</a:t>
            </a:r>
            <a:r>
              <a:rPr kumimoji="1" lang="ja-JP" altLang="en-US" dirty="0" smtClean="0"/>
              <a:t>年</a:t>
            </a:r>
            <a:r>
              <a:rPr kumimoji="1" lang="en-US" altLang="ja-JP" dirty="0" smtClean="0"/>
              <a:t>2</a:t>
            </a:r>
            <a:r>
              <a:rPr kumimoji="1" lang="ja-JP" altLang="en-US" dirty="0" smtClean="0"/>
              <a:t>月</a:t>
            </a:r>
            <a:r>
              <a:rPr kumimoji="1" lang="en-US" altLang="ja-JP" dirty="0" smtClean="0"/>
              <a:t>26</a:t>
            </a:r>
            <a:r>
              <a:rPr kumimoji="1" lang="ja-JP" altLang="en-US" dirty="0" smtClean="0"/>
              <a:t>日</a:t>
            </a:r>
            <a:endParaRPr kumimoji="1" lang="ja-JP" altLang="en-US" dirty="0"/>
          </a:p>
        </p:txBody>
      </p:sp>
    </p:spTree>
    <p:extLst>
      <p:ext uri="{BB962C8B-B14F-4D97-AF65-F5344CB8AC3E}">
        <p14:creationId xmlns:p14="http://schemas.microsoft.com/office/powerpoint/2010/main" val="891709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改変しなければ、ソースコードの提供は不要？</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fontScale="92500" lnSpcReduction="20000"/>
          </a:bodyPr>
          <a:lstStyle/>
          <a:p>
            <a:pPr eaLnBrk="0" fontAlgn="base" hangingPunct="0">
              <a:buFont typeface="Wingdings" panose="05000000000000000000" pitchFamily="2" charset="2"/>
              <a:buChar char="u"/>
            </a:pPr>
            <a:r>
              <a:rPr lang="en-US" altLang="ja-JP" sz="26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6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600" dirty="0">
                <a:latin typeface="Meiryo UI" panose="020B0604030504040204" pitchFamily="50" charset="-128"/>
                <a:ea typeface="Meiryo UI" panose="020B0604030504040204" pitchFamily="50" charset="-128"/>
                <a:cs typeface="Meiryo UI" panose="020B0604030504040204" pitchFamily="50" charset="-128"/>
              </a:rPr>
              <a:t>MPL</a:t>
            </a:r>
            <a:r>
              <a:rPr lang="ja-JP" altLang="en-US" sz="26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600" dirty="0">
                <a:latin typeface="Meiryo UI" panose="020B0604030504040204" pitchFamily="50" charset="-128"/>
                <a:ea typeface="Meiryo UI" panose="020B0604030504040204" pitchFamily="50" charset="-128"/>
                <a:cs typeface="Meiryo UI" panose="020B0604030504040204" pitchFamily="50" charset="-128"/>
              </a:rPr>
              <a:t>EPL</a:t>
            </a:r>
            <a:r>
              <a:rPr lang="ja-JP" altLang="en-US" sz="26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ja-JP" altLang="en-US" sz="2600" dirty="0" smtClean="0">
                <a:latin typeface="Meiryo UI" panose="020B0604030504040204" pitchFamily="50" charset="-128"/>
                <a:ea typeface="Meiryo UI" panose="020B0604030504040204" pitchFamily="50" charset="-128"/>
                <a:cs typeface="Meiryo UI" panose="020B0604030504040204" pitchFamily="50" charset="-128"/>
              </a:rPr>
              <a:t>改変の有無に</a:t>
            </a:r>
            <a:r>
              <a:rPr lang="ja-JP" altLang="en-US" sz="2600" dirty="0">
                <a:latin typeface="Meiryo UI" panose="020B0604030504040204" pitchFamily="50" charset="-128"/>
                <a:ea typeface="Meiryo UI" panose="020B0604030504040204" pitchFamily="50" charset="-128"/>
                <a:cs typeface="Meiryo UI" panose="020B0604030504040204" pitchFamily="50" charset="-128"/>
              </a:rPr>
              <a:t>かかわらず、</a:t>
            </a:r>
            <a:r>
              <a:rPr lang="en-US" altLang="ja-JP" sz="2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cs typeface="Meiryo UI" panose="020B0604030504040204" pitchFamily="50" charset="-128"/>
              </a:rPr>
              <a:t>のバイナリを提供した場合、ソースコードも提供することを義務付けています。</a:t>
            </a:r>
            <a:endParaRPr lang="en-US" altLang="ja-JP" sz="2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6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cs typeface="Meiryo UI" panose="020B0604030504040204" pitchFamily="50" charset="-128"/>
              </a:rPr>
              <a:t>のバイナリを製品に含めて販売するのであれば、ソースコードも提供する必要があります</a:t>
            </a:r>
            <a:r>
              <a:rPr lang="ja-JP" altLang="en-US" sz="2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といったライセンスは、ソースコードを提供する</a:t>
            </a:r>
            <a:endPar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義務があります。</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を改変しなければ、製品に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でも、ソースコードを提供する必要はないと思っていいですか</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85871C6C-635B-4AB1-BC9D-6D1B42042B9D}"/>
              </a:ext>
            </a:extLst>
          </p:cNvPr>
          <p:cNvSpPr txBox="1"/>
          <p:nvPr/>
        </p:nvSpPr>
        <p:spPr>
          <a:xfrm>
            <a:off x="219436" y="6428654"/>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a:t>
            </a:r>
          </a:p>
        </p:txBody>
      </p:sp>
      <p:sp>
        <p:nvSpPr>
          <p:cNvPr id="12" name="テキスト ボックス 11">
            <a:extLst>
              <a:ext uri="{FF2B5EF4-FFF2-40B4-BE49-F238E27FC236}">
                <a16:creationId xmlns="" xmlns:a16="http://schemas.microsoft.com/office/drawing/2014/main" id="{15C2CA6D-0042-4F65-945F-FD3BB6C7F8B9}"/>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D5EE58B1-B451-4F80-9992-1C3BD7778B6F}"/>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30828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789040"/>
            <a:ext cx="8435280" cy="2594957"/>
          </a:xfrm>
        </p:spPr>
        <p:txBody>
          <a:bodyPr>
            <a:normAutofit fontScale="92500" lnSpcReduction="20000"/>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によります</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等、多くのライセンス条件では、改変したソースコード</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の開発コミュニティ</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への提供は任意であり、義務とはされていません。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開発コミュニティ</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へ提供して大もとの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コミュニティへ提供</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する必要がありますか</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E54FEA1A-D801-4E99-B878-7F21646A475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1517806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708920"/>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73016"/>
            <a:ext cx="8640960" cy="2808312"/>
          </a:xfrm>
        </p:spPr>
        <p:txBody>
          <a:bodyPr>
            <a:normAutofit fontScale="92500"/>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のバイナリを製品</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に組み込んで販売</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するのであれば、販売する会社がソースコードも提供できるようにする必要があります。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がコントロール可能なサイト</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からダウンロード提供する方法があります。</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のバージョンアップ時に、対象</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のソースコード</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がダウンロード</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できなくなったり、リンク切れになったりする</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ことがあります</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412776"/>
            <a:ext cx="864096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といったライセンスは、ソースコードを提供する</a:t>
            </a:r>
            <a:endPar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義務があります。製品に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ダウンロードサイトの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706251"/>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9560E3F8-C65C-4B5F-90C0-8C489757DE0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D9FB9C74-F5BD-4F33-A3F0-92CF8BD0D4F0}"/>
              </a:ext>
            </a:extLst>
          </p:cNvPr>
          <p:cNvSpPr txBox="1"/>
          <p:nvPr/>
        </p:nvSpPr>
        <p:spPr>
          <a:xfrm>
            <a:off x="187896" y="244086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305831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ライセンスは</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サイトからコピーすればいい？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サイトには、</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MIT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ライセンスや</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ライセンスのひな型が掲載されており、著作権表示もひな型のままとなっています。（次スライド参照</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
            </a:r>
            <a:br>
              <a:rPr lang="en-US" altLang="ja-JP" sz="2200" dirty="0">
                <a:latin typeface="Meiryo UI" panose="020B0604030504040204" pitchFamily="50" charset="-128"/>
                <a:ea typeface="Meiryo UI" panose="020B0604030504040204" pitchFamily="50" charset="-128"/>
                <a:cs typeface="Meiryo UI" panose="020B0604030504040204" pitchFamily="50" charset="-128"/>
              </a:rPr>
            </a:br>
            <a:r>
              <a:rPr lang="en-US" altLang="ja-JP" sz="2200" dirty="0">
                <a:latin typeface="Meiryo UI" panose="020B0604030504040204" pitchFamily="50" charset="-128"/>
                <a:ea typeface="Meiryo UI" panose="020B0604030504040204" pitchFamily="50" charset="-128"/>
                <a:cs typeface="Meiryo UI" panose="020B0604030504040204" pitchFamily="50" charset="-128"/>
              </a:rPr>
              <a:t>MIT</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ライセンスでは、利用する</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の著作権表示を記載したライセンス文書を配布することを義務付けていますので、作成年と著作権者名が記載されている必要があります。</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まずは、ダウンロードした</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のファイル群の中にライセンス文書が含まれていないかを確認してください</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の公開サイトには</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 LICENSE</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と記載されていましたが、ライセンス文書がサイト上に掲載されていませんでした。</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OSI</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のサイトから</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ライセンスをコピーして</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に添</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付すればいいですか？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18F40DF3-C625-454A-96F2-43B98BA7005E}"/>
              </a:ext>
            </a:extLst>
          </p:cNvPr>
          <p:cNvSpPr txBox="1"/>
          <p:nvPr/>
        </p:nvSpPr>
        <p:spPr>
          <a:xfrm>
            <a:off x="418320" y="6428654"/>
            <a:ext cx="13869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E60E51A-800F-4BD3-8378-4EE77C7CAA1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29DC7513-9C36-437B-B282-1AD504D9520C}"/>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519694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Autofit/>
          </a:bodyPr>
          <a:lstStyle/>
          <a:p>
            <a:r>
              <a:rPr kumimoji="1" lang="ja-JP" altLang="en-US" sz="3200" u="sng" dirty="0">
                <a:latin typeface="Meiryo UI" panose="020B0604030504040204" pitchFamily="50" charset="-128"/>
                <a:ea typeface="Meiryo UI" panose="020B0604030504040204" pitchFamily="50" charset="-128"/>
                <a:cs typeface="Meiryo UI" panose="020B0604030504040204" pitchFamily="50" charset="-128"/>
              </a:rPr>
              <a:t>（補足）</a:t>
            </a:r>
            <a:r>
              <a:rPr kumimoji="1" lang="en-US" altLang="ja-JP" sz="3200" u="sng" dirty="0">
                <a:latin typeface="Meiryo UI" panose="020B0604030504040204" pitchFamily="50" charset="-128"/>
                <a:ea typeface="Meiryo UI" panose="020B0604030504040204" pitchFamily="50" charset="-128"/>
                <a:cs typeface="Meiryo UI" panose="020B0604030504040204" pitchFamily="50" charset="-128"/>
              </a:rPr>
              <a:t>OSI</a:t>
            </a:r>
            <a:r>
              <a:rPr kumimoji="1" lang="ja-JP" altLang="en-US" sz="3200" u="sng" dirty="0">
                <a:latin typeface="Meiryo UI" panose="020B0604030504040204" pitchFamily="50" charset="-128"/>
                <a:ea typeface="Meiryo UI" panose="020B0604030504040204" pitchFamily="50" charset="-128"/>
                <a:cs typeface="Meiryo UI" panose="020B0604030504040204" pitchFamily="50" charset="-128"/>
              </a:rPr>
              <a:t>サイトの雛型</a:t>
            </a:r>
          </a:p>
        </p:txBody>
      </p:sp>
      <p:sp>
        <p:nvSpPr>
          <p:cNvPr id="3" name="コンテンツ プレースホルダー 2"/>
          <p:cNvSpPr>
            <a:spLocks noGrp="1"/>
          </p:cNvSpPr>
          <p:nvPr>
            <p:ph idx="1"/>
          </p:nvPr>
        </p:nvSpPr>
        <p:spPr>
          <a:xfrm>
            <a:off x="179512" y="1844824"/>
            <a:ext cx="8786813" cy="4608512"/>
          </a:xfrm>
          <a:ln>
            <a:solidFill>
              <a:schemeClr val="bg1">
                <a:lumMod val="65000"/>
              </a:schemeClr>
            </a:solidFill>
          </a:ln>
        </p:spPr>
        <p:txBody>
          <a:bodyPr>
            <a:normAutofit fontScale="92500"/>
          </a:bodyPr>
          <a:lstStyle/>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MIT License (MIT)</a:t>
            </a:r>
          </a:p>
          <a:p>
            <a:pPr marL="0" indent="0">
              <a:buNone/>
            </a:pPr>
            <a:r>
              <a:rPr lang="en-US" altLang="ja-JP" sz="1600"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Copyright (c) &lt;year&gt; &lt;copyright holders&gt;</a:t>
            </a: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Permission is hereby granted, free of charge, to any person obtaining a copy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of this software and associated documentation files (the "Software"), to deal</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the Software without restriction, including without limitation the rights</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to use, copy, modify, merge, publish, distribute, sublicense, and/or sell</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copies of the Software, and to permit persons to whom the Software is</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furnished to do so, subject to the following conditions:</a:t>
            </a:r>
          </a:p>
          <a:p>
            <a:pPr marL="0" indent="0">
              <a:buNone/>
            </a:pPr>
            <a:endParaRPr lang="en-US" altLang="ja-JP" sz="6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above copyright notice and this permission notice shall be included in</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all copies or substantial portions of the Software.</a:t>
            </a: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SOFTWARE IS PROVIDED "AS IS", WITHOUT WARRANTY OF ANY KIND, EXPRESS OR</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IMPLIED, INCLUDING BUT NOT LIMITED TO THE WARRANTIES OF MERCHANTABILITY,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FITNESS FOR A PARTICULAR PURPOSE AND NONINFRINGEMENT. IN NO EVENT SHALL THE AUTHORS OR COPYRIGHT HOLDERS BE LIABLE FOR ANY CLAIM, DAMAGES OR OTHER  LIABILITY, WHETHER IN AN ACTION OF CONTRACT, TORT OR OTHERWISE, ARISING FROM,OUT OF OR IN CONNECTION WITH THE SOFTWARE OR THE USE OR OTHER DEALINGS IN THE SOFTWARE.</a:t>
            </a:r>
          </a:p>
          <a:p>
            <a:pPr marL="0" indent="0">
              <a:buNone/>
            </a:pP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9"/>
          <p:cNvSpPr>
            <a:spLocks noChangeArrowheads="1"/>
          </p:cNvSpPr>
          <p:nvPr/>
        </p:nvSpPr>
        <p:spPr bwMode="gray">
          <a:xfrm>
            <a:off x="323850" y="908720"/>
            <a:ext cx="8459788" cy="792088"/>
          </a:xfrm>
          <a:prstGeom prst="rect">
            <a:avLst/>
          </a:prstGeom>
          <a:solidFill>
            <a:schemeClr val="bg1"/>
          </a:solidFill>
          <a:ln w="19050" algn="ctr">
            <a:solidFill>
              <a:srgbClr val="80808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12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9pPr>
          </a:lstStyle>
          <a:p>
            <a:pPr algn="ctr" eaLnBrk="1" fontAlgn="ctr" hangingPunct="1">
              <a:lnSpc>
                <a:spcPts val="2000"/>
              </a:lnSpc>
              <a:spcBef>
                <a:spcPct val="50000"/>
              </a:spcBef>
              <a:spcAft>
                <a:spcPct val="0"/>
              </a:spcAft>
              <a:buClrTx/>
              <a:buFontTx/>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サイトの雛型からコピペして添付するのは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ctr" eaLnBrk="1" fontAlgn="ctr" hangingPunct="1">
              <a:lnSpc>
                <a:spcPts val="2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開発者がプログラムに含めたライセンスが正式なもの</a:t>
            </a:r>
          </a:p>
        </p:txBody>
      </p:sp>
      <p:sp>
        <p:nvSpPr>
          <p:cNvPr id="11" name="円形吹き出し 10"/>
          <p:cNvSpPr/>
          <p:nvPr/>
        </p:nvSpPr>
        <p:spPr bwMode="gray">
          <a:xfrm>
            <a:off x="5076056" y="1576685"/>
            <a:ext cx="2952328" cy="1132235"/>
          </a:xfrm>
          <a:prstGeom prst="wedgeEllipseCallout">
            <a:avLst>
              <a:gd name="adj1" fmla="val -74800"/>
              <a:gd name="adj2" fmla="val 12607"/>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著作権表示</a:t>
            </a:r>
            <a:r>
              <a:rPr kumimoji="1" lang="ja-JP" altLang="en-US"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の</a:t>
            </a:r>
            <a:endParaRPr kumimoji="1" lang="en-US" altLang="ja-JP"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年数や著作権者名の</a:t>
            </a:r>
            <a:endParaRPr kumimoji="1" lang="en-US" altLang="ja-JP"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記載</a:t>
            </a:r>
            <a:r>
              <a:rPr kumimoji="1" lang="ja-JP" altLang="en-US"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なし</a:t>
            </a:r>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3187824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ソースコードは誰に提供する？</a:t>
            </a:r>
          </a:p>
        </p:txBody>
      </p:sp>
      <p:sp>
        <p:nvSpPr>
          <p:cNvPr id="7" name="コンテンツ プレースホルダー 6">
            <a:extLst>
              <a:ext uri="{FF2B5EF4-FFF2-40B4-BE49-F238E27FC236}">
                <a16:creationId xmlns:a16="http://schemas.microsoft.com/office/drawing/2014/main" xmlns="" id="{D92C157B-B5E9-40EF-A2D6-A8B49D353884}"/>
              </a:ext>
            </a:extLst>
          </p:cNvPr>
          <p:cNvSpPr>
            <a:spLocks noGrp="1"/>
          </p:cNvSpPr>
          <p:nvPr>
            <p:ph idx="1"/>
          </p:nvPr>
        </p:nvSpPr>
        <p:spPr>
          <a:xfrm>
            <a:off x="457200" y="3475692"/>
            <a:ext cx="8280920" cy="2833628"/>
          </a:xfrm>
        </p:spPr>
        <p:txBody>
          <a:bodyPr>
            <a:noAutofit/>
          </a:bodyPr>
          <a:lstStyle/>
          <a:p>
            <a:pPr marL="0" indent="0">
              <a:buNone/>
            </a:pPr>
            <a:r>
              <a:rPr lang="ja-JP" altLang="en-US" sz="2000" dirty="0">
                <a:latin typeface="Meiryo UI" panose="020B0604030504040204" pitchFamily="50" charset="-128"/>
                <a:ea typeface="Meiryo UI" panose="020B0604030504040204" pitchFamily="50" charset="-128"/>
              </a:rPr>
              <a:t>  ソースコードの提供相手は、ライセンスにより異なります。提供相手が指定されているケースもあれば、いくつかの選択肢があるケースもあります。</a:t>
            </a:r>
            <a:endParaRPr lang="en-US" altLang="ja-JP" sz="2000" dirty="0">
              <a:latin typeface="Meiryo UI" panose="020B0604030504040204" pitchFamily="50" charset="-128"/>
              <a:ea typeface="Meiryo UI" panose="020B0604030504040204" pitchFamily="50" charset="-128"/>
            </a:endParaRPr>
          </a:p>
          <a:p>
            <a:pPr marL="0" indent="0">
              <a:buNone/>
            </a:pPr>
            <a:r>
              <a:rPr lang="ja-JP" altLang="en-US" sz="2000" dirty="0">
                <a:latin typeface="Meiryo UI" panose="020B0604030504040204" pitchFamily="50" charset="-128"/>
                <a:ea typeface="Meiryo UI" panose="020B0604030504040204" pitchFamily="50" charset="-128"/>
              </a:rPr>
              <a:t>　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marL="0" indent="0">
              <a:buNone/>
            </a:pPr>
            <a:r>
              <a:rPr lang="ja-JP" altLang="en-US" sz="2000" dirty="0">
                <a:latin typeface="Meiryo UI" panose="020B0604030504040204" pitchFamily="50" charset="-128"/>
                <a:ea typeface="Meiryo UI" panose="020B0604030504040204" pitchFamily="50" charset="-128"/>
              </a:rPr>
              <a:t>　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r>
              <a:rPr lang="ja-JP" altLang="en-US" sz="2000" dirty="0" smtClean="0">
                <a:latin typeface="Meiryo UI" panose="020B0604030504040204" pitchFamily="50" charset="-128"/>
                <a:ea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endParaRPr>
          </a:p>
          <a:p>
            <a:pPr marL="0" indent="0">
              <a:buNone/>
            </a:pP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一般的には、配布先</a:t>
            </a:r>
            <a:r>
              <a:rPr lang="ja-JP" altLang="en-US" sz="2000" dirty="0">
                <a:latin typeface="Meiryo UI" panose="020B0604030504040204" pitchFamily="50" charset="-128"/>
                <a:ea typeface="Meiryo UI" panose="020B0604030504040204" pitchFamily="50" charset="-128"/>
              </a:rPr>
              <a:t>に提供すれば十分とするライセンスが</a:t>
            </a:r>
            <a:r>
              <a:rPr lang="ja-JP" altLang="en-US" sz="2000" dirty="0" smtClean="0">
                <a:latin typeface="Meiryo UI" panose="020B0604030504040204" pitchFamily="50" charset="-128"/>
                <a:ea typeface="Meiryo UI" panose="020B0604030504040204" pitchFamily="50" charset="-128"/>
              </a:rPr>
              <a:t>多いようです。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インターネットなどを通じて全世界</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273626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コンパイラのライセンスの影響は？</a:t>
            </a:r>
          </a:p>
        </p:txBody>
      </p:sp>
      <p:sp>
        <p:nvSpPr>
          <p:cNvPr id="10" name="コンテンツ プレースホルダー 9"/>
          <p:cNvSpPr>
            <a:spLocks noGrp="1"/>
          </p:cNvSpPr>
          <p:nvPr>
            <p:ph idx="1"/>
          </p:nvPr>
        </p:nvSpPr>
        <p:spPr>
          <a:xfrm>
            <a:off x="457200" y="3311698"/>
            <a:ext cx="8229600" cy="3044652"/>
          </a:xfrm>
        </p:spPr>
        <p:txBody>
          <a:bodyPr>
            <a:normAutofit fontScale="25000" lnSpcReduction="20000"/>
          </a:bodyPr>
          <a:lstStyle/>
          <a:p>
            <a:pPr eaLnBrk="0" fontAlgn="base" hangingPunct="0">
              <a:lnSpc>
                <a:spcPts val="2000"/>
              </a:lnSpc>
              <a:buFont typeface="Wingdings" panose="05000000000000000000" pitchFamily="2" charset="2"/>
              <a:buChar char="u"/>
            </a:pPr>
            <a:r>
              <a:rPr lang="ja-JP" altLang="en-US" sz="8000" dirty="0">
                <a:latin typeface="Meiryo UI" panose="020B0604030504040204" pitchFamily="50" charset="-128"/>
                <a:ea typeface="Meiryo UI" panose="020B0604030504040204" pitchFamily="50" charset="-128"/>
                <a:cs typeface="Meiryo UI" panose="020B0604030504040204" pitchFamily="50" charset="-128"/>
              </a:rPr>
              <a:t>一般的には、オブジェクトコードの中に</a:t>
            </a:r>
            <a:r>
              <a:rPr lang="en-US" altLang="ja-JP" sz="8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8000" dirty="0">
                <a:latin typeface="Meiryo UI" panose="020B0604030504040204" pitchFamily="50" charset="-128"/>
                <a:ea typeface="Meiryo UI" panose="020B0604030504040204" pitchFamily="50" charset="-128"/>
                <a:cs typeface="Meiryo UI" panose="020B0604030504040204" pitchFamily="50" charset="-128"/>
              </a:rPr>
              <a:t>であるコンパイラのコードが含まれないのであれば、オブジェクトコードにコンパイラのライセンスを適用する必要はありません。</a:t>
            </a:r>
            <a:endParaRPr lang="en-US" altLang="ja-JP" sz="8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1900"/>
              </a:lnSpc>
              <a:buNone/>
            </a:pPr>
            <a:r>
              <a:rPr lang="en-US" altLang="ja-JP" sz="2500" dirty="0">
                <a:latin typeface="Meiryo UI" panose="020B0604030504040204" pitchFamily="50" charset="-128"/>
                <a:ea typeface="Meiryo UI" panose="020B0604030504040204" pitchFamily="50" charset="-128"/>
                <a:cs typeface="Meiryo UI" panose="020B0604030504040204" pitchFamily="50" charset="-128"/>
              </a:rPr>
              <a:t/>
            </a:r>
            <a:br>
              <a:rPr lang="en-US" altLang="ja-JP" sz="2500" dirty="0">
                <a:latin typeface="Meiryo UI" panose="020B0604030504040204" pitchFamily="50" charset="-128"/>
                <a:ea typeface="Meiryo UI" panose="020B0604030504040204" pitchFamily="50" charset="-128"/>
                <a:cs typeface="Meiryo UI" panose="020B0604030504040204" pitchFamily="50" charset="-128"/>
              </a:rPr>
            </a:br>
            <a:r>
              <a:rPr lang="en-US" altLang="ja-JP" sz="8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0" dirty="0" smtClean="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8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8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1900"/>
              </a:lnSpc>
              <a:buNone/>
            </a:pPr>
            <a:r>
              <a:rPr lang="ja-JP" altLang="en-US" sz="8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0" dirty="0" smtClean="0">
                <a:latin typeface="Meiryo UI" panose="020B0604030504040204" pitchFamily="50" charset="-128"/>
                <a:ea typeface="Meiryo UI" panose="020B0604030504040204" pitchFamily="50" charset="-128"/>
                <a:cs typeface="Meiryo UI" panose="020B0604030504040204" pitchFamily="50" charset="-128"/>
              </a:rPr>
              <a:t>GCC</a:t>
            </a:r>
            <a:r>
              <a:rPr lang="en-US" altLang="ja-JP" sz="8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0" dirty="0">
                <a:latin typeface="Meiryo UI" panose="020B0604030504040204" pitchFamily="50" charset="-128"/>
                <a:ea typeface="Meiryo UI" panose="020B0604030504040204" pitchFamily="50" charset="-128"/>
                <a:cs typeface="Meiryo UI" panose="020B0604030504040204" pitchFamily="50" charset="-128"/>
              </a:rPr>
              <a:t>ランタイムライブラリ例外については</a:t>
            </a:r>
            <a:r>
              <a:rPr lang="ja-JP" altLang="en-US" sz="8000" dirty="0" smtClean="0">
                <a:latin typeface="Meiryo UI" panose="020B0604030504040204" pitchFamily="50" charset="-128"/>
                <a:ea typeface="Meiryo UI" panose="020B0604030504040204" pitchFamily="50" charset="-128"/>
                <a:cs typeface="Meiryo UI" panose="020B0604030504040204" pitchFamily="50" charset="-128"/>
              </a:rPr>
              <a:t>以下の</a:t>
            </a:r>
            <a:r>
              <a:rPr lang="en-US" altLang="ja-JP" sz="8000" dirty="0" smtClean="0">
                <a:latin typeface="Meiryo UI" panose="020B0604030504040204" pitchFamily="50" charset="-128"/>
                <a:ea typeface="Meiryo UI" panose="020B0604030504040204" pitchFamily="50" charset="-128"/>
                <a:cs typeface="Meiryo UI" panose="020B0604030504040204" pitchFamily="50" charset="-128"/>
              </a:rPr>
              <a:t>FSF</a:t>
            </a:r>
            <a:r>
              <a:rPr lang="ja-JP" altLang="en-US" sz="8000" dirty="0" smtClean="0">
                <a:latin typeface="Meiryo UI" panose="020B0604030504040204" pitchFamily="50" charset="-128"/>
                <a:ea typeface="Meiryo UI" panose="020B0604030504040204" pitchFamily="50" charset="-128"/>
                <a:cs typeface="Meiryo UI" panose="020B0604030504040204" pitchFamily="50" charset="-128"/>
              </a:rPr>
              <a:t>サイトの</a:t>
            </a:r>
            <a:r>
              <a:rPr lang="en-US" altLang="ja-JP" sz="8000" dirty="0" smtClean="0">
                <a:latin typeface="Meiryo UI" panose="020B0604030504040204" pitchFamily="50" charset="-128"/>
                <a:ea typeface="Meiryo UI" panose="020B0604030504040204" pitchFamily="50" charset="-128"/>
                <a:cs typeface="Meiryo UI" panose="020B0604030504040204" pitchFamily="50" charset="-128"/>
              </a:rPr>
              <a:t>QA</a:t>
            </a:r>
            <a:r>
              <a:rPr lang="ja-JP" altLang="en-US" sz="8000" dirty="0" smtClean="0">
                <a:latin typeface="Meiryo UI" panose="020B0604030504040204" pitchFamily="50" charset="-128"/>
                <a:ea typeface="Meiryo UI" panose="020B0604030504040204" pitchFamily="50" charset="-128"/>
                <a:cs typeface="Meiryo UI" panose="020B0604030504040204" pitchFamily="50" charset="-128"/>
              </a:rPr>
              <a:t>を</a:t>
            </a:r>
            <a:r>
              <a:rPr lang="ja-JP" altLang="en-US" sz="8000" dirty="0">
                <a:latin typeface="Meiryo UI" panose="020B0604030504040204" pitchFamily="50" charset="-128"/>
                <a:ea typeface="Meiryo UI" panose="020B0604030504040204" pitchFamily="50" charset="-128"/>
                <a:cs typeface="Meiryo UI" panose="020B0604030504040204" pitchFamily="50" charset="-128"/>
              </a:rPr>
              <a:t>参照ください。</a:t>
            </a:r>
            <a:endParaRPr lang="en-US" altLang="ja-JP" sz="8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1900"/>
              </a:lnSpc>
              <a:buNone/>
            </a:pPr>
            <a:r>
              <a:rPr lang="ja-JP" altLang="en-US" sz="7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GCC</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3"/>
              </a:rPr>
              <a:t>ランタイムライブラリ例外についてもっと知りたいのですが、どこを見ればよいでしょう</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a:t>
            </a:r>
            <a:b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br>
            <a:r>
              <a:rPr lang="en-US" altLang="ja-JP" sz="72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72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7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7200" dirty="0">
                <a:latin typeface="Meiryo UI" panose="020B0604030504040204" pitchFamily="50" charset="-128"/>
                <a:ea typeface="Meiryo UI" panose="020B0604030504040204" pitchFamily="50" charset="-128"/>
                <a:cs typeface="Meiryo UI" panose="020B0604030504040204" pitchFamily="50" charset="-128"/>
              </a:rPr>
              <a:t>SOFTIC</a:t>
            </a:r>
            <a:r>
              <a:rPr lang="ja-JP" altLang="en-US" sz="7200" dirty="0">
                <a:latin typeface="Meiryo UI" panose="020B0604030504040204" pitchFamily="50" charset="-128"/>
                <a:ea typeface="Meiryo UI" panose="020B0604030504040204" pitchFamily="50" charset="-128"/>
                <a:cs typeface="Meiryo UI" panose="020B0604030504040204" pitchFamily="50" charset="-128"/>
              </a:rPr>
              <a:t>発行「</a:t>
            </a:r>
            <a:r>
              <a:rPr lang="en-US" altLang="ja-JP" sz="7200" dirty="0" err="1">
                <a:latin typeface="Meiryo UI" panose="020B0604030504040204" pitchFamily="50" charset="-128"/>
                <a:ea typeface="Meiryo UI" panose="020B0604030504040204" pitchFamily="50" charset="-128"/>
                <a:cs typeface="Meiryo UI" panose="020B0604030504040204" pitchFamily="50" charset="-128"/>
              </a:rPr>
              <a:t>IoT</a:t>
            </a:r>
            <a:r>
              <a:rPr lang="ja-JP" altLang="en-US" sz="7200" dirty="0">
                <a:latin typeface="Meiryo UI" panose="020B0604030504040204" pitchFamily="50" charset="-128"/>
                <a:ea typeface="Meiryo UI" panose="020B0604030504040204" pitchFamily="50" charset="-128"/>
                <a:cs typeface="Meiryo UI" panose="020B0604030504040204" pitchFamily="50" charset="-128"/>
              </a:rPr>
              <a:t>時代における</a:t>
            </a:r>
            <a:r>
              <a:rPr lang="en-US" altLang="ja-JP" sz="7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7200" dirty="0">
                <a:latin typeface="Meiryo UI" panose="020B0604030504040204" pitchFamily="50" charset="-128"/>
                <a:ea typeface="Meiryo UI" panose="020B0604030504040204" pitchFamily="50" charset="-128"/>
                <a:cs typeface="Meiryo UI" panose="020B0604030504040204" pitchFamily="50" charset="-128"/>
              </a:rPr>
              <a:t>の利用と法的諸問題</a:t>
            </a:r>
            <a:r>
              <a:rPr lang="en-US" altLang="ja-JP" sz="7200" dirty="0">
                <a:latin typeface="Meiryo UI" panose="020B0604030504040204" pitchFamily="50" charset="-128"/>
                <a:ea typeface="Meiryo UI" panose="020B0604030504040204" pitchFamily="50" charset="-128"/>
                <a:cs typeface="Meiryo UI" panose="020B0604030504040204" pitchFamily="50" charset="-128"/>
              </a:rPr>
              <a:t>Q&amp;A</a:t>
            </a:r>
            <a:r>
              <a:rPr lang="ja-JP" altLang="en-US" sz="7200" dirty="0">
                <a:latin typeface="Meiryo UI" panose="020B0604030504040204" pitchFamily="50" charset="-128"/>
                <a:ea typeface="Meiryo UI" panose="020B0604030504040204" pitchFamily="50" charset="-128"/>
                <a:cs typeface="Meiryo UI" panose="020B0604030504040204" pitchFamily="50" charset="-128"/>
              </a:rPr>
              <a:t>集」</a:t>
            </a:r>
            <a:r>
              <a:rPr lang="en-US" altLang="ja-JP" sz="7200" dirty="0">
                <a:latin typeface="Meiryo UI" panose="020B0604030504040204" pitchFamily="50" charset="-128"/>
                <a:ea typeface="Meiryo UI" panose="020B0604030504040204" pitchFamily="50" charset="-128"/>
                <a:cs typeface="Meiryo UI" panose="020B0604030504040204" pitchFamily="50" charset="-128"/>
              </a:rPr>
              <a:t/>
            </a:r>
            <a:br>
              <a:rPr lang="en-US" altLang="ja-JP" sz="7200" dirty="0">
                <a:latin typeface="Meiryo UI" panose="020B0604030504040204" pitchFamily="50" charset="-128"/>
                <a:ea typeface="Meiryo UI" panose="020B0604030504040204" pitchFamily="50" charset="-128"/>
                <a:cs typeface="Meiryo UI" panose="020B0604030504040204" pitchFamily="50" charset="-128"/>
              </a:rPr>
            </a:br>
            <a:r>
              <a:rPr lang="ja-JP" altLang="en-US" sz="7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4"/>
              </a:rPr>
              <a:t>"D-3-2-2</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4"/>
              </a:rPr>
              <a:t>「</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4"/>
              </a:rPr>
              <a:t>GCC </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4"/>
              </a:rPr>
              <a:t>コンパイルによる</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4"/>
              </a:rPr>
              <a:t>GCC</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4"/>
              </a:rPr>
              <a:t>ランタイムブリとのリンク による</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4"/>
              </a:rPr>
              <a:t>GPL</a:t>
            </a:r>
            <a:r>
              <a:rPr lang="ja-JP" altLang="en-US" sz="7200" dirty="0" err="1">
                <a:latin typeface="Meiryo UI" panose="020B0604030504040204" pitchFamily="50" charset="-128"/>
                <a:ea typeface="Meiryo UI" panose="020B0604030504040204" pitchFamily="50" charset="-128"/>
                <a:cs typeface="Meiryo UI" panose="020B0604030504040204" pitchFamily="50" charset="-128"/>
                <a:hlinkClick r:id="rId4"/>
              </a:rPr>
              <a:t>への</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4"/>
              </a:rPr>
              <a:t>適用」</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4"/>
              </a:rPr>
              <a:t/>
            </a:r>
            <a:b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4"/>
              </a:rPr>
            </a:br>
            <a:r>
              <a:rPr lang="ja-JP" altLang="en-US" sz="25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5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自分で０から作成したソースコードを</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のコンパイラでコンパイルした場合、オブジェクトコードにコンパイラのライセンスを適用する必要がありますか？</a:t>
            </a:r>
          </a:p>
        </p:txBody>
      </p:sp>
      <p:sp>
        <p:nvSpPr>
          <p:cNvPr id="9" name="テキスト ボックス 8"/>
          <p:cNvSpPr txBox="1"/>
          <p:nvPr/>
        </p:nvSpPr>
        <p:spPr>
          <a:xfrm>
            <a:off x="3419872" y="2542257"/>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5" name="テキスト ボックス 4"/>
          <p:cNvSpPr txBox="1"/>
          <p:nvPr/>
        </p:nvSpPr>
        <p:spPr>
          <a:xfrm>
            <a:off x="467544" y="6392361"/>
            <a:ext cx="16770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コンパイラ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1" name="テキスト ボックス 10"/>
          <p:cNvSpPr txBox="1"/>
          <p:nvPr/>
        </p:nvSpPr>
        <p:spPr>
          <a:xfrm>
            <a:off x="5937952" y="6309320"/>
            <a:ext cx="2882520" cy="307777"/>
          </a:xfrm>
          <a:prstGeom prst="rect">
            <a:avLst/>
          </a:prstGeom>
          <a:noFill/>
        </p:spPr>
        <p:txBody>
          <a:bodyPr wrap="none" rtlCol="0">
            <a:spAutoFit/>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*GCC:GNU Compiler Collection</a:t>
            </a: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441618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に含まれる他の</a:t>
            </a:r>
            <a:r>
              <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のライセンス対応は？</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501008"/>
            <a:ext cx="8310139" cy="2891353"/>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r>
              <a:rPr lang="ja-JP" altLang="en-US" sz="9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96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関連</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情報</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ct val="120000"/>
              </a:lnSpc>
              <a:buNone/>
            </a:pP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　本資料「</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8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対応は</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？」参照</a:t>
            </a:r>
            <a:endParaRPr lang="en-US" altLang="ja-JP" sz="8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製品に組み込む予定</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に対応</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しなければなりません</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か？</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多数</a:t>
            </a:r>
            <a:r>
              <a:rPr kumimoji="1" lang="en-US" altLang="ja-JP" sz="1200" dirty="0" smtClean="0">
                <a:latin typeface="Meiryo UI" panose="020B0604030504040204" pitchFamily="50" charset="-128"/>
                <a:ea typeface="Meiryo UI" panose="020B0604030504040204" pitchFamily="50" charset="-128"/>
              </a:rPr>
              <a:t>OSS #</a:t>
            </a:r>
            <a:r>
              <a:rPr kumimoji="1" lang="ja-JP" altLang="en-US" sz="1200" smtClean="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005057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en-US" altLang="ja-JP" sz="3000" dirty="0" smtClean="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3000" dirty="0" smtClean="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kumimoji="1" lang="en-US" altLang="ja-JP" sz="3000" dirty="0" smtClean="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3000" dirty="0" smtClean="0">
                <a:latin typeface="Meiryo UI" panose="020B0604030504040204" pitchFamily="50" charset="-128"/>
                <a:ea typeface="Meiryo UI" panose="020B0604030504040204" pitchFamily="50" charset="-128"/>
                <a:cs typeface="Meiryo UI" panose="020B0604030504040204" pitchFamily="50" charset="-128"/>
              </a:rPr>
              <a:t>対応</a:t>
            </a:r>
            <a:r>
              <a:rPr lang="ja-JP" altLang="en-US" sz="3000" dirty="0">
                <a:latin typeface="Meiryo UI" panose="020B0604030504040204" pitchFamily="50" charset="-128"/>
                <a:ea typeface="Meiryo UI" panose="020B0604030504040204" pitchFamily="50" charset="-128"/>
                <a:cs typeface="Meiryo UI" panose="020B0604030504040204" pitchFamily="50" charset="-128"/>
              </a:rPr>
              <a:t>は</a:t>
            </a:r>
            <a:r>
              <a:rPr kumimoji="1" lang="ja-JP" altLang="en-US" sz="3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501008"/>
            <a:ext cx="8310139" cy="2891353"/>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伝播性</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のあるライセンスの</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OSS_B</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が</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含まれる場合、伝播する範囲のすべての</a:t>
            </a:r>
            <a:r>
              <a:rPr lang="en-US" altLang="ja-JP" sz="8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は両立</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するライセンス</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である必要があります</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88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ja-JP" altLang="en-US" sz="8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両立</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しないライセンスの</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OSS_C</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に</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対して</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OSS_B</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ライセンスが伝播</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するので</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あれば</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、それらを製品に組み込んで販売するとライセンス違反になります。</a:t>
            </a:r>
            <a:endParaRPr lang="en-US" altLang="ja-JP" sz="88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ja-JP" altLang="en-US" sz="7200" dirty="0" smtClean="0">
                <a:latin typeface="Meiryo UI" panose="020B0604030504040204" pitchFamily="50" charset="-128"/>
                <a:ea typeface="Meiryo UI" panose="020B0604030504040204" pitchFamily="50" charset="-128"/>
                <a:cs typeface="Meiryo UI" panose="020B0604030504040204" pitchFamily="50" charset="-128"/>
              </a:rPr>
              <a:t>（補足）この場合、もともとの</a:t>
            </a:r>
            <a:r>
              <a:rPr lang="en-US" altLang="ja-JP" sz="7200" dirty="0" smtClean="0">
                <a:latin typeface="Meiryo UI" panose="020B0604030504040204" pitchFamily="50" charset="-128"/>
                <a:ea typeface="Meiryo UI" panose="020B0604030504040204" pitchFamily="50" charset="-128"/>
                <a:cs typeface="Meiryo UI" panose="020B0604030504040204" pitchFamily="50" charset="-128"/>
              </a:rPr>
              <a:t>OSS_A</a:t>
            </a:r>
            <a:r>
              <a:rPr lang="ja-JP" altLang="en-US" sz="7200" dirty="0" smtClean="0">
                <a:latin typeface="Meiryo UI" panose="020B0604030504040204" pitchFamily="50" charset="-128"/>
                <a:ea typeface="Meiryo UI" panose="020B0604030504040204" pitchFamily="50" charset="-128"/>
                <a:cs typeface="Meiryo UI" panose="020B0604030504040204" pitchFamily="50" charset="-128"/>
              </a:rPr>
              <a:t>自体がライセンス違反ですが、製品の販売者もライセンス違反になります。</a:t>
            </a:r>
            <a:endParaRPr lang="en-US" altLang="ja-JP" sz="8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31501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製品</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に組み込む予定の</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OSS_A</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複数の</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成されています。伝播性のあるライセンスの</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OSS_B</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、これと両立</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しないライセンス</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OSS_C</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OSS_A</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を製品にそのまま組み込むことはできますか？</a:t>
            </a:r>
            <a:endPar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多数</a:t>
            </a:r>
            <a:r>
              <a:rPr kumimoji="1" lang="en-US" altLang="ja-JP" sz="1200" dirty="0" smtClean="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ライセンス</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両立</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3728814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714701"/>
            <a:ext cx="8310139" cy="2677660"/>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9600" dirty="0" smtClean="0">
                <a:latin typeface="Meiryo UI" panose="020B0604030504040204" pitchFamily="50" charset="-128"/>
                <a:ea typeface="Meiryo UI" panose="020B0604030504040204" pitchFamily="50" charset="-128"/>
                <a:cs typeface="Meiryo UI" panose="020B0604030504040204" pitchFamily="50" charset="-128"/>
              </a:rPr>
              <a:t>ライセンスを</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確認のうえ</a:t>
            </a:r>
            <a:r>
              <a:rPr lang="ja-JP" altLang="en-US" sz="9600" dirty="0" smtClean="0">
                <a:latin typeface="Meiryo UI" panose="020B0604030504040204" pitchFamily="50" charset="-128"/>
                <a:ea typeface="Meiryo UI" panose="020B0604030504040204" pitchFamily="50" charset="-128"/>
                <a:cs typeface="Meiryo UI" panose="020B0604030504040204" pitchFamily="50" charset="-128"/>
              </a:rPr>
              <a:t>、その条件を遵守してください。あるいは、動作</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することがない</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を</a:t>
            </a:r>
            <a:r>
              <a:rPr lang="ja-JP" altLang="en-US" sz="9600" dirty="0" smtClean="0">
                <a:latin typeface="Meiryo UI" panose="020B0604030504040204" pitchFamily="50" charset="-128"/>
                <a:ea typeface="Meiryo UI" panose="020B0604030504040204" pitchFamily="50" charset="-128"/>
                <a:cs typeface="Meiryo UI" panose="020B0604030504040204" pitchFamily="50" charset="-128"/>
              </a:rPr>
              <a:t>取り除いて、製品</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を</a:t>
            </a:r>
            <a:r>
              <a:rPr lang="ja-JP" altLang="en-US" sz="9600" dirty="0" smtClean="0">
                <a:latin typeface="Meiryo UI" panose="020B0604030504040204" pitchFamily="50" charset="-128"/>
                <a:ea typeface="Meiryo UI" panose="020B0604030504040204" pitchFamily="50" charset="-128"/>
                <a:cs typeface="Meiryo UI" panose="020B0604030504040204" pitchFamily="50" charset="-128"/>
              </a:rPr>
              <a:t>販売する方法もあります。</a:t>
            </a:r>
            <a:endParaRPr lang="en-US" altLang="ja-JP" sz="96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に搭載</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してあっても動作することがない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同梱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smtClean="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2446876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ja-JP" altLang="en-US" dirty="0" smtClean="0"/>
              <a:t>一般的な</a:t>
            </a:r>
            <a:r>
              <a:rPr kumimoji="1" lang="en-US" altLang="ja-JP" dirty="0" smtClean="0"/>
              <a:t>QA</a:t>
            </a:r>
            <a:r>
              <a:rPr lang="ja-JP" altLang="en-US" dirty="0"/>
              <a:t>（ライセンス</a:t>
            </a:r>
            <a:r>
              <a:rPr lang="ja-JP" altLang="en-US" dirty="0" smtClean="0"/>
              <a:t>共通）</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201228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自動生成部分が他の</a:t>
            </a:r>
            <a:r>
              <a:rPr kumimoji="1"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と部分一致したら</a:t>
            </a: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 name="コンテンツ プレースホルダー 9"/>
          <p:cNvSpPr>
            <a:spLocks noGrp="1"/>
          </p:cNvSpPr>
          <p:nvPr>
            <p:ph idx="1"/>
          </p:nvPr>
        </p:nvSpPr>
        <p:spPr>
          <a:xfrm>
            <a:off x="457199" y="4176522"/>
            <a:ext cx="8310139" cy="2215839"/>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あなたのプログラムは、</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の条件を遵守する必要はありません。</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の開発ツールでプログラムを開発したところ、自動生成された部分が、</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も同じ開発ツールで開発されたことが分かりました。私のプログラムを配布する場合、</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842256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8478"/>
            <a:ext cx="8280920" cy="359836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バージョンアップ時のライセンス変更の扱いは？</a:t>
            </a:r>
          </a:p>
        </p:txBody>
      </p:sp>
      <p:sp>
        <p:nvSpPr>
          <p:cNvPr id="10" name="コンテンツ プレースホルダー 9"/>
          <p:cNvSpPr>
            <a:spLocks noGrp="1"/>
          </p:cNvSpPr>
          <p:nvPr>
            <p:ph idx="1"/>
          </p:nvPr>
        </p:nvSpPr>
        <p:spPr>
          <a:xfrm>
            <a:off x="457199" y="3701937"/>
            <a:ext cx="8310139" cy="2690424"/>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Apache2.0</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が適用されたバージョンの</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を使い続ける限りは、</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Apache2.0</a:t>
            </a:r>
            <a:r>
              <a:rPr lang="ja-JP" altLang="en-US" sz="9600" dirty="0" err="1">
                <a:latin typeface="Meiryo UI" panose="020B0604030504040204" pitchFamily="50" charset="-128"/>
                <a:ea typeface="Meiryo UI" panose="020B0604030504040204" pitchFamily="50" charset="-128"/>
                <a:cs typeface="Meiryo UI" panose="020B0604030504040204" pitchFamily="50" charset="-128"/>
              </a:rPr>
              <a:t>のままで</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利用可能です。</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8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ja-JP" altLang="en-US" sz="8000" dirty="0">
                <a:latin typeface="Meiryo UI" panose="020B0604030504040204" pitchFamily="50" charset="-128"/>
                <a:ea typeface="Meiryo UI" panose="020B0604030504040204" pitchFamily="50" charset="-128"/>
                <a:cs typeface="Meiryo UI" panose="020B0604030504040204" pitchFamily="50" charset="-128"/>
              </a:rPr>
              <a:t>（参考）</a:t>
            </a:r>
            <a:endParaRPr lang="en-US" altLang="ja-JP" sz="8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ja-JP" altLang="en-US" sz="8000" dirty="0" smtClean="0">
                <a:latin typeface="Meiryo UI" panose="020B0604030504040204" pitchFamily="50" charset="-128"/>
                <a:ea typeface="Meiryo UI" panose="020B0604030504040204" pitchFamily="50" charset="-128"/>
                <a:cs typeface="Meiryo UI" panose="020B0604030504040204" pitchFamily="50" charset="-128"/>
              </a:rPr>
              <a:t>　原則として上記の通りですが、</a:t>
            </a:r>
            <a:r>
              <a:rPr lang="en-US" altLang="ja-JP" sz="8000" dirty="0" smtClean="0">
                <a:latin typeface="Meiryo UI" panose="020B0604030504040204" pitchFamily="50" charset="-128"/>
                <a:ea typeface="Meiryo UI" panose="020B0604030504040204" pitchFamily="50" charset="-128"/>
                <a:cs typeface="Meiryo UI" panose="020B0604030504040204" pitchFamily="50" charset="-128"/>
              </a:rPr>
              <a:t>FreeBSD</a:t>
            </a:r>
            <a:r>
              <a:rPr lang="ja-JP" altLang="en-US" sz="8000" dirty="0" err="1" smtClean="0">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8000" dirty="0" smtClean="0">
                <a:latin typeface="Meiryo UI" panose="020B0604030504040204" pitchFamily="50" charset="-128"/>
                <a:ea typeface="Meiryo UI" panose="020B0604030504040204" pitchFamily="50" charset="-128"/>
                <a:cs typeface="Meiryo UI" panose="020B0604030504040204" pitchFamily="50" charset="-128"/>
              </a:rPr>
              <a:t>条件を緩くした際、過去のバージョンに対してもライセンス条件の変更を告知した例もあります。</a:t>
            </a:r>
            <a:endParaRPr lang="en-US" altLang="ja-JP" sz="8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ja-JP" altLang="en-US" sz="8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0" dirty="0">
                <a:latin typeface="Meiryo UI" panose="020B0604030504040204" pitchFamily="50" charset="-128"/>
                <a:ea typeface="Meiryo UI" panose="020B0604030504040204" pitchFamily="50" charset="-128"/>
                <a:cs typeface="Meiryo UI" panose="020B0604030504040204" pitchFamily="50" charset="-128"/>
                <a:hlinkClick r:id="rId3"/>
              </a:rPr>
              <a:t>https://www.freebsd.org/ja/copyright/license.html</a:t>
            </a:r>
            <a:endParaRPr lang="en-US" altLang="ja-JP" sz="8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503947"/>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Apache2.0</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を利用したアプリケーションを提供しています。その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が新バージョンで</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GPLv2</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に変更になりました。アプリケーションの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GPLv2</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の条件を遵守する必要がありますか？</a:t>
            </a:r>
          </a:p>
        </p:txBody>
      </p:sp>
      <p:sp>
        <p:nvSpPr>
          <p:cNvPr id="9" name="テキスト ボックス 8"/>
          <p:cNvSpPr txBox="1"/>
          <p:nvPr/>
        </p:nvSpPr>
        <p:spPr>
          <a:xfrm>
            <a:off x="3347864" y="2860487"/>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711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バージョンアップ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ライセンス変更</a:t>
            </a: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63985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 xmlns:a16="http://schemas.microsoft.com/office/drawing/2014/main" id="{58D5AA38-B6AA-4F91-BA34-D87874533A28}"/>
              </a:ext>
            </a:extLst>
          </p:cNvPr>
          <p:cNvSpPr txBox="1"/>
          <p:nvPr/>
        </p:nvSpPr>
        <p:spPr>
          <a:xfrm>
            <a:off x="5292080" y="1143907"/>
            <a:ext cx="3433953" cy="369332"/>
          </a:xfrm>
          <a:prstGeom prst="rect">
            <a:avLst/>
          </a:prstGeom>
          <a:noFill/>
        </p:spPr>
        <p:txBody>
          <a:bodyPr wrap="none" rtlCol="0">
            <a:spAutoFit/>
          </a:bodyPr>
          <a:lstStyle/>
          <a:p>
            <a:r>
              <a:rPr lang="en-US" altLang="ja-JP" dirty="0"/>
              <a:t> </a:t>
            </a:r>
            <a:r>
              <a:rPr lang="ja-JP" altLang="en-US" dirty="0"/>
              <a:t>*</a:t>
            </a:r>
            <a:r>
              <a:rPr lang="en-US" altLang="ja-JP" dirty="0"/>
              <a:t>Apache2.0</a:t>
            </a:r>
            <a:r>
              <a:rPr lang="ja-JP" altLang="en-US" dirty="0"/>
              <a:t> </a:t>
            </a:r>
            <a:r>
              <a:rPr lang="en-US" altLang="ja-JP" dirty="0"/>
              <a:t>: Apache License V2.0</a:t>
            </a:r>
            <a:endParaRPr kumimoji="1" lang="ja-JP" altLang="en-US" dirty="0"/>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3439597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デュアルライセンスの対応は？</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284983"/>
            <a:ext cx="8280919" cy="3109411"/>
          </a:xfrm>
        </p:spPr>
        <p:txBody>
          <a:bodyPr>
            <a:noAutofit/>
          </a:bodyPr>
          <a:lstStyle/>
          <a:p>
            <a:pPr marL="0" indent="0" eaLnBrk="0" fontAlgn="base" hangingPunc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状況や他の</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との組み合わせに</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よって、</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どちらかのライセンスに限定されることもあります。</a:t>
            </a:r>
            <a:endParaRPr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また、</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、両方のライセンス条件が適用される旨</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を記載していることもあります。この場合、両方</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のライセンス</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条件をすべて</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満たす必要があります。</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Readme</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等の関連</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情報に、ライセンスに関する記載がないかを</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確認したうえで判断してください</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ライセンス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デュアルライセンス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2053672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smtClean="0"/>
              <a:t>BSD</a:t>
            </a:r>
            <a:r>
              <a:rPr lang="ja-JP" altLang="en-US" dirty="0"/>
              <a:t> </a:t>
            </a:r>
            <a:r>
              <a:rPr lang="en-US" altLang="ja-JP" dirty="0" smtClean="0"/>
              <a:t>LICENSE</a:t>
            </a:r>
            <a:r>
              <a:rPr kumimoji="1" lang="ja-JP" altLang="en-US" dirty="0" smtClean="0"/>
              <a:t>関連</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988343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ライセンスは著作権表示のみあればいい？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ライセンスの条件では、著作権表示に加えて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の条件一覧、</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免責条項を含めることが記載されています。つまりライセンス文書全体を記載する必要があります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上記以外にも記載された条件を遵守する必要があります。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著作権</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表示のみ記載すればよいと</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誤った認識がされて</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いるケースもあるため、鵜呑みにせず、自らライセンス条件を確認することが大切です。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BSD</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ライセンスは、著作権表示を記載するだけで</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、自由</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に利用できる」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と聞きました。</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製品で利用する際も、著作権表示のみを記載しておけばいいですか？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2762F0D8-E76C-4B8E-8637-CF37481348D2}"/>
              </a:ext>
            </a:extLst>
          </p:cNvPr>
          <p:cNvSpPr txBox="1"/>
          <p:nvPr/>
        </p:nvSpPr>
        <p:spPr>
          <a:xfrm>
            <a:off x="418320" y="6428654"/>
            <a:ext cx="16209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　</a:t>
            </a:r>
            <a:r>
              <a:rPr kumimoji="1" lang="en-US" altLang="ja-JP" sz="1200" dirty="0">
                <a:latin typeface="Meiryo UI" panose="020B0604030504040204" pitchFamily="50" charset="-128"/>
                <a:ea typeface="Meiryo UI" panose="020B0604030504040204" pitchFamily="50" charset="-128"/>
              </a:rPr>
              <a:t>#BSD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A8947FC9-478B-4BCB-873D-6570D05FC791}"/>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6E53553F-54F1-45A1-B80A-7668EEDB3931}"/>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3192717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smtClean="0"/>
              <a:t>APACHE LICENSE V2</a:t>
            </a:r>
            <a:r>
              <a:rPr kumimoji="1" lang="ja-JP" altLang="en-US" dirty="0" smtClean="0"/>
              <a:t>関連</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3639906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ライセンスの著作権表示の空欄の扱いは？</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APACHE LICENSE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V2.0</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、著作権を記入する欄ではありません。</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には、</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独自に開発したプログラムに</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を適用するときの記載方法が紹介されて</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います。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を参照したところ</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末尾（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APPENDIX</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）に著作権表示を記載する箇所がありました。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表示を記載すればよいですか</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？（次スライド参照）</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FB98668B-D99D-4804-83CA-3778D8E35B81}"/>
              </a:ext>
            </a:extLst>
          </p:cNvPr>
          <p:cNvSpPr txBox="1"/>
          <p:nvPr/>
        </p:nvSpPr>
        <p:spPr>
          <a:xfrm>
            <a:off x="323528" y="6381328"/>
            <a:ext cx="3289584"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#APPENDIX</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　</a:t>
            </a:r>
            <a:r>
              <a:rPr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APACHE V2.0</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9EEF77E3-D84B-455B-B874-AE6BD925C3D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6C16BAE0-0710-4977-955C-71E1B6277696}"/>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4188437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490067"/>
          </a:xfrm>
        </p:spPr>
        <p:txBody>
          <a:bodyPr>
            <a:normAutofit fontScale="90000"/>
          </a:bodyPr>
          <a:lstStyle/>
          <a:p>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（例）</a:t>
            </a:r>
            <a:r>
              <a:rPr lang="en-US" altLang="ja-JP" sz="2800" u="sng" dirty="0">
                <a:latin typeface="Meiryo UI" panose="020B0604030504040204" pitchFamily="50" charset="-128"/>
                <a:ea typeface="Meiryo UI" panose="020B0604030504040204" pitchFamily="50" charset="-128"/>
                <a:cs typeface="Meiryo UI" panose="020B0604030504040204" pitchFamily="50" charset="-128"/>
              </a:rPr>
              <a:t> APACHE LICENSE V2.0</a:t>
            </a:r>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u="sng" dirty="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2800"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9512" y="764705"/>
            <a:ext cx="7237113" cy="3466078"/>
          </a:xfrm>
          <a:prstGeom prst="rect">
            <a:avLst/>
          </a:prstGeom>
          <a:noFill/>
          <a:ln>
            <a:noFill/>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cap="flat" cmpd="sng" algn="ctr">
                <a:solidFill>
                  <a:srgbClr val="57564F"/>
                </a:solidFill>
                <a:prstDash val="solid"/>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9516" y="3501008"/>
            <a:ext cx="4748548" cy="2855969"/>
          </a:xfrm>
          <a:prstGeom prst="rect">
            <a:avLst/>
          </a:prstGeom>
          <a:noFill/>
          <a:ln w="9525" cap="flat" cmpd="sng" algn="ctr">
            <a:solidFill>
              <a:srgbClr val="57564F"/>
            </a:solidFill>
            <a:prstDash val="solid"/>
            <a:miter lim="800000"/>
            <a:headEnd/>
            <a:tailEnd/>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Lst>
        </p:spPr>
      </p:pic>
      <p:sp>
        <p:nvSpPr>
          <p:cNvPr id="9" name="角丸四角形吹き出し 8"/>
          <p:cNvSpPr/>
          <p:nvPr/>
        </p:nvSpPr>
        <p:spPr bwMode="gray">
          <a:xfrm>
            <a:off x="4283968" y="3284984"/>
            <a:ext cx="4464496" cy="1440160"/>
          </a:xfrm>
          <a:prstGeom prst="wedgeRoundRectCallout">
            <a:avLst>
              <a:gd name="adj1" fmla="val -70353"/>
              <a:gd name="adj2" fmla="val 62853"/>
              <a:gd name="adj3" fmla="val 16667"/>
            </a:avLst>
          </a:prstGeom>
          <a:solidFill>
            <a:srgbClr val="F8C6C5"/>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APPENDIX</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には、独自プログラムに</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を適用する方法の</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spcBef>
                <a:spcPct val="0"/>
              </a:spcBef>
              <a:spcAft>
                <a:spcPct val="0"/>
              </a:spcAft>
            </a:pP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記載あり。配布者</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がライセンス文書の中に</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年数や自分の名前を記載</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しないように要注意。 </a:t>
            </a:r>
            <a:endParaRPr kumimoji="1" lang="ja-JP" altLang="en-US" sz="18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2789161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smtClean="0"/>
              <a:t>GPL</a:t>
            </a:r>
            <a:r>
              <a:rPr kumimoji="1" lang="ja-JP" altLang="en-US" dirty="0" smtClean="0"/>
              <a:t>関連</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4160146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40568"/>
            <a:ext cx="8280920" cy="39407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は販売禁止？</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87016"/>
            <a:ext cx="8291264" cy="3096981"/>
          </a:xfrm>
        </p:spPr>
        <p:txBody>
          <a:bodyPr>
            <a:noAutofit/>
          </a:bodyPr>
          <a:lstStyle/>
          <a:p>
            <a:pPr eaLnBrk="0" fontAlgn="base" hangingPunct="0">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のライセンス条件では、有償販売を禁止していません。したがって、製品に含めて販売することも可能です</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ただし、製品</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を購入した顧客</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が</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の部分を</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コピー</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したとしても、それに応じたロイヤリティ</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を徴収したり、</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顧客による再販を</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禁止したりしてはいけません</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br>
            <a:endParaRPr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a:t>
            </a:r>
            <a:b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2200" dirty="0">
                <a:latin typeface="Meiryo UI" panose="020B0604030504040204" pitchFamily="50" charset="-128"/>
                <a:ea typeface="Meiryo UI" panose="020B0604030504040204" pitchFamily="50" charset="-128"/>
                <a:cs typeface="Meiryo UI" panose="020B0604030504040204" pitchFamily="50" charset="-128"/>
                <a:hlinkClick r:id="rId3"/>
              </a:rPr>
              <a:t>は金銭目的でプログラムの複製を販売することを許可していますか</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9831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を製品で利用した場合</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、その製品を有償</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で販売することはできなくなりますか？</a:t>
            </a:r>
          </a:p>
        </p:txBody>
      </p:sp>
      <p:sp>
        <p:nvSpPr>
          <p:cNvPr id="9" name="テキスト ボックス 8"/>
          <p:cNvSpPr txBox="1"/>
          <p:nvPr/>
        </p:nvSpPr>
        <p:spPr>
          <a:xfrm>
            <a:off x="3347864" y="247024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D1867D30-FE7F-465D-8A8D-6ED4DE5DE2D0}"/>
              </a:ext>
            </a:extLst>
          </p:cNvPr>
          <p:cNvSpPr txBox="1"/>
          <p:nvPr/>
        </p:nvSpPr>
        <p:spPr>
          <a:xfrm>
            <a:off x="418320" y="6428654"/>
            <a:ext cx="138852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販売禁止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8E87896C-953D-409C-953F-6E4193BB1E05}"/>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4261B371-4249-473E-B961-89AFA856EE4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1939797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smtClean="0"/>
              <a:t>CC0-1.0</a:t>
            </a:r>
            <a:r>
              <a:rPr kumimoji="1" lang="ja-JP" altLang="en-US" dirty="0" smtClean="0"/>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705708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7553"/>
            <a:ext cx="8280920" cy="384377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は動的リンクなら他のプログラムに伝播しない？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55714"/>
            <a:ext cx="8291264" cy="2928283"/>
          </a:xfrm>
        </p:spPr>
        <p:txBody>
          <a:bodyPr>
            <a:no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は、動的リンクの場合</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も他のプログラム</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の配布や改変を禁止することはできず、</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の条件を課す必要があると思われます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を作成した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Free Software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FSF</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）は</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関連情報参照）にて</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の条件について、動的リンクか静的リンクかで異なることはない旨を表明しています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及ぶ作品に対し、静的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vs </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動的にリンクされたモジュールについて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hlinkClick r:id="rId3"/>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hlinkClick r:id="rId3"/>
              </a:rPr>
              <a:t>には</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異なる要求がありますか</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4" name="角丸四角形 3"/>
          <p:cNvSpPr/>
          <p:nvPr/>
        </p:nvSpPr>
        <p:spPr>
          <a:xfrm>
            <a:off x="467544" y="1268760"/>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と他</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プログラム</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を静的リンクして配布すると</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、他のプログラム</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にも</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の条件を課す必要がありますが、動的リンクであれば</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、他のプログラム</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の配布や改変を禁止</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する条件</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にできますか？</a:t>
            </a:r>
          </a:p>
        </p:txBody>
      </p:sp>
      <p:sp>
        <p:nvSpPr>
          <p:cNvPr id="9" name="テキスト ボックス 8"/>
          <p:cNvSpPr txBox="1"/>
          <p:nvPr/>
        </p:nvSpPr>
        <p:spPr>
          <a:xfrm>
            <a:off x="3347864" y="268627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a16="http://schemas.microsoft.com/office/drawing/2014/main" xmlns="" id="{20C82ED1-081B-4E69-8A39-BD579375C2FA}"/>
              </a:ext>
            </a:extLst>
          </p:cNvPr>
          <p:cNvSpPr txBox="1"/>
          <p:nvPr/>
        </p:nvSpPr>
        <p:spPr>
          <a:xfrm>
            <a:off x="418320" y="6428654"/>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リンク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伝播性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xmlns="" id="{EB4601FB-22EC-4557-858F-DDB6BB002E38}"/>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77DF0203-E52D-49D1-8077-460A905DD15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23132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は</a:t>
            </a: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著作権表示の記載も必要</a:t>
            </a: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 name="コンテンツ プレースホルダー 9"/>
          <p:cNvSpPr>
            <a:spLocks noGrp="1"/>
          </p:cNvSpPr>
          <p:nvPr>
            <p:ph idx="1"/>
          </p:nvPr>
        </p:nvSpPr>
        <p:spPr>
          <a:xfrm>
            <a:off x="457200" y="3546302"/>
            <a:ext cx="8229600" cy="2810047"/>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は、対象の</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を配布する場合、適切な著作権表示を記載することを義務付けています。</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GPLv2: 1</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項</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GPLv3: 4</a:t>
            </a:r>
            <a:r>
              <a:rPr lang="ja-JP" altLang="en-US" sz="9600" dirty="0">
                <a:latin typeface="Meiryo UI" panose="020B0604030504040204" pitchFamily="50" charset="-128"/>
                <a:ea typeface="Meiryo UI" panose="020B0604030504040204" pitchFamily="50" charset="-128"/>
                <a:cs typeface="Meiryo UI" panose="020B0604030504040204" pitchFamily="50" charset="-128"/>
              </a:rPr>
              <a:t>項</a:t>
            </a:r>
            <a:endParaRPr lang="en-US" altLang="ja-JP" sz="25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を配布する場合、ライセンス文書に加えて、著作権表示も記載して一緒に配布する必要がありますか？</a:t>
            </a:r>
          </a:p>
        </p:txBody>
      </p:sp>
      <p:sp>
        <p:nvSpPr>
          <p:cNvPr id="9" name="テキスト ボックス 8"/>
          <p:cNvSpPr txBox="1"/>
          <p:nvPr/>
        </p:nvSpPr>
        <p:spPr>
          <a:xfrm>
            <a:off x="3419872" y="2542257"/>
            <a:ext cx="1872208"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5" name="テキスト ボックス 4"/>
          <p:cNvSpPr txBox="1"/>
          <p:nvPr/>
        </p:nvSpPr>
        <p:spPr>
          <a:xfrm>
            <a:off x="467544" y="6392361"/>
            <a:ext cx="251511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　</a:t>
            </a:r>
            <a:r>
              <a:rPr kumimoji="1" lang="en-US" altLang="ja-JP" sz="1200" dirty="0">
                <a:latin typeface="Meiryo UI" panose="020B0604030504040204" pitchFamily="50" charset="-128"/>
                <a:ea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2297783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55259"/>
            <a:ext cx="8280920" cy="3259403"/>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3200" dirty="0" smtClean="0">
                <a:latin typeface="Meiryo UI" panose="020B0604030504040204" pitchFamily="50" charset="-128"/>
                <a:ea typeface="Meiryo UI" panose="020B0604030504040204" pitchFamily="50" charset="-128"/>
              </a:rPr>
              <a:t>ラッパーを挟んだときの</a:t>
            </a:r>
            <a:r>
              <a:rPr lang="en-US" altLang="ja-JP" sz="3200" dirty="0" smtClean="0">
                <a:latin typeface="Meiryo UI" panose="020B0604030504040204" pitchFamily="50" charset="-128"/>
                <a:ea typeface="Meiryo UI" panose="020B0604030504040204" pitchFamily="50" charset="-128"/>
              </a:rPr>
              <a:t>GPL</a:t>
            </a:r>
            <a:r>
              <a:rPr lang="ja-JP" altLang="en-US" sz="3200" dirty="0" smtClean="0">
                <a:latin typeface="Meiryo UI" panose="020B0604030504040204" pitchFamily="50" charset="-128"/>
                <a:ea typeface="Meiryo UI" panose="020B0604030504040204" pitchFamily="50" charset="-128"/>
              </a:rPr>
              <a:t>の影響は</a:t>
            </a: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938398"/>
            <a:ext cx="8310139" cy="2442930"/>
          </a:xfrm>
        </p:spPr>
        <p:txBody>
          <a:bodyPr>
            <a:normAutofit fontScale="25000" lnSpcReduction="20000"/>
          </a:bodyPr>
          <a:lstStyle/>
          <a:p>
            <a:pPr marL="0" indent="0" eaLnBrk="0" fontAlgn="base" hangingPunct="0">
              <a:lnSpc>
                <a:spcPct val="120000"/>
              </a:lnSpc>
              <a:buNone/>
            </a:pPr>
            <a:r>
              <a:rPr lang="ja-JP" altLang="en-US" sz="8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自作</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プログラムに</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も</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条件を適用しなくてはならないでしょう。</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FSF</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が類似した</a:t>
            </a:r>
            <a:r>
              <a:rPr lang="en-US" altLang="ja-JP" sz="8800" dirty="0">
                <a:latin typeface="Meiryo UI" panose="020B0604030504040204" pitchFamily="50" charset="-128"/>
                <a:ea typeface="Meiryo UI" panose="020B0604030504040204" pitchFamily="50" charset="-128"/>
                <a:cs typeface="Meiryo UI" panose="020B0604030504040204" pitchFamily="50" charset="-128"/>
              </a:rPr>
              <a:t>QA</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を公開していますので、以下の参考情報を参照してください</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br>
            <a:endParaRPr lang="en-US" altLang="ja-JP" sz="88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8800" dirty="0">
                <a:latin typeface="Meiryo UI" panose="020B0604030504040204" pitchFamily="50" charset="-128"/>
                <a:ea typeface="Meiryo UI" panose="020B0604030504040204" pitchFamily="50" charset="-128"/>
                <a:cs typeface="Meiryo UI" panose="020B0604030504040204" pitchFamily="50" charset="-128"/>
              </a:rPr>
              <a:t>関連</a:t>
            </a:r>
            <a:r>
              <a:rPr lang="ja-JP" altLang="en-US" sz="8800" dirty="0" smtClean="0">
                <a:latin typeface="Meiryo UI" panose="020B0604030504040204" pitchFamily="50" charset="-128"/>
                <a:ea typeface="Meiryo UI" panose="020B0604030504040204" pitchFamily="50" charset="-128"/>
                <a:cs typeface="Meiryo UI" panose="020B0604030504040204" pitchFamily="50" charset="-128"/>
              </a:rPr>
              <a:t>情報</a:t>
            </a:r>
            <a:r>
              <a:rPr lang="en-US" altLang="ja-JP" sz="88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ct val="120000"/>
              </a:lnSpc>
              <a:buNone/>
            </a:pP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3"/>
              </a:rPr>
              <a:t>の及ぶソフトウェアをわたしのプロプライエタリ・システムに組み込みたいと考えています。</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3"/>
              </a:rPr>
              <a:t>の及ぶ部分とプロプライエタリの部分との間に</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3"/>
              </a:rPr>
              <a:t>と両立するゆるい寛容なライセンス</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(X11</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3"/>
              </a:rPr>
              <a:t>ライセンスのような</a:t>
            </a:r>
            <a:r>
              <a:rPr lang="en-US" altLang="ja-JP" sz="72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7200" dirty="0">
                <a:latin typeface="Meiryo UI" panose="020B0604030504040204" pitchFamily="50" charset="-128"/>
                <a:ea typeface="Meiryo UI" panose="020B0604030504040204" pitchFamily="50" charset="-128"/>
                <a:cs typeface="Meiryo UI" panose="020B0604030504040204" pitchFamily="50" charset="-128"/>
                <a:hlinkClick r:id="rId3"/>
              </a:rPr>
              <a:t>の「ラッパー」モジュールをはさむことにより、これは可能ですか</a:t>
            </a:r>
            <a:r>
              <a:rPr lang="en-US" altLang="ja-JP" sz="7200" dirty="0" smtClean="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7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5424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当社製品に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ライブラリを利用予定です。このライブラリと自作プログラムの間に別に用意したライブラリを挟み、このライブラリに制限の緩い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ライセンス等を適用して自作プログラムにリンクしても自作プログラムに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の条件を適用しなくてはなりませんか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068960"/>
            <a:ext cx="1512168"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024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リンク　</a:t>
            </a:r>
            <a:r>
              <a:rPr lang="en-US" altLang="ja-JP" sz="1200" dirty="0" smtClean="0">
                <a:latin typeface="Meiryo UI" panose="020B0604030504040204" pitchFamily="50" charset="-128"/>
                <a:ea typeface="Meiryo UI" panose="020B0604030504040204" pitchFamily="50" charset="-128"/>
              </a:rPr>
              <a:t>#</a:t>
            </a:r>
            <a:r>
              <a:rPr lang="ja-JP" altLang="en-US" sz="1200" dirty="0"/>
              <a:t>ラッパー</a:t>
            </a:r>
            <a:r>
              <a:rPr kumimoji="1" lang="ja-JP" altLang="en-US" sz="1200" dirty="0">
                <a:latin typeface="Meiryo UI" panose="020B0604030504040204" pitchFamily="50" charset="-128"/>
                <a:ea typeface="Meiryo UI" panose="020B0604030504040204" pitchFamily="50" charset="-128"/>
              </a:rPr>
              <a:t>　</a:t>
            </a: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77337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4424844" y="1074222"/>
            <a:ext cx="4323620" cy="338554"/>
          </a:xfrm>
          <a:prstGeom prst="rect">
            <a:avLst/>
          </a:prstGeom>
          <a:noFill/>
        </p:spPr>
        <p:txBody>
          <a:bodyPr wrap="none" rtlCol="0">
            <a:spAutoFit/>
          </a:bodyPr>
          <a:lstStyle/>
          <a:p>
            <a:r>
              <a:rPr lang="ja-JP" altLang="en-US" sz="1600" dirty="0"/>
              <a:t>「</a:t>
            </a:r>
            <a:r>
              <a:rPr lang="en-US" altLang="ja-JP" sz="1600" dirty="0"/>
              <a:t>GPL</a:t>
            </a:r>
            <a:r>
              <a:rPr lang="ja-JP" altLang="en-US" sz="1600" dirty="0"/>
              <a:t>ライブラリ」</a:t>
            </a:r>
            <a:r>
              <a:rPr lang="en-US" altLang="ja-JP" sz="1600" dirty="0"/>
              <a:t>:GPL</a:t>
            </a:r>
            <a:r>
              <a:rPr lang="ja-JP" altLang="en-US" sz="1600" dirty="0"/>
              <a:t>で利用許諾されたライブラリ</a:t>
            </a:r>
            <a:endParaRPr kumimoji="1" lang="ja-JP" altLang="en-US" sz="1600" dirty="0"/>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104323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smtClean="0"/>
              <a:t>LGPL</a:t>
            </a:r>
            <a:r>
              <a:rPr kumimoji="1" lang="ja-JP" altLang="en-US" dirty="0" smtClean="0"/>
              <a:t>関連</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4099563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と静的リンクすると</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適用になる？</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3"/>
          </a:xfrm>
        </p:spPr>
        <p:txBody>
          <a:bodyPr>
            <a:noAutofit/>
          </a:bodyPr>
          <a:lstStyle/>
          <a:p>
            <a:pPr marL="0" indent="0" eaLnBrk="0" fontAlgn="base" hangingPunct="0">
              <a:buNone/>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リンクす</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る</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他のプログラム</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を適用する必要はありません。ただし</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、そのプログラム</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に対して課される条件があります。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LGPL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の詳細な条件</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SOFTIC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IoT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時代における</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の利用と法的諸問題</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Q&amp;A</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集」の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(D-3-8)</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を参照ください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LGPLv2.1</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条</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LGPLv3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4</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条</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(LGPL</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の</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及ぶ作品に対し、静的 </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vs </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動的にリンクされたモジュールについて、</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LGPL</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hlinkClick r:id="rId4"/>
              </a:rPr>
              <a:t>には</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異なる要求がありますか</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と他のプログラムを静的</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リンク</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して配布する場合、リンクする他のプログラムに</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LGPL</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を適用する必要</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がありますか？</a:t>
            </a:r>
          </a:p>
        </p:txBody>
      </p:sp>
      <p:sp>
        <p:nvSpPr>
          <p:cNvPr id="9" name="テキスト ボックス 8"/>
          <p:cNvSpPr txBox="1"/>
          <p:nvPr/>
        </p:nvSpPr>
        <p:spPr>
          <a:xfrm>
            <a:off x="3131840" y="2562235"/>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16302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静的リンク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伝播性 </a:t>
            </a:r>
            <a:r>
              <a:rPr kumimoji="1" lang="en-US" altLang="ja-JP" sz="1200" dirty="0">
                <a:latin typeface="Meiryo UI" panose="020B0604030504040204" pitchFamily="50" charset="-128"/>
                <a:ea typeface="Meiryo UI" panose="020B0604030504040204" pitchFamily="50" charset="-128"/>
              </a:rPr>
              <a:t>#LGPL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4073527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smtClean="0"/>
              <a:t>AGPL</a:t>
            </a:r>
            <a:r>
              <a:rPr kumimoji="1" lang="ja-JP" altLang="en-US" dirty="0" smtClean="0"/>
              <a:t>関連</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2703215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rPr>
              <a:t>AGPL</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は</a:t>
            </a:r>
            <a:r>
              <a:rPr lang="en-US" altLang="ja-JP" sz="3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を配布しなくてもソース提供必須</a:t>
            </a: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501008"/>
            <a:ext cx="8310139" cy="2891353"/>
          </a:xfrm>
        </p:spPr>
        <p:txBody>
          <a:bodyPr>
            <a:noAutofit/>
          </a:bodyPr>
          <a:lstStyle/>
          <a:p>
            <a:pPr marL="0" indent="0" eaLnBrk="0" fontAlgn="base" hangingPunc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AGPL</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は、</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のバイナリを配布しない場合</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でも、サービス</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の利用者</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へソースコード</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の提供を必要とする場合があります。具体的には</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、以下の場合です。</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ネットワーク</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を介してサービス利用者とやり取りする</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場合、</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かつ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2.AGPL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正した</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場合</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　（注）リンク</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等により他の</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プログラムにも</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AGPL</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が適用されるようになった場合（伝播）を含みます。</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伝播</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については</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SOFTIC</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hlinkClick r:id="rId3"/>
              </a:rPr>
              <a:t>「</a:t>
            </a:r>
            <a:r>
              <a:rPr lang="en-US" altLang="ja-JP" sz="1800" dirty="0" err="1" smtClean="0">
                <a:latin typeface="Meiryo UI" panose="020B0604030504040204" pitchFamily="50" charset="-128"/>
                <a:ea typeface="Meiryo UI" panose="020B0604030504040204" pitchFamily="50" charset="-128"/>
                <a:cs typeface="Meiryo UI" panose="020B0604030504040204" pitchFamily="50" charset="-128"/>
                <a:hlinkClick r:id="rId3"/>
              </a:rPr>
              <a:t>IoT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hlinkClick r:id="rId3"/>
              </a:rPr>
              <a:t>時代</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に</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hlinkClick r:id="rId3"/>
              </a:rPr>
              <a:t>おける</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hlinkClick r:id="rId3"/>
              </a:rPr>
              <a:t>OSS</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hlinkClick r:id="rId3"/>
              </a:rPr>
              <a:t>の利用と法的諸問題</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hlinkClick r:id="rId3"/>
              </a:rPr>
              <a:t>Q&amp;A</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hlinkClick r:id="rId3"/>
              </a:rPr>
              <a:t>集」の</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hlinkClick r:id="rId3"/>
              </a:rPr>
              <a:t>(D-3-1</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を参照ください</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AGPL:</a:t>
            </a:r>
            <a:r>
              <a:rPr lang="zh-CN" altLang="en-US" sz="1800" dirty="0">
                <a:latin typeface="Meiryo UI" panose="020B0604030504040204" pitchFamily="50" charset="-128"/>
                <a:ea typeface="Meiryo UI" panose="020B0604030504040204" pitchFamily="50" charset="-128"/>
                <a:cs typeface="Meiryo UI" panose="020B0604030504040204" pitchFamily="50" charset="-128"/>
              </a:rPr>
              <a:t>第</a:t>
            </a:r>
            <a:r>
              <a:rPr lang="en-US" altLang="zh-CN" sz="1800" dirty="0">
                <a:latin typeface="Meiryo UI" panose="020B0604030504040204" pitchFamily="50" charset="-128"/>
                <a:ea typeface="Meiryo UI" panose="020B0604030504040204" pitchFamily="50" charset="-128"/>
                <a:cs typeface="Meiryo UI" panose="020B0604030504040204" pitchFamily="50" charset="-128"/>
              </a:rPr>
              <a:t>0</a:t>
            </a:r>
            <a:r>
              <a:rPr lang="zh-CN" altLang="en-US" sz="1800" dirty="0">
                <a:latin typeface="Meiryo UI" panose="020B0604030504040204" pitchFamily="50" charset="-128"/>
                <a:ea typeface="Meiryo UI" panose="020B0604030504040204" pitchFamily="50" charset="-128"/>
                <a:cs typeface="Meiryo UI" panose="020B0604030504040204" pitchFamily="50" charset="-128"/>
              </a:rPr>
              <a:t>条、第</a:t>
            </a:r>
            <a:r>
              <a:rPr lang="en-US" altLang="zh-CN" sz="1800" dirty="0">
                <a:latin typeface="Meiryo UI" panose="020B0604030504040204" pitchFamily="50" charset="-128"/>
                <a:ea typeface="Meiryo UI" panose="020B0604030504040204" pitchFamily="50" charset="-128"/>
                <a:cs typeface="Meiryo UI" panose="020B0604030504040204" pitchFamily="50" charset="-128"/>
              </a:rPr>
              <a:t>5</a:t>
            </a:r>
            <a:r>
              <a:rPr lang="zh-CN" altLang="en-US" sz="1800" dirty="0">
                <a:latin typeface="Meiryo UI" panose="020B0604030504040204" pitchFamily="50" charset="-128"/>
                <a:ea typeface="Meiryo UI" panose="020B0604030504040204" pitchFamily="50" charset="-128"/>
                <a:cs typeface="Meiryo UI" panose="020B0604030504040204" pitchFamily="50" charset="-128"/>
              </a:rPr>
              <a:t>条、</a:t>
            </a:r>
            <a:r>
              <a:rPr lang="zh-CN" altLang="en-US" sz="1800"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zh-CN" sz="1800" dirty="0" smtClean="0">
                <a:latin typeface="Meiryo UI" panose="020B0604030504040204" pitchFamily="50" charset="-128"/>
                <a:ea typeface="Meiryo UI" panose="020B0604030504040204" pitchFamily="50" charset="-128"/>
                <a:cs typeface="Meiryo UI" panose="020B0604030504040204" pitchFamily="50" charset="-128"/>
              </a:rPr>
              <a:t>13</a:t>
            </a:r>
            <a:r>
              <a:rPr lang="zh-CN" altLang="en-US" sz="1800" dirty="0" smtClean="0">
                <a:latin typeface="Meiryo UI" panose="020B0604030504040204" pitchFamily="50" charset="-128"/>
                <a:ea typeface="Meiryo UI" panose="020B0604030504040204" pitchFamily="50" charset="-128"/>
                <a:cs typeface="Meiryo UI" panose="020B0604030504040204" pitchFamily="50" charset="-128"/>
              </a:rPr>
              <a:t>条</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AGPL(AfferoGPLv3)</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SaaS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等のサービスで活用する予定です。</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を配布しなくてもソースコードを提供しなければなりませんか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59162"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AfferoGPL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AGPL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ソース提供</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3723649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20688"/>
            <a:ext cx="8229600" cy="5735662"/>
          </a:xfrm>
        </p:spPr>
        <p:txBody>
          <a:bodyPr>
            <a:normAutofit/>
          </a:bodyPr>
          <a:lstStyle/>
          <a:p>
            <a:pPr marL="0" indent="0">
              <a:buNone/>
            </a:pPr>
            <a:r>
              <a:rPr kumimoji="1" lang="en-US" altLang="ja-JP" sz="1800" dirty="0" smtClean="0"/>
              <a:t>【</a:t>
            </a:r>
            <a:r>
              <a:rPr kumimoji="1" lang="ja-JP" altLang="en-US" sz="1800" dirty="0" smtClean="0"/>
              <a:t>追加</a:t>
            </a:r>
            <a:r>
              <a:rPr kumimoji="1" lang="en-US" altLang="ja-JP" sz="1800" dirty="0" smtClean="0"/>
              <a:t>QA</a:t>
            </a:r>
            <a:r>
              <a:rPr lang="en-US" altLang="ja-JP" sz="1800" dirty="0" smtClean="0"/>
              <a:t>】</a:t>
            </a:r>
            <a:r>
              <a:rPr lang="en-US" altLang="ja-JP" sz="1800" dirty="0"/>
              <a:t>2019</a:t>
            </a:r>
            <a:r>
              <a:rPr lang="ja-JP" altLang="en-US" sz="1800" dirty="0"/>
              <a:t>年</a:t>
            </a:r>
            <a:r>
              <a:rPr lang="en-US" altLang="ja-JP" sz="1800" dirty="0"/>
              <a:t>2</a:t>
            </a:r>
            <a:r>
              <a:rPr lang="ja-JP" altLang="en-US" sz="1800" dirty="0" smtClean="0"/>
              <a:t>月</a:t>
            </a:r>
            <a:r>
              <a:rPr lang="en-US" altLang="ja-JP" sz="1800" dirty="0" smtClean="0"/>
              <a:t>22</a:t>
            </a:r>
            <a:r>
              <a:rPr lang="ja-JP" altLang="en-US" sz="1800" dirty="0" smtClean="0"/>
              <a:t>日</a:t>
            </a:r>
            <a:endParaRPr lang="ja-JP" altLang="en-US" sz="1800" dirty="0"/>
          </a:p>
          <a:p>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は誰に提供する</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コンパイラのライセンスの影響は？</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のライセンス対応は</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対応は？</a:t>
            </a: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自動生成部分が他の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と部分一致したら？</a:t>
            </a: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バージョンアップ時のライセンス変更の扱いは？</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は著作権表示の記載も必要？</a:t>
            </a: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ラッパーを挟んだときの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の影響は？</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AGPL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を配布しなくてもソース提供必須</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819239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617872"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のメーリングリスト</a:t>
            </a:r>
            <a:r>
              <a:rPr lang="ja-JP" altLang="en-US" dirty="0">
                <a:latin typeface="メイリオ" panose="020B0604030504040204" pitchFamily="50" charset="-128"/>
                <a:ea typeface="メイリオ" panose="020B0604030504040204" pitchFamily="50" charset="-128"/>
              </a:rPr>
              <a:t>は、どなたでも以下</a:t>
            </a:r>
            <a:r>
              <a:rPr lang="en-US" altLang="ja-JP" dirty="0">
                <a:latin typeface="メイリオ" panose="020B0604030504040204" pitchFamily="50" charset="-128"/>
                <a:ea typeface="メイリオ" panose="020B0604030504040204" pitchFamily="50" charset="-128"/>
              </a:rPr>
              <a:t>URL</a:t>
            </a:r>
            <a:r>
              <a:rPr lang="ja-JP" altLang="en-US" dirty="0" smtClean="0">
                <a:latin typeface="メイリオ" panose="020B0604030504040204" pitchFamily="50" charset="-128"/>
                <a:ea typeface="メイリオ" panose="020B0604030504040204" pitchFamily="50" charset="-128"/>
              </a:rPr>
              <a:t>から</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rPr>
              <a:t>登録が</a:t>
            </a:r>
            <a:r>
              <a:rPr lang="ja-JP" altLang="en-US" dirty="0" smtClean="0">
                <a:latin typeface="メイリオ" panose="020B0604030504040204" pitchFamily="50" charset="-128"/>
                <a:ea typeface="メイリオ" panose="020B0604030504040204" pitchFamily="50" charset="-128"/>
              </a:rPr>
              <a:t>できます。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hlinkClick r:id="rId2"/>
              </a:rPr>
              <a:t>https</a:t>
            </a:r>
            <a:r>
              <a:rPr lang="en-US" altLang="ja-JP" dirty="0">
                <a:latin typeface="メイリオ" panose="020B0604030504040204" pitchFamily="50" charset="-128"/>
                <a:ea typeface="メイリオ" panose="020B0604030504040204" pitchFamily="50" charset="-128"/>
                <a:hlinkClick r:id="rId2"/>
              </a:rPr>
              <a:t>://</a:t>
            </a:r>
            <a:r>
              <a:rPr lang="en-US" altLang="ja-JP" dirty="0" smtClean="0">
                <a:latin typeface="メイリオ" panose="020B0604030504040204" pitchFamily="50" charset="-128"/>
                <a:ea typeface="メイリオ" panose="020B0604030504040204" pitchFamily="50" charset="-128"/>
                <a:hlinkClick r:id="rId2"/>
              </a:rPr>
              <a:t>lists.linuxfoundation.org/mailman/listinfo/openchain-japan-wg</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endParaRPr lang="en-US" altLang="ja-JP" dirty="0" smtClean="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メーリングリスト：</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利用</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可能な</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 xmlns:a16="http://schemas.microsoft.com/office/drawing/2014/main" id="{DE3F1B5C-5D20-45B7-80A2-45994961CE49}"/>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97945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したがって</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C729DD84-530D-4094-BC3F-E245F6C45C5F}"/>
              </a:ext>
            </a:extLst>
          </p:cNvPr>
          <p:cNvSpPr txBox="1"/>
          <p:nvPr/>
        </p:nvSpPr>
        <p:spPr>
          <a:xfrm>
            <a:off x="219436" y="6428654"/>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3037454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特許庁へ登録した特許権を放棄する義務はありません。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自由利用を許諾する前提で投稿した</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に対して、特許権の権利行使</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*は原則できません</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と関係しない製品に対して権利行使することは可能です。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619448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の開発者が提示</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した英文の</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ドキュメントを添付する必要があります。参考情報として和訳を提供する場合は、英文のライセンスが正式版であることを明確にしておく必要があります</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＊ライセンス原文が英語以外の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場合も同様に原則、原文</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和訳だけを</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2533835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を、お客様の事務所へ持ち込む場合は、</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（参考）</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条件</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によっては、お客様からの依頼による場合は、配布とみなさないものもあり得ます。</a:t>
            </a:r>
            <a:endPar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お客様からの依頼に</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より、</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をダウンロードしてインストールする作業を代行して行う場合、お客様へ</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供したとしても、特にライセンス条件を気にする必要はないと思っていいですか？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80653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ライセンスを修正することも可能？</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、配布先のお客</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様が遵守</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できない条件</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が記載されていました。</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削除して</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11" name="テキスト ボックス 10">
            <a:extLst>
              <a:ext uri="{FF2B5EF4-FFF2-40B4-BE49-F238E27FC236}">
                <a16:creationId xmlns=""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25806781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6641</TotalTime>
  <Words>2098</Words>
  <Application>Microsoft Office PowerPoint</Application>
  <PresentationFormat>画面に合わせる (4:3)</PresentationFormat>
  <Paragraphs>425</Paragraphs>
  <Slides>38</Slides>
  <Notes>30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メイリオ</vt:lpstr>
      <vt:lpstr>Arial</vt:lpstr>
      <vt:lpstr>Calibri</vt:lpstr>
      <vt:lpstr>Wingdings</vt:lpstr>
      <vt:lpstr>Office ​​テーマ</vt:lpstr>
      <vt:lpstr>OSSライセンス関連でよくある誤解　V2</vt:lpstr>
      <vt:lpstr>一般的なQA（ライセンス共通）</vt:lpstr>
      <vt:lpstr>禁止されていなければ、利用できる？</vt:lpstr>
      <vt:lpstr>他で利用実績があれば、利用できる？</vt:lpstr>
      <vt:lpstr>OSSは特許侵害とは関係しない？</vt:lpstr>
      <vt:lpstr>コミュニティへ投稿すると特許権の放棄は必須?</vt:lpstr>
      <vt:lpstr>ライセンス文書の提示は、参考和訳の方が親切？</vt:lpstr>
      <vt:lpstr>代行作業であれば、ライセンス条件は関係なし？</vt:lpstr>
      <vt:lpstr>ライセンスを修正することも可能？</vt:lpstr>
      <vt:lpstr>改変しなければ、ソースコードの提供は不要？</vt:lpstr>
      <vt:lpstr>改変したら、コミュニティへ提供する必要あり？</vt:lpstr>
      <vt:lpstr>ソースコード提供は開発元のURL紹介でOK？</vt:lpstr>
      <vt:lpstr>ライセンスはOSIサイトからコピーすればいい？</vt:lpstr>
      <vt:lpstr>（補足）OSIサイトの雛型</vt:lpstr>
      <vt:lpstr>ソースコードは誰に提供する？</vt:lpstr>
      <vt:lpstr>コンパイラのライセンスの影響は？</vt:lpstr>
      <vt:lpstr>OSSに含まれる他のOSSのライセンス対応は？</vt:lpstr>
      <vt:lpstr>OSSに含まれる両立しないライセンスのOSS対応は？</vt:lpstr>
      <vt:lpstr>動作しないならライセンスを守る必要はない？</vt:lpstr>
      <vt:lpstr>自動生成部分が他のOSSと部分一致したら？</vt:lpstr>
      <vt:lpstr>バージョンアップ時のライセンス変更の扱いは？</vt:lpstr>
      <vt:lpstr>デュアルライセンスの対応は？</vt:lpstr>
      <vt:lpstr>BSD LICENSE関連</vt:lpstr>
      <vt:lpstr>BSDライセンスは著作権表示のみあればいい？</vt:lpstr>
      <vt:lpstr>APACHE LICENSE V2関連</vt:lpstr>
      <vt:lpstr>ライセンスの著作権表示の空欄の扱いは？</vt:lpstr>
      <vt:lpstr>（例） APACHE LICENSE V2.0のAPPENDIX </vt:lpstr>
      <vt:lpstr>GPL関連</vt:lpstr>
      <vt:lpstr>GPLは販売禁止？</vt:lpstr>
      <vt:lpstr>GPLは動的リンクなら他のプログラムに伝播しない？</vt:lpstr>
      <vt:lpstr>GPLは著作権表示の記載も必要？</vt:lpstr>
      <vt:lpstr>ラッパーを挟んだときのGPLの影響は？</vt:lpstr>
      <vt:lpstr>LGPL関連</vt:lpstr>
      <vt:lpstr>LGPLと静的リンクするとLGPL適用になる？</vt:lpstr>
      <vt:lpstr>AGPL関連</vt:lpstr>
      <vt:lpstr>AGPLはOSSを配布しなくてもソース提供必須？</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139</cp:revision>
  <cp:lastPrinted>2019-01-15T04:41:08Z</cp:lastPrinted>
  <dcterms:created xsi:type="dcterms:W3CDTF">2018-08-01T08:19:55Z</dcterms:created>
  <dcterms:modified xsi:type="dcterms:W3CDTF">2019-02-26T02:34:57Z</dcterms:modified>
  <cp:category>公開情報</cp:category>
</cp:coreProperties>
</file>