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391" r:id="rId3"/>
    <p:sldId id="392" r:id="rId4"/>
    <p:sldId id="393" r:id="rId5"/>
    <p:sldId id="394" r:id="rId6"/>
    <p:sldId id="374" r:id="rId7"/>
    <p:sldId id="367" r:id="rId8"/>
    <p:sldId id="390" r:id="rId9"/>
    <p:sldId id="378" r:id="rId10"/>
    <p:sldId id="349" r:id="rId11"/>
    <p:sldId id="381" r:id="rId12"/>
    <p:sldId id="388" r:id="rId13"/>
    <p:sldId id="389" r:id="rId14"/>
    <p:sldId id="382" r:id="rId15"/>
    <p:sldId id="383" r:id="rId16"/>
    <p:sldId id="386" r:id="rId17"/>
    <p:sldId id="402" r:id="rId18"/>
    <p:sldId id="395" r:id="rId19"/>
    <p:sldId id="396" r:id="rId20"/>
    <p:sldId id="379" r:id="rId21"/>
    <p:sldId id="380" r:id="rId22"/>
    <p:sldId id="387" r:id="rId23"/>
    <p:sldId id="384" r:id="rId24"/>
    <p:sldId id="385" r:id="rId25"/>
  </p:sldIdLst>
  <p:sldSz cx="9906000" cy="6858000" type="A4"/>
  <p:notesSz cx="6797675" cy="9926638"/>
  <p:defaultTextStyle>
    <a:defPPr>
      <a:defRPr lang="ja-JP"/>
    </a:defPPr>
    <a:lvl1pPr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Black" pitchFamily="34"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Black" pitchFamily="34"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Black" pitchFamily="34"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Black" pitchFamily="34" charset="0"/>
        <a:ea typeface="HGP創英角ｺﾞｼｯｸUB" pitchFamily="50" charset="-128"/>
        <a:cs typeface="+mn-cs"/>
      </a:defRPr>
    </a:lvl9pPr>
  </p:defaultTextStyle>
  <p:extLst>
    <p:ext uri="{EFAFB233-063F-42B5-8137-9DF3F51BA10A}">
      <p15:sldGuideLst xmlns:p15="http://schemas.microsoft.com/office/powerpoint/2012/main">
        <p15:guide id="1" orient="horz" pos="2387">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FFCCFF"/>
    <a:srgbClr val="FFFF00"/>
    <a:srgbClr val="99FF66"/>
    <a:srgbClr val="FFCC99"/>
    <a:srgbClr val="FFFF99"/>
    <a:srgbClr val="00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92" autoAdjust="0"/>
    <p:restoredTop sz="84869" autoAdjust="0"/>
  </p:normalViewPr>
  <p:slideViewPr>
    <p:cSldViewPr>
      <p:cViewPr varScale="1">
        <p:scale>
          <a:sx n="67" d="100"/>
          <a:sy n="67" d="100"/>
        </p:scale>
        <p:origin x="1982" y="29"/>
      </p:cViewPr>
      <p:guideLst>
        <p:guide orient="horz" pos="2387"/>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ja-JP" altLang="en-US" sz="2000" b="0" dirty="0">
                <a:solidFill>
                  <a:schemeClr val="tx1"/>
                </a:solidFill>
                <a:latin typeface="HGP創英角ｺﾞｼｯｸUB" panose="020B0900000000000000" pitchFamily="50" charset="-128"/>
                <a:ea typeface="HGP創英角ｺﾞｼｯｸUB" panose="020B0900000000000000" pitchFamily="50" charset="-128"/>
              </a:rPr>
              <a:t>希望研修</a:t>
            </a:r>
            <a:endParaRPr lang="en-US" altLang="ja-JP" sz="2000" b="0" dirty="0">
              <a:solidFill>
                <a:schemeClr val="tx1"/>
              </a:solidFill>
              <a:latin typeface="HGP創英角ｺﾞｼｯｸUB" panose="020B0900000000000000" pitchFamily="50" charset="-128"/>
              <a:ea typeface="HGP創英角ｺﾞｼｯｸUB" panose="020B0900000000000000" pitchFamily="50" charset="-128"/>
            </a:endParaRPr>
          </a:p>
          <a:p>
            <a:pPr>
              <a:defRPr sz="1400" b="0" i="0" u="none" strike="noStrike" kern="1200" cap="none" spc="20" baseline="0">
                <a:solidFill>
                  <a:schemeClr val="tx1">
                    <a:lumMod val="50000"/>
                    <a:lumOff val="50000"/>
                  </a:schemeClr>
                </a:solidFill>
                <a:latin typeface="+mn-lt"/>
                <a:ea typeface="+mn-ea"/>
                <a:cs typeface="+mn-cs"/>
              </a:defRPr>
            </a:pPr>
            <a:r>
              <a:rPr lang="ja-JP" altLang="en-US" sz="2000" b="0" dirty="0">
                <a:solidFill>
                  <a:schemeClr val="tx1"/>
                </a:solidFill>
                <a:latin typeface="HGP創英角ｺﾞｼｯｸUB" panose="020B0900000000000000" pitchFamily="50" charset="-128"/>
                <a:ea typeface="HGP創英角ｺﾞｼｯｸUB" panose="020B0900000000000000" pitchFamily="50" charset="-128"/>
              </a:rPr>
              <a:t>テーマ</a:t>
            </a:r>
          </a:p>
        </c:rich>
      </c:tx>
      <c:layout>
        <c:manualLayout>
          <c:xMode val="edge"/>
          <c:yMode val="edge"/>
          <c:x val="0.3437420333761626"/>
          <c:y val="0.39371708799557947"/>
        </c:manualLayout>
      </c:layout>
      <c:overlay val="0"/>
      <c:spPr>
        <a:noFill/>
        <a:ln>
          <a:noFill/>
        </a:ln>
        <a:effectLst/>
      </c:spPr>
    </c:title>
    <c:autoTitleDeleted val="0"/>
    <c:plotArea>
      <c:layout>
        <c:manualLayout>
          <c:layoutTarget val="inner"/>
          <c:xMode val="edge"/>
          <c:yMode val="edge"/>
          <c:x val="5.4008871523675658E-2"/>
          <c:y val="2.0420776350324635E-2"/>
          <c:w val="0.84532174497657875"/>
          <c:h val="0.95877165354330696"/>
        </c:manualLayout>
      </c:layout>
      <c:doughnutChart>
        <c:varyColors val="1"/>
        <c:ser>
          <c:idx val="0"/>
          <c:order val="0"/>
          <c:tx>
            <c:strRef>
              <c:f>'希望テーマ　申込みトリガ統計'!$B$40</c:f>
              <c:strCache>
                <c:ptCount val="1"/>
                <c:pt idx="0">
                  <c:v>合計(人）</c:v>
                </c:pt>
              </c:strCache>
            </c:strRef>
          </c:tx>
          <c:dPt>
            <c:idx val="0"/>
            <c:bubble3D val="0"/>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1-0EFF-4F72-8BD5-6D1510D50CE7}"/>
              </c:ext>
            </c:extLst>
          </c:dPt>
          <c:dPt>
            <c:idx val="1"/>
            <c:bubble3D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3-0EFF-4F72-8BD5-6D1510D50CE7}"/>
              </c:ext>
            </c:extLst>
          </c:dPt>
          <c:dPt>
            <c:idx val="2"/>
            <c:bubble3D val="0"/>
            <c:spPr>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5-0EFF-4F72-8BD5-6D1510D50CE7}"/>
              </c:ext>
            </c:extLst>
          </c:dPt>
          <c:dPt>
            <c:idx val="3"/>
            <c:bubble3D val="0"/>
            <c:spPr>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7-0EFF-4F72-8BD5-6D1510D50CE7}"/>
              </c:ext>
            </c:extLst>
          </c:dPt>
          <c:dPt>
            <c:idx val="4"/>
            <c:bubble3D val="0"/>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9-0EFF-4F72-8BD5-6D1510D50CE7}"/>
              </c:ext>
            </c:extLst>
          </c:dPt>
          <c:dPt>
            <c:idx val="5"/>
            <c:bubble3D val="0"/>
            <c:spPr>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B-0EFF-4F72-8BD5-6D1510D50CE7}"/>
              </c:ext>
            </c:extLst>
          </c:dPt>
          <c:dPt>
            <c:idx val="6"/>
            <c:bubble3D val="0"/>
            <c:spPr>
              <a:gradFill rotWithShape="1">
                <a:gsLst>
                  <a:gs pos="0">
                    <a:schemeClr val="accent1">
                      <a:lumMod val="60000"/>
                      <a:tint val="50000"/>
                      <a:satMod val="300000"/>
                    </a:schemeClr>
                  </a:gs>
                  <a:gs pos="35000">
                    <a:schemeClr val="accent1">
                      <a:lumMod val="60000"/>
                      <a:tint val="37000"/>
                      <a:satMod val="300000"/>
                    </a:schemeClr>
                  </a:gs>
                  <a:gs pos="100000">
                    <a:schemeClr val="accent1">
                      <a:lumMod val="60000"/>
                      <a:tint val="15000"/>
                      <a:satMod val="350000"/>
                    </a:schemeClr>
                  </a:gs>
                </a:gsLst>
                <a:lin ang="16200000" scaled="1"/>
              </a:gradFill>
              <a:ln w="9525" cap="flat" cmpd="sng" algn="ctr">
                <a:solidFill>
                  <a:schemeClr val="accent1">
                    <a:lumMod val="60000"/>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D-0EFF-4F72-8BD5-6D1510D50CE7}"/>
              </c:ext>
            </c:extLst>
          </c:dPt>
          <c:dPt>
            <c:idx val="7"/>
            <c:bubble3D val="0"/>
            <c:spPr>
              <a:gradFill rotWithShape="1">
                <a:gsLst>
                  <a:gs pos="0">
                    <a:schemeClr val="accent2">
                      <a:lumMod val="60000"/>
                      <a:tint val="50000"/>
                      <a:satMod val="300000"/>
                    </a:schemeClr>
                  </a:gs>
                  <a:gs pos="35000">
                    <a:schemeClr val="accent2">
                      <a:lumMod val="60000"/>
                      <a:tint val="37000"/>
                      <a:satMod val="300000"/>
                    </a:schemeClr>
                  </a:gs>
                  <a:gs pos="100000">
                    <a:schemeClr val="accent2">
                      <a:lumMod val="60000"/>
                      <a:tint val="15000"/>
                      <a:satMod val="350000"/>
                    </a:schemeClr>
                  </a:gs>
                </a:gsLst>
                <a:lin ang="16200000" scaled="1"/>
              </a:gradFill>
              <a:ln w="9525" cap="flat" cmpd="sng" algn="ctr">
                <a:solidFill>
                  <a:schemeClr val="accent2">
                    <a:lumMod val="60000"/>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F-0EFF-4F72-8BD5-6D1510D50CE7}"/>
              </c:ext>
            </c:extLst>
          </c:dPt>
          <c:dPt>
            <c:idx val="8"/>
            <c:bubble3D val="0"/>
            <c:spPr>
              <a:gradFill rotWithShape="1">
                <a:gsLst>
                  <a:gs pos="0">
                    <a:schemeClr val="accent3">
                      <a:lumMod val="60000"/>
                      <a:tint val="50000"/>
                      <a:satMod val="300000"/>
                    </a:schemeClr>
                  </a:gs>
                  <a:gs pos="35000">
                    <a:schemeClr val="accent3">
                      <a:lumMod val="60000"/>
                      <a:tint val="37000"/>
                      <a:satMod val="300000"/>
                    </a:schemeClr>
                  </a:gs>
                  <a:gs pos="100000">
                    <a:schemeClr val="accent3">
                      <a:lumMod val="60000"/>
                      <a:tint val="15000"/>
                      <a:satMod val="350000"/>
                    </a:schemeClr>
                  </a:gs>
                </a:gsLst>
                <a:lin ang="16200000" scaled="1"/>
              </a:gradFill>
              <a:ln w="9525" cap="flat" cmpd="sng" algn="ctr">
                <a:solidFill>
                  <a:schemeClr val="accent3">
                    <a:lumMod val="60000"/>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11-0EFF-4F72-8BD5-6D1510D50CE7}"/>
              </c:ext>
            </c:extLst>
          </c:dPt>
          <c:dPt>
            <c:idx val="9"/>
            <c:bubble3D val="0"/>
            <c:spPr>
              <a:gradFill rotWithShape="1">
                <a:gsLst>
                  <a:gs pos="0">
                    <a:schemeClr val="accent4">
                      <a:lumMod val="60000"/>
                      <a:tint val="50000"/>
                      <a:satMod val="300000"/>
                    </a:schemeClr>
                  </a:gs>
                  <a:gs pos="35000">
                    <a:schemeClr val="accent4">
                      <a:lumMod val="60000"/>
                      <a:tint val="37000"/>
                      <a:satMod val="300000"/>
                    </a:schemeClr>
                  </a:gs>
                  <a:gs pos="100000">
                    <a:schemeClr val="accent4">
                      <a:lumMod val="60000"/>
                      <a:tint val="15000"/>
                      <a:satMod val="350000"/>
                    </a:schemeClr>
                  </a:gs>
                </a:gsLst>
                <a:lin ang="16200000" scaled="1"/>
              </a:gradFill>
              <a:ln w="9525" cap="flat" cmpd="sng" algn="ctr">
                <a:solidFill>
                  <a:schemeClr val="accent4">
                    <a:lumMod val="60000"/>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13-0EFF-4F72-8BD5-6D1510D50CE7}"/>
              </c:ext>
            </c:extLst>
          </c:dPt>
          <c:dPt>
            <c:idx val="10"/>
            <c:bubble3D val="0"/>
            <c:spPr>
              <a:gradFill rotWithShape="1">
                <a:gsLst>
                  <a:gs pos="0">
                    <a:schemeClr val="accent5">
                      <a:lumMod val="60000"/>
                      <a:tint val="50000"/>
                      <a:satMod val="300000"/>
                    </a:schemeClr>
                  </a:gs>
                  <a:gs pos="35000">
                    <a:schemeClr val="accent5">
                      <a:lumMod val="60000"/>
                      <a:tint val="37000"/>
                      <a:satMod val="300000"/>
                    </a:schemeClr>
                  </a:gs>
                  <a:gs pos="100000">
                    <a:schemeClr val="accent5">
                      <a:lumMod val="60000"/>
                      <a:tint val="15000"/>
                      <a:satMod val="350000"/>
                    </a:schemeClr>
                  </a:gs>
                </a:gsLst>
                <a:lin ang="16200000" scaled="1"/>
              </a:gradFill>
              <a:ln w="9525" cap="flat" cmpd="sng" algn="ctr">
                <a:solidFill>
                  <a:schemeClr val="accent5">
                    <a:lumMod val="60000"/>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15-0EFF-4F72-8BD5-6D1510D50CE7}"/>
              </c:ext>
            </c:extLst>
          </c:dPt>
          <c:dPt>
            <c:idx val="11"/>
            <c:bubble3D val="0"/>
            <c:spPr>
              <a:gradFill rotWithShape="1">
                <a:gsLst>
                  <a:gs pos="0">
                    <a:schemeClr val="accent6">
                      <a:lumMod val="60000"/>
                      <a:tint val="50000"/>
                      <a:satMod val="300000"/>
                    </a:schemeClr>
                  </a:gs>
                  <a:gs pos="35000">
                    <a:schemeClr val="accent6">
                      <a:lumMod val="60000"/>
                      <a:tint val="37000"/>
                      <a:satMod val="300000"/>
                    </a:schemeClr>
                  </a:gs>
                  <a:gs pos="100000">
                    <a:schemeClr val="accent6">
                      <a:lumMod val="60000"/>
                      <a:tint val="15000"/>
                      <a:satMod val="350000"/>
                    </a:schemeClr>
                  </a:gs>
                </a:gsLst>
                <a:lin ang="16200000" scaled="1"/>
              </a:gradFill>
              <a:ln w="9525" cap="flat" cmpd="sng" algn="ctr">
                <a:solidFill>
                  <a:schemeClr val="accent6">
                    <a:lumMod val="60000"/>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17-0EFF-4F72-8BD5-6D1510D50CE7}"/>
              </c:ext>
            </c:extLst>
          </c:dPt>
          <c:dLbls>
            <c:dLbl>
              <c:idx val="0"/>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65000"/>
                          <a:lumOff val="35000"/>
                        </a:schemeClr>
                      </a:solidFill>
                      <a:latin typeface="+mn-lt"/>
                      <a:ea typeface="+mn-ea"/>
                      <a:cs typeface="+mn-cs"/>
                    </a:defRPr>
                  </a:pPr>
                  <a:endParaRPr lang="ja-JP"/>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0EFF-4F72-8BD5-6D1510D50CE7}"/>
                </c:ext>
              </c:extLst>
            </c:dLbl>
            <c:dLbl>
              <c:idx val="1"/>
              <c:layout>
                <c:manualLayout>
                  <c:x val="-4.6718972629029402E-2"/>
                  <c:y val="1.6907132117680107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65000"/>
                          <a:lumOff val="35000"/>
                        </a:schemeClr>
                      </a:solidFill>
                      <a:latin typeface="+mn-lt"/>
                      <a:ea typeface="+mn-ea"/>
                      <a:cs typeface="+mn-cs"/>
                    </a:defRPr>
                  </a:pPr>
                  <a:endParaRPr lang="ja-JP"/>
                </a:p>
              </c:txPr>
              <c:showLegendKey val="0"/>
              <c:showVal val="0"/>
              <c:showCatName val="1"/>
              <c:showSerName val="0"/>
              <c:showPercent val="1"/>
              <c:showBubbleSize val="0"/>
              <c:extLst>
                <c:ext xmlns:c15="http://schemas.microsoft.com/office/drawing/2012/chart" uri="{CE6537A1-D6FC-4f65-9D91-7224C49458BB}">
                  <c15:layout>
                    <c:manualLayout>
                      <c:w val="0.28565325381776246"/>
                      <c:h val="0.15407361493737351"/>
                    </c:manualLayout>
                  </c15:layout>
                </c:ext>
                <c:ext xmlns:c16="http://schemas.microsoft.com/office/drawing/2014/chart" uri="{C3380CC4-5D6E-409C-BE32-E72D297353CC}">
                  <c16:uniqueId val="{00000003-0EFF-4F72-8BD5-6D1510D50CE7}"/>
                </c:ext>
              </c:extLst>
            </c:dLbl>
            <c:dLbl>
              <c:idx val="2"/>
              <c:layout>
                <c:manualLayout>
                  <c:x val="3.4841392423657844E-2"/>
                  <c:y val="1.3312597618864556E-7"/>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65000"/>
                          <a:lumOff val="35000"/>
                        </a:schemeClr>
                      </a:solidFill>
                      <a:latin typeface="+mn-lt"/>
                      <a:ea typeface="+mn-ea"/>
                      <a:cs typeface="+mn-cs"/>
                    </a:defRPr>
                  </a:pPr>
                  <a:endParaRPr lang="ja-JP"/>
                </a:p>
              </c:txPr>
              <c:showLegendKey val="0"/>
              <c:showVal val="0"/>
              <c:showCatName val="1"/>
              <c:showSerName val="0"/>
              <c:showPercent val="1"/>
              <c:showBubbleSize val="0"/>
              <c:extLst>
                <c:ext xmlns:c15="http://schemas.microsoft.com/office/drawing/2012/chart" uri="{CE6537A1-D6FC-4f65-9D91-7224C49458BB}">
                  <c15:layout>
                    <c:manualLayout>
                      <c:w val="0.34098502773210276"/>
                      <c:h val="0.15407361493737351"/>
                    </c:manualLayout>
                  </c15:layout>
                </c:ext>
                <c:ext xmlns:c16="http://schemas.microsoft.com/office/drawing/2014/chart" uri="{C3380CC4-5D6E-409C-BE32-E72D297353CC}">
                  <c16:uniqueId val="{00000005-0EFF-4F72-8BD5-6D1510D50CE7}"/>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65000"/>
                          <a:lumOff val="35000"/>
                        </a:schemeClr>
                      </a:solidFill>
                      <a:latin typeface="+mn-lt"/>
                      <a:ea typeface="+mn-ea"/>
                      <a:cs typeface="+mn-cs"/>
                    </a:defRPr>
                  </a:pPr>
                  <a:endParaRPr lang="ja-JP"/>
                </a:p>
              </c:txPr>
              <c:showLegendKey val="0"/>
              <c:showVal val="0"/>
              <c:showCatName val="1"/>
              <c:showSerName val="0"/>
              <c:showPercent val="1"/>
              <c:showBubbleSize val="0"/>
              <c:extLst>
                <c:ext xmlns:c16="http://schemas.microsoft.com/office/drawing/2014/chart" uri="{C3380CC4-5D6E-409C-BE32-E72D297353CC}">
                  <c16:uniqueId val="{00000007-0EFF-4F72-8BD5-6D1510D50CE7}"/>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65000"/>
                          <a:lumOff val="35000"/>
                        </a:schemeClr>
                      </a:solidFill>
                      <a:latin typeface="+mn-lt"/>
                      <a:ea typeface="+mn-ea"/>
                      <a:cs typeface="+mn-cs"/>
                    </a:defRPr>
                  </a:pPr>
                  <a:endParaRPr lang="ja-JP"/>
                </a:p>
              </c:txPr>
              <c:showLegendKey val="0"/>
              <c:showVal val="0"/>
              <c:showCatName val="1"/>
              <c:showSerName val="0"/>
              <c:showPercent val="1"/>
              <c:showBubbleSize val="0"/>
              <c:extLst>
                <c:ext xmlns:c16="http://schemas.microsoft.com/office/drawing/2014/chart" uri="{C3380CC4-5D6E-409C-BE32-E72D297353CC}">
                  <c16:uniqueId val="{00000009-0EFF-4F72-8BD5-6D1510D50CE7}"/>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65000"/>
                          <a:lumOff val="35000"/>
                        </a:schemeClr>
                      </a:solidFill>
                      <a:latin typeface="+mn-lt"/>
                      <a:ea typeface="+mn-ea"/>
                      <a:cs typeface="+mn-cs"/>
                    </a:defRPr>
                  </a:pPr>
                  <a:endParaRPr lang="ja-JP"/>
                </a:p>
              </c:txPr>
              <c:showLegendKey val="0"/>
              <c:showVal val="0"/>
              <c:showCatName val="1"/>
              <c:showSerName val="0"/>
              <c:showPercent val="1"/>
              <c:showBubbleSize val="0"/>
              <c:extLst>
                <c:ext xmlns:c16="http://schemas.microsoft.com/office/drawing/2014/chart" uri="{C3380CC4-5D6E-409C-BE32-E72D297353CC}">
                  <c16:uniqueId val="{0000000B-0EFF-4F72-8BD5-6D1510D50CE7}"/>
                </c:ext>
              </c:extLst>
            </c:dLbl>
            <c:dLbl>
              <c:idx val="6"/>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65000"/>
                          <a:lumOff val="35000"/>
                        </a:schemeClr>
                      </a:solidFill>
                      <a:latin typeface="+mn-lt"/>
                      <a:ea typeface="+mn-ea"/>
                      <a:cs typeface="+mn-cs"/>
                    </a:defRPr>
                  </a:pPr>
                  <a:endParaRPr lang="ja-JP"/>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0EFF-4F72-8BD5-6D1510D50CE7}"/>
                </c:ext>
              </c:extLst>
            </c:dLbl>
            <c:dLbl>
              <c:idx val="7"/>
              <c:layout>
                <c:manualLayout>
                  <c:x val="0"/>
                  <c:y val="1.3312597631262879E-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65000"/>
                          <a:lumOff val="35000"/>
                        </a:schemeClr>
                      </a:solidFill>
                      <a:latin typeface="+mn-lt"/>
                      <a:ea typeface="+mn-ea"/>
                      <a:cs typeface="+mn-cs"/>
                    </a:defRPr>
                  </a:pPr>
                  <a:endParaRPr lang="ja-JP"/>
                </a:p>
              </c:txPr>
              <c:showLegendKey val="0"/>
              <c:showVal val="0"/>
              <c:showCatName val="1"/>
              <c:showSerName val="0"/>
              <c:showPercent val="1"/>
              <c:showBubbleSize val="0"/>
              <c:extLst>
                <c:ext xmlns:c15="http://schemas.microsoft.com/office/drawing/2012/chart" uri="{CE6537A1-D6FC-4f65-9D91-7224C49458BB}">
                  <c15:layout>
                    <c:manualLayout>
                      <c:w val="0.33583814697328646"/>
                      <c:h val="0.11349681735728429"/>
                    </c:manualLayout>
                  </c15:layout>
                </c:ext>
                <c:ext xmlns:c16="http://schemas.microsoft.com/office/drawing/2014/chart" uri="{C3380CC4-5D6E-409C-BE32-E72D297353CC}">
                  <c16:uniqueId val="{0000000F-0EFF-4F72-8BD5-6D1510D50CE7}"/>
                </c:ext>
              </c:extLst>
            </c:dLbl>
            <c:dLbl>
              <c:idx val="8"/>
              <c:layout>
                <c:manualLayout>
                  <c:x val="0"/>
                  <c:y val="2.0288531916020938E-2"/>
                </c:manualLayout>
              </c:layout>
              <c:showLegendKey val="0"/>
              <c:showVal val="0"/>
              <c:showCatName val="1"/>
              <c:showSerName val="0"/>
              <c:showPercent val="1"/>
              <c:showBubbleSize val="0"/>
              <c:extLst>
                <c:ext xmlns:c15="http://schemas.microsoft.com/office/drawing/2012/chart" uri="{CE6537A1-D6FC-4f65-9D91-7224C49458BB}">
                  <c15:layout>
                    <c:manualLayout>
                      <c:w val="0.3156618855734955"/>
                      <c:h val="0.11349681735728429"/>
                    </c:manualLayout>
                  </c15:layout>
                </c:ext>
                <c:ext xmlns:c16="http://schemas.microsoft.com/office/drawing/2014/chart" uri="{C3380CC4-5D6E-409C-BE32-E72D297353CC}">
                  <c16:uniqueId val="{00000011-0EFF-4F72-8BD5-6D1510D50CE7}"/>
                </c:ext>
              </c:extLst>
            </c:dLbl>
            <c:dLbl>
              <c:idx val="9"/>
              <c:layout>
                <c:manualLayout>
                  <c:x val="-1.4253121186508523E-2"/>
                  <c:y val="2.7051331512702451E-2"/>
                </c:manualLayout>
              </c:layout>
              <c:spPr>
                <a:noFill/>
                <a:ln>
                  <a:noFill/>
                </a:ln>
                <a:effectLst/>
              </c:spPr>
              <c:txPr>
                <a:bodyPr rot="0" spcFirstLastPara="1" vertOverflow="ellipsis" vert="horz" wrap="square" lIns="38100" tIns="19050" rIns="38100" bIns="19050" anchor="ctr" anchorCtr="1">
                  <a:noAutofit/>
                </a:bodyPr>
                <a:lstStyle/>
                <a:p>
                  <a:pPr>
                    <a:defRPr sz="800" b="1" i="0" u="none" strike="noStrike" kern="1200" baseline="0">
                      <a:solidFill>
                        <a:schemeClr val="tx1">
                          <a:lumMod val="65000"/>
                          <a:lumOff val="35000"/>
                        </a:schemeClr>
                      </a:solidFill>
                      <a:latin typeface="+mn-lt"/>
                      <a:ea typeface="+mn-ea"/>
                      <a:cs typeface="+mn-cs"/>
                    </a:defRPr>
                  </a:pPr>
                  <a:endParaRPr lang="ja-JP"/>
                </a:p>
              </c:txPr>
              <c:showLegendKey val="0"/>
              <c:showVal val="0"/>
              <c:showCatName val="1"/>
              <c:showSerName val="0"/>
              <c:showPercent val="1"/>
              <c:showBubbleSize val="0"/>
              <c:extLst>
                <c:ext xmlns:c15="http://schemas.microsoft.com/office/drawing/2012/chart" uri="{CE6537A1-D6FC-4f65-9D91-7224C49458BB}">
                  <c15:layout>
                    <c:manualLayout>
                      <c:w val="0.19715418919481753"/>
                      <c:h val="0.12025961695396582"/>
                    </c:manualLayout>
                  </c15:layout>
                </c:ext>
                <c:ext xmlns:c16="http://schemas.microsoft.com/office/drawing/2014/chart" uri="{C3380CC4-5D6E-409C-BE32-E72D297353CC}">
                  <c16:uniqueId val="{00000013-0EFF-4F72-8BD5-6D1510D50CE7}"/>
                </c:ext>
              </c:extLst>
            </c:dLbl>
            <c:dLbl>
              <c:idx val="10"/>
              <c:layout>
                <c:manualLayout>
                  <c:x val="0"/>
                  <c:y val="1.3525599193363099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5-0EFF-4F72-8BD5-6D1510D50CE7}"/>
                </c:ext>
              </c:extLst>
            </c:dLbl>
            <c:dLbl>
              <c:idx val="11"/>
              <c:layout>
                <c:manualLayout>
                  <c:x val="6.3347759496988282E-3"/>
                  <c:y val="-2.0288265664068314E-2"/>
                </c:manualLayout>
              </c:layout>
              <c:showLegendKey val="0"/>
              <c:showVal val="0"/>
              <c:showCatName val="1"/>
              <c:showSerName val="0"/>
              <c:showPercent val="1"/>
              <c:showBubbleSize val="0"/>
              <c:extLst>
                <c:ext xmlns:c15="http://schemas.microsoft.com/office/drawing/2012/chart" uri="{CE6537A1-D6FC-4f65-9D91-7224C49458BB}">
                  <c15:layout>
                    <c:manualLayout>
                      <c:w val="0.11114364403746696"/>
                      <c:h val="7.8330259454540266E-2"/>
                    </c:manualLayout>
                  </c15:layout>
                </c:ext>
                <c:ext xmlns:c16="http://schemas.microsoft.com/office/drawing/2014/chart" uri="{C3380CC4-5D6E-409C-BE32-E72D297353CC}">
                  <c16:uniqueId val="{00000017-0EFF-4F72-8BD5-6D1510D50CE7}"/>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65000"/>
                        <a:lumOff val="35000"/>
                      </a:schemeClr>
                    </a:solidFill>
                    <a:latin typeface="+mn-lt"/>
                    <a:ea typeface="+mn-ea"/>
                    <a:cs typeface="+mn-cs"/>
                  </a:defRPr>
                </a:pPr>
                <a:endParaRPr lang="ja-JP"/>
              </a:p>
            </c:txPr>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'希望テーマ　申込みトリガ統計'!$A$41:$A$52</c:f>
              <c:strCache>
                <c:ptCount val="12"/>
                <c:pt idx="0">
                  <c:v>OSS活用時の注意点　</c:v>
                </c:pt>
                <c:pt idx="1">
                  <c:v>主要OSSライセンス解説</c:v>
                </c:pt>
                <c:pt idx="2">
                  <c:v>特許とOSSライセンスとの関係  </c:v>
                </c:pt>
                <c:pt idx="3">
                  <c:v>OSS係争事例</c:v>
                </c:pt>
                <c:pt idx="4">
                  <c:v>社外講師講演</c:v>
                </c:pt>
                <c:pt idx="5">
                  <c:v>社内ツールの使い方</c:v>
                </c:pt>
                <c:pt idx="6">
                  <c:v>OSSガイドの解説</c:v>
                </c:pt>
                <c:pt idx="7">
                  <c:v>他社のコンプラ活動</c:v>
                </c:pt>
                <c:pt idx="8">
                  <c:v>OSSライセンスの基礎</c:v>
                </c:pt>
                <c:pt idx="9">
                  <c:v>OSSと会社規則との関係</c:v>
                </c:pt>
                <c:pt idx="10">
                  <c:v>その他（FAQ解説他）</c:v>
                </c:pt>
                <c:pt idx="11">
                  <c:v>未回答</c:v>
                </c:pt>
              </c:strCache>
            </c:strRef>
          </c:cat>
          <c:val>
            <c:numRef>
              <c:f>'希望テーマ　申込みトリガ統計'!$B$41:$B$52</c:f>
              <c:numCache>
                <c:formatCode>General</c:formatCode>
                <c:ptCount val="12"/>
                <c:pt idx="0">
                  <c:v>86</c:v>
                </c:pt>
                <c:pt idx="1">
                  <c:v>74</c:v>
                </c:pt>
                <c:pt idx="2">
                  <c:v>52</c:v>
                </c:pt>
                <c:pt idx="3">
                  <c:v>52</c:v>
                </c:pt>
                <c:pt idx="4">
                  <c:v>37</c:v>
                </c:pt>
                <c:pt idx="5">
                  <c:v>36</c:v>
                </c:pt>
                <c:pt idx="6">
                  <c:v>32</c:v>
                </c:pt>
                <c:pt idx="7">
                  <c:v>29</c:v>
                </c:pt>
                <c:pt idx="8">
                  <c:v>28</c:v>
                </c:pt>
                <c:pt idx="9">
                  <c:v>23</c:v>
                </c:pt>
                <c:pt idx="10">
                  <c:v>28</c:v>
                </c:pt>
                <c:pt idx="11">
                  <c:v>17</c:v>
                </c:pt>
              </c:numCache>
            </c:numRef>
          </c:val>
          <c:extLst>
            <c:ext xmlns:c16="http://schemas.microsoft.com/office/drawing/2014/chart" uri="{C3380CC4-5D6E-409C-BE32-E72D297353CC}">
              <c16:uniqueId val="{00000018-0EFF-4F72-8BD5-6D1510D50CE7}"/>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ja-JP"/>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lvl1pPr defTabSz="920750">
              <a:defRPr sz="1200">
                <a:latin typeface="Arial" charset="0"/>
                <a:ea typeface="ＭＳ Ｐゴシック" pitchFamily="50" charset="-128"/>
              </a:defRPr>
            </a:lvl1pPr>
          </a:lstStyle>
          <a:p>
            <a:endParaRPr lang="en-US" altLang="ja-JP"/>
          </a:p>
        </p:txBody>
      </p:sp>
      <p:sp>
        <p:nvSpPr>
          <p:cNvPr id="52227" name="Rectangle 3"/>
          <p:cNvSpPr>
            <a:spLocks noGrp="1" noChangeArrowheads="1"/>
          </p:cNvSpPr>
          <p:nvPr>
            <p:ph type="dt" idx="1"/>
          </p:nvPr>
        </p:nvSpPr>
        <p:spPr bwMode="auto">
          <a:xfrm>
            <a:off x="3851275"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lvl1pPr algn="r" defTabSz="920750">
              <a:defRPr sz="1200">
                <a:latin typeface="Arial" charset="0"/>
                <a:ea typeface="ＭＳ Ｐゴシック" pitchFamily="50" charset="-128"/>
              </a:defRPr>
            </a:lvl1pPr>
          </a:lstStyle>
          <a:p>
            <a:endParaRPr lang="en-US" altLang="ja-JP"/>
          </a:p>
        </p:txBody>
      </p:sp>
      <p:sp>
        <p:nvSpPr>
          <p:cNvPr id="52228" name="Rectangle 4"/>
          <p:cNvSpPr>
            <a:spLocks noGrp="1" noRot="1" noChangeAspect="1" noChangeArrowheads="1" noTextEdit="1"/>
          </p:cNvSpPr>
          <p:nvPr>
            <p:ph type="sldImg" idx="2"/>
          </p:nvPr>
        </p:nvSpPr>
        <p:spPr bwMode="auto">
          <a:xfrm>
            <a:off x="712788" y="744538"/>
            <a:ext cx="5376862"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679450" y="4714875"/>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2230" name="Rectangle 6"/>
          <p:cNvSpPr>
            <a:spLocks noGrp="1" noChangeArrowheads="1"/>
          </p:cNvSpPr>
          <p:nvPr>
            <p:ph type="ftr" sz="quarter" idx="4"/>
          </p:nvPr>
        </p:nvSpPr>
        <p:spPr bwMode="auto">
          <a:xfrm>
            <a:off x="0" y="9428163"/>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b" anchorCtr="0" compatLnSpc="1">
            <a:prstTxWarp prst="textNoShape">
              <a:avLst/>
            </a:prstTxWarp>
          </a:bodyPr>
          <a:lstStyle>
            <a:lvl1pPr defTabSz="920750">
              <a:defRPr sz="1200">
                <a:latin typeface="Arial" charset="0"/>
                <a:ea typeface="ＭＳ Ｐゴシック" pitchFamily="50" charset="-128"/>
              </a:defRPr>
            </a:lvl1pPr>
          </a:lstStyle>
          <a:p>
            <a:endParaRPr lang="en-US" altLang="ja-JP"/>
          </a:p>
        </p:txBody>
      </p:sp>
      <p:sp>
        <p:nvSpPr>
          <p:cNvPr id="52231" name="Rectangle 7"/>
          <p:cNvSpPr>
            <a:spLocks noGrp="1" noChangeArrowheads="1"/>
          </p:cNvSpPr>
          <p:nvPr>
            <p:ph type="sldNum" sz="quarter" idx="5"/>
          </p:nvPr>
        </p:nvSpPr>
        <p:spPr bwMode="auto">
          <a:xfrm>
            <a:off x="3851275" y="9428163"/>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b" anchorCtr="0" compatLnSpc="1">
            <a:prstTxWarp prst="textNoShape">
              <a:avLst/>
            </a:prstTxWarp>
          </a:bodyPr>
          <a:lstStyle>
            <a:lvl1pPr algn="r" defTabSz="920750">
              <a:defRPr sz="1200">
                <a:latin typeface="Arial" charset="0"/>
                <a:ea typeface="ＭＳ Ｐゴシック" pitchFamily="50" charset="-128"/>
              </a:defRPr>
            </a:lvl1pPr>
          </a:lstStyle>
          <a:p>
            <a:fld id="{C44AA761-D904-4563-AA97-C4795CA9B7F4}" type="slidenum">
              <a:rPr lang="en-US" altLang="ja-JP"/>
              <a:pPr/>
              <a:t>‹#›</a:t>
            </a:fld>
            <a:endParaRPr lang="en-US" altLang="ja-JP"/>
          </a:p>
        </p:txBody>
      </p:sp>
    </p:spTree>
    <p:extLst>
      <p:ext uri="{BB962C8B-B14F-4D97-AF65-F5344CB8AC3E}">
        <p14:creationId xmlns:p14="http://schemas.microsoft.com/office/powerpoint/2010/main" val="18229852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44AA761-D904-4563-AA97-C4795CA9B7F4}" type="slidenum">
              <a:rPr lang="en-US" altLang="ja-JP" smtClean="0"/>
              <a:pPr/>
              <a:t>3</a:t>
            </a:fld>
            <a:endParaRPr lang="en-US" altLang="ja-JP"/>
          </a:p>
        </p:txBody>
      </p:sp>
    </p:spTree>
    <p:extLst>
      <p:ext uri="{BB962C8B-B14F-4D97-AF65-F5344CB8AC3E}">
        <p14:creationId xmlns:p14="http://schemas.microsoft.com/office/powerpoint/2010/main" val="2478974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44AA761-D904-4563-AA97-C4795CA9B7F4}" type="slidenum">
              <a:rPr lang="en-US" altLang="ja-JP" smtClean="0"/>
              <a:pPr/>
              <a:t>15</a:t>
            </a:fld>
            <a:endParaRPr lang="en-US" altLang="ja-JP"/>
          </a:p>
        </p:txBody>
      </p:sp>
    </p:spTree>
    <p:extLst>
      <p:ext uri="{BB962C8B-B14F-4D97-AF65-F5344CB8AC3E}">
        <p14:creationId xmlns:p14="http://schemas.microsoft.com/office/powerpoint/2010/main" val="3171472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44AA761-D904-4563-AA97-C4795CA9B7F4}" type="slidenum">
              <a:rPr lang="en-US" altLang="ja-JP" smtClean="0"/>
              <a:pPr/>
              <a:t>16</a:t>
            </a:fld>
            <a:endParaRPr lang="en-US" altLang="ja-JP"/>
          </a:p>
        </p:txBody>
      </p:sp>
    </p:spTree>
    <p:extLst>
      <p:ext uri="{BB962C8B-B14F-4D97-AF65-F5344CB8AC3E}">
        <p14:creationId xmlns:p14="http://schemas.microsoft.com/office/powerpoint/2010/main" val="2558123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44AA761-D904-4563-AA97-C4795CA9B7F4}" type="slidenum">
              <a:rPr lang="en-US" altLang="ja-JP" smtClean="0"/>
              <a:pPr/>
              <a:t>22</a:t>
            </a:fld>
            <a:endParaRPr lang="en-US" altLang="ja-JP"/>
          </a:p>
        </p:txBody>
      </p:sp>
    </p:spTree>
    <p:extLst>
      <p:ext uri="{BB962C8B-B14F-4D97-AF65-F5344CB8AC3E}">
        <p14:creationId xmlns:p14="http://schemas.microsoft.com/office/powerpoint/2010/main" val="2090033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44AA761-D904-4563-AA97-C4795CA9B7F4}" type="slidenum">
              <a:rPr lang="en-US" altLang="ja-JP" smtClean="0"/>
              <a:pPr/>
              <a:t>23</a:t>
            </a:fld>
            <a:endParaRPr lang="en-US" altLang="ja-JP"/>
          </a:p>
        </p:txBody>
      </p:sp>
    </p:spTree>
    <p:extLst>
      <p:ext uri="{BB962C8B-B14F-4D97-AF65-F5344CB8AC3E}">
        <p14:creationId xmlns:p14="http://schemas.microsoft.com/office/powerpoint/2010/main" val="2929276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AF61D636-AD0A-43DF-AC7C-A7251A308AEE}" type="slidenum">
              <a:rPr lang="en-US" altLang="ja-JP"/>
              <a:pPr/>
              <a:t>‹#›</a:t>
            </a:fld>
            <a:endParaRPr lang="en-US" altLang="ja-JP"/>
          </a:p>
        </p:txBody>
      </p:sp>
    </p:spTree>
    <p:extLst>
      <p:ext uri="{BB962C8B-B14F-4D97-AF65-F5344CB8AC3E}">
        <p14:creationId xmlns:p14="http://schemas.microsoft.com/office/powerpoint/2010/main" val="35566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B777403E-EA80-4965-BEC1-CDEF91C4E7E9}" type="slidenum">
              <a:rPr lang="en-US" altLang="ja-JP"/>
              <a:pPr/>
              <a:t>‹#›</a:t>
            </a:fld>
            <a:endParaRPr lang="en-US" altLang="ja-JP"/>
          </a:p>
        </p:txBody>
      </p:sp>
    </p:spTree>
    <p:extLst>
      <p:ext uri="{BB962C8B-B14F-4D97-AF65-F5344CB8AC3E}">
        <p14:creationId xmlns:p14="http://schemas.microsoft.com/office/powerpoint/2010/main" val="377545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91375" y="0"/>
            <a:ext cx="2232025" cy="61261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0"/>
            <a:ext cx="6543675" cy="61261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611CC2F8-B0BC-4C25-9E9D-0020E75A6ED3}" type="slidenum">
              <a:rPr lang="en-US" altLang="ja-JP"/>
              <a:pPr/>
              <a:t>‹#›</a:t>
            </a:fld>
            <a:endParaRPr lang="en-US" altLang="ja-JP"/>
          </a:p>
        </p:txBody>
      </p:sp>
    </p:spTree>
    <p:extLst>
      <p:ext uri="{BB962C8B-B14F-4D97-AF65-F5344CB8AC3E}">
        <p14:creationId xmlns:p14="http://schemas.microsoft.com/office/powerpoint/2010/main" val="26876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567819" y="1802716"/>
            <a:ext cx="8770432" cy="1440333"/>
          </a:xfrm>
          <a:prstGeom prst="rect">
            <a:avLst/>
          </a:prstGeom>
        </p:spPr>
        <p:txBody>
          <a:bodyPr wrap="none" lIns="30736" tIns="0" rIns="30736" bIns="0" anchor="b" anchorCtr="0">
            <a:noAutofit/>
          </a:bodyPr>
          <a:lstStyle>
            <a:lvl1pPr algn="l">
              <a:defRPr sz="3200"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567819" y="3595653"/>
            <a:ext cx="8770432" cy="1080251"/>
          </a:xfrm>
          <a:prstGeom prst="rect">
            <a:avLst/>
          </a:prstGeom>
        </p:spPr>
        <p:txBody>
          <a:bodyPr wrap="none" lIns="30736" tIns="0" rIns="30736" bIns="0"/>
          <a:lstStyle>
            <a:lvl1pPr marL="0" indent="0" algn="l">
              <a:defRPr sz="210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292348" y="3429795"/>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2018 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339634205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468000" y="46032"/>
            <a:ext cx="8970000" cy="792183"/>
          </a:xfrm>
          <a:prstGeom prst="rect">
            <a:avLst/>
          </a:prstGeom>
        </p:spPr>
        <p:txBody>
          <a:bodyPr wrap="none" lIns="0" tIns="0" rIns="0" bIns="0" anchor="b"/>
          <a:lstStyle>
            <a:lvl1pPr>
              <a:defRPr baseline="0">
                <a:solidFill>
                  <a:schemeClr val="tx1"/>
                </a:solidFill>
                <a:latin typeface="+mj-ea"/>
                <a:ea typeface="+mj-ea"/>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468000" y="1056492"/>
            <a:ext cx="8970000" cy="5114521"/>
          </a:xfrm>
          <a:prstGeom prst="rect">
            <a:avLst/>
          </a:prstGeom>
        </p:spPr>
        <p:txBody>
          <a:bodyPr lIns="77662" tIns="38932" rIns="77662" bIns="38932"/>
          <a:lstStyle>
            <a:lvl1pPr marL="151315" indent="-151315">
              <a:spcBef>
                <a:spcPts val="0"/>
              </a:spcBef>
              <a:buFont typeface="Arial" pitchFamily="34" charset="0"/>
              <a:buChar char="•"/>
              <a:defRPr sz="2800">
                <a:solidFill>
                  <a:schemeClr val="tx1"/>
                </a:solidFill>
                <a:latin typeface="+mn-ea"/>
                <a:ea typeface="+mn-ea"/>
              </a:defRPr>
            </a:lvl1pPr>
            <a:lvl2pPr marL="383655" indent="-156712">
              <a:spcBef>
                <a:spcPts val="0"/>
              </a:spcBef>
              <a:buFont typeface="Arial" pitchFamily="34" charset="0"/>
              <a:buChar char="•"/>
              <a:defRPr sz="2300">
                <a:solidFill>
                  <a:schemeClr val="tx1"/>
                </a:solidFill>
                <a:latin typeface="+mn-ea"/>
                <a:ea typeface="+mn-ea"/>
              </a:defRPr>
            </a:lvl2pPr>
            <a:lvl3pPr marL="606611" indent="-145967">
              <a:spcBef>
                <a:spcPts val="0"/>
              </a:spcBef>
              <a:buFont typeface="Arial" pitchFamily="34" charset="0"/>
              <a:buChar char="•"/>
              <a:defRPr sz="1900">
                <a:solidFill>
                  <a:schemeClr val="tx1"/>
                </a:solidFill>
                <a:latin typeface="+mn-ea"/>
                <a:ea typeface="+mn-ea"/>
              </a:defRPr>
            </a:lvl3pPr>
            <a:lvl4pPr marL="838993" indent="-151315">
              <a:spcBef>
                <a:spcPts val="0"/>
              </a:spcBef>
              <a:buFont typeface="Arial" pitchFamily="34" charset="0"/>
              <a:buChar char="•"/>
              <a:defRPr sz="1600">
                <a:solidFill>
                  <a:schemeClr val="tx1"/>
                </a:solidFill>
                <a:latin typeface="+mn-ea"/>
                <a:ea typeface="+mn-ea"/>
              </a:defRPr>
            </a:lvl4pPr>
            <a:lvl5pPr marL="1071373" indent="-156712">
              <a:spcBef>
                <a:spcPts val="0"/>
              </a:spcBef>
              <a:buFont typeface="Arial" pitchFamily="34" charset="0"/>
              <a:buChar char="•"/>
              <a:defRPr sz="1600">
                <a:solidFill>
                  <a:schemeClr val="tx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7" name="直線コネクタ 6"/>
          <p:cNvCxnSpPr/>
          <p:nvPr userDrawn="1"/>
        </p:nvCxnSpPr>
        <p:spPr>
          <a:xfrm>
            <a:off x="292348" y="908931"/>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2018 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356976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468000" y="46032"/>
            <a:ext cx="897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dirty="0"/>
              <a:t>マスター タイトルの書式設定</a:t>
            </a:r>
          </a:p>
        </p:txBody>
      </p:sp>
      <p:cxnSp>
        <p:nvCxnSpPr>
          <p:cNvPr id="7" name="直線コネクタ 6"/>
          <p:cNvCxnSpPr/>
          <p:nvPr userDrawn="1"/>
        </p:nvCxnSpPr>
        <p:spPr>
          <a:xfrm>
            <a:off x="292348" y="908931"/>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5"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2018 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382870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1DFF8A6-EE54-4210-8F3C-CB7615268D43}" type="slidenum">
              <a:rPr lang="en-US" altLang="ja-JP"/>
              <a:pPr/>
              <a:t>‹#›</a:t>
            </a:fld>
            <a:endParaRPr lang="en-US" altLang="ja-JP"/>
          </a:p>
        </p:txBody>
      </p:sp>
    </p:spTree>
    <p:extLst>
      <p:ext uri="{BB962C8B-B14F-4D97-AF65-F5344CB8AC3E}">
        <p14:creationId xmlns:p14="http://schemas.microsoft.com/office/powerpoint/2010/main" val="234772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8C93D0C7-FBAC-4E2F-B3EE-67DD7DD765C6}" type="slidenum">
              <a:rPr lang="en-US" altLang="ja-JP"/>
              <a:pPr/>
              <a:t>‹#›</a:t>
            </a:fld>
            <a:endParaRPr lang="en-US" altLang="ja-JP"/>
          </a:p>
        </p:txBody>
      </p:sp>
    </p:spTree>
    <p:extLst>
      <p:ext uri="{BB962C8B-B14F-4D97-AF65-F5344CB8AC3E}">
        <p14:creationId xmlns:p14="http://schemas.microsoft.com/office/powerpoint/2010/main" val="391736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92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6AFFE1A4-D84F-4FD7-B421-8E89443BA148}" type="slidenum">
              <a:rPr lang="en-US" altLang="ja-JP"/>
              <a:pPr/>
              <a:t>‹#›</a:t>
            </a:fld>
            <a:endParaRPr lang="en-US" altLang="ja-JP"/>
          </a:p>
        </p:txBody>
      </p:sp>
    </p:spTree>
    <p:extLst>
      <p:ext uri="{BB962C8B-B14F-4D97-AF65-F5344CB8AC3E}">
        <p14:creationId xmlns:p14="http://schemas.microsoft.com/office/powerpoint/2010/main" val="338909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2F273A21-F769-4B8F-9EF9-B61693594D95}" type="slidenum">
              <a:rPr lang="en-US" altLang="ja-JP"/>
              <a:pPr/>
              <a:t>‹#›</a:t>
            </a:fld>
            <a:endParaRPr lang="en-US" altLang="ja-JP"/>
          </a:p>
        </p:txBody>
      </p:sp>
    </p:spTree>
    <p:extLst>
      <p:ext uri="{BB962C8B-B14F-4D97-AF65-F5344CB8AC3E}">
        <p14:creationId xmlns:p14="http://schemas.microsoft.com/office/powerpoint/2010/main" val="51363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E73DBEDE-3FD2-467D-B95D-ECC9E8BFD38F}" type="slidenum">
              <a:rPr lang="en-US" altLang="ja-JP"/>
              <a:pPr/>
              <a:t>‹#›</a:t>
            </a:fld>
            <a:endParaRPr lang="en-US" altLang="ja-JP"/>
          </a:p>
        </p:txBody>
      </p:sp>
    </p:spTree>
    <p:extLst>
      <p:ext uri="{BB962C8B-B14F-4D97-AF65-F5344CB8AC3E}">
        <p14:creationId xmlns:p14="http://schemas.microsoft.com/office/powerpoint/2010/main" val="212985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4C910578-D3E6-472F-AE39-46045EBBA788}" type="slidenum">
              <a:rPr lang="en-US" altLang="ja-JP"/>
              <a:pPr/>
              <a:t>‹#›</a:t>
            </a:fld>
            <a:endParaRPr lang="en-US" altLang="ja-JP"/>
          </a:p>
        </p:txBody>
      </p:sp>
    </p:spTree>
    <p:extLst>
      <p:ext uri="{BB962C8B-B14F-4D97-AF65-F5344CB8AC3E}">
        <p14:creationId xmlns:p14="http://schemas.microsoft.com/office/powerpoint/2010/main" val="369944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024D3F74-1EBF-49FB-A377-5BEDF230D590}" type="slidenum">
              <a:rPr lang="en-US" altLang="ja-JP"/>
              <a:pPr/>
              <a:t>‹#›</a:t>
            </a:fld>
            <a:endParaRPr lang="en-US" altLang="ja-JP"/>
          </a:p>
        </p:txBody>
      </p:sp>
    </p:spTree>
    <p:extLst>
      <p:ext uri="{BB962C8B-B14F-4D97-AF65-F5344CB8AC3E}">
        <p14:creationId xmlns:p14="http://schemas.microsoft.com/office/powerpoint/2010/main" val="129853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D3DEDC0E-0906-46FE-ADD4-7F1004ACD6C4}" type="slidenum">
              <a:rPr lang="en-US" altLang="ja-JP"/>
              <a:pPr/>
              <a:t>‹#›</a:t>
            </a:fld>
            <a:endParaRPr lang="en-US" altLang="ja-JP"/>
          </a:p>
        </p:txBody>
      </p:sp>
    </p:spTree>
    <p:extLst>
      <p:ext uri="{BB962C8B-B14F-4D97-AF65-F5344CB8AC3E}">
        <p14:creationId xmlns:p14="http://schemas.microsoft.com/office/powerpoint/2010/main" val="29957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95300" y="981075"/>
            <a:ext cx="8915400" cy="514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95300" y="6245225"/>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ja-JP"/>
          </a:p>
        </p:txBody>
      </p:sp>
      <p:sp>
        <p:nvSpPr>
          <p:cNvPr id="1029" name="Rectangle 5"/>
          <p:cNvSpPr>
            <a:spLocks noGrp="1" noChangeArrowheads="1"/>
          </p:cNvSpPr>
          <p:nvPr>
            <p:ph type="ftr" sz="quarter" idx="3"/>
          </p:nvPr>
        </p:nvSpPr>
        <p:spPr bwMode="auto">
          <a:xfrm>
            <a:off x="3384550" y="6245225"/>
            <a:ext cx="3136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ja-JP"/>
          </a:p>
        </p:txBody>
      </p:sp>
      <p:sp>
        <p:nvSpPr>
          <p:cNvPr id="1031" name="Rectangle 7"/>
          <p:cNvSpPr>
            <a:spLocks noChangeArrowheads="1"/>
          </p:cNvSpPr>
          <p:nvPr userDrawn="1"/>
        </p:nvSpPr>
        <p:spPr bwMode="auto">
          <a:xfrm>
            <a:off x="0" y="-12700"/>
            <a:ext cx="9906000" cy="65563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508000" y="0"/>
            <a:ext cx="891540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6"/>
          <p:cNvSpPr>
            <a:spLocks noGrp="1" noChangeArrowheads="1"/>
          </p:cNvSpPr>
          <p:nvPr>
            <p:ph type="sldNum" sz="quarter" idx="4"/>
          </p:nvPr>
        </p:nvSpPr>
        <p:spPr bwMode="auto">
          <a:xfrm>
            <a:off x="9280525" y="398463"/>
            <a:ext cx="557213"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8F741FB3-BD6B-40AB-AB61-76A93EAC5D80}" type="slidenum">
              <a:rPr lang="en-US" altLang="ja-JP"/>
              <a:pPr/>
              <a:t>‹#›</a:t>
            </a:fld>
            <a:endParaRPr lang="en-US" altLang="ja-JP"/>
          </a:p>
        </p:txBody>
      </p:sp>
      <p:pic>
        <p:nvPicPr>
          <p:cNvPr id="8" name="図 7" descr="画面の領域"/>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3600">
          <a:solidFill>
            <a:schemeClr val="bg1"/>
          </a:solidFill>
          <a:latin typeface="+mj-lt"/>
          <a:ea typeface="+mj-ea"/>
          <a:cs typeface="+mj-cs"/>
        </a:defRPr>
      </a:lvl1pPr>
      <a:lvl2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2pPr>
      <a:lvl3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3pPr>
      <a:lvl4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4pPr>
      <a:lvl5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5pPr>
      <a:lvl6pPr marL="4572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6pPr>
      <a:lvl7pPr marL="9144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7pPr>
      <a:lvl8pPr marL="13716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8pPr>
      <a:lvl9pPr marL="18288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675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rtl="0" eaLnBrk="1" fontAlgn="base" hangingPunct="1">
        <a:spcBef>
          <a:spcPct val="0"/>
        </a:spcBef>
        <a:spcAft>
          <a:spcPct val="0"/>
        </a:spcAft>
        <a:defRPr kumimoji="1" sz="28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5pPr>
      <a:lvl6pPr marL="389170"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6pPr>
      <a:lvl7pPr marL="778297"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7pPr>
      <a:lvl8pPr marL="1167429"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8pPr>
      <a:lvl9pPr marL="1556578"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9pPr>
    </p:titleStyle>
    <p:bodyStyle>
      <a:lvl1pPr marL="291857" indent="-291857" algn="l" rtl="0" eaLnBrk="1" fontAlgn="base" hangingPunct="1">
        <a:spcBef>
          <a:spcPct val="20000"/>
        </a:spcBef>
        <a:spcAft>
          <a:spcPct val="0"/>
        </a:spcAft>
        <a:defRPr kumimoji="1" sz="2500">
          <a:solidFill>
            <a:schemeClr val="tx1"/>
          </a:solidFill>
          <a:latin typeface="+mn-lt"/>
          <a:ea typeface="+mn-ea"/>
          <a:cs typeface="HGP創英角ｺﾞｼｯｸUB" pitchFamily="50" charset="-128"/>
        </a:defRPr>
      </a:lvl1pPr>
      <a:lvl2pPr marL="632357" indent="-243149" algn="l" rtl="0" eaLnBrk="1" fontAlgn="base" hangingPunct="1">
        <a:spcBef>
          <a:spcPct val="20000"/>
        </a:spcBef>
        <a:spcAft>
          <a:spcPct val="0"/>
        </a:spcAft>
        <a:buChar char="–"/>
        <a:defRPr kumimoji="1" sz="2100">
          <a:solidFill>
            <a:schemeClr val="tx1"/>
          </a:solidFill>
          <a:latin typeface="+mn-lt"/>
          <a:ea typeface="+mn-ea"/>
          <a:cs typeface="HGP創英角ｺﾞｼｯｸUB" pitchFamily="50" charset="-128"/>
        </a:defRPr>
      </a:lvl2pPr>
      <a:lvl3pPr marL="972858" indent="-194601" algn="l" rtl="0" eaLnBrk="1" fontAlgn="base" hangingPunct="1">
        <a:spcBef>
          <a:spcPct val="20000"/>
        </a:spcBef>
        <a:spcAft>
          <a:spcPct val="0"/>
        </a:spcAft>
        <a:buChar char="•"/>
        <a:defRPr kumimoji="1" sz="2100">
          <a:solidFill>
            <a:schemeClr val="tx1"/>
          </a:solidFill>
          <a:latin typeface="+mn-lt"/>
          <a:ea typeface="+mn-ea"/>
          <a:cs typeface="HGP創英角ｺﾞｼｯｸUB" pitchFamily="50" charset="-128"/>
        </a:defRPr>
      </a:lvl3pPr>
      <a:lvl4pPr marL="1362001" indent="-194601" algn="l" rtl="0" eaLnBrk="1" fontAlgn="base" hangingPunct="1">
        <a:spcBef>
          <a:spcPct val="20000"/>
        </a:spcBef>
        <a:spcAft>
          <a:spcPct val="0"/>
        </a:spcAft>
        <a:defRPr kumimoji="1" sz="1800">
          <a:solidFill>
            <a:schemeClr val="tx1"/>
          </a:solidFill>
          <a:latin typeface="+mn-lt"/>
          <a:ea typeface="+mn-ea"/>
          <a:cs typeface="HGP創英角ｺﾞｼｯｸUB" pitchFamily="50" charset="-128"/>
        </a:defRPr>
      </a:lvl4pPr>
      <a:lvl5pPr marL="1751148" indent="-194601" algn="l" rtl="0" eaLnBrk="1" fontAlgn="base" hangingPunct="1">
        <a:spcBef>
          <a:spcPct val="20000"/>
        </a:spcBef>
        <a:spcAft>
          <a:spcPct val="0"/>
        </a:spcAft>
        <a:defRPr kumimoji="1" sz="1800">
          <a:solidFill>
            <a:schemeClr val="tx1"/>
          </a:solidFill>
          <a:latin typeface="+mn-lt"/>
          <a:ea typeface="+mn-ea"/>
          <a:cs typeface="HGP創英角ｺﾞｼｯｸUB" pitchFamily="50" charset="-128"/>
        </a:defRPr>
      </a:lvl5pPr>
      <a:lvl6pPr marL="2140299" indent="-194601" algn="l" rtl="0" eaLnBrk="1" fontAlgn="base" hangingPunct="1">
        <a:spcBef>
          <a:spcPct val="20000"/>
        </a:spcBef>
        <a:spcAft>
          <a:spcPct val="0"/>
        </a:spcAft>
        <a:buChar char="»"/>
        <a:defRPr kumimoji="1" sz="1800">
          <a:solidFill>
            <a:schemeClr val="tx1"/>
          </a:solidFill>
          <a:latin typeface="+mn-lt"/>
          <a:ea typeface="+mn-ea"/>
        </a:defRPr>
      </a:lvl6pPr>
      <a:lvl7pPr marL="2529447" indent="-194601" algn="l" rtl="0" eaLnBrk="1" fontAlgn="base" hangingPunct="1">
        <a:spcBef>
          <a:spcPct val="20000"/>
        </a:spcBef>
        <a:spcAft>
          <a:spcPct val="0"/>
        </a:spcAft>
        <a:buChar char="»"/>
        <a:defRPr kumimoji="1" sz="1800">
          <a:solidFill>
            <a:schemeClr val="tx1"/>
          </a:solidFill>
          <a:latin typeface="+mn-lt"/>
          <a:ea typeface="+mn-ea"/>
        </a:defRPr>
      </a:lvl7pPr>
      <a:lvl8pPr marL="2918586" indent="-194601" algn="l" rtl="0" eaLnBrk="1" fontAlgn="base" hangingPunct="1">
        <a:spcBef>
          <a:spcPct val="20000"/>
        </a:spcBef>
        <a:spcAft>
          <a:spcPct val="0"/>
        </a:spcAft>
        <a:buChar char="»"/>
        <a:defRPr kumimoji="1" sz="1800">
          <a:solidFill>
            <a:schemeClr val="tx1"/>
          </a:solidFill>
          <a:latin typeface="+mn-lt"/>
          <a:ea typeface="+mn-ea"/>
        </a:defRPr>
      </a:lvl8pPr>
      <a:lvl9pPr marL="3307733" indent="-194601" algn="l" rtl="0" eaLnBrk="1" fontAlgn="base" hangingPunct="1">
        <a:spcBef>
          <a:spcPct val="20000"/>
        </a:spcBef>
        <a:spcAft>
          <a:spcPct val="0"/>
        </a:spcAft>
        <a:buChar char="»"/>
        <a:defRPr kumimoji="1" sz="1800">
          <a:solidFill>
            <a:schemeClr val="tx1"/>
          </a:solidFill>
          <a:latin typeface="+mn-lt"/>
          <a:ea typeface="+mn-ea"/>
        </a:defRPr>
      </a:lvl9pPr>
    </p:bodyStyle>
    <p:otherStyle>
      <a:defPPr>
        <a:defRPr lang="ja-JP"/>
      </a:defPPr>
      <a:lvl1pPr marL="0" algn="l" defTabSz="778297" rtl="0" eaLnBrk="1" latinLnBrk="0" hangingPunct="1">
        <a:defRPr kumimoji="1" sz="1500" kern="1200">
          <a:solidFill>
            <a:schemeClr val="tx1"/>
          </a:solidFill>
          <a:latin typeface="+mn-lt"/>
          <a:ea typeface="+mn-ea"/>
          <a:cs typeface="+mn-cs"/>
        </a:defRPr>
      </a:lvl1pPr>
      <a:lvl2pPr marL="389170" algn="l" defTabSz="778297" rtl="0" eaLnBrk="1" latinLnBrk="0" hangingPunct="1">
        <a:defRPr kumimoji="1" sz="1500" kern="1200">
          <a:solidFill>
            <a:schemeClr val="tx1"/>
          </a:solidFill>
          <a:latin typeface="+mn-lt"/>
          <a:ea typeface="+mn-ea"/>
          <a:cs typeface="+mn-cs"/>
        </a:defRPr>
      </a:lvl2pPr>
      <a:lvl3pPr marL="778297" algn="l" defTabSz="778297" rtl="0" eaLnBrk="1" latinLnBrk="0" hangingPunct="1">
        <a:defRPr kumimoji="1" sz="1500" kern="1200">
          <a:solidFill>
            <a:schemeClr val="tx1"/>
          </a:solidFill>
          <a:latin typeface="+mn-lt"/>
          <a:ea typeface="+mn-ea"/>
          <a:cs typeface="+mn-cs"/>
        </a:defRPr>
      </a:lvl3pPr>
      <a:lvl4pPr marL="1167429" algn="l" defTabSz="778297" rtl="0" eaLnBrk="1" latinLnBrk="0" hangingPunct="1">
        <a:defRPr kumimoji="1" sz="1500" kern="1200">
          <a:solidFill>
            <a:schemeClr val="tx1"/>
          </a:solidFill>
          <a:latin typeface="+mn-lt"/>
          <a:ea typeface="+mn-ea"/>
          <a:cs typeface="+mn-cs"/>
        </a:defRPr>
      </a:lvl4pPr>
      <a:lvl5pPr marL="1556578" algn="l" defTabSz="778297" rtl="0" eaLnBrk="1" latinLnBrk="0" hangingPunct="1">
        <a:defRPr kumimoji="1" sz="1500" kern="1200">
          <a:solidFill>
            <a:schemeClr val="tx1"/>
          </a:solidFill>
          <a:latin typeface="+mn-lt"/>
          <a:ea typeface="+mn-ea"/>
          <a:cs typeface="+mn-cs"/>
        </a:defRPr>
      </a:lvl5pPr>
      <a:lvl6pPr marL="1945723" algn="l" defTabSz="778297" rtl="0" eaLnBrk="1" latinLnBrk="0" hangingPunct="1">
        <a:defRPr kumimoji="1" sz="1500" kern="1200">
          <a:solidFill>
            <a:schemeClr val="tx1"/>
          </a:solidFill>
          <a:latin typeface="+mn-lt"/>
          <a:ea typeface="+mn-ea"/>
          <a:cs typeface="+mn-cs"/>
        </a:defRPr>
      </a:lvl6pPr>
      <a:lvl7pPr marL="2334872" algn="l" defTabSz="778297" rtl="0" eaLnBrk="1" latinLnBrk="0" hangingPunct="1">
        <a:defRPr kumimoji="1" sz="1500" kern="1200">
          <a:solidFill>
            <a:schemeClr val="tx1"/>
          </a:solidFill>
          <a:latin typeface="+mn-lt"/>
          <a:ea typeface="+mn-ea"/>
          <a:cs typeface="+mn-cs"/>
        </a:defRPr>
      </a:lvl7pPr>
      <a:lvl8pPr marL="2724014" algn="l" defTabSz="778297" rtl="0" eaLnBrk="1" latinLnBrk="0" hangingPunct="1">
        <a:defRPr kumimoji="1" sz="1500" kern="1200">
          <a:solidFill>
            <a:schemeClr val="tx1"/>
          </a:solidFill>
          <a:latin typeface="+mn-lt"/>
          <a:ea typeface="+mn-ea"/>
          <a:cs typeface="+mn-cs"/>
        </a:defRPr>
      </a:lvl8pPr>
      <a:lvl9pPr marL="3113164" algn="l" defTabSz="778297" rtl="0" eaLnBrk="1" latinLnBrk="0" hangingPunct="1">
        <a:defRPr kumimoji="1"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fld id="{86CF636E-95EA-4AB1-8EE1-7E66ACF1DCF2}" type="slidenum">
              <a:rPr lang="en-US" altLang="ja-JP"/>
              <a:pPr/>
              <a:t>1</a:t>
            </a:fld>
            <a:endParaRPr lang="en-US" altLang="ja-JP"/>
          </a:p>
        </p:txBody>
      </p:sp>
      <p:sp>
        <p:nvSpPr>
          <p:cNvPr id="334852" name="Text Box 4"/>
          <p:cNvSpPr txBox="1">
            <a:spLocks noChangeArrowheads="1"/>
          </p:cNvSpPr>
          <p:nvPr/>
        </p:nvSpPr>
        <p:spPr bwMode="auto">
          <a:xfrm>
            <a:off x="1180824" y="4653136"/>
            <a:ext cx="754911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3200" dirty="0">
                <a:ea typeface="HGS創英角ｺﾞｼｯｸUB" pitchFamily="50" charset="-128"/>
              </a:rPr>
              <a:t>Panasonic Corporation</a:t>
            </a:r>
          </a:p>
          <a:p>
            <a:pPr algn="ctr"/>
            <a:r>
              <a:rPr lang="ja-JP" altLang="en-US" sz="3200" dirty="0">
                <a:ea typeface="HGS創英角ｺﾞｼｯｸUB" pitchFamily="50" charset="-128"/>
              </a:rPr>
              <a:t>加藤 慎介</a:t>
            </a:r>
            <a:endParaRPr lang="en-US" altLang="ja-JP" sz="3200" dirty="0">
              <a:ea typeface="HGS創英角ｺﾞｼｯｸUB" pitchFamily="50" charset="-128"/>
            </a:endParaRPr>
          </a:p>
          <a:p>
            <a:pPr algn="ctr"/>
            <a:r>
              <a:rPr lang="en-US" altLang="ja-JP" sz="3200" dirty="0">
                <a:ea typeface="HGS創英角ｺﾞｼｯｸUB" pitchFamily="50" charset="-128"/>
              </a:rPr>
              <a:t>kato.shinsuke@jp.panasonic.com</a:t>
            </a:r>
            <a:endParaRPr lang="ja-JP" altLang="en-US" sz="3200" dirty="0">
              <a:ea typeface="HGS創英角ｺﾞｼｯｸUB" pitchFamily="50" charset="-128"/>
            </a:endParaRPr>
          </a:p>
        </p:txBody>
      </p:sp>
      <p:pic>
        <p:nvPicPr>
          <p:cNvPr id="1026" name="Picture 2" descr="https://www.openchainproject.org/wp-content/uploads/sites/15/2017/04/OpenChain_Logo_Pant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592" y="1193096"/>
            <a:ext cx="3240360" cy="1803856"/>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4972301" y="1772816"/>
            <a:ext cx="4229171" cy="1200329"/>
          </a:xfrm>
          <a:prstGeom prst="rect">
            <a:avLst/>
          </a:prstGeom>
          <a:noFill/>
        </p:spPr>
        <p:txBody>
          <a:bodyPr wrap="none" rtlCol="0">
            <a:spAutoFit/>
          </a:bodyPr>
          <a:lstStyle/>
          <a:p>
            <a:pPr algn="ctr"/>
            <a:r>
              <a:rPr lang="en-US" altLang="ja-JP" sz="3600" dirty="0" err="1"/>
              <a:t>OpenChain</a:t>
            </a:r>
            <a:r>
              <a:rPr lang="ja-JP" altLang="en-US" sz="3600" dirty="0"/>
              <a:t> </a:t>
            </a:r>
            <a:r>
              <a:rPr lang="en-US" altLang="ja-JP" sz="3600" dirty="0"/>
              <a:t>JWG</a:t>
            </a:r>
          </a:p>
          <a:p>
            <a:pPr algn="ctr"/>
            <a:r>
              <a:rPr lang="ja-JP" altLang="en-US" sz="3600" dirty="0"/>
              <a:t>第</a:t>
            </a:r>
            <a:r>
              <a:rPr lang="en-US" altLang="ja-JP" sz="3600" dirty="0"/>
              <a:t>4</a:t>
            </a:r>
            <a:r>
              <a:rPr lang="ja-JP" altLang="en-US" sz="3600" dirty="0"/>
              <a:t>回会合</a:t>
            </a:r>
          </a:p>
        </p:txBody>
      </p:sp>
    </p:spTree>
    <p:extLst>
      <p:ext uri="{BB962C8B-B14F-4D97-AF65-F5344CB8AC3E}">
        <p14:creationId xmlns:p14="http://schemas.microsoft.com/office/powerpoint/2010/main" val="1184677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～教育・啓発～</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10</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349225466"/>
              </p:ext>
            </p:extLst>
          </p:nvPr>
        </p:nvGraphicFramePr>
        <p:xfrm>
          <a:off x="56456" y="764705"/>
          <a:ext cx="9781281" cy="5836920"/>
        </p:xfrm>
        <a:graphic>
          <a:graphicData uri="http://schemas.openxmlformats.org/drawingml/2006/table">
            <a:tbl>
              <a:tblPr firstRow="1" bandRow="1">
                <a:tableStyleId>{F5AB1C69-6EDB-4FF4-983F-18BD219EF322}</a:tableStyleId>
              </a:tblPr>
              <a:tblGrid>
                <a:gridCol w="1012713">
                  <a:extLst>
                    <a:ext uri="{9D8B030D-6E8A-4147-A177-3AD203B41FA5}">
                      <a16:colId xmlns:a16="http://schemas.microsoft.com/office/drawing/2014/main" val="20000"/>
                    </a:ext>
                  </a:extLst>
                </a:gridCol>
                <a:gridCol w="5084311">
                  <a:extLst>
                    <a:ext uri="{9D8B030D-6E8A-4147-A177-3AD203B41FA5}">
                      <a16:colId xmlns:a16="http://schemas.microsoft.com/office/drawing/2014/main" val="20001"/>
                    </a:ext>
                  </a:extLst>
                </a:gridCol>
                <a:gridCol w="1543550">
                  <a:extLst>
                    <a:ext uri="{9D8B030D-6E8A-4147-A177-3AD203B41FA5}">
                      <a16:colId xmlns:a16="http://schemas.microsoft.com/office/drawing/2014/main" val="20002"/>
                    </a:ext>
                  </a:extLst>
                </a:gridCol>
                <a:gridCol w="2140707">
                  <a:extLst>
                    <a:ext uri="{9D8B030D-6E8A-4147-A177-3AD203B41FA5}">
                      <a16:colId xmlns:a16="http://schemas.microsoft.com/office/drawing/2014/main" val="20003"/>
                    </a:ext>
                  </a:extLst>
                </a:gridCol>
              </a:tblGrid>
              <a:tr h="382599">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株式会社 日立製作所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Wiki</a:t>
                      </a:r>
                      <a:r>
                        <a:rPr kumimoji="1" lang="ja-JP" altLang="en-US" sz="2000" b="0" dirty="0">
                          <a:solidFill>
                            <a:schemeClr val="tx1"/>
                          </a:solidFill>
                        </a:rPr>
                        <a:t>掲載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2599">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a:solidFill>
                            <a:schemeClr val="tx1"/>
                          </a:solidFill>
                        </a:rPr>
                        <a:t>OSS</a:t>
                      </a:r>
                      <a:r>
                        <a:rPr kumimoji="1" lang="ja-JP" altLang="en-US" sz="1800" b="0" dirty="0">
                          <a:solidFill>
                            <a:schemeClr val="tx1"/>
                          </a:solidFill>
                        </a:rPr>
                        <a:t>ソリューションセンタ 野村祐治</a:t>
                      </a:r>
                      <a:r>
                        <a:rPr kumimoji="1" lang="en-US" altLang="ja-JP" sz="1800" b="0" dirty="0">
                          <a:solidFill>
                            <a:schemeClr val="tx1"/>
                          </a:solidFill>
                        </a:rPr>
                        <a:t>/</a:t>
                      </a:r>
                      <a:r>
                        <a:rPr kumimoji="1" lang="ja-JP" altLang="en-US" sz="1800" b="0" dirty="0">
                          <a:solidFill>
                            <a:schemeClr val="tx1"/>
                          </a:solidFill>
                        </a:rPr>
                        <a:t>片桐和宣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2018/06/04</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6015">
                <a:tc gridSpan="4">
                  <a:txBody>
                    <a:bodyPr/>
                    <a:lstStyle/>
                    <a:p>
                      <a:endParaRPr kumimoji="1" lang="ja-JP"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368526">
                <a:tc>
                  <a:txBody>
                    <a:bodyPr/>
                    <a:lstStyle/>
                    <a:p>
                      <a:pPr algn="ctr"/>
                      <a:r>
                        <a:rPr kumimoji="1" lang="ja-JP" altLang="en-US" sz="2000" b="0" dirty="0">
                          <a:solidFill>
                            <a:schemeClr val="tx1"/>
                          </a:solidFill>
                        </a:rPr>
                        <a:t>実施</a:t>
                      </a:r>
                      <a:endParaRPr kumimoji="1" lang="en-US" altLang="ja-JP" sz="2000" b="0" dirty="0">
                        <a:solidFill>
                          <a:schemeClr val="tx1"/>
                        </a:solidFill>
                      </a:endParaRPr>
                    </a:p>
                    <a:p>
                      <a:pPr algn="ctr"/>
                      <a:r>
                        <a:rPr kumimoji="1" lang="ja-JP" altLang="en-US" sz="2000" b="0" dirty="0">
                          <a:solidFill>
                            <a:schemeClr val="tx1"/>
                          </a:solidFill>
                        </a:rPr>
                        <a:t>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en-US" altLang="ja-JP" sz="1800" b="1" u="sng" dirty="0" err="1">
                          <a:solidFill>
                            <a:schemeClr val="tx1"/>
                          </a:solidFill>
                          <a:latin typeface="HGP創英角ｺﾞｼｯｸUB" panose="020B0900000000000000" pitchFamily="50" charset="-128"/>
                          <a:ea typeface="HGP創英角ｺﾞｼｯｸUB" panose="020B0900000000000000" pitchFamily="50" charset="-128"/>
                        </a:rPr>
                        <a:t>e-Learning:OSS</a:t>
                      </a:r>
                      <a:r>
                        <a:rPr kumimoji="1" lang="ja-JP" altLang="en-US" sz="1800" b="1" u="sng" dirty="0">
                          <a:solidFill>
                            <a:schemeClr val="tx1"/>
                          </a:solidFill>
                          <a:latin typeface="HGP創英角ｺﾞｼｯｸUB" panose="020B0900000000000000" pitchFamily="50" charset="-128"/>
                          <a:ea typeface="HGP創英角ｺﾞｼｯｸUB" panose="020B0900000000000000" pitchFamily="50" charset="-128"/>
                        </a:rPr>
                        <a:t>の基礎</a:t>
                      </a:r>
                      <a:r>
                        <a:rPr kumimoji="1" lang="en-US" altLang="ja-JP" sz="1800" b="1" u="sng" dirty="0">
                          <a:solidFill>
                            <a:schemeClr val="tx1"/>
                          </a:solidFill>
                          <a:latin typeface="HGP創英角ｺﾞｼｯｸUB" panose="020B0900000000000000" pitchFamily="50" charset="-128"/>
                          <a:ea typeface="HGP創英角ｺﾞｼｯｸUB" panose="020B0900000000000000" pitchFamily="50" charset="-128"/>
                        </a:rPr>
                        <a:t>(30</a:t>
                      </a:r>
                      <a:r>
                        <a:rPr kumimoji="1" lang="ja-JP" altLang="en-US" sz="1800" b="1" u="sng" dirty="0">
                          <a:solidFill>
                            <a:schemeClr val="tx1"/>
                          </a:solidFill>
                          <a:latin typeface="HGP創英角ｺﾞｼｯｸUB" panose="020B0900000000000000" pitchFamily="50" charset="-128"/>
                          <a:ea typeface="HGP創英角ｺﾞｼｯｸUB" panose="020B0900000000000000" pitchFamily="50" charset="-128"/>
                        </a:rPr>
                        <a:t>分程度</a:t>
                      </a:r>
                      <a:r>
                        <a:rPr kumimoji="1" lang="en-US" altLang="ja-JP" sz="1800" b="1" u="sng" dirty="0">
                          <a:solidFill>
                            <a:schemeClr val="tx1"/>
                          </a:solidFill>
                          <a:latin typeface="HGP創英角ｺﾞｼｯｸUB" panose="020B0900000000000000" pitchFamily="50" charset="-128"/>
                          <a:ea typeface="HGP創英角ｺﾞｼｯｸUB" panose="020B0900000000000000" pitchFamily="50" charset="-128"/>
                        </a:rPr>
                        <a:t>)</a:t>
                      </a:r>
                      <a:br>
                        <a:rPr kumimoji="1" lang="en-US" altLang="ja-JP" sz="1800" b="1" u="sng" dirty="0">
                          <a:solidFill>
                            <a:schemeClr val="tx1"/>
                          </a:solidFill>
                          <a:latin typeface="HGP創英角ｺﾞｼｯｸUB" panose="020B0900000000000000" pitchFamily="50" charset="-128"/>
                          <a:ea typeface="HGP創英角ｺﾞｼｯｸUB" panose="020B0900000000000000" pitchFamily="50" charset="-128"/>
                        </a:rPr>
                      </a:br>
                      <a:r>
                        <a:rPr kumimoji="1" lang="en-US" altLang="ja-JP" sz="1700" b="0" dirty="0">
                          <a:solidFill>
                            <a:schemeClr val="tx1"/>
                          </a:solidFill>
                          <a:latin typeface="HGP創英角ｺﾞｼｯｸUB" panose="020B0900000000000000" pitchFamily="50" charset="-128"/>
                          <a:ea typeface="HGP創英角ｺﾞｼｯｸUB" panose="020B0900000000000000" pitchFamily="50" charset="-128"/>
                        </a:rPr>
                        <a:t>OSS</a:t>
                      </a:r>
                      <a:r>
                        <a:rPr kumimoji="1" lang="ja-JP" altLang="en-US" sz="1700" b="0" dirty="0">
                          <a:solidFill>
                            <a:schemeClr val="tx1"/>
                          </a:solidFill>
                          <a:latin typeface="HGP創英角ｺﾞｼｯｸUB" panose="020B0900000000000000" pitchFamily="50" charset="-128"/>
                          <a:ea typeface="HGP創英角ｺﾞｼｯｸUB" panose="020B0900000000000000" pitchFamily="50" charset="-128"/>
                        </a:rPr>
                        <a:t>ライセンスの理解、</a:t>
                      </a:r>
                      <a:r>
                        <a:rPr kumimoji="1" lang="en-US" altLang="ja-JP" sz="1700" b="0" dirty="0">
                          <a:solidFill>
                            <a:schemeClr val="tx1"/>
                          </a:solidFill>
                          <a:latin typeface="HGP創英角ｺﾞｼｯｸUB" panose="020B0900000000000000" pitchFamily="50" charset="-128"/>
                          <a:ea typeface="HGP創英角ｺﾞｼｯｸUB" panose="020B0900000000000000" pitchFamily="50" charset="-128"/>
                        </a:rPr>
                        <a:t>OSS</a:t>
                      </a:r>
                      <a:r>
                        <a:rPr kumimoji="1" lang="ja-JP" altLang="en-US" sz="1700" b="0" dirty="0">
                          <a:solidFill>
                            <a:schemeClr val="tx1"/>
                          </a:solidFill>
                          <a:latin typeface="HGP創英角ｺﾞｼｯｸUB" panose="020B0900000000000000" pitchFamily="50" charset="-128"/>
                          <a:ea typeface="HGP創英角ｺﾞｼｯｸUB" panose="020B0900000000000000" pitchFamily="50" charset="-128"/>
                        </a:rPr>
                        <a:t>活用時の検討事項</a:t>
                      </a:r>
                      <a:r>
                        <a:rPr kumimoji="1" lang="en-US" altLang="ja-JP" sz="1700" b="0" dirty="0">
                          <a:solidFill>
                            <a:schemeClr val="tx1"/>
                          </a:solidFill>
                          <a:latin typeface="HGP創英角ｺﾞｼｯｸUB" panose="020B0900000000000000" pitchFamily="50" charset="-128"/>
                          <a:ea typeface="HGP創英角ｺﾞｼｯｸUB" panose="020B0900000000000000" pitchFamily="50" charset="-128"/>
                        </a:rPr>
                        <a:t>(</a:t>
                      </a:r>
                      <a:r>
                        <a:rPr kumimoji="1" lang="ja-JP" altLang="en-US" sz="1700" b="0" dirty="0">
                          <a:solidFill>
                            <a:schemeClr val="tx1"/>
                          </a:solidFill>
                          <a:latin typeface="HGP創英角ｺﾞｼｯｸUB" panose="020B0900000000000000" pitchFamily="50" charset="-128"/>
                          <a:ea typeface="HGP創英角ｺﾞｼｯｸUB" panose="020B0900000000000000" pitchFamily="50" charset="-128"/>
                        </a:rPr>
                        <a:t>ライセンス</a:t>
                      </a:r>
                      <a:r>
                        <a:rPr kumimoji="1" lang="en-US" altLang="ja-JP" sz="1700" b="0" dirty="0">
                          <a:solidFill>
                            <a:schemeClr val="tx1"/>
                          </a:solidFill>
                          <a:latin typeface="HGP創英角ｺﾞｼｯｸUB" panose="020B0900000000000000" pitchFamily="50" charset="-128"/>
                          <a:ea typeface="HGP創英角ｺﾞｼｯｸUB" panose="020B0900000000000000" pitchFamily="50" charset="-128"/>
                        </a:rPr>
                        <a:t>, </a:t>
                      </a:r>
                      <a:r>
                        <a:rPr kumimoji="1" lang="ja-JP" altLang="en-US" sz="1700" b="0" dirty="0">
                          <a:solidFill>
                            <a:schemeClr val="tx1"/>
                          </a:solidFill>
                          <a:latin typeface="HGP創英角ｺﾞｼｯｸUB" panose="020B0900000000000000" pitchFamily="50" charset="-128"/>
                          <a:ea typeface="HGP創英角ｺﾞｼｯｸUB" panose="020B0900000000000000" pitchFamily="50" charset="-128"/>
                        </a:rPr>
                        <a:t>コミュニティ調査</a:t>
                      </a:r>
                      <a:r>
                        <a:rPr kumimoji="1" lang="en-US" altLang="ja-JP" sz="1700" b="0" dirty="0">
                          <a:solidFill>
                            <a:schemeClr val="tx1"/>
                          </a:solidFill>
                          <a:latin typeface="HGP創英角ｺﾞｼｯｸUB" panose="020B0900000000000000" pitchFamily="50" charset="-128"/>
                          <a:ea typeface="HGP創英角ｺﾞｼｯｸUB" panose="020B0900000000000000" pitchFamily="50" charset="-128"/>
                        </a:rPr>
                        <a:t>,</a:t>
                      </a:r>
                      <a:r>
                        <a:rPr kumimoji="1" lang="en-US" altLang="ja-JP" sz="1700" b="0" dirty="0" err="1">
                          <a:solidFill>
                            <a:schemeClr val="tx1"/>
                          </a:solidFill>
                          <a:latin typeface="HGP創英角ｺﾞｼｯｸUB" panose="020B0900000000000000" pitchFamily="50" charset="-128"/>
                          <a:ea typeface="HGP創英角ｺﾞｼｯｸUB" panose="020B0900000000000000" pitchFamily="50" charset="-128"/>
                        </a:rPr>
                        <a:t>etc</a:t>
                      </a:r>
                      <a:r>
                        <a:rPr kumimoji="1" lang="en-US" altLang="ja-JP" sz="1700" b="0" dirty="0">
                          <a:solidFill>
                            <a:schemeClr val="tx1"/>
                          </a:solidFill>
                          <a:latin typeface="HGP創英角ｺﾞｼｯｸUB" panose="020B0900000000000000" pitchFamily="50" charset="-128"/>
                          <a:ea typeface="HGP創英角ｺﾞｼｯｸUB" panose="020B0900000000000000" pitchFamily="50" charset="-128"/>
                        </a:rPr>
                        <a:t>)</a:t>
                      </a:r>
                    </a:p>
                    <a:p>
                      <a:pPr marL="174625" indent="-174625">
                        <a:buFont typeface="Arial" panose="020B0604020202020204" pitchFamily="34" charset="0"/>
                        <a:buChar char="•"/>
                      </a:pPr>
                      <a:r>
                        <a:rPr kumimoji="1" lang="ja-JP" altLang="en-US" sz="1800" b="1" u="sng" dirty="0">
                          <a:solidFill>
                            <a:schemeClr val="tx1"/>
                          </a:solidFill>
                          <a:latin typeface="HGP創英角ｺﾞｼｯｸUB" panose="020B0900000000000000" pitchFamily="50" charset="-128"/>
                          <a:ea typeface="HGP創英角ｺﾞｼｯｸUB" panose="020B0900000000000000" pitchFamily="50" charset="-128"/>
                        </a:rPr>
                        <a:t>コンプライアンス研修</a:t>
                      </a:r>
                      <a:r>
                        <a:rPr kumimoji="1" lang="en-US" altLang="ja-JP" sz="1800" b="1" u="sng" dirty="0">
                          <a:solidFill>
                            <a:schemeClr val="tx1"/>
                          </a:solidFill>
                          <a:latin typeface="HGP創英角ｺﾞｼｯｸUB" panose="020B0900000000000000" pitchFamily="50" charset="-128"/>
                          <a:ea typeface="HGP創英角ｺﾞｼｯｸUB" panose="020B0900000000000000" pitchFamily="50" charset="-128"/>
                        </a:rPr>
                        <a:t>(2</a:t>
                      </a:r>
                      <a:r>
                        <a:rPr kumimoji="1" lang="ja-JP" altLang="en-US" sz="1800" b="1" u="sng" dirty="0">
                          <a:solidFill>
                            <a:schemeClr val="tx1"/>
                          </a:solidFill>
                          <a:latin typeface="HGP創英角ｺﾞｼｯｸUB" panose="020B0900000000000000" pitchFamily="50" charset="-128"/>
                          <a:ea typeface="HGP創英角ｺﾞｼｯｸUB" panose="020B0900000000000000" pitchFamily="50" charset="-128"/>
                        </a:rPr>
                        <a:t>回</a:t>
                      </a:r>
                      <a:r>
                        <a:rPr kumimoji="1" lang="en-US" altLang="ja-JP" sz="1800" b="1" u="sng" dirty="0">
                          <a:solidFill>
                            <a:schemeClr val="tx1"/>
                          </a:solidFill>
                          <a:latin typeface="HGP創英角ｺﾞｼｯｸUB" panose="020B0900000000000000" pitchFamily="50" charset="-128"/>
                          <a:ea typeface="HGP創英角ｺﾞｼｯｸUB" panose="020B0900000000000000" pitchFamily="50" charset="-128"/>
                        </a:rPr>
                        <a:t>/</a:t>
                      </a:r>
                      <a:r>
                        <a:rPr kumimoji="1" lang="ja-JP" altLang="en-US" sz="1800" b="1" u="sng" dirty="0">
                          <a:solidFill>
                            <a:schemeClr val="tx1"/>
                          </a:solidFill>
                          <a:latin typeface="HGP創英角ｺﾞｼｯｸUB" panose="020B0900000000000000" pitchFamily="50" charset="-128"/>
                          <a:ea typeface="HGP創英角ｺﾞｼｯｸUB" panose="020B0900000000000000" pitchFamily="50" charset="-128"/>
                        </a:rPr>
                        <a:t>期</a:t>
                      </a:r>
                      <a:r>
                        <a:rPr kumimoji="1" lang="en-US" altLang="ja-JP" sz="1800" b="1" u="sng" dirty="0">
                          <a:solidFill>
                            <a:schemeClr val="tx1"/>
                          </a:solidFill>
                          <a:latin typeface="HGP創英角ｺﾞｼｯｸUB" panose="020B0900000000000000" pitchFamily="50" charset="-128"/>
                          <a:ea typeface="HGP創英角ｺﾞｼｯｸUB" panose="020B0900000000000000" pitchFamily="50" charset="-128"/>
                        </a:rPr>
                        <a:t>, </a:t>
                      </a:r>
                      <a:r>
                        <a:rPr kumimoji="1" lang="ja-JP" altLang="en-US" sz="1800" b="1" u="sng" dirty="0">
                          <a:solidFill>
                            <a:schemeClr val="tx1"/>
                          </a:solidFill>
                          <a:latin typeface="HGP創英角ｺﾞｼｯｸUB" panose="020B0900000000000000" pitchFamily="50" charset="-128"/>
                          <a:ea typeface="HGP創英角ｺﾞｼｯｸUB" panose="020B0900000000000000" pitchFamily="50" charset="-128"/>
                        </a:rPr>
                        <a:t>半日程度</a:t>
                      </a:r>
                      <a:r>
                        <a:rPr kumimoji="1" lang="en-US" altLang="ja-JP" sz="1800" b="1" u="sng" dirty="0">
                          <a:solidFill>
                            <a:schemeClr val="tx1"/>
                          </a:solidFill>
                          <a:latin typeface="HGP創英角ｺﾞｼｯｸUB" panose="020B0900000000000000" pitchFamily="50" charset="-128"/>
                          <a:ea typeface="HGP創英角ｺﾞｼｯｸUB" panose="020B0900000000000000" pitchFamily="50" charset="-128"/>
                        </a:rPr>
                        <a:t>, 40</a:t>
                      </a:r>
                      <a:r>
                        <a:rPr kumimoji="1" lang="ja-JP" altLang="en-US" sz="1800" b="1" u="sng" dirty="0">
                          <a:solidFill>
                            <a:schemeClr val="tx1"/>
                          </a:solidFill>
                          <a:latin typeface="HGP創英角ｺﾞｼｯｸUB" panose="020B0900000000000000" pitchFamily="50" charset="-128"/>
                          <a:ea typeface="HGP創英角ｺﾞｼｯｸUB" panose="020B0900000000000000" pitchFamily="50" charset="-128"/>
                        </a:rPr>
                        <a:t>～</a:t>
                      </a:r>
                      <a:r>
                        <a:rPr kumimoji="1" lang="en-US" altLang="ja-JP" sz="1800" b="1" u="sng" dirty="0">
                          <a:solidFill>
                            <a:schemeClr val="tx1"/>
                          </a:solidFill>
                          <a:latin typeface="HGP創英角ｺﾞｼｯｸUB" panose="020B0900000000000000" pitchFamily="50" charset="-128"/>
                          <a:ea typeface="HGP創英角ｺﾞｼｯｸUB" panose="020B0900000000000000" pitchFamily="50" charset="-128"/>
                        </a:rPr>
                        <a:t>50</a:t>
                      </a:r>
                      <a:r>
                        <a:rPr kumimoji="1" lang="ja-JP" altLang="en-US" sz="1800" b="1" u="sng" dirty="0">
                          <a:solidFill>
                            <a:schemeClr val="tx1"/>
                          </a:solidFill>
                          <a:latin typeface="HGP創英角ｺﾞｼｯｸUB" panose="020B0900000000000000" pitchFamily="50" charset="-128"/>
                          <a:ea typeface="HGP創英角ｺﾞｼｯｸUB" panose="020B0900000000000000" pitchFamily="50" charset="-128"/>
                        </a:rPr>
                        <a:t>名</a:t>
                      </a:r>
                      <a:r>
                        <a:rPr kumimoji="1" lang="en-US" altLang="ja-JP" sz="1800" b="1" u="sng" dirty="0">
                          <a:solidFill>
                            <a:schemeClr val="tx1"/>
                          </a:solidFill>
                          <a:latin typeface="HGP創英角ｺﾞｼｯｸUB" panose="020B0900000000000000" pitchFamily="50" charset="-128"/>
                          <a:ea typeface="HGP創英角ｺﾞｼｯｸUB" panose="020B0900000000000000" pitchFamily="50" charset="-128"/>
                        </a:rPr>
                        <a:t>/</a:t>
                      </a:r>
                      <a:r>
                        <a:rPr kumimoji="1" lang="ja-JP" altLang="en-US" sz="1800" b="1" u="sng" dirty="0">
                          <a:solidFill>
                            <a:schemeClr val="tx1"/>
                          </a:solidFill>
                          <a:latin typeface="HGP創英角ｺﾞｼｯｸUB" panose="020B0900000000000000" pitchFamily="50" charset="-128"/>
                          <a:ea typeface="HGP創英角ｺﾞｼｯｸUB" panose="020B0900000000000000" pitchFamily="50" charset="-128"/>
                        </a:rPr>
                        <a:t>回</a:t>
                      </a:r>
                      <a:r>
                        <a:rPr kumimoji="1" lang="en-US" altLang="ja-JP" sz="1800" b="1" u="sng" dirty="0">
                          <a:solidFill>
                            <a:schemeClr val="tx1"/>
                          </a:solidFill>
                          <a:latin typeface="HGP創英角ｺﾞｼｯｸUB" panose="020B0900000000000000" pitchFamily="50" charset="-128"/>
                          <a:ea typeface="HGP創英角ｺﾞｼｯｸUB" panose="020B0900000000000000" pitchFamily="50" charset="-128"/>
                        </a:rPr>
                        <a:t>)</a:t>
                      </a:r>
                      <a:br>
                        <a:rPr kumimoji="1" lang="en-US" altLang="ja-JP" sz="1800" b="1" u="sng" dirty="0">
                          <a:solidFill>
                            <a:schemeClr val="tx1"/>
                          </a:solidFill>
                          <a:latin typeface="HGP創英角ｺﾞｼｯｸUB" panose="020B0900000000000000" pitchFamily="50" charset="-128"/>
                          <a:ea typeface="HGP創英角ｺﾞｼｯｸUB" panose="020B0900000000000000" pitchFamily="50" charset="-128"/>
                        </a:rPr>
                      </a:br>
                      <a:r>
                        <a:rPr kumimoji="1" lang="ja-JP" altLang="en-US" sz="1700" b="0" u="none" dirty="0">
                          <a:solidFill>
                            <a:schemeClr val="tx1"/>
                          </a:solidFill>
                          <a:latin typeface="HGP創英角ｺﾞｼｯｸUB" panose="020B0900000000000000" pitchFamily="50" charset="-128"/>
                          <a:ea typeface="HGP創英角ｺﾞｼｯｸUB" panose="020B0900000000000000" pitchFamily="50" charset="-128"/>
                        </a:rPr>
                        <a:t>希望研修テーマより、</a:t>
                      </a:r>
                      <a:r>
                        <a:rPr kumimoji="1" lang="ja-JP" altLang="en-US" sz="1700" b="0" dirty="0">
                          <a:solidFill>
                            <a:schemeClr val="tx1"/>
                          </a:solidFill>
                          <a:latin typeface="HGP創英角ｺﾞｼｯｸUB" panose="020B0900000000000000" pitchFamily="50" charset="-128"/>
                          <a:ea typeface="HGP創英角ｺﾞｼｯｸUB" panose="020B0900000000000000" pitchFamily="50" charset="-128"/>
                        </a:rPr>
                        <a:t>毎回テーマを変えて実施</a:t>
                      </a:r>
                      <a:r>
                        <a:rPr kumimoji="1" lang="en-US" altLang="ja-JP" sz="1700" b="0" dirty="0">
                          <a:solidFill>
                            <a:schemeClr val="tx1"/>
                          </a:solidFill>
                          <a:latin typeface="HGP創英角ｺﾞｼｯｸUB" panose="020B0900000000000000" pitchFamily="50" charset="-128"/>
                          <a:ea typeface="HGP創英角ｺﾞｼｯｸUB" panose="020B0900000000000000" pitchFamily="50" charset="-128"/>
                        </a:rPr>
                        <a:t>(</a:t>
                      </a:r>
                      <a:r>
                        <a:rPr kumimoji="1" lang="ja-JP" altLang="en-US" sz="1700" b="0" dirty="0">
                          <a:solidFill>
                            <a:schemeClr val="tx1"/>
                          </a:solidFill>
                          <a:latin typeface="HGP創英角ｺﾞｼｯｸUB" panose="020B0900000000000000" pitchFamily="50" charset="-128"/>
                          <a:ea typeface="HGP創英角ｺﾞｼｯｸUB" panose="020B0900000000000000" pitchFamily="50" charset="-128"/>
                        </a:rPr>
                        <a:t>ライセンス</a:t>
                      </a:r>
                      <a:r>
                        <a:rPr kumimoji="1" lang="en-US" altLang="ja-JP" sz="1700" b="0" dirty="0">
                          <a:solidFill>
                            <a:schemeClr val="tx1"/>
                          </a:solidFill>
                          <a:latin typeface="HGP創英角ｺﾞｼｯｸUB" panose="020B0900000000000000" pitchFamily="50" charset="-128"/>
                          <a:ea typeface="HGP創英角ｺﾞｼｯｸUB" panose="020B0900000000000000" pitchFamily="50" charset="-128"/>
                        </a:rPr>
                        <a:t>, </a:t>
                      </a:r>
                      <a:r>
                        <a:rPr kumimoji="1" lang="ja-JP" altLang="en-US" sz="1700" b="0" dirty="0">
                          <a:solidFill>
                            <a:schemeClr val="tx1"/>
                          </a:solidFill>
                          <a:latin typeface="HGP創英角ｺﾞｼｯｸUB" panose="020B0900000000000000" pitchFamily="50" charset="-128"/>
                          <a:ea typeface="HGP創英角ｺﾞｼｯｸUB" panose="020B0900000000000000" pitchFamily="50" charset="-128"/>
                        </a:rPr>
                        <a:t>知財</a:t>
                      </a:r>
                      <a:r>
                        <a:rPr kumimoji="1" lang="en-US" altLang="ja-JP" sz="1700" b="0" dirty="0">
                          <a:solidFill>
                            <a:schemeClr val="tx1"/>
                          </a:solidFill>
                          <a:latin typeface="HGP創英角ｺﾞｼｯｸUB" panose="020B0900000000000000" pitchFamily="50" charset="-128"/>
                          <a:ea typeface="HGP創英角ｺﾞｼｯｸUB" panose="020B0900000000000000" pitchFamily="50" charset="-128"/>
                        </a:rPr>
                        <a:t>, </a:t>
                      </a:r>
                      <a:r>
                        <a:rPr kumimoji="1" lang="ja-JP" altLang="en-US" sz="1700" b="0" dirty="0">
                          <a:solidFill>
                            <a:schemeClr val="tx1"/>
                          </a:solidFill>
                          <a:latin typeface="HGP創英角ｺﾞｼｯｸUB" panose="020B0900000000000000" pitchFamily="50" charset="-128"/>
                          <a:ea typeface="HGP創英角ｺﾞｼｯｸUB" panose="020B0900000000000000" pitchFamily="50" charset="-128"/>
                        </a:rPr>
                        <a:t>社内手続</a:t>
                      </a:r>
                      <a:r>
                        <a:rPr kumimoji="1" lang="en-US" altLang="ja-JP" sz="1700" b="0" dirty="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700" b="0" dirty="0" err="1">
                          <a:solidFill>
                            <a:schemeClr val="tx1"/>
                          </a:solidFill>
                          <a:latin typeface="HGP創英角ｺﾞｼｯｸUB" panose="020B0900000000000000" pitchFamily="50" charset="-128"/>
                          <a:ea typeface="HGP創英角ｺﾞｼｯｸUB" panose="020B0900000000000000" pitchFamily="50" charset="-128"/>
                        </a:rPr>
                        <a:t>etc</a:t>
                      </a:r>
                      <a:r>
                        <a:rPr kumimoji="1" lang="en-US" altLang="ja-JP" sz="1700" b="0" dirty="0">
                          <a:solidFill>
                            <a:schemeClr val="tx1"/>
                          </a:solidFill>
                          <a:latin typeface="HGP創英角ｺﾞｼｯｸUB" panose="020B0900000000000000" pitchFamily="50" charset="-128"/>
                          <a:ea typeface="HGP創英角ｺﾞｼｯｸUB" panose="020B0900000000000000" pitchFamily="50" charset="-128"/>
                        </a:rPr>
                        <a:t>)</a:t>
                      </a:r>
                      <a:r>
                        <a:rPr kumimoji="1" lang="ja-JP" altLang="en-US" sz="1700" b="0" dirty="0" err="1">
                          <a:solidFill>
                            <a:schemeClr val="tx1"/>
                          </a:solidFill>
                          <a:latin typeface="HGP創英角ｺﾞｼｯｸUB" panose="020B0900000000000000" pitchFamily="50" charset="-128"/>
                          <a:ea typeface="HGP創英角ｺﾞｼｯｸUB" panose="020B0900000000000000" pitchFamily="50" charset="-128"/>
                        </a:rPr>
                        <a:t>、</a:t>
                      </a:r>
                      <a:br>
                        <a:rPr kumimoji="1" lang="en-US" altLang="ja-JP" sz="1700" b="0" dirty="0">
                          <a:solidFill>
                            <a:schemeClr val="tx1"/>
                          </a:solidFill>
                          <a:latin typeface="HGP創英角ｺﾞｼｯｸUB" panose="020B0900000000000000" pitchFamily="50" charset="-128"/>
                          <a:ea typeface="HGP創英角ｺﾞｼｯｸUB" panose="020B0900000000000000" pitchFamily="50" charset="-128"/>
                        </a:rPr>
                      </a:br>
                      <a:r>
                        <a:rPr kumimoji="1" lang="ja-JP" altLang="en-US" sz="1700" b="0" dirty="0">
                          <a:solidFill>
                            <a:schemeClr val="tx1"/>
                          </a:solidFill>
                          <a:latin typeface="HGP創英角ｺﾞｼｯｸUB" panose="020B0900000000000000" pitchFamily="50" charset="-128"/>
                          <a:ea typeface="HGP創英角ｺﾞｼｯｸUB" panose="020B0900000000000000" pitchFamily="50" charset="-128"/>
                        </a:rPr>
                        <a:t>隔回毎に外部講師</a:t>
                      </a:r>
                      <a:r>
                        <a:rPr kumimoji="1" lang="en-US" altLang="ja-JP" sz="1700" b="0" dirty="0">
                          <a:solidFill>
                            <a:schemeClr val="tx1"/>
                          </a:solidFill>
                          <a:latin typeface="HGP創英角ｺﾞｼｯｸUB" panose="020B0900000000000000" pitchFamily="50" charset="-128"/>
                          <a:ea typeface="HGP創英角ｺﾞｼｯｸUB" panose="020B0900000000000000" pitchFamily="50" charset="-128"/>
                        </a:rPr>
                        <a:t>(</a:t>
                      </a:r>
                      <a:r>
                        <a:rPr kumimoji="1" lang="ja-JP" altLang="en-US" sz="1700" b="0" dirty="0">
                          <a:solidFill>
                            <a:schemeClr val="tx1"/>
                          </a:solidFill>
                          <a:latin typeface="HGP創英角ｺﾞｼｯｸUB" panose="020B0900000000000000" pitchFamily="50" charset="-128"/>
                          <a:ea typeface="HGP創英角ｺﾞｼｯｸUB" panose="020B0900000000000000" pitchFamily="50" charset="-128"/>
                        </a:rPr>
                        <a:t>弁護士等</a:t>
                      </a:r>
                      <a:r>
                        <a:rPr kumimoji="1" lang="en-US" altLang="ja-JP" sz="1700" b="0" dirty="0">
                          <a:solidFill>
                            <a:schemeClr val="tx1"/>
                          </a:solidFill>
                          <a:latin typeface="HGP創英角ｺﾞｼｯｸUB" panose="020B0900000000000000" pitchFamily="50" charset="-128"/>
                          <a:ea typeface="HGP創英角ｺﾞｼｯｸUB" panose="020B0900000000000000" pitchFamily="50" charset="-128"/>
                        </a:rPr>
                        <a:t>)</a:t>
                      </a:r>
                      <a:r>
                        <a:rPr kumimoji="1" lang="ja-JP" altLang="en-US" sz="1700" b="0" dirty="0" err="1">
                          <a:solidFill>
                            <a:schemeClr val="tx1"/>
                          </a:solidFill>
                          <a:latin typeface="HGP創英角ｺﾞｼｯｸUB" panose="020B0900000000000000" pitchFamily="50" charset="-128"/>
                          <a:ea typeface="HGP創英角ｺﾞｼｯｸUB" panose="020B0900000000000000" pitchFamily="50" charset="-128"/>
                        </a:rPr>
                        <a:t>を招</a:t>
                      </a:r>
                      <a:r>
                        <a:rPr kumimoji="1" lang="ja-JP" altLang="en-US" sz="1700" b="0" dirty="0">
                          <a:solidFill>
                            <a:schemeClr val="tx1"/>
                          </a:solidFill>
                          <a:latin typeface="HGP創英角ｺﾞｼｯｸUB" panose="020B0900000000000000" pitchFamily="50" charset="-128"/>
                          <a:ea typeface="HGP創英角ｺﾞｼｯｸUB" panose="020B0900000000000000" pitchFamily="50" charset="-128"/>
                        </a:rPr>
                        <a:t>聘して実施。</a:t>
                      </a:r>
                      <a:endParaRPr kumimoji="1" lang="en-US" altLang="ja-JP" sz="1700" b="0" dirty="0">
                        <a:solidFill>
                          <a:schemeClr val="tx1"/>
                        </a:solidFill>
                        <a:latin typeface="HGP創英角ｺﾞｼｯｸUB" panose="020B0900000000000000" pitchFamily="50" charset="-128"/>
                        <a:ea typeface="HGP創英角ｺﾞｼｯｸUB" panose="020B09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601175">
                <a:tc>
                  <a:txBody>
                    <a:bodyPr/>
                    <a:lstStyle/>
                    <a:p>
                      <a:pPr algn="ctr"/>
                      <a:r>
                        <a:rPr kumimoji="1" lang="ja-JP" altLang="en-US" sz="1800" b="0" dirty="0">
                          <a:solidFill>
                            <a:schemeClr val="tx1"/>
                          </a:solidFill>
                        </a:rPr>
                        <a:t>課題</a:t>
                      </a:r>
                      <a:endParaRPr kumimoji="1" lang="en-US" altLang="ja-JP" sz="1800" b="0" dirty="0">
                        <a:solidFill>
                          <a:schemeClr val="tx1"/>
                        </a:solidFill>
                      </a:endParaRPr>
                    </a:p>
                    <a:p>
                      <a:pPr algn="ctr"/>
                      <a:r>
                        <a:rPr kumimoji="1" lang="ja-JP" altLang="en-US" sz="1800" b="0" dirty="0">
                          <a:solidFill>
                            <a:schemeClr val="tx1"/>
                          </a:solidFill>
                        </a:rPr>
                        <a:t>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lang="ja-JP" altLang="en-US" sz="1650" b="0" dirty="0">
                          <a:latin typeface="HGP創英角ｺﾞｼｯｸUB" panose="020B0900000000000000" pitchFamily="50" charset="-128"/>
                          <a:ea typeface="HGP創英角ｺﾞｼｯｸUB" panose="020B0900000000000000" pitchFamily="50" charset="-128"/>
                          <a:cs typeface="メイリオ" panose="020B0604030504040204" pitchFamily="50" charset="-128"/>
                        </a:rPr>
                        <a:t>・ライセンス解釈（ライセンス伝播／特許調査等）に関して、わかり易い</a:t>
                      </a:r>
                      <a:endParaRPr lang="en-US" altLang="ja-JP" sz="1650" b="0" dirty="0">
                        <a:latin typeface="HGP創英角ｺﾞｼｯｸUB" panose="020B0900000000000000" pitchFamily="50" charset="-128"/>
                        <a:ea typeface="HGP創英角ｺﾞｼｯｸUB" panose="020B0900000000000000" pitchFamily="50" charset="-128"/>
                        <a:cs typeface="メイリオ" panose="020B0604030504040204" pitchFamily="50" charset="-128"/>
                      </a:endParaRPr>
                    </a:p>
                    <a:p>
                      <a:r>
                        <a:rPr lang="ja-JP" altLang="en-US" sz="1650" b="0" dirty="0">
                          <a:latin typeface="HGP創英角ｺﾞｼｯｸUB" panose="020B0900000000000000" pitchFamily="50" charset="-128"/>
                          <a:ea typeface="HGP創英角ｺﾞｼｯｸUB" panose="020B0900000000000000" pitchFamily="50" charset="-128"/>
                          <a:cs typeface="メイリオ" panose="020B0604030504040204" pitchFamily="50" charset="-128"/>
                        </a:rPr>
                        <a:t>　判断基準や対応方法を示したい（ｹｰｽ・ﾊﾞｲ・ｹｰｽ対応削減）。</a:t>
                      </a:r>
                      <a:endParaRPr kumimoji="1" lang="ja-JP" altLang="en-US" sz="1650" b="0" dirty="0">
                        <a:solidFill>
                          <a:schemeClr val="tx1"/>
                        </a:solidFill>
                        <a:latin typeface="HGP創英角ｺﾞｼｯｸUB" panose="020B0900000000000000" pitchFamily="50" charset="-128"/>
                        <a:ea typeface="HGP創英角ｺﾞｼｯｸUB" panose="020B09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2678190">
                <a:tc>
                  <a:txBody>
                    <a:bodyPr/>
                    <a:lstStyle/>
                    <a:p>
                      <a:pPr algn="ctr"/>
                      <a:r>
                        <a:rPr kumimoji="1" lang="ja-JP" altLang="en-US" sz="2000" b="0" dirty="0">
                          <a:solidFill>
                            <a:schemeClr val="tx1"/>
                          </a:solidFill>
                        </a:rPr>
                        <a:t>こんな感じで話すことがあります</a:t>
                      </a:r>
                      <a:endParaRPr kumimoji="1" lang="en-US" altLang="ja-JP"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（基本）</a:t>
                      </a:r>
                      <a:endPar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endParaRPr>
                    </a:p>
                    <a:p>
                      <a:pPr marL="0" indent="0">
                        <a:buFont typeface="Arial" panose="020B0604020202020204" pitchFamily="34" charset="0"/>
                        <a:buNone/>
                      </a:pP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①</a:t>
                      </a:r>
                      <a:r>
                        <a:rPr kumimoji="1" lang="en-US" altLang="ja-JP" sz="1600" b="0" dirty="0" err="1">
                          <a:solidFill>
                            <a:schemeClr val="tx1"/>
                          </a:solidFill>
                          <a:latin typeface="HGP創英角ｺﾞｼｯｸUB" panose="020B0900000000000000" pitchFamily="50" charset="-128"/>
                          <a:ea typeface="HGP創英角ｺﾞｼｯｸUB" panose="020B0900000000000000" pitchFamily="50" charset="-128"/>
                        </a:rPr>
                        <a:t>Give&amp;Take</a:t>
                      </a: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が基本（</a:t>
                      </a:r>
                      <a:r>
                        <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rPr>
                        <a:t>OSS</a:t>
                      </a: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活用の自由を与えてくれる</a:t>
                      </a:r>
                      <a:endPar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endParaRPr>
                    </a:p>
                    <a:p>
                      <a:pPr marL="0" indent="0">
                        <a:buFont typeface="Arial" panose="020B0604020202020204" pitchFamily="34" charset="0"/>
                        <a:buNone/>
                      </a:pPr>
                      <a:r>
                        <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rPr>
                        <a:t>OSS</a:t>
                      </a: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社会（文化）、</a:t>
                      </a:r>
                      <a:r>
                        <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rPr>
                        <a:t>OSS</a:t>
                      </a: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開発者への敬意、</a:t>
                      </a:r>
                      <a:r>
                        <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rPr>
                        <a:t>OSS</a:t>
                      </a: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理念の理解）</a:t>
                      </a:r>
                      <a:endPar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endParaRPr>
                    </a:p>
                    <a:p>
                      <a:pPr marL="0" indent="0">
                        <a:buFont typeface="Arial" panose="020B0604020202020204" pitchFamily="34" charset="0"/>
                        <a:buNone/>
                      </a:pP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②</a:t>
                      </a:r>
                      <a:r>
                        <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rPr>
                        <a:t>OSS</a:t>
                      </a: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はタダじゃないし、ルールもある</a:t>
                      </a:r>
                      <a:endPar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endParaRPr>
                    </a:p>
                    <a:p>
                      <a:pPr marL="0" indent="0">
                        <a:buFont typeface="Arial" panose="020B0604020202020204" pitchFamily="34" charset="0"/>
                        <a:buNone/>
                      </a:pP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③リスクを分かった上での活用</a:t>
                      </a:r>
                      <a:endPar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endParaRPr>
                    </a:p>
                    <a:p>
                      <a:pPr marL="0" indent="0">
                        <a:buFont typeface="Arial" panose="020B0604020202020204" pitchFamily="34" charset="0"/>
                        <a:buNone/>
                      </a:pP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（外部講師招聘）</a:t>
                      </a:r>
                      <a:endPar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endParaRPr>
                    </a:p>
                    <a:p>
                      <a:pPr marL="0" indent="0">
                        <a:buFont typeface="Arial" panose="020B0604020202020204" pitchFamily="34" charset="0"/>
                        <a:buNone/>
                      </a:pP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・受講者が多く、評価も高い。講演依頼ネタ検討は苦労。</a:t>
                      </a:r>
                      <a:endPar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endParaRPr>
                    </a:p>
                    <a:p>
                      <a:pPr marL="0" indent="0">
                        <a:buFont typeface="Arial" panose="020B0604020202020204" pitchFamily="34" charset="0"/>
                        <a:buNone/>
                      </a:pP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（その他）</a:t>
                      </a:r>
                      <a:endPar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endParaRPr>
                    </a:p>
                    <a:p>
                      <a:pPr marL="0" indent="0">
                        <a:buFont typeface="Arial" panose="020B0604020202020204" pitchFamily="34" charset="0"/>
                        <a:buNone/>
                      </a:pP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・特許と</a:t>
                      </a:r>
                      <a:r>
                        <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rPr>
                        <a:t>OSS</a:t>
                      </a: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ライセンスとの関係については、研修とは別に</a:t>
                      </a:r>
                      <a:endPar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endParaRPr>
                    </a:p>
                    <a:p>
                      <a:pPr marL="0" indent="0">
                        <a:buFont typeface="Arial" panose="020B0604020202020204" pitchFamily="34" charset="0"/>
                        <a:buNone/>
                      </a:pP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実務者とのディスカッション（情報収集・共有（悩み等）を実施、</a:t>
                      </a:r>
                      <a:endPar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endParaRPr>
                    </a:p>
                    <a:p>
                      <a:pPr marL="0" indent="0">
                        <a:buFont typeface="Arial" panose="020B0604020202020204" pitchFamily="34" charset="0"/>
                        <a:buNone/>
                      </a:pP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研修コンテンツへフィーバック（</a:t>
                      </a:r>
                      <a:r>
                        <a:rPr lang="ja-JP" altLang="en-US" sz="1600" b="0" dirty="0">
                          <a:latin typeface="HGP創英角ｺﾞｼｯｸUB" panose="020B0900000000000000" pitchFamily="50" charset="-128"/>
                          <a:ea typeface="HGP創英角ｺﾞｼｯｸUB" panose="020B0900000000000000" pitchFamily="50" charset="-128"/>
                          <a:cs typeface="メイリオ" panose="020B0604030504040204" pitchFamily="50" charset="-128"/>
                        </a:rPr>
                        <a:t>ｹｰｽ・ﾊﾞｲ・ｹｰｽとはいえ考え方を共有</a:t>
                      </a:r>
                      <a:r>
                        <a:rPr kumimoji="1" lang="ja-JP" altLang="en-US" sz="1600" b="0" dirty="0">
                          <a:solidFill>
                            <a:schemeClr val="tx1"/>
                          </a:solidFill>
                          <a:latin typeface="HGP創英角ｺﾞｼｯｸUB" panose="020B0900000000000000" pitchFamily="50" charset="-128"/>
                          <a:ea typeface="HGP創英角ｺﾞｼｯｸUB" panose="020B0900000000000000" pitchFamily="50" charset="-128"/>
                        </a:rPr>
                        <a:t>）。</a:t>
                      </a:r>
                      <a:endParaRPr kumimoji="1" lang="en-US" altLang="ja-JP" sz="1600" b="0" dirty="0">
                        <a:solidFill>
                          <a:schemeClr val="tx1"/>
                        </a:solidFill>
                        <a:latin typeface="HGP創英角ｺﾞｼｯｸUB" panose="020B0900000000000000" pitchFamily="50" charset="-128"/>
                        <a:ea typeface="HGP創英角ｺﾞｼｯｸUB" panose="020B09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8049344" y="836712"/>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graphicFrame>
        <p:nvGraphicFramePr>
          <p:cNvPr id="9" name="グラフ 8"/>
          <p:cNvGraphicFramePr>
            <a:graphicFrameLocks/>
          </p:cNvGraphicFramePr>
          <p:nvPr>
            <p:extLst>
              <p:ext uri="{D42A27DB-BD31-4B8C-83A1-F6EECF244321}">
                <p14:modId xmlns:p14="http://schemas.microsoft.com/office/powerpoint/2010/main" val="294024493"/>
              </p:ext>
            </p:extLst>
          </p:nvPr>
        </p:nvGraphicFramePr>
        <p:xfrm>
          <a:off x="6044537" y="3095523"/>
          <a:ext cx="4009613" cy="3755841"/>
        </p:xfrm>
        <a:graphic>
          <a:graphicData uri="http://schemas.openxmlformats.org/drawingml/2006/chart">
            <c:chart xmlns:c="http://schemas.openxmlformats.org/drawingml/2006/chart" xmlns:r="http://schemas.openxmlformats.org/officeDocument/2006/relationships" r:id="rId2"/>
          </a:graphicData>
        </a:graphic>
      </p:graphicFrame>
      <p:sp>
        <p:nvSpPr>
          <p:cNvPr id="10" name="テキスト ボックス 9">
            <a:extLst>
              <a:ext uri="{FF2B5EF4-FFF2-40B4-BE49-F238E27FC236}">
                <a16:creationId xmlns:a16="http://schemas.microsoft.com/office/drawing/2014/main" id="{80FC1CF3-0403-40D6-9D51-52D410CF78A3}"/>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5931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～教育・啓発～</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11</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2328480449"/>
              </p:ext>
            </p:extLst>
          </p:nvPr>
        </p:nvGraphicFramePr>
        <p:xfrm>
          <a:off x="416496" y="847760"/>
          <a:ext cx="9126110" cy="5272960"/>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4743752">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997318">
                  <a:extLst>
                    <a:ext uri="{9D8B030D-6E8A-4147-A177-3AD203B41FA5}">
                      <a16:colId xmlns:a16="http://schemas.microsoft.com/office/drawing/2014/main" val="20003"/>
                    </a:ext>
                  </a:extLst>
                </a:gridCol>
              </a:tblGrid>
              <a:tr h="288032">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株式会社 東芝　　ソフトウェア技術センター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Wiki</a:t>
                      </a:r>
                      <a:r>
                        <a:rPr kumimoji="1" lang="ja-JP" altLang="en-US" sz="2000" b="0" dirty="0">
                          <a:solidFill>
                            <a:schemeClr val="tx1"/>
                          </a:solidFill>
                        </a:rPr>
                        <a:t>掲載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2312">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a:solidFill>
                            <a:schemeClr val="tx1"/>
                          </a:solidFill>
                        </a:rPr>
                        <a:t>野末　浩志</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2018/06/04</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3624">
                <a:tc gridSpan="4">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a:txBody>
                    <a:bodyPr/>
                    <a:lstStyle/>
                    <a:p>
                      <a:pPr algn="ctr"/>
                      <a:r>
                        <a:rPr kumimoji="1" lang="ja-JP" altLang="en-US" sz="2000" b="0" dirty="0">
                          <a:solidFill>
                            <a:schemeClr val="tx1"/>
                          </a:solidFill>
                        </a:rPr>
                        <a:t>実施</a:t>
                      </a:r>
                      <a:endParaRPr kumimoji="1" lang="en-US" altLang="ja-JP" sz="2000" b="0" dirty="0">
                        <a:solidFill>
                          <a:schemeClr val="tx1"/>
                        </a:solidFill>
                      </a:endParaRPr>
                    </a:p>
                    <a:p>
                      <a:pPr algn="ctr"/>
                      <a:r>
                        <a:rPr kumimoji="1" lang="ja-JP" altLang="en-US" sz="2000" b="0" dirty="0">
                          <a:solidFill>
                            <a:schemeClr val="tx1"/>
                          </a:solidFill>
                        </a:rPr>
                        <a:t>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en-US" altLang="ja-JP" b="0" dirty="0">
                          <a:solidFill>
                            <a:schemeClr val="tx1"/>
                          </a:solidFill>
                        </a:rPr>
                        <a:t>OSS</a:t>
                      </a:r>
                      <a:r>
                        <a:rPr kumimoji="1" lang="ja-JP" altLang="en-US" b="0" dirty="0">
                          <a:solidFill>
                            <a:schemeClr val="tx1"/>
                          </a:solidFill>
                        </a:rPr>
                        <a:t>コンプライアンス・セミナー</a:t>
                      </a:r>
                      <a:endParaRPr kumimoji="1" lang="en-US" altLang="ja-JP" b="0" dirty="0">
                        <a:solidFill>
                          <a:schemeClr val="tx1"/>
                        </a:solidFill>
                      </a:endParaRPr>
                    </a:p>
                    <a:p>
                      <a:pPr marL="631825" lvl="1" indent="-174625">
                        <a:buFont typeface="Arial" panose="020B0604020202020204" pitchFamily="34" charset="0"/>
                        <a:buChar char="•"/>
                      </a:pPr>
                      <a:r>
                        <a:rPr kumimoji="1" lang="ja-JP" altLang="en-US" b="0" dirty="0">
                          <a:solidFill>
                            <a:schemeClr val="tx1"/>
                          </a:solidFill>
                        </a:rPr>
                        <a:t>初級レベル　２時間</a:t>
                      </a:r>
                      <a:r>
                        <a:rPr kumimoji="1" lang="en-US" altLang="ja-JP" b="0" dirty="0">
                          <a:solidFill>
                            <a:schemeClr val="tx1"/>
                          </a:solidFill>
                        </a:rPr>
                        <a:t>/</a:t>
                      </a:r>
                      <a:r>
                        <a:rPr kumimoji="1" lang="ja-JP" altLang="en-US" b="0" dirty="0">
                          <a:solidFill>
                            <a:schemeClr val="tx1"/>
                          </a:solidFill>
                        </a:rPr>
                        <a:t>回、１回</a:t>
                      </a:r>
                      <a:r>
                        <a:rPr kumimoji="1" lang="en-US" altLang="ja-JP" b="0" dirty="0">
                          <a:solidFill>
                            <a:schemeClr val="tx1"/>
                          </a:solidFill>
                        </a:rPr>
                        <a:t>/2</a:t>
                      </a:r>
                      <a:r>
                        <a:rPr kumimoji="1" lang="ja-JP" altLang="en-US" b="0" dirty="0">
                          <a:solidFill>
                            <a:schemeClr val="tx1"/>
                          </a:solidFill>
                        </a:rPr>
                        <a:t>年くらい、</a:t>
                      </a:r>
                      <a:r>
                        <a:rPr kumimoji="1" lang="en-US" altLang="ja-JP" b="0" dirty="0">
                          <a:solidFill>
                            <a:schemeClr val="tx1"/>
                          </a:solidFill>
                        </a:rPr>
                        <a:t>OSS</a:t>
                      </a:r>
                      <a:r>
                        <a:rPr kumimoji="1" lang="ja-JP" altLang="en-US" b="0" dirty="0">
                          <a:solidFill>
                            <a:schemeClr val="tx1"/>
                          </a:solidFill>
                        </a:rPr>
                        <a:t>に関心のある人向け</a:t>
                      </a:r>
                      <a:endParaRPr kumimoji="1" lang="en-US" altLang="ja-JP" b="0" dirty="0">
                        <a:solidFill>
                          <a:schemeClr val="tx1"/>
                        </a:solidFill>
                      </a:endParaRPr>
                    </a:p>
                    <a:p>
                      <a:pPr marL="631825" lvl="1" indent="-174625">
                        <a:buFont typeface="Arial" panose="020B0604020202020204" pitchFamily="34" charset="0"/>
                        <a:buChar char="•"/>
                      </a:pPr>
                      <a:r>
                        <a:rPr kumimoji="1" lang="ja-JP" altLang="en-US" b="0" dirty="0">
                          <a:solidFill>
                            <a:schemeClr val="tx1"/>
                          </a:solidFill>
                        </a:rPr>
                        <a:t>中級レベル　４時間</a:t>
                      </a:r>
                      <a:r>
                        <a:rPr kumimoji="1" lang="en-US" altLang="ja-JP" b="0" dirty="0">
                          <a:solidFill>
                            <a:schemeClr val="tx1"/>
                          </a:solidFill>
                        </a:rPr>
                        <a:t>/</a:t>
                      </a:r>
                      <a:r>
                        <a:rPr kumimoji="1" lang="ja-JP" altLang="en-US" b="0" dirty="0">
                          <a:solidFill>
                            <a:schemeClr val="tx1"/>
                          </a:solidFill>
                        </a:rPr>
                        <a:t>回、１回</a:t>
                      </a:r>
                      <a:r>
                        <a:rPr kumimoji="1" lang="en-US" altLang="ja-JP" b="0" dirty="0">
                          <a:solidFill>
                            <a:schemeClr val="tx1"/>
                          </a:solidFill>
                        </a:rPr>
                        <a:t>/</a:t>
                      </a:r>
                      <a:r>
                        <a:rPr kumimoji="1" lang="ja-JP" altLang="en-US" b="0" dirty="0">
                          <a:solidFill>
                            <a:schemeClr val="tx1"/>
                          </a:solidFill>
                        </a:rPr>
                        <a:t>１年くらい、実務者向け</a:t>
                      </a:r>
                      <a:endParaRPr kumimoji="1" lang="en-US" altLang="ja-JP"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a:txBody>
                    <a:bodyPr/>
                    <a:lstStyle/>
                    <a:p>
                      <a:pPr algn="ctr"/>
                      <a:r>
                        <a:rPr kumimoji="1" lang="ja-JP" altLang="en-US" sz="2000" b="0" dirty="0">
                          <a:solidFill>
                            <a:schemeClr val="tx1"/>
                          </a:solidFill>
                        </a:rPr>
                        <a:t>課題</a:t>
                      </a:r>
                      <a:endParaRPr kumimoji="1" lang="en-US" altLang="ja-JP" sz="2000" b="0" dirty="0">
                        <a:solidFill>
                          <a:schemeClr val="tx1"/>
                        </a:solidFill>
                      </a:endParaRPr>
                    </a:p>
                    <a:p>
                      <a:pPr algn="ctr"/>
                      <a:r>
                        <a:rPr kumimoji="1" lang="ja-JP" altLang="en-US" sz="2000" b="0" dirty="0">
                          <a:solidFill>
                            <a:schemeClr val="tx1"/>
                          </a:solidFill>
                        </a:rPr>
                        <a:t>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ja-JP" altLang="en-US" b="0" dirty="0">
                          <a:solidFill>
                            <a:schemeClr val="tx1"/>
                          </a:solidFill>
                        </a:rPr>
                        <a:t>社内での実施方法　・教育コンテンツのアップデート　・教育の継続、レベルアップ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2499280">
                <a:tc>
                  <a:txBody>
                    <a:bodyPr/>
                    <a:lstStyle/>
                    <a:p>
                      <a:pPr algn="ctr"/>
                      <a:r>
                        <a:rPr kumimoji="1" lang="ja-JP" altLang="en-US" sz="2000" b="0" dirty="0">
                          <a:solidFill>
                            <a:schemeClr val="tx1"/>
                          </a:solidFill>
                        </a:rPr>
                        <a:t>こんな感じで話すことがあります</a:t>
                      </a:r>
                      <a:endParaRPr kumimoji="1" lang="en-US" altLang="ja-JP"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panose="020B0604020202020204" pitchFamily="34" charset="0"/>
                        <a:buChar char="•"/>
                      </a:pPr>
                      <a:r>
                        <a:rPr kumimoji="1" lang="ja-JP" altLang="en-US" sz="1600" b="0" dirty="0">
                          <a:solidFill>
                            <a:schemeClr val="tx1"/>
                          </a:solidFill>
                        </a:rPr>
                        <a:t>（レベル、職能に合わせた啓発）　はじめて聞く人への注意喚起、マネジメントや営業職向けの背景情報、技術職や知財スタッフ向けの実践方法など、さまざまな内容が必要</a:t>
                      </a:r>
                      <a:endParaRPr kumimoji="1" lang="en-US" altLang="ja-JP" sz="1600" b="0" dirty="0">
                        <a:solidFill>
                          <a:schemeClr val="tx1"/>
                        </a:solidFill>
                      </a:endParaRPr>
                    </a:p>
                    <a:p>
                      <a:pPr marL="285750" indent="-285750">
                        <a:buFont typeface="Arial" panose="020B0604020202020204" pitchFamily="34" charset="0"/>
                        <a:buChar char="•"/>
                      </a:pPr>
                      <a:r>
                        <a:rPr kumimoji="1" lang="ja-JP" altLang="en-US" sz="1600" b="0" dirty="0">
                          <a:solidFill>
                            <a:schemeClr val="tx1"/>
                          </a:solidFill>
                        </a:rPr>
                        <a:t>（継続的な実施）　広く集客するために社内イベントの一部でセミナーを実施したりするが、社内イベントの実施が不定期になったりする</a:t>
                      </a:r>
                      <a:endParaRPr kumimoji="1" lang="en-US" altLang="ja-JP" sz="1600" b="0" dirty="0">
                        <a:solidFill>
                          <a:schemeClr val="tx1"/>
                        </a:solidFill>
                      </a:endParaRPr>
                    </a:p>
                    <a:p>
                      <a:pPr marL="285750" indent="-285750">
                        <a:buFont typeface="Arial" panose="020B0604020202020204" pitchFamily="34" charset="0"/>
                        <a:buChar char="•"/>
                      </a:pPr>
                      <a:r>
                        <a:rPr kumimoji="1" lang="ja-JP" altLang="en-US" sz="1600" b="0" dirty="0">
                          <a:solidFill>
                            <a:schemeClr val="tx1"/>
                          </a:solidFill>
                        </a:rPr>
                        <a:t>（教育手法の開発）　</a:t>
                      </a:r>
                      <a:r>
                        <a:rPr kumimoji="1" lang="en-US" altLang="ja-JP" sz="1600" b="0" dirty="0">
                          <a:solidFill>
                            <a:schemeClr val="tx1"/>
                          </a:solidFill>
                        </a:rPr>
                        <a:t>e-learning </a:t>
                      </a:r>
                      <a:r>
                        <a:rPr kumimoji="1" lang="ja-JP" altLang="en-US" sz="1600" b="0" dirty="0">
                          <a:solidFill>
                            <a:schemeClr val="tx1"/>
                          </a:solidFill>
                        </a:rPr>
                        <a:t>教材開発や、理解度テストの項目、トレーニングスキル</a:t>
                      </a:r>
                      <a:endParaRPr kumimoji="1" lang="en-US" altLang="ja-JP" sz="1600" b="0" dirty="0">
                        <a:solidFill>
                          <a:schemeClr val="tx1"/>
                        </a:solidFill>
                      </a:endParaRPr>
                    </a:p>
                    <a:p>
                      <a:pPr marL="285750" indent="-285750">
                        <a:buFont typeface="Arial" panose="020B0604020202020204" pitchFamily="34" charset="0"/>
                        <a:buChar char="•"/>
                      </a:pPr>
                      <a:r>
                        <a:rPr kumimoji="1" lang="ja-JP" altLang="en-US" sz="1600" b="0" dirty="0">
                          <a:solidFill>
                            <a:schemeClr val="tx1"/>
                          </a:solidFill>
                        </a:rPr>
                        <a:t>（コンテンツのアップデート）　継続して実施するには、事例などは新しい内容に更新するべき。</a:t>
                      </a:r>
                      <a:endParaRPr kumimoji="1" lang="en-US" altLang="ja-JP" sz="1600" b="0" dirty="0">
                        <a:solidFill>
                          <a:schemeClr val="tx1"/>
                        </a:solidFill>
                      </a:endParaRPr>
                    </a:p>
                    <a:p>
                      <a:pPr marL="285750" indent="-285750">
                        <a:buFont typeface="Arial" panose="020B0604020202020204" pitchFamily="34" charset="0"/>
                        <a:buChar char="•"/>
                      </a:pPr>
                      <a:r>
                        <a:rPr kumimoji="1" lang="ja-JP" altLang="en-US" sz="1600" b="0" dirty="0">
                          <a:solidFill>
                            <a:schemeClr val="tx1"/>
                          </a:solidFill>
                        </a:rPr>
                        <a:t>（自己啓発、後継者育成）　ある程度知識を身に付けられたメンバは、社内コミュニティ等で自発的な知識獲得ができるようにしたい。また、トレーニングができる後継者育成も必要。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05328"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7" name="テキスト ボックス 6">
            <a:extLst>
              <a:ext uri="{FF2B5EF4-FFF2-40B4-BE49-F238E27FC236}">
                <a16:creationId xmlns:a16="http://schemas.microsoft.com/office/drawing/2014/main" id="{C0E87EA2-726F-4A08-B172-35C329F1FA3A}"/>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560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a:t>OSS Compliance - </a:t>
            </a:r>
            <a:r>
              <a:rPr kumimoji="1" lang="en-US" altLang="ja-JP" sz="3200" dirty="0"/>
              <a:t>Education</a:t>
            </a:r>
            <a:r>
              <a:rPr lang="ja-JP" altLang="en-US" sz="3200" dirty="0"/>
              <a:t> </a:t>
            </a:r>
            <a:r>
              <a:rPr lang="en-US" altLang="ja-JP" sz="3200" dirty="0"/>
              <a:t>/ Awareness</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12</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4069434899"/>
              </p:ext>
            </p:extLst>
          </p:nvPr>
        </p:nvGraphicFramePr>
        <p:xfrm>
          <a:off x="389945" y="847760"/>
          <a:ext cx="9126110" cy="5212000"/>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207248">
                  <a:extLst>
                    <a:ext uri="{9D8B030D-6E8A-4147-A177-3AD203B41FA5}">
                      <a16:colId xmlns:a16="http://schemas.microsoft.com/office/drawing/2014/main" val="20001"/>
                    </a:ext>
                  </a:extLst>
                </a:gridCol>
                <a:gridCol w="4536504">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997318">
                  <a:extLst>
                    <a:ext uri="{9D8B030D-6E8A-4147-A177-3AD203B41FA5}">
                      <a16:colId xmlns:a16="http://schemas.microsoft.com/office/drawing/2014/main" val="20004"/>
                    </a:ext>
                  </a:extLst>
                </a:gridCol>
              </a:tblGrid>
              <a:tr h="288032">
                <a:tc gridSpan="2">
                  <a:txBody>
                    <a:bodyPr/>
                    <a:lstStyle/>
                    <a:p>
                      <a:r>
                        <a:rPr kumimoji="1" lang="en-US" altLang="ja-JP" sz="1800" b="0" dirty="0">
                          <a:solidFill>
                            <a:schemeClr val="tx1"/>
                          </a:solidFill>
                        </a:rPr>
                        <a:t>Company</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a:solidFill>
                            <a:schemeClr val="tx1"/>
                          </a:solidFill>
                        </a:rPr>
                        <a:t>Toshiba corporation </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a:solidFill>
                            <a:schemeClr val="tx1"/>
                          </a:solidFill>
                        </a:rPr>
                        <a:t>Wiki</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2312">
                <a:tc gridSpan="2">
                  <a:txBody>
                    <a:bodyPr/>
                    <a:lstStyle/>
                    <a:p>
                      <a:r>
                        <a:rPr kumimoji="1" lang="en-US" altLang="ja-JP" sz="1800" b="0" dirty="0">
                          <a:solidFill>
                            <a:schemeClr val="tx1"/>
                          </a:solidFill>
                        </a:rPr>
                        <a:t>Presenter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a:t>Hiroshi Nozue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a:solidFill>
                            <a:schemeClr val="tx1"/>
                          </a:solidFill>
                        </a:rPr>
                        <a:t>Date</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2018/06/04</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3624">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a:txBody>
                    <a:bodyPr/>
                    <a:lstStyle/>
                    <a:p>
                      <a:pPr algn="ctr"/>
                      <a:r>
                        <a:rPr kumimoji="1" lang="en-US" altLang="ja-JP" sz="2000" b="0" dirty="0">
                          <a:solidFill>
                            <a:schemeClr val="tx1"/>
                          </a:solidFill>
                        </a:rPr>
                        <a:t>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b="0" dirty="0">
                          <a:solidFill>
                            <a:schemeClr val="tx1"/>
                          </a:solidFill>
                        </a:rPr>
                        <a:t>In-house OSS</a:t>
                      </a:r>
                      <a:r>
                        <a:rPr kumimoji="1" lang="en-US" altLang="ja-JP" b="0" baseline="0" dirty="0">
                          <a:solidFill>
                            <a:schemeClr val="tx1"/>
                          </a:solidFill>
                        </a:rPr>
                        <a:t> Compliance Seminars</a:t>
                      </a:r>
                    </a:p>
                    <a:p>
                      <a:pPr marL="631825" lvl="1" indent="-174625">
                        <a:buFont typeface="Arial" panose="020B0604020202020204" pitchFamily="34" charset="0"/>
                        <a:buChar char="•"/>
                      </a:pPr>
                      <a:r>
                        <a:rPr kumimoji="1" lang="en-US" altLang="ja-JP" b="0" dirty="0">
                          <a:solidFill>
                            <a:schemeClr val="tx1"/>
                          </a:solidFill>
                        </a:rPr>
                        <a:t>Novice</a:t>
                      </a:r>
                      <a:r>
                        <a:rPr kumimoji="1" lang="en-US" altLang="ja-JP" b="0" baseline="0" dirty="0">
                          <a:solidFill>
                            <a:schemeClr val="tx1"/>
                          </a:solidFill>
                        </a:rPr>
                        <a:t> class : 2 </a:t>
                      </a:r>
                      <a:r>
                        <a:rPr kumimoji="1" lang="en-US" altLang="ja-JP" b="0" baseline="0" dirty="0" err="1">
                          <a:solidFill>
                            <a:schemeClr val="tx1"/>
                          </a:solidFill>
                        </a:rPr>
                        <a:t>hrs</a:t>
                      </a:r>
                      <a:r>
                        <a:rPr kumimoji="1" lang="en-US" altLang="ja-JP" b="0" baseline="0" dirty="0">
                          <a:solidFill>
                            <a:schemeClr val="tx1"/>
                          </a:solidFill>
                        </a:rPr>
                        <a:t>, once a 2 years, for anyone interested in OSS</a:t>
                      </a:r>
                    </a:p>
                    <a:p>
                      <a:pPr marL="631825" lvl="1" indent="-174625">
                        <a:buFont typeface="Arial" panose="020B0604020202020204" pitchFamily="34" charset="0"/>
                        <a:buChar char="•"/>
                      </a:pPr>
                      <a:r>
                        <a:rPr kumimoji="1" lang="en-US" altLang="ja-JP" b="0" dirty="0">
                          <a:solidFill>
                            <a:schemeClr val="tx1"/>
                          </a:solidFill>
                        </a:rPr>
                        <a:t>Middle level  : 4 </a:t>
                      </a:r>
                      <a:r>
                        <a:rPr kumimoji="1" lang="en-US" altLang="ja-JP" b="0" dirty="0" err="1">
                          <a:solidFill>
                            <a:schemeClr val="tx1"/>
                          </a:solidFill>
                        </a:rPr>
                        <a:t>hrs</a:t>
                      </a:r>
                      <a:r>
                        <a:rPr kumimoji="1" lang="en-US" altLang="ja-JP" b="0" dirty="0">
                          <a:solidFill>
                            <a:schemeClr val="tx1"/>
                          </a:solidFill>
                        </a:rPr>
                        <a:t>, once</a:t>
                      </a:r>
                      <a:r>
                        <a:rPr kumimoji="1" lang="en-US" altLang="ja-JP" b="0" baseline="0" dirty="0">
                          <a:solidFill>
                            <a:schemeClr val="tx1"/>
                          </a:solidFill>
                        </a:rPr>
                        <a:t> a year, for a person in charge of development</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a:txBody>
                    <a:bodyPr/>
                    <a:lstStyle/>
                    <a:p>
                      <a:pPr algn="ctr"/>
                      <a:r>
                        <a:rPr kumimoji="1" lang="en-US" altLang="ja-JP" sz="2000" b="0" dirty="0">
                          <a:solidFill>
                            <a:schemeClr val="tx1"/>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b="0" dirty="0">
                          <a:solidFill>
                            <a:schemeClr val="tx1"/>
                          </a:solidFill>
                        </a:rPr>
                        <a:t>Education methods  </a:t>
                      </a:r>
                      <a:r>
                        <a:rPr kumimoji="1" lang="ja-JP" altLang="en-US" b="0" dirty="0">
                          <a:solidFill>
                            <a:schemeClr val="tx1"/>
                          </a:solidFill>
                        </a:rPr>
                        <a:t>・</a:t>
                      </a:r>
                      <a:r>
                        <a:rPr kumimoji="1" lang="en-US" altLang="ja-JP" b="0" baseline="0" dirty="0">
                          <a:solidFill>
                            <a:schemeClr val="tx1"/>
                          </a:solidFill>
                        </a:rPr>
                        <a:t> </a:t>
                      </a:r>
                      <a:r>
                        <a:rPr kumimoji="1" lang="en-US" altLang="ja-JP" b="0" dirty="0">
                          <a:solidFill>
                            <a:schemeClr val="tx1"/>
                          </a:solidFill>
                        </a:rPr>
                        <a:t>Update turns of contents</a:t>
                      </a:r>
                      <a:r>
                        <a:rPr kumimoji="1" lang="ja-JP" altLang="en-US" b="0" dirty="0">
                          <a:solidFill>
                            <a:schemeClr val="tx1"/>
                          </a:solidFill>
                        </a:rPr>
                        <a:t>　・ </a:t>
                      </a:r>
                      <a:r>
                        <a:rPr kumimoji="1" lang="en-US" altLang="ja-JP" b="0" dirty="0">
                          <a:solidFill>
                            <a:schemeClr val="tx1"/>
                          </a:solidFill>
                        </a:rPr>
                        <a:t>Continuing and Progress</a:t>
                      </a:r>
                    </a:p>
                    <a:p>
                      <a:pPr marL="174625" indent="-174625">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2499280">
                <a:tc>
                  <a:txBody>
                    <a:bodyPr/>
                    <a:lstStyle/>
                    <a:p>
                      <a:pPr algn="ctr"/>
                      <a:r>
                        <a:rPr kumimoji="1" lang="en-US" altLang="ja-JP" sz="1800" b="0" dirty="0">
                          <a:solidFill>
                            <a:schemeClr val="tx1"/>
                          </a:solidFill>
                        </a:rPr>
                        <a:t>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285750" indent="-285750">
                        <a:buFont typeface="Arial" panose="020B0604020202020204" pitchFamily="34" charset="0"/>
                        <a:buChar char="•"/>
                      </a:pPr>
                      <a:r>
                        <a:rPr kumimoji="1" lang="en-US" altLang="ja-JP" sz="1400" b="0" dirty="0">
                          <a:solidFill>
                            <a:schemeClr val="tx1"/>
                          </a:solidFill>
                        </a:rPr>
                        <a:t>(when doing the education or making an</a:t>
                      </a:r>
                      <a:r>
                        <a:rPr kumimoji="1" lang="en-US" altLang="ja-JP" sz="1400" b="0" baseline="0" dirty="0">
                          <a:solidFill>
                            <a:schemeClr val="tx1"/>
                          </a:solidFill>
                        </a:rPr>
                        <a:t> Awareness, what do you talk for an example?)</a:t>
                      </a:r>
                    </a:p>
                    <a:p>
                      <a:pPr marL="285750" indent="-285750">
                        <a:buFont typeface="Arial" panose="020B0604020202020204" pitchFamily="34" charset="0"/>
                        <a:buChar char="•"/>
                      </a:pPr>
                      <a:r>
                        <a:rPr kumimoji="1" lang="en-US" altLang="ja-JP" sz="1600" b="0" dirty="0">
                          <a:solidFill>
                            <a:schemeClr val="tx1"/>
                          </a:solidFill>
                        </a:rPr>
                        <a:t>We</a:t>
                      </a:r>
                      <a:r>
                        <a:rPr kumimoji="1" lang="en-US" altLang="ja-JP" sz="1600" b="0" baseline="0" dirty="0">
                          <a:solidFill>
                            <a:schemeClr val="tx1"/>
                          </a:solidFill>
                        </a:rPr>
                        <a:t> need</a:t>
                      </a:r>
                      <a:r>
                        <a:rPr kumimoji="1" lang="en-US" altLang="ja-JP" sz="1600" b="0" dirty="0">
                          <a:solidFill>
                            <a:schemeClr val="tx1"/>
                          </a:solidFill>
                        </a:rPr>
                        <a:t> curriculums that are </a:t>
                      </a:r>
                      <a:r>
                        <a:rPr kumimoji="1" lang="en-US" altLang="ja-JP" sz="1600" b="0" baseline="0" dirty="0">
                          <a:solidFill>
                            <a:schemeClr val="tx1"/>
                          </a:solidFill>
                        </a:rPr>
                        <a:t>suited for the business and experience of attendees i.e. person not in charge of OSS product or higher management of sales.</a:t>
                      </a:r>
                    </a:p>
                    <a:p>
                      <a:pPr marL="285750" indent="-285750">
                        <a:buFont typeface="Arial" panose="020B0604020202020204" pitchFamily="34" charset="0"/>
                        <a:buChar char="•"/>
                      </a:pPr>
                      <a:r>
                        <a:rPr kumimoji="1" lang="en-US" altLang="ja-JP" sz="1600" b="0" dirty="0">
                          <a:solidFill>
                            <a:schemeClr val="tx1"/>
                          </a:solidFill>
                        </a:rPr>
                        <a:t>It is difficult</a:t>
                      </a:r>
                      <a:r>
                        <a:rPr kumimoji="1" lang="en-US" altLang="ja-JP" sz="1600" b="0" baseline="0" dirty="0">
                          <a:solidFill>
                            <a:schemeClr val="tx1"/>
                          </a:solidFill>
                        </a:rPr>
                        <a:t> to </a:t>
                      </a:r>
                      <a:r>
                        <a:rPr kumimoji="1" lang="en-US" altLang="ja-JP" sz="1600" b="0" dirty="0">
                          <a:solidFill>
                            <a:schemeClr val="tx1"/>
                          </a:solidFill>
                        </a:rPr>
                        <a:t>keep periodical classes so long years under the</a:t>
                      </a:r>
                      <a:r>
                        <a:rPr kumimoji="1" lang="en-US" altLang="ja-JP" sz="1600" b="0" baseline="0" dirty="0">
                          <a:solidFill>
                            <a:schemeClr val="tx1"/>
                          </a:solidFill>
                        </a:rPr>
                        <a:t> fragile conditions</a:t>
                      </a:r>
                      <a:r>
                        <a:rPr kumimoji="1" lang="en-US" altLang="ja-JP" sz="1600" b="0" dirty="0">
                          <a:solidFill>
                            <a:schemeClr val="tx1"/>
                          </a:solidFill>
                        </a:rPr>
                        <a:t>.</a:t>
                      </a:r>
                    </a:p>
                    <a:p>
                      <a:pPr marL="285750" indent="-285750">
                        <a:buFont typeface="Arial" panose="020B0604020202020204" pitchFamily="34" charset="0"/>
                        <a:buChar char="•"/>
                      </a:pPr>
                      <a:r>
                        <a:rPr kumimoji="1" lang="en-US" altLang="ja-JP" sz="1600" b="0" dirty="0">
                          <a:solidFill>
                            <a:schemeClr val="tx1"/>
                          </a:solidFill>
                        </a:rPr>
                        <a:t>We need various methods</a:t>
                      </a:r>
                      <a:r>
                        <a:rPr kumimoji="1" lang="en-US" altLang="ja-JP" sz="1600" b="0" baseline="0" dirty="0">
                          <a:solidFill>
                            <a:schemeClr val="tx1"/>
                          </a:solidFill>
                        </a:rPr>
                        <a:t> for the education i.e. classroom </a:t>
                      </a:r>
                      <a:r>
                        <a:rPr kumimoji="1" lang="en-US" altLang="ja-JP" sz="1600" b="0" dirty="0">
                          <a:solidFill>
                            <a:schemeClr val="tx1"/>
                          </a:solidFill>
                        </a:rPr>
                        <a:t>textbooks,</a:t>
                      </a:r>
                      <a:r>
                        <a:rPr kumimoji="1" lang="en-US" altLang="ja-JP" sz="1600" b="0" baseline="0" dirty="0">
                          <a:solidFill>
                            <a:schemeClr val="tx1"/>
                          </a:solidFill>
                        </a:rPr>
                        <a:t> e-learning materials or measures of understanding</a:t>
                      </a:r>
                      <a:r>
                        <a:rPr kumimoji="1" lang="en-US" altLang="ja-JP" sz="1600" b="0" dirty="0">
                          <a:solidFill>
                            <a:schemeClr val="tx1"/>
                          </a:solidFill>
                        </a:rPr>
                        <a:t>.</a:t>
                      </a:r>
                    </a:p>
                    <a:p>
                      <a:pPr marL="285750" indent="-285750">
                        <a:buFont typeface="Arial" panose="020B0604020202020204" pitchFamily="34" charset="0"/>
                        <a:buChar char="•"/>
                      </a:pPr>
                      <a:r>
                        <a:rPr kumimoji="1" lang="en-US" altLang="ja-JP" sz="1600" b="0" baseline="0" dirty="0">
                          <a:solidFill>
                            <a:schemeClr val="tx1"/>
                          </a:solidFill>
                        </a:rPr>
                        <a:t>We often have difficulty in revising and updating our materials with something new.</a:t>
                      </a:r>
                    </a:p>
                    <a:p>
                      <a:pPr marL="285750" indent="-285750">
                        <a:buFont typeface="Arial" panose="020B0604020202020204" pitchFamily="34" charset="0"/>
                        <a:buChar char="•"/>
                      </a:pPr>
                      <a:r>
                        <a:rPr kumimoji="1" lang="en-US" altLang="ja-JP" sz="1600" b="0" baseline="0" dirty="0">
                          <a:solidFill>
                            <a:schemeClr val="tx1"/>
                          </a:solidFill>
                        </a:rPr>
                        <a:t>The persons who get basic knowledge of compliance may be expected to get further knowledge by themselves and to inform it each other in their community. </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05328"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7" name="テキスト ボックス 6">
            <a:extLst>
              <a:ext uri="{FF2B5EF4-FFF2-40B4-BE49-F238E27FC236}">
                <a16:creationId xmlns:a16="http://schemas.microsoft.com/office/drawing/2014/main" id="{9E755578-A790-4471-9CB3-BDDEDFF9ED91}"/>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187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～教育・啓発～</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13</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1915018237"/>
              </p:ext>
            </p:extLst>
          </p:nvPr>
        </p:nvGraphicFramePr>
        <p:xfrm>
          <a:off x="416496" y="847760"/>
          <a:ext cx="9126110" cy="5760720"/>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4743752">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997318">
                  <a:extLst>
                    <a:ext uri="{9D8B030D-6E8A-4147-A177-3AD203B41FA5}">
                      <a16:colId xmlns:a16="http://schemas.microsoft.com/office/drawing/2014/main" val="20003"/>
                    </a:ext>
                  </a:extLst>
                </a:gridCol>
              </a:tblGrid>
              <a:tr h="386509">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ソニー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Wiki</a:t>
                      </a:r>
                      <a:r>
                        <a:rPr kumimoji="1" lang="ja-JP" altLang="en-US" sz="2000" b="0" dirty="0">
                          <a:solidFill>
                            <a:schemeClr val="tx1"/>
                          </a:solidFill>
                        </a:rPr>
                        <a:t>掲載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6509">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福地弘行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2018/6/5</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5602">
                <a:tc gridSpan="4">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427112">
                <a:tc>
                  <a:txBody>
                    <a:bodyPr/>
                    <a:lstStyle/>
                    <a:p>
                      <a:pPr algn="ctr"/>
                      <a:r>
                        <a:rPr kumimoji="1" lang="ja-JP" altLang="en-US" sz="2000" b="0" dirty="0">
                          <a:solidFill>
                            <a:schemeClr val="tx1"/>
                          </a:solidFill>
                        </a:rPr>
                        <a:t>実施</a:t>
                      </a:r>
                      <a:endParaRPr kumimoji="1" lang="en-US" altLang="ja-JP" sz="2000" b="0" dirty="0">
                        <a:solidFill>
                          <a:schemeClr val="tx1"/>
                        </a:solidFill>
                      </a:endParaRPr>
                    </a:p>
                    <a:p>
                      <a:pPr algn="ctr"/>
                      <a:r>
                        <a:rPr kumimoji="1" lang="ja-JP" altLang="en-US" sz="2000" b="0" dirty="0">
                          <a:solidFill>
                            <a:schemeClr val="tx1"/>
                          </a:solidFill>
                        </a:rPr>
                        <a:t>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en-US" altLang="ja-JP" b="0" dirty="0">
                          <a:solidFill>
                            <a:schemeClr val="tx1"/>
                          </a:solidFill>
                        </a:rPr>
                        <a:t>OSS</a:t>
                      </a:r>
                      <a:r>
                        <a:rPr kumimoji="1" lang="ja-JP" altLang="en-US" b="0" dirty="0">
                          <a:solidFill>
                            <a:schemeClr val="tx1"/>
                          </a:solidFill>
                        </a:rPr>
                        <a:t>研修（</a:t>
                      </a:r>
                      <a:r>
                        <a:rPr kumimoji="1" lang="en-US" altLang="ja-JP" b="0" dirty="0">
                          <a:solidFill>
                            <a:schemeClr val="tx1"/>
                          </a:solidFill>
                        </a:rPr>
                        <a:t>9</a:t>
                      </a:r>
                      <a:r>
                        <a:rPr kumimoji="1" lang="ja-JP" altLang="en-US" b="0" dirty="0">
                          <a:solidFill>
                            <a:schemeClr val="tx1"/>
                          </a:solidFill>
                        </a:rPr>
                        <a:t>時間、</a:t>
                      </a:r>
                      <a:r>
                        <a:rPr kumimoji="1" lang="en-US" altLang="ja-JP" b="0" dirty="0">
                          <a:solidFill>
                            <a:schemeClr val="tx1"/>
                          </a:solidFill>
                        </a:rPr>
                        <a:t>4</a:t>
                      </a:r>
                      <a:r>
                        <a:rPr kumimoji="1" lang="ja-JP" altLang="en-US" b="0" dirty="0">
                          <a:solidFill>
                            <a:schemeClr val="tx1"/>
                          </a:solidFill>
                        </a:rPr>
                        <a:t>回／年）</a:t>
                      </a:r>
                      <a:endParaRPr kumimoji="1" lang="en-US" altLang="ja-JP" b="0" dirty="0">
                        <a:solidFill>
                          <a:schemeClr val="tx1"/>
                        </a:solidFill>
                      </a:endParaRPr>
                    </a:p>
                    <a:p>
                      <a:pPr marL="0" indent="0">
                        <a:buFont typeface="Arial" panose="020B0604020202020204" pitchFamily="34" charset="0"/>
                        <a:buNone/>
                      </a:pPr>
                      <a:r>
                        <a:rPr kumimoji="1" lang="ja-JP" altLang="en-US" b="0" dirty="0">
                          <a:solidFill>
                            <a:schemeClr val="tx1"/>
                          </a:solidFill>
                        </a:rPr>
                        <a:t>　　＋個別にカスタマイズして国内外拠点で随時開催　　約</a:t>
                      </a:r>
                      <a:r>
                        <a:rPr kumimoji="1" lang="en-US" altLang="ja-JP" b="0" dirty="0">
                          <a:solidFill>
                            <a:schemeClr val="tx1"/>
                          </a:solidFill>
                        </a:rPr>
                        <a:t>700</a:t>
                      </a:r>
                      <a:r>
                        <a:rPr kumimoji="1" lang="ja-JP" altLang="en-US" b="0" dirty="0">
                          <a:solidFill>
                            <a:schemeClr val="tx1"/>
                          </a:solidFill>
                        </a:rPr>
                        <a:t>名</a:t>
                      </a:r>
                      <a:endParaRPr kumimoji="1" lang="en-US" altLang="ja-JP" b="0" dirty="0">
                        <a:solidFill>
                          <a:schemeClr val="tx1"/>
                        </a:solidFill>
                      </a:endParaRPr>
                    </a:p>
                    <a:p>
                      <a:pPr marL="174625" indent="-174625">
                        <a:buFont typeface="Arial" panose="020B0604020202020204" pitchFamily="34" charset="0"/>
                        <a:buChar char="•"/>
                      </a:pPr>
                      <a:r>
                        <a:rPr kumimoji="1" lang="ja-JP" altLang="en-US" b="0" dirty="0">
                          <a:solidFill>
                            <a:schemeClr val="tx1"/>
                          </a:solidFill>
                        </a:rPr>
                        <a:t>コミュニティ連携研修（概論、</a:t>
                      </a:r>
                      <a:r>
                        <a:rPr kumimoji="1" lang="en-US" altLang="ja-JP" b="0" dirty="0">
                          <a:solidFill>
                            <a:schemeClr val="tx1"/>
                          </a:solidFill>
                        </a:rPr>
                        <a:t>Contribution</a:t>
                      </a:r>
                      <a:r>
                        <a:rPr kumimoji="1" lang="ja-JP" altLang="en-US" b="0" dirty="0">
                          <a:solidFill>
                            <a:schemeClr val="tx1"/>
                          </a:solidFill>
                        </a:rPr>
                        <a:t>）</a:t>
                      </a:r>
                      <a:endParaRPr kumimoji="1" lang="en-US" altLang="ja-JP" b="0" dirty="0">
                        <a:solidFill>
                          <a:schemeClr val="tx1"/>
                        </a:solidFill>
                      </a:endParaRPr>
                    </a:p>
                    <a:p>
                      <a:pPr marL="174625" indent="-174625">
                        <a:buFont typeface="Arial" panose="020B0604020202020204" pitchFamily="34" charset="0"/>
                        <a:buChar char="•"/>
                      </a:pPr>
                      <a:r>
                        <a:rPr kumimoji="1" lang="ja-JP" altLang="en-US" b="0" dirty="0">
                          <a:solidFill>
                            <a:schemeClr val="tx1"/>
                          </a:solidFill>
                        </a:rPr>
                        <a:t>新入社員研修</a:t>
                      </a:r>
                      <a:endParaRPr kumimoji="1" lang="en-US" altLang="ja-JP" b="0" dirty="0">
                        <a:solidFill>
                          <a:schemeClr val="tx1"/>
                        </a:solidFill>
                      </a:endParaRPr>
                    </a:p>
                    <a:p>
                      <a:pPr marL="174625" indent="-174625">
                        <a:buFont typeface="Arial" panose="020B0604020202020204" pitchFamily="34" charset="0"/>
                        <a:buChar char="•"/>
                      </a:pPr>
                      <a:r>
                        <a:rPr kumimoji="1" lang="en-US" altLang="ja-JP" b="0" dirty="0">
                          <a:solidFill>
                            <a:schemeClr val="tx1"/>
                          </a:solidFill>
                        </a:rPr>
                        <a:t>E-Learning</a:t>
                      </a:r>
                      <a:r>
                        <a:rPr kumimoji="1" lang="ja-JP" altLang="en-US" b="0" dirty="0">
                          <a:solidFill>
                            <a:schemeClr val="tx1"/>
                          </a:solidFill>
                        </a:rPr>
                        <a:t>　（</a:t>
                      </a:r>
                      <a:r>
                        <a:rPr kumimoji="1" lang="en-US" altLang="ja-JP" b="0" dirty="0">
                          <a:solidFill>
                            <a:schemeClr val="tx1"/>
                          </a:solidFill>
                        </a:rPr>
                        <a:t>SW</a:t>
                      </a:r>
                      <a:r>
                        <a:rPr kumimoji="1" lang="ja-JP" altLang="en-US" b="0" dirty="0">
                          <a:solidFill>
                            <a:schemeClr val="tx1"/>
                          </a:solidFill>
                        </a:rPr>
                        <a:t>開発者以外も想定）　　約</a:t>
                      </a:r>
                      <a:r>
                        <a:rPr kumimoji="1" lang="en-US" altLang="ja-JP" b="0" dirty="0">
                          <a:solidFill>
                            <a:schemeClr val="tx1"/>
                          </a:solidFill>
                        </a:rPr>
                        <a:t>2000</a:t>
                      </a:r>
                      <a:r>
                        <a:rPr kumimoji="1" lang="ja-JP" altLang="en-US" b="0" dirty="0">
                          <a:solidFill>
                            <a:schemeClr val="tx1"/>
                          </a:solidFill>
                        </a:rPr>
                        <a:t>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891945">
                <a:tc>
                  <a:txBody>
                    <a:bodyPr/>
                    <a:lstStyle/>
                    <a:p>
                      <a:pPr algn="ctr"/>
                      <a:r>
                        <a:rPr kumimoji="1" lang="ja-JP" altLang="en-US" sz="2000" b="0" dirty="0">
                          <a:solidFill>
                            <a:schemeClr val="tx1"/>
                          </a:solidFill>
                        </a:rPr>
                        <a:t>課題</a:t>
                      </a:r>
                      <a:endParaRPr kumimoji="1" lang="en-US" altLang="ja-JP" sz="2000" b="0" dirty="0">
                        <a:solidFill>
                          <a:schemeClr val="tx1"/>
                        </a:solidFill>
                      </a:endParaRPr>
                    </a:p>
                    <a:p>
                      <a:pPr algn="ctr"/>
                      <a:r>
                        <a:rPr kumimoji="1" lang="ja-JP" altLang="en-US" sz="2000" b="0" dirty="0">
                          <a:solidFill>
                            <a:schemeClr val="tx1"/>
                          </a:solidFill>
                        </a:rPr>
                        <a:t>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ja-JP" altLang="en-US" b="0" dirty="0">
                          <a:solidFill>
                            <a:schemeClr val="tx1"/>
                          </a:solidFill>
                        </a:rPr>
                        <a:t>次世代リーダーの育成</a:t>
                      </a:r>
                      <a:endParaRPr kumimoji="1" lang="en-US" altLang="ja-JP" b="0" dirty="0">
                        <a:solidFill>
                          <a:schemeClr val="tx1"/>
                        </a:solidFill>
                      </a:endParaRPr>
                    </a:p>
                    <a:p>
                      <a:pPr marL="174625" indent="-174625">
                        <a:buFont typeface="Arial" panose="020B0604020202020204" pitchFamily="34" charset="0"/>
                        <a:buChar char="•"/>
                      </a:pPr>
                      <a:r>
                        <a:rPr kumimoji="1" lang="en-US" altLang="ja-JP" b="0" dirty="0">
                          <a:solidFill>
                            <a:schemeClr val="tx1"/>
                          </a:solidFill>
                        </a:rPr>
                        <a:t>SW</a:t>
                      </a:r>
                      <a:r>
                        <a:rPr kumimoji="1" lang="ja-JP" altLang="en-US" b="0" dirty="0">
                          <a:solidFill>
                            <a:schemeClr val="tx1"/>
                          </a:solidFill>
                        </a:rPr>
                        <a:t>開発者以外への浸透、サプライチェーンや協力会社への対応</a:t>
                      </a:r>
                      <a:endParaRPr kumimoji="1" lang="en-US" altLang="ja-JP" b="0" dirty="0">
                        <a:solidFill>
                          <a:schemeClr val="tx1"/>
                        </a:solidFill>
                      </a:endParaRPr>
                    </a:p>
                    <a:p>
                      <a:pPr marL="174625" indent="-174625">
                        <a:buFont typeface="Arial" panose="020B0604020202020204" pitchFamily="34" charset="0"/>
                        <a:buChar char="•"/>
                      </a:pPr>
                      <a:r>
                        <a:rPr kumimoji="1" lang="en-US" altLang="ja-JP" b="0" dirty="0">
                          <a:solidFill>
                            <a:schemeClr val="tx1"/>
                          </a:solidFill>
                        </a:rPr>
                        <a:t>OSS</a:t>
                      </a:r>
                      <a:r>
                        <a:rPr kumimoji="1" lang="ja-JP" altLang="en-US" b="0" dirty="0">
                          <a:solidFill>
                            <a:schemeClr val="tx1"/>
                          </a:solidFill>
                        </a:rPr>
                        <a:t>利用から</a:t>
                      </a:r>
                      <a:r>
                        <a:rPr kumimoji="1" lang="en-US" altLang="ja-JP" b="0" dirty="0">
                          <a:solidFill>
                            <a:schemeClr val="tx1"/>
                          </a:solidFill>
                        </a:rPr>
                        <a:t>OSS</a:t>
                      </a:r>
                      <a:r>
                        <a:rPr kumimoji="1" lang="ja-JP" altLang="en-US" b="0" dirty="0">
                          <a:solidFill>
                            <a:schemeClr val="tx1"/>
                          </a:solidFill>
                        </a:rPr>
                        <a:t>開示へ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2012627">
                <a:tc>
                  <a:txBody>
                    <a:bodyPr/>
                    <a:lstStyle/>
                    <a:p>
                      <a:pPr algn="ctr"/>
                      <a:r>
                        <a:rPr kumimoji="1" lang="ja-JP" altLang="en-US" sz="2000" b="0" dirty="0">
                          <a:solidFill>
                            <a:schemeClr val="tx1"/>
                          </a:solidFill>
                        </a:rPr>
                        <a:t>こんな感じで話すことがあります</a:t>
                      </a:r>
                      <a:endParaRPr kumimoji="1" lang="en-US" altLang="ja-JP"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panose="020B0604020202020204" pitchFamily="34" charset="0"/>
                        <a:buChar char="•"/>
                      </a:pPr>
                      <a:r>
                        <a:rPr kumimoji="1" lang="ja-JP" altLang="en-US" sz="1600" b="0" dirty="0">
                          <a:solidFill>
                            <a:schemeClr val="tx1"/>
                          </a:solidFill>
                        </a:rPr>
                        <a:t>講師が信念と熱意をもって語る</a:t>
                      </a:r>
                      <a:endParaRPr kumimoji="1" lang="en-US" altLang="ja-JP" sz="1600" b="0" dirty="0">
                        <a:solidFill>
                          <a:schemeClr val="tx1"/>
                        </a:solidFill>
                      </a:endParaRPr>
                    </a:p>
                    <a:p>
                      <a:pPr marL="285750" indent="-285750">
                        <a:buFont typeface="Arial" panose="020B0604020202020204" pitchFamily="34" charset="0"/>
                        <a:buChar char="•"/>
                      </a:pPr>
                      <a:r>
                        <a:rPr kumimoji="1" lang="ja-JP" altLang="en-US" sz="1600" b="0" dirty="0">
                          <a:solidFill>
                            <a:schemeClr val="tx1"/>
                          </a:solidFill>
                        </a:rPr>
                        <a:t>基本方針　「会社として</a:t>
                      </a:r>
                      <a:r>
                        <a:rPr kumimoji="1" lang="en-US" altLang="ja-JP" sz="1600" b="0" dirty="0">
                          <a:solidFill>
                            <a:schemeClr val="tx1"/>
                          </a:solidFill>
                        </a:rPr>
                        <a:t>OSS</a:t>
                      </a:r>
                      <a:r>
                        <a:rPr kumimoji="1" lang="ja-JP" altLang="en-US" sz="1600" b="0" dirty="0">
                          <a:solidFill>
                            <a:schemeClr val="tx1"/>
                          </a:solidFill>
                        </a:rPr>
                        <a:t>の積極的な利用を促進しています」　</a:t>
                      </a:r>
                      <a:endParaRPr kumimoji="1" lang="en-US" altLang="ja-JP" sz="1600" b="0" dirty="0">
                        <a:solidFill>
                          <a:schemeClr val="tx1"/>
                        </a:solidFill>
                      </a:endParaRPr>
                    </a:p>
                    <a:p>
                      <a:pPr marL="285750" indent="-285750">
                        <a:buFont typeface="Arial" panose="020B0604020202020204" pitchFamily="34" charset="0"/>
                        <a:buChar char="•"/>
                      </a:pPr>
                      <a:r>
                        <a:rPr kumimoji="1" lang="ja-JP" altLang="en-US" sz="1600" b="0" dirty="0">
                          <a:solidFill>
                            <a:schemeClr val="tx1"/>
                          </a:solidFill>
                        </a:rPr>
                        <a:t>コミュニティ視点　「</a:t>
                      </a:r>
                      <a:r>
                        <a:rPr kumimoji="1" lang="en-US" altLang="ja-JP" sz="1600" b="0" dirty="0">
                          <a:solidFill>
                            <a:schemeClr val="tx1"/>
                          </a:solidFill>
                        </a:rPr>
                        <a:t>OSS</a:t>
                      </a:r>
                      <a:r>
                        <a:rPr kumimoji="1" lang="ja-JP" altLang="en-US" sz="1600" b="0" dirty="0">
                          <a:solidFill>
                            <a:schemeClr val="tx1"/>
                          </a:solidFill>
                        </a:rPr>
                        <a:t>で世界を良くしようと考えている開発者がたくさんいます」</a:t>
                      </a:r>
                      <a:endParaRPr kumimoji="1" lang="en-US" altLang="ja-JP" sz="1600" b="0" dirty="0">
                        <a:solidFill>
                          <a:schemeClr val="tx1"/>
                        </a:solidFill>
                      </a:endParaRPr>
                    </a:p>
                    <a:p>
                      <a:pPr marL="285750" indent="-285750">
                        <a:buFont typeface="Arial" panose="020B0604020202020204" pitchFamily="34" charset="0"/>
                        <a:buChar char="•"/>
                      </a:pPr>
                      <a:r>
                        <a:rPr kumimoji="1" lang="en-US" altLang="ja-JP" sz="1600" b="0" dirty="0">
                          <a:solidFill>
                            <a:schemeClr val="tx1"/>
                          </a:solidFill>
                        </a:rPr>
                        <a:t>OSS</a:t>
                      </a:r>
                      <a:r>
                        <a:rPr kumimoji="1" lang="ja-JP" altLang="en-US" sz="1600" b="0" dirty="0">
                          <a:solidFill>
                            <a:schemeClr val="tx1"/>
                          </a:solidFill>
                        </a:rPr>
                        <a:t>ライセンスが作られた背景や開発者の意図を理解してもらう</a:t>
                      </a:r>
                      <a:endParaRPr kumimoji="1" lang="en-US" altLang="ja-JP" sz="1600" b="0" dirty="0">
                        <a:solidFill>
                          <a:schemeClr val="tx1"/>
                        </a:solidFill>
                      </a:endParaRPr>
                    </a:p>
                    <a:p>
                      <a:pPr marL="285750" indent="-285750">
                        <a:buFont typeface="Arial" panose="020B0604020202020204" pitchFamily="34" charset="0"/>
                        <a:buChar char="•"/>
                      </a:pPr>
                      <a:r>
                        <a:rPr kumimoji="1" lang="ja-JP" altLang="en-US" sz="1600" b="0" dirty="0">
                          <a:solidFill>
                            <a:schemeClr val="tx1"/>
                          </a:solidFill>
                        </a:rPr>
                        <a:t>頒布というタイミングの重要性を認識してもらう</a:t>
                      </a:r>
                      <a:endParaRPr kumimoji="1" lang="en-US" altLang="ja-JP" sz="1600" b="0" dirty="0">
                        <a:solidFill>
                          <a:schemeClr val="tx1"/>
                        </a:solidFill>
                      </a:endParaRPr>
                    </a:p>
                    <a:p>
                      <a:pPr marL="285750" indent="-285750">
                        <a:buFont typeface="Arial" panose="020B0604020202020204" pitchFamily="34" charset="0"/>
                        <a:buChar char="•"/>
                      </a:pPr>
                      <a:r>
                        <a:rPr kumimoji="1" lang="ja-JP" altLang="en-US" sz="1600" b="0" dirty="0">
                          <a:solidFill>
                            <a:schemeClr val="tx1"/>
                          </a:solidFill>
                        </a:rPr>
                        <a:t>開発以外の担当が登場するユースケースをクイズ形式で提示　（当事者意識を持ってもらう）</a:t>
                      </a:r>
                      <a:endParaRPr kumimoji="1" lang="en-US" altLang="ja-JP" sz="1600" b="0" dirty="0">
                        <a:solidFill>
                          <a:schemeClr val="tx1"/>
                        </a:solidFill>
                      </a:endParaRPr>
                    </a:p>
                    <a:p>
                      <a:pPr marL="285750" indent="-285750">
                        <a:buFont typeface="Arial" panose="020B0604020202020204" pitchFamily="34" charset="0"/>
                        <a:buChar char="•"/>
                      </a:pPr>
                      <a:r>
                        <a:rPr kumimoji="1" lang="ja-JP" altLang="en-US" sz="1600" b="0" dirty="0">
                          <a:solidFill>
                            <a:schemeClr val="tx1"/>
                          </a:solidFill>
                        </a:rPr>
                        <a:t>実際にコミュニティとの間で経験したエピソードを話すことで、</a:t>
                      </a:r>
                      <a:r>
                        <a:rPr kumimoji="1" lang="en-US" altLang="ja-JP" sz="1600" b="0" dirty="0">
                          <a:solidFill>
                            <a:schemeClr val="tx1"/>
                          </a:solidFill>
                        </a:rPr>
                        <a:t>OSS</a:t>
                      </a:r>
                      <a:r>
                        <a:rPr kumimoji="1" lang="ja-JP" altLang="en-US" sz="1600" b="0" dirty="0">
                          <a:solidFill>
                            <a:schemeClr val="tx1"/>
                          </a:solidFill>
                        </a:rPr>
                        <a:t>をリアルに感じてもらう</a:t>
                      </a:r>
                      <a:endParaRPr kumimoji="1" lang="en-US" altLang="ja-JP" sz="1600" b="0" dirty="0">
                        <a:solidFill>
                          <a:schemeClr val="tx1"/>
                        </a:solidFill>
                      </a:endParaRPr>
                    </a:p>
                    <a:p>
                      <a:pPr marL="285750" indent="-285750">
                        <a:buFont typeface="Arial" panose="020B0604020202020204" pitchFamily="34" charset="0"/>
                        <a:buChar char="•"/>
                      </a:pPr>
                      <a:r>
                        <a:rPr kumimoji="1" lang="en-US" altLang="ja-JP" sz="1600" b="0" dirty="0">
                          <a:solidFill>
                            <a:schemeClr val="tx1"/>
                          </a:solidFill>
                        </a:rPr>
                        <a:t>OSS</a:t>
                      </a:r>
                      <a:r>
                        <a:rPr kumimoji="1" lang="ja-JP" altLang="en-US" sz="1600" b="0" dirty="0">
                          <a:solidFill>
                            <a:schemeClr val="tx1"/>
                          </a:solidFill>
                        </a:rPr>
                        <a:t>開示事例をパターンに分けて複数紹介</a:t>
                      </a:r>
                      <a:endParaRPr kumimoji="1" lang="en-US" altLang="ja-JP" sz="1600" b="0" dirty="0">
                        <a:solidFill>
                          <a:schemeClr val="tx1"/>
                        </a:solidFill>
                      </a:endParaRPr>
                    </a:p>
                    <a:p>
                      <a:pPr marL="285750" indent="-285750">
                        <a:buFont typeface="Arial" panose="020B0604020202020204" pitchFamily="34" charset="0"/>
                        <a:buChar char="•"/>
                      </a:pPr>
                      <a:r>
                        <a:rPr kumimoji="1" lang="en-US" altLang="ja-JP" sz="1600" b="0" dirty="0">
                          <a:solidFill>
                            <a:schemeClr val="tx1"/>
                          </a:solidFill>
                        </a:rPr>
                        <a:t>Maintainer</a:t>
                      </a:r>
                      <a:r>
                        <a:rPr kumimoji="1" lang="ja-JP" altLang="en-US" sz="1600" b="0" dirty="0">
                          <a:solidFill>
                            <a:schemeClr val="tx1"/>
                          </a:solidFill>
                        </a:rPr>
                        <a:t>にコミュニティで行われている実際の開発活動を紹介してもらう</a:t>
                      </a:r>
                      <a:endParaRPr kumimoji="1" lang="en-US" altLang="ja-JP"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05328"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7" name="テキスト ボックス 6">
            <a:extLst>
              <a:ext uri="{FF2B5EF4-FFF2-40B4-BE49-F238E27FC236}">
                <a16:creationId xmlns:a16="http://schemas.microsoft.com/office/drawing/2014/main" id="{9AC7DA5B-B1FD-4DAE-A1A6-EDDED0D967C0}"/>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832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a:t>OSS Compliance - </a:t>
            </a:r>
            <a:r>
              <a:rPr kumimoji="1" lang="en-US" altLang="ja-JP" sz="3200" dirty="0"/>
              <a:t>Education</a:t>
            </a:r>
            <a:r>
              <a:rPr lang="ja-JP" altLang="en-US" sz="3200" dirty="0"/>
              <a:t> </a:t>
            </a:r>
            <a:r>
              <a:rPr lang="en-US" altLang="ja-JP" sz="3200" dirty="0"/>
              <a:t>/ Awareness</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14</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2217255221"/>
              </p:ext>
            </p:extLst>
          </p:nvPr>
        </p:nvGraphicFramePr>
        <p:xfrm>
          <a:off x="389945" y="847760"/>
          <a:ext cx="9126110" cy="5685677"/>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207248">
                  <a:extLst>
                    <a:ext uri="{9D8B030D-6E8A-4147-A177-3AD203B41FA5}">
                      <a16:colId xmlns:a16="http://schemas.microsoft.com/office/drawing/2014/main" val="20001"/>
                    </a:ext>
                  </a:extLst>
                </a:gridCol>
                <a:gridCol w="4536504">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997318">
                  <a:extLst>
                    <a:ext uri="{9D8B030D-6E8A-4147-A177-3AD203B41FA5}">
                      <a16:colId xmlns:a16="http://schemas.microsoft.com/office/drawing/2014/main" val="20004"/>
                    </a:ext>
                  </a:extLst>
                </a:gridCol>
              </a:tblGrid>
              <a:tr h="380489">
                <a:tc gridSpan="2">
                  <a:txBody>
                    <a:bodyPr/>
                    <a:lstStyle/>
                    <a:p>
                      <a:r>
                        <a:rPr kumimoji="1" lang="en-US" altLang="ja-JP" sz="1800" b="0" dirty="0">
                          <a:solidFill>
                            <a:schemeClr val="tx1"/>
                          </a:solidFill>
                        </a:rPr>
                        <a:t>Company</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a:solidFill>
                            <a:schemeClr val="tx1"/>
                          </a:solidFill>
                        </a:rPr>
                        <a:t>Sony</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a:solidFill>
                            <a:schemeClr val="tx1"/>
                          </a:solidFill>
                        </a:rPr>
                        <a:t>Wiki</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79751">
                <a:tc gridSpan="2">
                  <a:txBody>
                    <a:bodyPr/>
                    <a:lstStyle/>
                    <a:p>
                      <a:r>
                        <a:rPr kumimoji="1" lang="en-US" altLang="ja-JP" sz="1800" b="0" dirty="0">
                          <a:solidFill>
                            <a:schemeClr val="tx1"/>
                          </a:solidFill>
                        </a:rPr>
                        <a:t>Presenter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a:solidFill>
                            <a:schemeClr val="tx1"/>
                          </a:solidFill>
                        </a:rPr>
                        <a:t>Hiroyuki Fukuchi</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a:solidFill>
                            <a:schemeClr val="tx1"/>
                          </a:solidFill>
                        </a:rPr>
                        <a:t>Date</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2018/6/5</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1286">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325145">
                <a:tc>
                  <a:txBody>
                    <a:bodyPr/>
                    <a:lstStyle/>
                    <a:p>
                      <a:pPr algn="ctr"/>
                      <a:r>
                        <a:rPr kumimoji="1" lang="en-US" altLang="ja-JP" sz="2000" b="0" dirty="0">
                          <a:solidFill>
                            <a:schemeClr val="tx1"/>
                          </a:solidFill>
                        </a:rPr>
                        <a:t>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sz="1600" b="0" dirty="0">
                          <a:solidFill>
                            <a:schemeClr val="tx1"/>
                          </a:solidFill>
                        </a:rPr>
                        <a:t>OSS training (9hours,</a:t>
                      </a:r>
                      <a:r>
                        <a:rPr kumimoji="1" lang="en-US" altLang="ja-JP" sz="1600" b="0" baseline="0" dirty="0">
                          <a:solidFill>
                            <a:schemeClr val="tx1"/>
                          </a:solidFill>
                        </a:rPr>
                        <a:t> 4times/year)</a:t>
                      </a:r>
                    </a:p>
                    <a:p>
                      <a:pPr marL="0" indent="0">
                        <a:buFont typeface="Arial" panose="020B0604020202020204" pitchFamily="34" charset="0"/>
                        <a:buNone/>
                      </a:pPr>
                      <a:r>
                        <a:rPr kumimoji="1" lang="en-US" altLang="ja-JP" sz="1600" b="0" baseline="0" dirty="0">
                          <a:solidFill>
                            <a:schemeClr val="tx1"/>
                          </a:solidFill>
                        </a:rPr>
                        <a:t>   + customized course for each development site (Japan and abroad)</a:t>
                      </a:r>
                    </a:p>
                    <a:p>
                      <a:pPr marL="174625" indent="-174625">
                        <a:buFont typeface="Arial" panose="020B0604020202020204" pitchFamily="34" charset="0"/>
                        <a:buChar char="•"/>
                      </a:pPr>
                      <a:r>
                        <a:rPr kumimoji="1" lang="en-US" altLang="ja-JP" sz="1600" b="0" baseline="0" dirty="0">
                          <a:solidFill>
                            <a:schemeClr val="tx1"/>
                          </a:solidFill>
                        </a:rPr>
                        <a:t>OSS community training</a:t>
                      </a:r>
                    </a:p>
                    <a:p>
                      <a:pPr marL="174625" indent="-174625">
                        <a:buFont typeface="Arial" panose="020B0604020202020204" pitchFamily="34" charset="0"/>
                        <a:buChar char="•"/>
                      </a:pPr>
                      <a:r>
                        <a:rPr kumimoji="1" lang="en-US" altLang="ja-JP" sz="1600" b="0" baseline="0" dirty="0">
                          <a:solidFill>
                            <a:schemeClr val="tx1"/>
                          </a:solidFill>
                        </a:rPr>
                        <a:t>Freshman training</a:t>
                      </a:r>
                    </a:p>
                    <a:p>
                      <a:pPr marL="174625" indent="-174625">
                        <a:buFont typeface="Arial" panose="020B0604020202020204" pitchFamily="34" charset="0"/>
                        <a:buChar char="•"/>
                      </a:pPr>
                      <a:r>
                        <a:rPr kumimoji="1" lang="en-US" altLang="ja-JP" sz="1600" b="0" dirty="0">
                          <a:solidFill>
                            <a:schemeClr val="tx1"/>
                          </a:solidFill>
                        </a:rPr>
                        <a:t>E-learning</a:t>
                      </a:r>
                      <a:r>
                        <a:rPr kumimoji="1" lang="en-US" altLang="ja-JP" sz="1600" b="0" baseline="0" dirty="0">
                          <a:solidFill>
                            <a:schemeClr val="tx1"/>
                          </a:solidFill>
                        </a:rPr>
                        <a:t> (including non-engineer)</a:t>
                      </a:r>
                      <a:endParaRPr kumimoji="1" lang="en-US" altLang="ja-JP"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828215">
                <a:tc>
                  <a:txBody>
                    <a:bodyPr/>
                    <a:lstStyle/>
                    <a:p>
                      <a:pPr algn="ctr"/>
                      <a:r>
                        <a:rPr kumimoji="1" lang="en-US" altLang="ja-JP" sz="2000" b="0" dirty="0">
                          <a:solidFill>
                            <a:schemeClr val="tx1"/>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sz="1600" b="0" dirty="0">
                          <a:solidFill>
                            <a:schemeClr val="tx1"/>
                          </a:solidFill>
                        </a:rPr>
                        <a:t>Fostering next-gen. leaders</a:t>
                      </a:r>
                    </a:p>
                    <a:p>
                      <a:pPr marL="174625" indent="-174625">
                        <a:buFont typeface="Arial" panose="020B0604020202020204" pitchFamily="34" charset="0"/>
                        <a:buChar char="•"/>
                      </a:pPr>
                      <a:r>
                        <a:rPr kumimoji="1" lang="en-US" altLang="ja-JP" sz="1600" b="0" dirty="0">
                          <a:solidFill>
                            <a:schemeClr val="tx1"/>
                          </a:solidFill>
                        </a:rPr>
                        <a:t>Education</a:t>
                      </a:r>
                      <a:r>
                        <a:rPr kumimoji="1" lang="en-US" altLang="ja-JP" sz="1600" b="0" baseline="0" dirty="0">
                          <a:solidFill>
                            <a:schemeClr val="tx1"/>
                          </a:solidFill>
                        </a:rPr>
                        <a:t> to non-engineers, suppliers, subcontracting companies</a:t>
                      </a:r>
                      <a:endParaRPr kumimoji="1" lang="en-US" altLang="ja-JP" sz="1600" b="0" dirty="0">
                        <a:solidFill>
                          <a:schemeClr val="tx1"/>
                        </a:solidFill>
                      </a:endParaRPr>
                    </a:p>
                    <a:p>
                      <a:pPr marL="174625" indent="-174625">
                        <a:buFont typeface="Arial" panose="020B0604020202020204" pitchFamily="34" charset="0"/>
                        <a:buChar char="•"/>
                      </a:pPr>
                      <a:r>
                        <a:rPr kumimoji="1" lang="en-US" altLang="ja-JP" sz="1600" b="0" dirty="0">
                          <a:solidFill>
                            <a:schemeClr val="tx1"/>
                          </a:solidFill>
                        </a:rPr>
                        <a:t>Open</a:t>
                      </a:r>
                      <a:r>
                        <a:rPr kumimoji="1" lang="en-US" altLang="ja-JP" sz="1600" b="0" baseline="0" dirty="0">
                          <a:solidFill>
                            <a:schemeClr val="tx1"/>
                          </a:solidFill>
                        </a:rPr>
                        <a:t> sourcing</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2166892">
                <a:tc>
                  <a:txBody>
                    <a:bodyPr/>
                    <a:lstStyle/>
                    <a:p>
                      <a:pPr algn="ctr"/>
                      <a:r>
                        <a:rPr kumimoji="1" lang="en-US" altLang="ja-JP" sz="1800" b="0" dirty="0">
                          <a:solidFill>
                            <a:schemeClr val="tx1"/>
                          </a:solidFill>
                        </a:rPr>
                        <a:t>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285750" indent="-285750">
                        <a:buFont typeface="Arial" panose="020B0604020202020204" pitchFamily="34" charset="0"/>
                        <a:buChar char="•"/>
                      </a:pPr>
                      <a:r>
                        <a:rPr kumimoji="1" lang="en-US" altLang="ja-JP" sz="1400" b="0" baseline="0" dirty="0">
                          <a:solidFill>
                            <a:schemeClr val="tx1"/>
                          </a:solidFill>
                        </a:rPr>
                        <a:t>Trainer lectures on OSS with belief and enthusiasm</a:t>
                      </a:r>
                    </a:p>
                    <a:p>
                      <a:pPr marL="285750" indent="-285750">
                        <a:buFont typeface="Arial" panose="020B0604020202020204" pitchFamily="34" charset="0"/>
                        <a:buChar char="•"/>
                      </a:pPr>
                      <a:r>
                        <a:rPr kumimoji="1" lang="en-US" altLang="ja-JP" sz="1400" b="0" baseline="0" dirty="0">
                          <a:solidFill>
                            <a:schemeClr val="tx1"/>
                          </a:solidFill>
                        </a:rPr>
                        <a:t>“Our company encourages employees to use OSS actively”</a:t>
                      </a:r>
                    </a:p>
                    <a:p>
                      <a:pPr marL="285750" indent="-285750">
                        <a:buFont typeface="Arial" panose="020B0604020202020204" pitchFamily="34" charset="0"/>
                        <a:buChar char="•"/>
                      </a:pPr>
                      <a:r>
                        <a:rPr kumimoji="1" lang="en-US" altLang="ja-JP" sz="1400" b="0" baseline="0" dirty="0">
                          <a:solidFill>
                            <a:schemeClr val="tx1"/>
                          </a:solidFill>
                        </a:rPr>
                        <a:t>“Many engineers want to build a good world through developing OSS”</a:t>
                      </a:r>
                    </a:p>
                    <a:p>
                      <a:pPr marL="285750" indent="-285750">
                        <a:buFont typeface="Arial" panose="020B0604020202020204" pitchFamily="34" charset="0"/>
                        <a:buChar char="•"/>
                      </a:pPr>
                      <a:r>
                        <a:rPr kumimoji="1" lang="en-US" altLang="ja-JP" sz="1400" b="0" baseline="0" dirty="0">
                          <a:solidFill>
                            <a:schemeClr val="tx1"/>
                          </a:solidFill>
                        </a:rPr>
                        <a:t>It is important to understand the background of each OSS license, and intention of developers</a:t>
                      </a:r>
                    </a:p>
                    <a:p>
                      <a:pPr marL="285750" indent="-285750">
                        <a:buFont typeface="Arial" panose="020B0604020202020204" pitchFamily="34" charset="0"/>
                        <a:buChar char="•"/>
                      </a:pPr>
                      <a:r>
                        <a:rPr kumimoji="1" lang="en-US" altLang="ja-JP" sz="1400" b="0" baseline="0" dirty="0">
                          <a:solidFill>
                            <a:schemeClr val="tx1"/>
                          </a:solidFill>
                        </a:rPr>
                        <a:t>It is important to understand the time of distributing OSS</a:t>
                      </a:r>
                    </a:p>
                    <a:p>
                      <a:pPr marL="285750" indent="-285750">
                        <a:buFont typeface="Arial" panose="020B0604020202020204" pitchFamily="34" charset="0"/>
                        <a:buChar char="•"/>
                      </a:pPr>
                      <a:r>
                        <a:rPr kumimoji="1" lang="en-US" altLang="ja-JP" sz="1400" b="0" baseline="0" dirty="0">
                          <a:solidFill>
                            <a:schemeClr val="tx1"/>
                          </a:solidFill>
                        </a:rPr>
                        <a:t>There are quizzes of use cases where non engineers are involved in OSS distribution. These quizzes make non engineers aware of their responsibility </a:t>
                      </a:r>
                    </a:p>
                    <a:p>
                      <a:pPr marL="285750" indent="-285750">
                        <a:buFont typeface="Arial" panose="020B0604020202020204" pitchFamily="34" charset="0"/>
                        <a:buChar char="•"/>
                      </a:pPr>
                      <a:r>
                        <a:rPr kumimoji="1" lang="en-US" altLang="ja-JP" sz="1400" b="0" baseline="0" dirty="0">
                          <a:solidFill>
                            <a:schemeClr val="tx1"/>
                          </a:solidFill>
                        </a:rPr>
                        <a:t>Episodes related with a community experienced by the trainer give good impression to trainees</a:t>
                      </a:r>
                    </a:p>
                    <a:p>
                      <a:pPr marL="285750" indent="-285750">
                        <a:buFont typeface="Arial" panose="020B0604020202020204" pitchFamily="34" charset="0"/>
                        <a:buChar char="•"/>
                      </a:pPr>
                      <a:r>
                        <a:rPr kumimoji="1" lang="en-US" altLang="ja-JP" sz="1400" b="0" baseline="0" dirty="0">
                          <a:solidFill>
                            <a:schemeClr val="tx1"/>
                          </a:solidFill>
                        </a:rPr>
                        <a:t>By categorizing with few patterns, Sony’s examples of Open Sourcing are explained. </a:t>
                      </a:r>
                    </a:p>
                    <a:p>
                      <a:pPr marL="285750" indent="-285750">
                        <a:buFont typeface="Arial" panose="020B0604020202020204" pitchFamily="34" charset="0"/>
                        <a:buChar char="•"/>
                      </a:pPr>
                      <a:r>
                        <a:rPr kumimoji="1" lang="en-US" altLang="ja-JP" sz="1400" b="0" dirty="0">
                          <a:solidFill>
                            <a:schemeClr val="tx1"/>
                          </a:solidFill>
                        </a:rPr>
                        <a:t>Maintainers undertake</a:t>
                      </a:r>
                      <a:r>
                        <a:rPr kumimoji="1" lang="en-US" altLang="ja-JP" sz="1400" b="0" baseline="0" dirty="0">
                          <a:solidFill>
                            <a:schemeClr val="tx1"/>
                          </a:solidFill>
                        </a:rPr>
                        <a:t> trainers, who explain real activities in a community</a:t>
                      </a:r>
                      <a:endParaRPr kumimoji="1" lang="en-US" altLang="ja-JP"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05328"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7" name="テキスト ボックス 6">
            <a:extLst>
              <a:ext uri="{FF2B5EF4-FFF2-40B4-BE49-F238E27FC236}">
                <a16:creationId xmlns:a16="http://schemas.microsoft.com/office/drawing/2014/main" id="{1C2F51C0-6000-4213-9BC9-E473F9EBAF53}"/>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510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0512" y="0"/>
            <a:ext cx="8915400" cy="620713"/>
          </a:xfrm>
        </p:spPr>
        <p:txBody>
          <a:bodyPr/>
          <a:lstStyle/>
          <a:p>
            <a:r>
              <a:rPr kumimoji="1" lang="en-US" altLang="ja-JP" sz="3200" dirty="0"/>
              <a:t>OSS</a:t>
            </a:r>
            <a:r>
              <a:rPr kumimoji="1" lang="ja-JP" altLang="en-US" sz="3200" dirty="0"/>
              <a:t>コンプライアンス ～教育・啓発～</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15</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2135316680"/>
              </p:ext>
            </p:extLst>
          </p:nvPr>
        </p:nvGraphicFramePr>
        <p:xfrm>
          <a:off x="272480" y="808317"/>
          <a:ext cx="9433048" cy="5740205"/>
        </p:xfrm>
        <a:graphic>
          <a:graphicData uri="http://schemas.openxmlformats.org/drawingml/2006/table">
            <a:tbl>
              <a:tblPr firstRow="1" bandRow="1">
                <a:tableStyleId>{F5AB1C69-6EDB-4FF4-983F-18BD219EF322}</a:tableStyleId>
              </a:tblPr>
              <a:tblGrid>
                <a:gridCol w="976659">
                  <a:extLst>
                    <a:ext uri="{9D8B030D-6E8A-4147-A177-3AD203B41FA5}">
                      <a16:colId xmlns:a16="http://schemas.microsoft.com/office/drawing/2014/main" val="20000"/>
                    </a:ext>
                  </a:extLst>
                </a:gridCol>
                <a:gridCol w="4903298">
                  <a:extLst>
                    <a:ext uri="{9D8B030D-6E8A-4147-A177-3AD203B41FA5}">
                      <a16:colId xmlns:a16="http://schemas.microsoft.com/office/drawing/2014/main" val="20001"/>
                    </a:ext>
                  </a:extLst>
                </a:gridCol>
                <a:gridCol w="1488597">
                  <a:extLst>
                    <a:ext uri="{9D8B030D-6E8A-4147-A177-3AD203B41FA5}">
                      <a16:colId xmlns:a16="http://schemas.microsoft.com/office/drawing/2014/main" val="20002"/>
                    </a:ext>
                  </a:extLst>
                </a:gridCol>
                <a:gridCol w="2064494">
                  <a:extLst>
                    <a:ext uri="{9D8B030D-6E8A-4147-A177-3AD203B41FA5}">
                      <a16:colId xmlns:a16="http://schemas.microsoft.com/office/drawing/2014/main" val="20003"/>
                    </a:ext>
                  </a:extLst>
                </a:gridCol>
              </a:tblGrid>
              <a:tr h="384436">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トヨタ自動車株式会社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Wiki</a:t>
                      </a:r>
                      <a:r>
                        <a:rPr kumimoji="1" lang="ja-JP" altLang="en-US" sz="2000" b="0" dirty="0">
                          <a:solidFill>
                            <a:schemeClr val="tx1"/>
                          </a:solidFill>
                        </a:rPr>
                        <a:t>掲載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4436">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a:solidFill>
                            <a:schemeClr val="tx1"/>
                          </a:solidFill>
                        </a:rPr>
                        <a:t>竹見 宏樹、松本　茂樹</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2018/6/5</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4864">
                <a:tc gridSpan="4">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680156">
                <a:tc>
                  <a:txBody>
                    <a:bodyPr/>
                    <a:lstStyle/>
                    <a:p>
                      <a:pPr algn="ctr"/>
                      <a:r>
                        <a:rPr kumimoji="1" lang="ja-JP" altLang="en-US" sz="2000" b="0" dirty="0">
                          <a:solidFill>
                            <a:schemeClr val="tx1"/>
                          </a:solidFill>
                        </a:rPr>
                        <a:t>実施</a:t>
                      </a:r>
                      <a:endParaRPr kumimoji="1" lang="en-US" altLang="ja-JP" sz="2000" b="0" dirty="0">
                        <a:solidFill>
                          <a:schemeClr val="tx1"/>
                        </a:solidFill>
                      </a:endParaRPr>
                    </a:p>
                    <a:p>
                      <a:pPr algn="ctr"/>
                      <a:r>
                        <a:rPr kumimoji="1" lang="ja-JP" altLang="en-US" sz="2000" b="0" dirty="0">
                          <a:solidFill>
                            <a:schemeClr val="tx1"/>
                          </a:solidFill>
                        </a:rPr>
                        <a:t>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ja-JP" altLang="en-US" b="0" dirty="0">
                          <a:solidFill>
                            <a:schemeClr val="tx1"/>
                          </a:solidFill>
                        </a:rPr>
                        <a:t>社内イントラネットにてマニュアル（入門編・実門編）を展開　</a:t>
                      </a:r>
                      <a:r>
                        <a:rPr kumimoji="1" lang="en-US" altLang="ja-JP" sz="1400" b="0" dirty="0">
                          <a:solidFill>
                            <a:schemeClr val="tx1"/>
                          </a:solidFill>
                        </a:rPr>
                        <a:t>※</a:t>
                      </a:r>
                      <a:r>
                        <a:rPr kumimoji="1" lang="ja-JP" altLang="en-US" sz="1400" b="0" dirty="0">
                          <a:solidFill>
                            <a:schemeClr val="tx1"/>
                          </a:solidFill>
                        </a:rPr>
                        <a:t>一部の海外</a:t>
                      </a:r>
                      <a:r>
                        <a:rPr kumimoji="1" lang="en-US" altLang="ja-JP" sz="1400" b="0" dirty="0">
                          <a:solidFill>
                            <a:schemeClr val="tx1"/>
                          </a:solidFill>
                        </a:rPr>
                        <a:t>R&amp;D</a:t>
                      </a:r>
                      <a:r>
                        <a:rPr kumimoji="1" lang="ja-JP" altLang="en-US" sz="1400" b="0" dirty="0">
                          <a:solidFill>
                            <a:schemeClr val="tx1"/>
                          </a:solidFill>
                        </a:rPr>
                        <a:t>へ展開済</a:t>
                      </a:r>
                      <a:endParaRPr kumimoji="1" lang="en-US" altLang="ja-JP" sz="1400" b="0" dirty="0">
                        <a:solidFill>
                          <a:schemeClr val="tx1"/>
                        </a:solidFill>
                      </a:endParaRPr>
                    </a:p>
                    <a:p>
                      <a:pPr marL="174625" indent="-174625">
                        <a:buFont typeface="Arial" panose="020B0604020202020204" pitchFamily="34" charset="0"/>
                        <a:buChar char="•"/>
                      </a:pPr>
                      <a:r>
                        <a:rPr kumimoji="1" lang="en-US" altLang="ja-JP" b="0" dirty="0">
                          <a:solidFill>
                            <a:schemeClr val="tx1"/>
                          </a:solidFill>
                        </a:rPr>
                        <a:t>OSS</a:t>
                      </a:r>
                      <a:r>
                        <a:rPr kumimoji="1" lang="ja-JP" altLang="en-US" b="0" dirty="0">
                          <a:solidFill>
                            <a:schemeClr val="tx1"/>
                          </a:solidFill>
                        </a:rPr>
                        <a:t>利用拡大を受けて</a:t>
                      </a:r>
                      <a:r>
                        <a:rPr kumimoji="1" lang="en-US" altLang="ja-JP" b="0" dirty="0">
                          <a:solidFill>
                            <a:schemeClr val="tx1"/>
                          </a:solidFill>
                        </a:rPr>
                        <a:t>SW</a:t>
                      </a:r>
                      <a:r>
                        <a:rPr kumimoji="1" lang="ja-JP" altLang="en-US" b="0" dirty="0">
                          <a:solidFill>
                            <a:schemeClr val="tx1"/>
                          </a:solidFill>
                        </a:rPr>
                        <a:t>著作権</a:t>
                      </a:r>
                      <a:r>
                        <a:rPr kumimoji="1" lang="en-US" altLang="ja-JP" b="0" dirty="0">
                          <a:solidFill>
                            <a:schemeClr val="tx1"/>
                          </a:solidFill>
                        </a:rPr>
                        <a:t>/OSS</a:t>
                      </a:r>
                      <a:r>
                        <a:rPr kumimoji="1" lang="ja-JP" altLang="en-US" b="0" dirty="0">
                          <a:solidFill>
                            <a:schemeClr val="tx1"/>
                          </a:solidFill>
                        </a:rPr>
                        <a:t>の全社教育を構築中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1094163">
                <a:tc>
                  <a:txBody>
                    <a:bodyPr/>
                    <a:lstStyle/>
                    <a:p>
                      <a:pPr algn="ctr"/>
                      <a:r>
                        <a:rPr kumimoji="1" lang="ja-JP" altLang="en-US" sz="2000" b="0" dirty="0">
                          <a:solidFill>
                            <a:schemeClr val="tx1"/>
                          </a:solidFill>
                        </a:rPr>
                        <a:t>課題</a:t>
                      </a:r>
                      <a:endParaRPr kumimoji="1" lang="en-US" altLang="ja-JP" sz="2000" b="0" dirty="0">
                        <a:solidFill>
                          <a:schemeClr val="tx1"/>
                        </a:solidFill>
                      </a:endParaRPr>
                    </a:p>
                    <a:p>
                      <a:pPr algn="ctr"/>
                      <a:r>
                        <a:rPr kumimoji="1" lang="ja-JP" altLang="en-US" sz="2000" b="0" dirty="0">
                          <a:solidFill>
                            <a:schemeClr val="tx1"/>
                          </a:solidFill>
                        </a:rPr>
                        <a:t>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en-US" altLang="ja-JP" b="0" dirty="0">
                          <a:solidFill>
                            <a:schemeClr val="tx1"/>
                          </a:solidFill>
                        </a:rPr>
                        <a:t>OSS</a:t>
                      </a:r>
                      <a:r>
                        <a:rPr kumimoji="1" lang="ja-JP" altLang="en-US" b="0" dirty="0">
                          <a:solidFill>
                            <a:schemeClr val="tx1"/>
                          </a:solidFill>
                        </a:rPr>
                        <a:t>社内教育のコンテンツ精査（どの部門に、どの程度のレベルを求めるか）</a:t>
                      </a:r>
                      <a:endParaRPr kumimoji="1" lang="en-US" altLang="ja-JP" b="0" dirty="0">
                        <a:solidFill>
                          <a:schemeClr val="tx1"/>
                        </a:solidFill>
                      </a:endParaRPr>
                    </a:p>
                    <a:p>
                      <a:pPr marL="0" indent="0">
                        <a:buFont typeface="Arial" panose="020B0604020202020204" pitchFamily="34" charset="0"/>
                        <a:buNone/>
                      </a:pPr>
                      <a:r>
                        <a:rPr kumimoji="1" lang="ja-JP" altLang="en-US" b="0" dirty="0">
                          <a:solidFill>
                            <a:schemeClr val="tx1"/>
                          </a:solidFill>
                        </a:rPr>
                        <a:t>・ 啓発の根拠となる経典的なものがない。</a:t>
                      </a:r>
                      <a:endParaRPr kumimoji="1" lang="en-US" altLang="ja-JP" b="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dirty="0">
                          <a:solidFill>
                            <a:schemeClr val="tx1"/>
                          </a:solidFill>
                        </a:rPr>
                        <a:t>※</a:t>
                      </a:r>
                      <a:r>
                        <a:rPr kumimoji="1" lang="ja-JP" altLang="en-US" sz="1600" b="0" dirty="0">
                          <a:solidFill>
                            <a:schemeClr val="tx1"/>
                          </a:solidFill>
                        </a:rPr>
                        <a:t>社内の仕組み（</a:t>
                      </a:r>
                      <a:r>
                        <a:rPr kumimoji="1" lang="en-US" altLang="ja-JP" sz="1600" b="0" dirty="0">
                          <a:solidFill>
                            <a:schemeClr val="tx1"/>
                          </a:solidFill>
                        </a:rPr>
                        <a:t>SW</a:t>
                      </a:r>
                      <a:r>
                        <a:rPr kumimoji="1" lang="ja-JP" altLang="en-US" sz="1600" b="0" dirty="0">
                          <a:solidFill>
                            <a:schemeClr val="tx1"/>
                          </a:solidFill>
                        </a:rPr>
                        <a:t>管理、画一的なポリシーなど）が不足する中で皆さんはどのように教育・啓発していますか？また、どの程度のポリシーを作っていますか？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2753165">
                <a:tc>
                  <a:txBody>
                    <a:bodyPr/>
                    <a:lstStyle/>
                    <a:p>
                      <a:pPr algn="ctr"/>
                      <a:r>
                        <a:rPr kumimoji="1" lang="ja-JP" altLang="en-US" sz="2000" b="0" dirty="0">
                          <a:solidFill>
                            <a:schemeClr val="tx1"/>
                          </a:solidFill>
                        </a:rPr>
                        <a:t>こんな感じで話すことがあります</a:t>
                      </a:r>
                      <a:endParaRPr kumimoji="1" lang="en-US" altLang="ja-JP"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panose="020B0604020202020204" pitchFamily="34" charset="0"/>
                        <a:buChar char="•"/>
                      </a:pPr>
                      <a:r>
                        <a:rPr kumimoji="1" lang="ja-JP" altLang="en-US" sz="1600" b="0" dirty="0">
                          <a:solidFill>
                            <a:schemeClr val="tx1"/>
                          </a:solidFill>
                        </a:rPr>
                        <a:t>コミュニティにおけるレピュテーションリスクなど、</a:t>
                      </a:r>
                      <a:r>
                        <a:rPr kumimoji="1" lang="en-US" altLang="ja-JP" sz="1600" b="0" dirty="0">
                          <a:solidFill>
                            <a:schemeClr val="tx1"/>
                          </a:solidFill>
                        </a:rPr>
                        <a:t>OSS</a:t>
                      </a:r>
                      <a:r>
                        <a:rPr kumimoji="1" lang="ja-JP" altLang="en-US" sz="1600" b="0" dirty="0">
                          <a:solidFill>
                            <a:schemeClr val="tx1"/>
                          </a:solidFill>
                        </a:rPr>
                        <a:t>特有のコンプライアンスリスクの話をします。</a:t>
                      </a:r>
                      <a:endParaRPr kumimoji="1" lang="en-US" altLang="ja-JP"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77336" y="836712"/>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7" name="テキスト ボックス 6">
            <a:extLst>
              <a:ext uri="{FF2B5EF4-FFF2-40B4-BE49-F238E27FC236}">
                <a16:creationId xmlns:a16="http://schemas.microsoft.com/office/drawing/2014/main" id="{F68D5446-8E4C-4773-B4DE-3757B34FFE6A}"/>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681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6536" y="0"/>
            <a:ext cx="8915400" cy="620713"/>
          </a:xfrm>
        </p:spPr>
        <p:txBody>
          <a:bodyPr/>
          <a:lstStyle/>
          <a:p>
            <a:r>
              <a:rPr lang="en-US" altLang="ja-JP" sz="3200" dirty="0"/>
              <a:t>OSS Compliance –-Training &amp; Enlightening--</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16</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2652770520"/>
              </p:ext>
            </p:extLst>
          </p:nvPr>
        </p:nvGraphicFramePr>
        <p:xfrm>
          <a:off x="272480" y="692696"/>
          <a:ext cx="9361040" cy="5860746"/>
        </p:xfrm>
        <a:graphic>
          <a:graphicData uri="http://schemas.openxmlformats.org/drawingml/2006/table">
            <a:tbl>
              <a:tblPr firstRow="1" bandRow="1">
                <a:tableStyleId>{F5AB1C69-6EDB-4FF4-983F-18BD219EF322}</a:tableStyleId>
              </a:tblPr>
              <a:tblGrid>
                <a:gridCol w="1284428">
                  <a:extLst>
                    <a:ext uri="{9D8B030D-6E8A-4147-A177-3AD203B41FA5}">
                      <a16:colId xmlns:a16="http://schemas.microsoft.com/office/drawing/2014/main" val="20000"/>
                    </a:ext>
                  </a:extLst>
                </a:gridCol>
                <a:gridCol w="4555638">
                  <a:extLst>
                    <a:ext uri="{9D8B030D-6E8A-4147-A177-3AD203B41FA5}">
                      <a16:colId xmlns:a16="http://schemas.microsoft.com/office/drawing/2014/main" val="20001"/>
                    </a:ext>
                  </a:extLst>
                </a:gridCol>
                <a:gridCol w="1475141">
                  <a:extLst>
                    <a:ext uri="{9D8B030D-6E8A-4147-A177-3AD203B41FA5}">
                      <a16:colId xmlns:a16="http://schemas.microsoft.com/office/drawing/2014/main" val="20002"/>
                    </a:ext>
                  </a:extLst>
                </a:gridCol>
                <a:gridCol w="2045833">
                  <a:extLst>
                    <a:ext uri="{9D8B030D-6E8A-4147-A177-3AD203B41FA5}">
                      <a16:colId xmlns:a16="http://schemas.microsoft.com/office/drawing/2014/main" val="20003"/>
                    </a:ext>
                  </a:extLst>
                </a:gridCol>
              </a:tblGrid>
              <a:tr h="386992">
                <a:tc>
                  <a:txBody>
                    <a:bodyPr/>
                    <a:lstStyle/>
                    <a:p>
                      <a:r>
                        <a:rPr kumimoji="1" lang="en-US" altLang="ja-JP" sz="2000" b="0" dirty="0">
                          <a:solidFill>
                            <a:schemeClr val="tx1"/>
                          </a:solidFill>
                        </a:rPr>
                        <a:t>Company</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2000" b="0" dirty="0">
                          <a:solidFill>
                            <a:schemeClr val="tx1"/>
                          </a:solidFill>
                        </a:rPr>
                        <a:t>TOYOTA MOTOR</a:t>
                      </a:r>
                      <a:r>
                        <a:rPr kumimoji="1" lang="en-US" altLang="ja-JP" sz="2000" b="0" baseline="0" dirty="0">
                          <a:solidFill>
                            <a:schemeClr val="tx1"/>
                          </a:solidFill>
                        </a:rPr>
                        <a:t> CORPORATION</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6992">
                <a:tc>
                  <a:txBody>
                    <a:bodyPr/>
                    <a:lstStyle/>
                    <a:p>
                      <a:r>
                        <a:rPr kumimoji="1" lang="en-US" altLang="ja-JP" sz="2000" b="0" dirty="0">
                          <a:solidFill>
                            <a:schemeClr val="tx1"/>
                          </a:solidFill>
                        </a:rPr>
                        <a:t>Presenter</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Hiroki </a:t>
                      </a:r>
                      <a:r>
                        <a:rPr kumimoji="1" lang="en-US" altLang="ja-JP" sz="2000" b="0" dirty="0" err="1">
                          <a:solidFill>
                            <a:schemeClr val="tx1"/>
                          </a:solidFill>
                        </a:rPr>
                        <a:t>Takemi</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date</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June 5</a:t>
                      </a:r>
                      <a:r>
                        <a:rPr kumimoji="1" lang="en-US" altLang="ja-JP" sz="2000" b="0" baseline="30000" dirty="0">
                          <a:solidFill>
                            <a:schemeClr val="tx1"/>
                          </a:solidFill>
                        </a:rPr>
                        <a:t>th</a:t>
                      </a:r>
                      <a:r>
                        <a:rPr kumimoji="1" lang="en-US" altLang="ja-JP" sz="2000" b="0" dirty="0">
                          <a:solidFill>
                            <a:schemeClr val="tx1"/>
                          </a:solidFill>
                        </a:rPr>
                        <a:t>, 2018</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7223">
                <a:tc gridSpan="4">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160975">
                <a:tc>
                  <a:txBody>
                    <a:bodyPr/>
                    <a:lstStyle/>
                    <a:p>
                      <a:pPr algn="ctr"/>
                      <a:r>
                        <a:rPr kumimoji="1" lang="en-US" altLang="ja-JP" sz="2000" b="0" dirty="0">
                          <a:solidFill>
                            <a:schemeClr val="tx1"/>
                          </a:solidFill>
                        </a:rPr>
                        <a:t>Items</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en-US" altLang="ja-JP" sz="1800" b="0" dirty="0">
                          <a:solidFill>
                            <a:schemeClr val="tx1"/>
                          </a:solidFill>
                        </a:rPr>
                        <a:t>Published the OSS</a:t>
                      </a:r>
                      <a:r>
                        <a:rPr kumimoji="1" lang="en-US" altLang="ja-JP" sz="1800" b="0" baseline="0" dirty="0">
                          <a:solidFill>
                            <a:schemeClr val="tx1"/>
                          </a:solidFill>
                        </a:rPr>
                        <a:t> Manuals (both beginner and intermediate ver. ) to employees via intranet. Some of them were shared with overseas R&amp;D bases.</a:t>
                      </a:r>
                      <a:endParaRPr kumimoji="1" lang="en-US" altLang="ja-JP" sz="1800" b="0" dirty="0">
                        <a:solidFill>
                          <a:schemeClr val="tx1"/>
                        </a:solidFill>
                      </a:endParaRPr>
                    </a:p>
                    <a:p>
                      <a:pPr marL="174625" indent="-174625">
                        <a:buFont typeface="Arial" panose="020B0604020202020204" pitchFamily="34" charset="0"/>
                        <a:buChar char="•"/>
                      </a:pPr>
                      <a:r>
                        <a:rPr kumimoji="1" lang="en-US" altLang="ja-JP" sz="1800" b="0" dirty="0">
                          <a:solidFill>
                            <a:schemeClr val="tx1"/>
                          </a:solidFill>
                        </a:rPr>
                        <a:t>Developing</a:t>
                      </a:r>
                      <a:r>
                        <a:rPr kumimoji="1" lang="en-US" altLang="ja-JP" sz="1800" b="0" baseline="0" dirty="0">
                          <a:solidFill>
                            <a:schemeClr val="tx1"/>
                          </a:solidFill>
                        </a:rPr>
                        <a:t> </a:t>
                      </a:r>
                      <a:r>
                        <a:rPr kumimoji="1" lang="en-US" altLang="ja-JP" sz="1800" b="0" dirty="0">
                          <a:solidFill>
                            <a:schemeClr val="tx1"/>
                          </a:solidFill>
                        </a:rPr>
                        <a:t>e-training of</a:t>
                      </a:r>
                      <a:r>
                        <a:rPr kumimoji="1" lang="en-US" altLang="ja-JP" sz="1800" b="0" baseline="0" dirty="0">
                          <a:solidFill>
                            <a:schemeClr val="tx1"/>
                          </a:solidFill>
                        </a:rPr>
                        <a:t> Software copyright and OSS due to the expansion of the use of 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1637273">
                <a:tc>
                  <a:txBody>
                    <a:bodyPr/>
                    <a:lstStyle/>
                    <a:p>
                      <a:pPr algn="ctr"/>
                      <a:r>
                        <a:rPr kumimoji="1" lang="en-US" altLang="ja-JP" sz="2000" b="0" dirty="0">
                          <a:solidFill>
                            <a:schemeClr val="tx1"/>
                          </a:solidFill>
                        </a:rPr>
                        <a:t>Issues</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en-US" altLang="ja-JP" b="0" dirty="0">
                          <a:solidFill>
                            <a:schemeClr val="tx1"/>
                          </a:solidFill>
                        </a:rPr>
                        <a:t>Considering</a:t>
                      </a:r>
                      <a:r>
                        <a:rPr kumimoji="1" lang="en-US" altLang="ja-JP" b="0" baseline="0" dirty="0">
                          <a:solidFill>
                            <a:schemeClr val="tx1"/>
                          </a:solidFill>
                        </a:rPr>
                        <a:t> training materials(What kind of training is appropriate for each div.?)</a:t>
                      </a:r>
                    </a:p>
                    <a:p>
                      <a:pPr marL="0" indent="0">
                        <a:buFont typeface="Arial" panose="020B0604020202020204" pitchFamily="34" charset="0"/>
                        <a:buNone/>
                      </a:pPr>
                      <a:r>
                        <a:rPr kumimoji="1" lang="ja-JP" altLang="en-US" b="0" dirty="0">
                          <a:solidFill>
                            <a:schemeClr val="tx1"/>
                          </a:solidFill>
                        </a:rPr>
                        <a:t>・ </a:t>
                      </a:r>
                      <a:r>
                        <a:rPr kumimoji="1" lang="en-US" altLang="ja-JP" b="0" dirty="0">
                          <a:solidFill>
                            <a:schemeClr val="tx1"/>
                          </a:solidFill>
                        </a:rPr>
                        <a:t>No official policy</a:t>
                      </a:r>
                      <a:r>
                        <a:rPr kumimoji="1" lang="en-US" altLang="ja-JP" b="0" baseline="0" dirty="0">
                          <a:solidFill>
                            <a:schemeClr val="tx1"/>
                          </a:solidFill>
                        </a:rPr>
                        <a:t> for OSS compliance which should be incorporated in the materials.</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dirty="0">
                          <a:solidFill>
                            <a:schemeClr val="tx1"/>
                          </a:solidFill>
                        </a:rPr>
                        <a:t>#</a:t>
                      </a:r>
                      <a:r>
                        <a:rPr kumimoji="1" lang="en-US" altLang="ja-JP" sz="1600" b="0" baseline="0" dirty="0">
                          <a:solidFill>
                            <a:schemeClr val="tx1"/>
                          </a:solidFill>
                        </a:rPr>
                        <a:t> </a:t>
                      </a:r>
                      <a:r>
                        <a:rPr kumimoji="1" lang="en-US" altLang="ja-JP" sz="1600" b="0" dirty="0">
                          <a:solidFill>
                            <a:schemeClr val="tx1"/>
                          </a:solidFill>
                        </a:rPr>
                        <a:t>How do you provide</a:t>
                      </a:r>
                      <a:r>
                        <a:rPr kumimoji="1" lang="en-US" altLang="ja-JP" sz="1600" b="0" baseline="0" dirty="0">
                          <a:solidFill>
                            <a:schemeClr val="tx1"/>
                          </a:solidFill>
                        </a:rPr>
                        <a:t> training </a:t>
                      </a:r>
                      <a:r>
                        <a:rPr kumimoji="1" lang="en-US" altLang="ja-JP" sz="1600" b="0" dirty="0">
                          <a:solidFill>
                            <a:schemeClr val="tx1"/>
                          </a:solidFill>
                        </a:rPr>
                        <a:t> in your</a:t>
                      </a:r>
                      <a:r>
                        <a:rPr kumimoji="1" lang="en-US" altLang="ja-JP" sz="1600" b="0" baseline="0" dirty="0">
                          <a:solidFill>
                            <a:schemeClr val="tx1"/>
                          </a:solidFill>
                        </a:rPr>
                        <a:t> company </a:t>
                      </a:r>
                      <a:r>
                        <a:rPr kumimoji="1" lang="en-US" altLang="ja-JP" sz="1600" b="0" dirty="0">
                          <a:solidFill>
                            <a:schemeClr val="tx1"/>
                          </a:solidFill>
                        </a:rPr>
                        <a:t>where you don’t</a:t>
                      </a:r>
                      <a:r>
                        <a:rPr kumimoji="1" lang="en-US" altLang="ja-JP" sz="1600" b="0" baseline="0" dirty="0">
                          <a:solidFill>
                            <a:schemeClr val="tx1"/>
                          </a:solidFill>
                        </a:rPr>
                        <a:t>  have sufficient system or policy. </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1837386">
                <a:tc>
                  <a:txBody>
                    <a:bodyPr/>
                    <a:lstStyle/>
                    <a:p>
                      <a:pPr algn="ctr"/>
                      <a:r>
                        <a:rPr kumimoji="1" lang="en-US" altLang="ja-JP" sz="2000" b="0" dirty="0">
                          <a:solidFill>
                            <a:schemeClr val="tx1"/>
                          </a:solidFill>
                        </a:rPr>
                        <a:t>What we explain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panose="020B0604020202020204" pitchFamily="34" charset="0"/>
                        <a:buChar char="•"/>
                      </a:pPr>
                      <a:r>
                        <a:rPr kumimoji="1" lang="en-US" altLang="ja-JP" sz="1600" b="0" dirty="0">
                          <a:solidFill>
                            <a:schemeClr val="tx1"/>
                          </a:solidFill>
                        </a:rPr>
                        <a:t>OSS compliance risk such as reputation risk in OSS communities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7" name="テキスト ボックス 6">
            <a:extLst>
              <a:ext uri="{FF2B5EF4-FFF2-40B4-BE49-F238E27FC236}">
                <a16:creationId xmlns:a16="http://schemas.microsoft.com/office/drawing/2014/main" id="{C96FEB0A-3430-47EB-ABCC-837F550CF02B}"/>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661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～教育・啓発～</a:t>
            </a:r>
          </a:p>
        </p:txBody>
      </p:sp>
      <p:graphicFrame>
        <p:nvGraphicFramePr>
          <p:cNvPr id="5" name="表 4"/>
          <p:cNvGraphicFramePr>
            <a:graphicFrameLocks noGrp="1"/>
          </p:cNvGraphicFramePr>
          <p:nvPr>
            <p:extLst>
              <p:ext uri="{D42A27DB-BD31-4B8C-83A1-F6EECF244321}">
                <p14:modId xmlns:p14="http://schemas.microsoft.com/office/powerpoint/2010/main" val="659484009"/>
              </p:ext>
            </p:extLst>
          </p:nvPr>
        </p:nvGraphicFramePr>
        <p:xfrm>
          <a:off x="416496" y="692696"/>
          <a:ext cx="9126110" cy="5788184"/>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4743752">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997318">
                  <a:extLst>
                    <a:ext uri="{9D8B030D-6E8A-4147-A177-3AD203B41FA5}">
                      <a16:colId xmlns:a16="http://schemas.microsoft.com/office/drawing/2014/main" val="20003"/>
                    </a:ext>
                  </a:extLst>
                </a:gridCol>
              </a:tblGrid>
              <a:tr h="391329">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富士通株式会社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Wiki</a:t>
                      </a:r>
                      <a:r>
                        <a:rPr kumimoji="1" lang="ja-JP" altLang="en-US" sz="2000" b="0" dirty="0">
                          <a:solidFill>
                            <a:schemeClr val="tx1"/>
                          </a:solidFill>
                        </a:rPr>
                        <a:t>掲載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91329">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a:solidFill>
                            <a:schemeClr val="tx1"/>
                          </a:solidFill>
                        </a:rPr>
                        <a:t>知的財産イノベーション統括部　大内 </a:t>
                      </a:r>
                      <a:r>
                        <a:rPr kumimoji="1" lang="ja-JP" altLang="en-US" sz="2000" b="0" dirty="0">
                          <a:solidFill>
                            <a:schemeClr val="tx1"/>
                          </a:solidFill>
                        </a:rPr>
                        <a:t>佳子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2018/06/08</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5767">
                <a:tc gridSpan="4">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2681872">
                <a:tc>
                  <a:txBody>
                    <a:bodyPr/>
                    <a:lstStyle/>
                    <a:p>
                      <a:pPr algn="ctr"/>
                      <a:r>
                        <a:rPr kumimoji="1" lang="ja-JP" altLang="en-US" sz="2000" b="0" dirty="0">
                          <a:solidFill>
                            <a:schemeClr val="tx1"/>
                          </a:solidFill>
                        </a:rPr>
                        <a:t>実施</a:t>
                      </a:r>
                      <a:endParaRPr kumimoji="1" lang="en-US" altLang="ja-JP" sz="2000" b="0" dirty="0">
                        <a:solidFill>
                          <a:schemeClr val="tx1"/>
                        </a:solidFill>
                      </a:endParaRPr>
                    </a:p>
                    <a:p>
                      <a:pPr algn="ctr"/>
                      <a:r>
                        <a:rPr kumimoji="1" lang="ja-JP" altLang="en-US" sz="2000" b="0" dirty="0">
                          <a:solidFill>
                            <a:schemeClr val="tx1"/>
                          </a:solidFill>
                        </a:rPr>
                        <a:t>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sz="1600" b="0" dirty="0">
                          <a:solidFill>
                            <a:schemeClr val="tx1"/>
                          </a:solidFill>
                        </a:rPr>
                        <a:t>各ビジネスグループ毎に教育を実施しているため、今回は、知財部門の教育を紹介。</a:t>
                      </a:r>
                      <a:endParaRPr kumimoji="1" lang="en-US" altLang="ja-JP" sz="1600" b="0" dirty="0">
                        <a:solidFill>
                          <a:schemeClr val="tx1"/>
                        </a:solidFill>
                      </a:endParaRPr>
                    </a:p>
                    <a:p>
                      <a:pPr marL="174625" indent="-174625">
                        <a:buFont typeface="Arial" panose="020B0604020202020204" pitchFamily="34" charset="0"/>
                        <a:buChar char="•"/>
                      </a:pPr>
                      <a:r>
                        <a:rPr kumimoji="1" lang="ja-JP" altLang="en-US" sz="1600" b="0" dirty="0">
                          <a:solidFill>
                            <a:schemeClr val="tx1"/>
                          </a:solidFill>
                        </a:rPr>
                        <a:t>以下に関する</a:t>
                      </a:r>
                      <a:r>
                        <a:rPr kumimoji="1" lang="en-US" altLang="ja-JP" sz="1600" b="0" dirty="0">
                          <a:solidFill>
                            <a:schemeClr val="tx1"/>
                          </a:solidFill>
                        </a:rPr>
                        <a:t>E-learning</a:t>
                      </a:r>
                      <a:r>
                        <a:rPr kumimoji="1" lang="ja-JP" altLang="en-US" sz="1600" b="0" dirty="0">
                          <a:solidFill>
                            <a:schemeClr val="tx1"/>
                          </a:solidFill>
                        </a:rPr>
                        <a:t>教育を対象者へ実施（各コース</a:t>
                      </a:r>
                      <a:r>
                        <a:rPr kumimoji="1" lang="en-US" altLang="ja-JP" sz="1600" b="0" dirty="0">
                          <a:solidFill>
                            <a:schemeClr val="tx1"/>
                          </a:solidFill>
                        </a:rPr>
                        <a:t>20</a:t>
                      </a:r>
                      <a:r>
                        <a:rPr kumimoji="1" lang="ja-JP" altLang="en-US" sz="1600" b="0" dirty="0">
                          <a:solidFill>
                            <a:schemeClr val="tx1"/>
                          </a:solidFill>
                        </a:rPr>
                        <a:t>分～</a:t>
                      </a:r>
                      <a:r>
                        <a:rPr kumimoji="1" lang="en-US" altLang="ja-JP" sz="1600" b="0" dirty="0">
                          <a:solidFill>
                            <a:schemeClr val="tx1"/>
                          </a:solidFill>
                        </a:rPr>
                        <a:t>30</a:t>
                      </a:r>
                      <a:r>
                        <a:rPr kumimoji="1" lang="ja-JP" altLang="en-US" sz="1600" b="0" dirty="0">
                          <a:solidFill>
                            <a:schemeClr val="tx1"/>
                          </a:solidFill>
                        </a:rPr>
                        <a:t>分）</a:t>
                      </a:r>
                      <a:endParaRPr kumimoji="1" lang="en-US" altLang="ja-JP" sz="1600" b="0" dirty="0">
                        <a:solidFill>
                          <a:schemeClr val="tx1"/>
                        </a:solidFill>
                      </a:endParaRPr>
                    </a:p>
                    <a:p>
                      <a:pPr marL="0" indent="0">
                        <a:buFont typeface="Arial" panose="020B0604020202020204" pitchFamily="34" charset="0"/>
                        <a:buNone/>
                      </a:pPr>
                      <a:r>
                        <a:rPr kumimoji="1" lang="ja-JP" altLang="en-US" sz="1600" b="0" dirty="0">
                          <a:solidFill>
                            <a:schemeClr val="tx1"/>
                          </a:solidFill>
                        </a:rPr>
                        <a:t>①</a:t>
                      </a:r>
                      <a:r>
                        <a:rPr kumimoji="1" lang="en-US" altLang="ja-JP" sz="1600" b="0" dirty="0">
                          <a:solidFill>
                            <a:schemeClr val="tx1"/>
                          </a:solidFill>
                        </a:rPr>
                        <a:t>OSS</a:t>
                      </a:r>
                      <a:r>
                        <a:rPr kumimoji="1" lang="ja-JP" altLang="en-US" sz="1600" b="0" dirty="0">
                          <a:solidFill>
                            <a:schemeClr val="tx1"/>
                          </a:solidFill>
                        </a:rPr>
                        <a:t>の基本事項</a:t>
                      </a:r>
                      <a:r>
                        <a:rPr kumimoji="1" lang="en-US" altLang="ja-JP" sz="1600" b="0" dirty="0">
                          <a:solidFill>
                            <a:schemeClr val="tx1"/>
                          </a:solidFill>
                        </a:rPr>
                        <a:t>(</a:t>
                      </a:r>
                      <a:r>
                        <a:rPr kumimoji="1" lang="ja-JP" altLang="en-US" sz="1600" b="0" dirty="0">
                          <a:solidFill>
                            <a:schemeClr val="tx1"/>
                          </a:solidFill>
                        </a:rPr>
                        <a:t>全員</a:t>
                      </a:r>
                      <a:r>
                        <a:rPr kumimoji="1" lang="en-US" altLang="ja-JP" sz="1600" b="0" dirty="0">
                          <a:solidFill>
                            <a:schemeClr val="tx1"/>
                          </a:solidFill>
                        </a:rPr>
                        <a:t>)</a:t>
                      </a:r>
                      <a:r>
                        <a:rPr kumimoji="1" lang="ja-JP" altLang="en-US" sz="1600" b="0" dirty="0" err="1">
                          <a:solidFill>
                            <a:schemeClr val="tx1"/>
                          </a:solidFill>
                        </a:rPr>
                        <a:t>、</a:t>
                      </a:r>
                      <a:r>
                        <a:rPr kumimoji="1" lang="ja-JP" altLang="en-US" sz="1600" b="0" dirty="0">
                          <a:solidFill>
                            <a:schemeClr val="tx1"/>
                          </a:solidFill>
                        </a:rPr>
                        <a:t>　　②開発フェーズ毎に必要な実施事項</a:t>
                      </a:r>
                      <a:r>
                        <a:rPr kumimoji="1" lang="en-US" altLang="ja-JP" sz="1600" b="0" dirty="0">
                          <a:solidFill>
                            <a:schemeClr val="tx1"/>
                          </a:solidFill>
                        </a:rPr>
                        <a:t>(</a:t>
                      </a:r>
                      <a:r>
                        <a:rPr kumimoji="1" lang="ja-JP" altLang="en-US" sz="1600" b="0" dirty="0">
                          <a:solidFill>
                            <a:schemeClr val="tx1"/>
                          </a:solidFill>
                        </a:rPr>
                        <a:t>技術者</a:t>
                      </a:r>
                      <a:r>
                        <a:rPr kumimoji="1" lang="en-US" altLang="ja-JP" sz="1600" b="0" dirty="0">
                          <a:solidFill>
                            <a:schemeClr val="tx1"/>
                          </a:solidFill>
                        </a:rPr>
                        <a:t>)</a:t>
                      </a:r>
                      <a:r>
                        <a:rPr kumimoji="1" lang="ja-JP" altLang="en-US" sz="1600" b="0" dirty="0" err="1">
                          <a:solidFill>
                            <a:schemeClr val="tx1"/>
                          </a:solidFill>
                        </a:rPr>
                        <a:t>、</a:t>
                      </a:r>
                      <a:br>
                        <a:rPr kumimoji="1" lang="en-US" altLang="ja-JP" sz="1600" b="0" dirty="0">
                          <a:solidFill>
                            <a:schemeClr val="tx1"/>
                          </a:solidFill>
                        </a:rPr>
                      </a:br>
                      <a:r>
                        <a:rPr kumimoji="1" lang="ja-JP" altLang="en-US" sz="1600" b="0" dirty="0">
                          <a:solidFill>
                            <a:schemeClr val="tx1"/>
                          </a:solidFill>
                        </a:rPr>
                        <a:t>③</a:t>
                      </a:r>
                      <a:r>
                        <a:rPr kumimoji="1" lang="en-US" altLang="ja-JP" sz="1600" b="0" dirty="0">
                          <a:solidFill>
                            <a:schemeClr val="tx1"/>
                          </a:solidFill>
                        </a:rPr>
                        <a:t>GPL</a:t>
                      </a:r>
                      <a:r>
                        <a:rPr kumimoji="1" lang="ja-JP" altLang="en-US" sz="1600" b="0" dirty="0">
                          <a:solidFill>
                            <a:schemeClr val="tx1"/>
                          </a:solidFill>
                        </a:rPr>
                        <a:t>伝播の判断</a:t>
                      </a:r>
                      <a:r>
                        <a:rPr kumimoji="1" lang="en-US" altLang="ja-JP" sz="1600" b="0" dirty="0">
                          <a:solidFill>
                            <a:schemeClr val="tx1"/>
                          </a:solidFill>
                        </a:rPr>
                        <a:t>(</a:t>
                      </a:r>
                      <a:r>
                        <a:rPr kumimoji="1" lang="ja-JP" altLang="en-US" sz="1600" b="0" dirty="0">
                          <a:solidFill>
                            <a:schemeClr val="tx1"/>
                          </a:solidFill>
                        </a:rPr>
                        <a:t>技術者</a:t>
                      </a:r>
                      <a:r>
                        <a:rPr kumimoji="1" lang="en-US" altLang="ja-JP" sz="1600" b="0" dirty="0">
                          <a:solidFill>
                            <a:schemeClr val="tx1"/>
                          </a:solidFill>
                        </a:rPr>
                        <a:t>)</a:t>
                      </a:r>
                      <a:r>
                        <a:rPr kumimoji="1" lang="ja-JP" altLang="en-US" sz="1600" b="0" dirty="0" err="1">
                          <a:solidFill>
                            <a:schemeClr val="tx1"/>
                          </a:solidFill>
                        </a:rPr>
                        <a:t>、</a:t>
                      </a:r>
                      <a:r>
                        <a:rPr kumimoji="1" lang="ja-JP" altLang="en-US" sz="1600" b="0" dirty="0">
                          <a:solidFill>
                            <a:schemeClr val="tx1"/>
                          </a:solidFill>
                        </a:rPr>
                        <a:t> ④ライセンスの調査と遵守</a:t>
                      </a:r>
                      <a:r>
                        <a:rPr kumimoji="1" lang="en-US" altLang="ja-JP" sz="1600" b="0" dirty="0">
                          <a:solidFill>
                            <a:schemeClr val="tx1"/>
                          </a:solidFill>
                        </a:rPr>
                        <a:t>(</a:t>
                      </a:r>
                      <a:r>
                        <a:rPr kumimoji="1" lang="ja-JP" altLang="en-US" sz="1600" b="0" dirty="0">
                          <a:solidFill>
                            <a:schemeClr val="tx1"/>
                          </a:solidFill>
                        </a:rPr>
                        <a:t>技術者</a:t>
                      </a:r>
                      <a:r>
                        <a:rPr kumimoji="1" lang="en-US" altLang="ja-JP" sz="1600" b="0" dirty="0">
                          <a:solidFill>
                            <a:schemeClr val="tx1"/>
                          </a:solidFill>
                        </a:rPr>
                        <a:t>)</a:t>
                      </a:r>
                      <a:r>
                        <a:rPr kumimoji="1" lang="ja-JP" altLang="en-US" sz="1600" b="0" dirty="0" err="1">
                          <a:solidFill>
                            <a:schemeClr val="tx1"/>
                          </a:solidFill>
                        </a:rPr>
                        <a:t>、</a:t>
                      </a:r>
                      <a:br>
                        <a:rPr kumimoji="1" lang="en-US" altLang="ja-JP" sz="1600" b="0" dirty="0">
                          <a:solidFill>
                            <a:schemeClr val="tx1"/>
                          </a:solidFill>
                        </a:rPr>
                      </a:br>
                      <a:r>
                        <a:rPr kumimoji="1" lang="ja-JP" altLang="en-US" sz="1600" b="0" dirty="0">
                          <a:solidFill>
                            <a:schemeClr val="tx1"/>
                          </a:solidFill>
                        </a:rPr>
                        <a:t>⑤受託開発での留意事項（営業）</a:t>
                      </a:r>
                      <a:endParaRPr kumimoji="1" lang="en-US" altLang="ja-JP" sz="1600" b="0" dirty="0">
                        <a:solidFill>
                          <a:schemeClr val="tx1"/>
                        </a:solidFill>
                      </a:endParaRPr>
                    </a:p>
                    <a:p>
                      <a:pPr marL="0" indent="0">
                        <a:buFont typeface="Arial" panose="020B0604020202020204" pitchFamily="34" charset="0"/>
                        <a:buNone/>
                      </a:pPr>
                      <a:r>
                        <a:rPr kumimoji="1" lang="ja-JP" altLang="en-US" sz="1600" b="0" dirty="0">
                          <a:solidFill>
                            <a:schemeClr val="tx1"/>
                          </a:solidFill>
                        </a:rPr>
                        <a:t>・部門からの依頼により個別に集合教育を実施</a:t>
                      </a:r>
                      <a:br>
                        <a:rPr kumimoji="1" lang="en-US" altLang="ja-JP" sz="1600" b="0" dirty="0">
                          <a:solidFill>
                            <a:schemeClr val="tx1"/>
                          </a:solidFill>
                        </a:rPr>
                      </a:br>
                      <a:r>
                        <a:rPr kumimoji="1" lang="ja-JP" altLang="en-US" sz="1600" b="0" dirty="0">
                          <a:solidFill>
                            <a:schemeClr val="tx1"/>
                          </a:solidFill>
                        </a:rPr>
                        <a:t>　（購買部門からの依頼により、発注先の経営層と開発者に説明実施）</a:t>
                      </a:r>
                      <a:br>
                        <a:rPr kumimoji="1" lang="en-US" altLang="ja-JP" sz="1600" b="0" dirty="0">
                          <a:solidFill>
                            <a:schemeClr val="tx1"/>
                          </a:solidFill>
                        </a:rPr>
                      </a:br>
                      <a:r>
                        <a:rPr kumimoji="1" lang="ja-JP" altLang="en-US" sz="1600" b="0" dirty="0">
                          <a:solidFill>
                            <a:schemeClr val="tx1"/>
                          </a:solidFill>
                        </a:rPr>
                        <a:t>・海外グループ会社へ上記教材を再構成して提供（英語、中国語、韓国語、日本語）</a:t>
                      </a:r>
                      <a:endParaRPr kumimoji="1" lang="en-US" altLang="ja-JP" sz="1600" b="0" dirty="0">
                        <a:solidFill>
                          <a:schemeClr val="tx1"/>
                        </a:solidFill>
                      </a:endParaRPr>
                    </a:p>
                    <a:p>
                      <a:pPr marL="0" indent="0">
                        <a:buFont typeface="Arial" panose="020B0604020202020204" pitchFamily="34" charset="0"/>
                        <a:buNone/>
                      </a:pPr>
                      <a:r>
                        <a:rPr kumimoji="1" lang="ja-JP" altLang="en-US" sz="1600" b="0" dirty="0">
                          <a:solidFill>
                            <a:schemeClr val="tx1"/>
                          </a:solidFill>
                        </a:rPr>
                        <a:t>・資料として、「</a:t>
                      </a:r>
                      <a:r>
                        <a:rPr kumimoji="1" lang="en-US" altLang="ja-JP" sz="1600" b="0" dirty="0">
                          <a:solidFill>
                            <a:schemeClr val="tx1"/>
                          </a:solidFill>
                        </a:rPr>
                        <a:t>OSS</a:t>
                      </a:r>
                      <a:r>
                        <a:rPr kumimoji="1" lang="ja-JP" altLang="en-US" sz="1600" b="0" dirty="0">
                          <a:solidFill>
                            <a:schemeClr val="tx1"/>
                          </a:solidFill>
                        </a:rPr>
                        <a:t>利活用ガイド」、「</a:t>
                      </a:r>
                      <a:r>
                        <a:rPr kumimoji="1" lang="en-US" altLang="ja-JP" sz="1600" b="0" dirty="0">
                          <a:solidFill>
                            <a:schemeClr val="tx1"/>
                          </a:solidFill>
                        </a:rPr>
                        <a:t>OSS</a:t>
                      </a:r>
                      <a:r>
                        <a:rPr kumimoji="1" lang="ja-JP" altLang="en-US" sz="1600" b="0" dirty="0">
                          <a:solidFill>
                            <a:schemeClr val="tx1"/>
                          </a:solidFill>
                        </a:rPr>
                        <a:t>コミュニティ参加ガイドライン」、「</a:t>
                      </a:r>
                      <a:r>
                        <a:rPr kumimoji="1" lang="en-US" altLang="ja-JP" sz="1600" b="0" dirty="0">
                          <a:solidFill>
                            <a:schemeClr val="tx1"/>
                          </a:solidFill>
                        </a:rPr>
                        <a:t>OSS</a:t>
                      </a:r>
                      <a:r>
                        <a:rPr kumimoji="1" lang="ja-JP" altLang="en-US" sz="1600" b="0" dirty="0">
                          <a:solidFill>
                            <a:schemeClr val="tx1"/>
                          </a:solidFill>
                        </a:rPr>
                        <a:t>化のチェックポイント」、その他をグループ内に公開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692352">
                <a:tc>
                  <a:txBody>
                    <a:bodyPr/>
                    <a:lstStyle/>
                    <a:p>
                      <a:pPr algn="ctr"/>
                      <a:r>
                        <a:rPr kumimoji="1" lang="ja-JP" altLang="en-US" sz="2000" b="0" dirty="0">
                          <a:solidFill>
                            <a:schemeClr val="tx1"/>
                          </a:solidFill>
                        </a:rPr>
                        <a:t>課題</a:t>
                      </a:r>
                      <a:endParaRPr kumimoji="1" lang="en-US" altLang="ja-JP" sz="2000" b="0" dirty="0">
                        <a:solidFill>
                          <a:schemeClr val="tx1"/>
                        </a:solidFill>
                      </a:endParaRPr>
                    </a:p>
                    <a:p>
                      <a:pPr algn="ctr"/>
                      <a:r>
                        <a:rPr kumimoji="1" lang="ja-JP" altLang="en-US" sz="2000" b="0" dirty="0">
                          <a:solidFill>
                            <a:schemeClr val="tx1"/>
                          </a:solidFill>
                        </a:rPr>
                        <a:t>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en-US" altLang="ja-JP" sz="1600" b="0" dirty="0">
                          <a:solidFill>
                            <a:schemeClr val="tx1"/>
                          </a:solidFill>
                        </a:rPr>
                        <a:t>OSS</a:t>
                      </a:r>
                      <a:r>
                        <a:rPr kumimoji="1" lang="ja-JP" altLang="en-US" sz="1600" b="0" dirty="0">
                          <a:solidFill>
                            <a:schemeClr val="tx1"/>
                          </a:solidFill>
                        </a:rPr>
                        <a:t>教育の前に知的財産権の正しい理解が必要</a:t>
                      </a:r>
                      <a:endParaRPr kumimoji="1" lang="en-US" altLang="ja-JP" sz="1600" b="0" dirty="0">
                        <a:solidFill>
                          <a:schemeClr val="tx1"/>
                        </a:solidFill>
                      </a:endParaRPr>
                    </a:p>
                    <a:p>
                      <a:pPr marL="174625" indent="-174625">
                        <a:buFont typeface="Arial" panose="020B0604020202020204" pitchFamily="34" charset="0"/>
                        <a:buChar char="•"/>
                      </a:pPr>
                      <a:r>
                        <a:rPr kumimoji="1" lang="ja-JP" altLang="en-US" sz="1600" b="0" dirty="0">
                          <a:solidFill>
                            <a:schemeClr val="tx1"/>
                          </a:solidFill>
                        </a:rPr>
                        <a:t>ネット情報等による誤解がライセンス解釈の理解を妨げる</a:t>
                      </a:r>
                      <a:endParaRPr kumimoji="1" lang="en-US" altLang="ja-JP"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1384192">
                <a:tc>
                  <a:txBody>
                    <a:bodyPr/>
                    <a:lstStyle/>
                    <a:p>
                      <a:pPr algn="ctr"/>
                      <a:r>
                        <a:rPr kumimoji="1" lang="ja-JP" altLang="en-US" sz="2000" b="0" dirty="0">
                          <a:solidFill>
                            <a:schemeClr val="tx1"/>
                          </a:solidFill>
                        </a:rPr>
                        <a:t>こんな感じで説明</a:t>
                      </a:r>
                      <a:endParaRPr kumimoji="1" lang="en-US" altLang="ja-JP"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sz="1800" b="0" dirty="0">
                          <a:solidFill>
                            <a:schemeClr val="tx1"/>
                          </a:solidFill>
                        </a:rPr>
                        <a:t>・</a:t>
                      </a:r>
                      <a:r>
                        <a:rPr kumimoji="1" lang="ja-JP" altLang="en-US" sz="1600" b="0" dirty="0">
                          <a:solidFill>
                            <a:schemeClr val="tx1"/>
                          </a:solidFill>
                        </a:rPr>
                        <a:t>ソフトウェアビジネスに</a:t>
                      </a:r>
                      <a:r>
                        <a:rPr kumimoji="1" lang="en-US" altLang="ja-JP" sz="1600" b="0" dirty="0">
                          <a:solidFill>
                            <a:schemeClr val="tx1"/>
                          </a:solidFill>
                        </a:rPr>
                        <a:t>OSS</a:t>
                      </a:r>
                      <a:r>
                        <a:rPr kumimoji="1" lang="ja-JP" altLang="en-US" sz="1600" b="0" dirty="0">
                          <a:solidFill>
                            <a:schemeClr val="tx1"/>
                          </a:solidFill>
                        </a:rPr>
                        <a:t>利活用は必須</a:t>
                      </a:r>
                      <a:endParaRPr kumimoji="1" lang="en-US" altLang="ja-JP" sz="1600" b="0" dirty="0">
                        <a:solidFill>
                          <a:schemeClr val="tx1"/>
                        </a:solidFill>
                      </a:endParaRPr>
                    </a:p>
                    <a:p>
                      <a:pPr marL="0" indent="0">
                        <a:buFont typeface="Arial" panose="020B0604020202020204" pitchFamily="34" charset="0"/>
                        <a:buNone/>
                      </a:pPr>
                      <a:r>
                        <a:rPr kumimoji="1" lang="ja-JP" altLang="en-US" sz="1600" b="0" dirty="0">
                          <a:solidFill>
                            <a:schemeClr val="tx1"/>
                          </a:solidFill>
                        </a:rPr>
                        <a:t>・</a:t>
                      </a:r>
                      <a:r>
                        <a:rPr kumimoji="1" lang="en-US" altLang="ja-JP" sz="1600" b="0" dirty="0">
                          <a:solidFill>
                            <a:schemeClr val="tx1"/>
                          </a:solidFill>
                        </a:rPr>
                        <a:t>OSS</a:t>
                      </a:r>
                      <a:r>
                        <a:rPr kumimoji="1" lang="ja-JP" altLang="en-US" sz="1600" b="0" dirty="0">
                          <a:solidFill>
                            <a:schemeClr val="tx1"/>
                          </a:solidFill>
                        </a:rPr>
                        <a:t>を利用する際の留意事項を説明</a:t>
                      </a:r>
                      <a:r>
                        <a:rPr kumimoji="1" lang="en-US" altLang="ja-JP" sz="1600" b="0" dirty="0">
                          <a:solidFill>
                            <a:schemeClr val="tx1"/>
                          </a:solidFill>
                        </a:rPr>
                        <a:t>(“</a:t>
                      </a:r>
                      <a:r>
                        <a:rPr kumimoji="1" lang="ja-JP" altLang="en-US" sz="1600" b="0" dirty="0">
                          <a:solidFill>
                            <a:schemeClr val="tx1"/>
                          </a:solidFill>
                        </a:rPr>
                        <a:t>リスク”はできるだけ使わないようにしたい）</a:t>
                      </a:r>
                      <a:endParaRPr kumimoji="1" lang="en-US" altLang="ja-JP" sz="1600" b="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600" b="0" dirty="0">
                          <a:solidFill>
                            <a:schemeClr val="tx1"/>
                          </a:solidFill>
                        </a:rPr>
                        <a:t>・海外の訴訟事例や国内のネット情報からトラブル事例を紹介</a:t>
                      </a:r>
                      <a:endParaRPr kumimoji="1" lang="en-US" altLang="ja-JP" sz="1600" b="0" dirty="0">
                        <a:solidFill>
                          <a:schemeClr val="tx1"/>
                        </a:solidFill>
                      </a:endParaRPr>
                    </a:p>
                    <a:p>
                      <a:pPr marL="0" indent="0">
                        <a:buFont typeface="Arial" panose="020B0604020202020204" pitchFamily="34" charset="0"/>
                        <a:buNone/>
                      </a:pPr>
                      <a:r>
                        <a:rPr kumimoji="1" lang="ja-JP" altLang="en-US" sz="1600" b="0" dirty="0">
                          <a:solidFill>
                            <a:schemeClr val="tx1"/>
                          </a:solidFill>
                        </a:rPr>
                        <a:t>・誤解していそうな内容を簡単な</a:t>
                      </a:r>
                      <a:r>
                        <a:rPr kumimoji="1" lang="en-US" altLang="ja-JP" sz="1600" b="0" dirty="0">
                          <a:solidFill>
                            <a:schemeClr val="tx1"/>
                          </a:solidFill>
                        </a:rPr>
                        <a:t>Yes/No</a:t>
                      </a:r>
                      <a:r>
                        <a:rPr kumimoji="1" lang="ja-JP" altLang="en-US" sz="1600" b="0" dirty="0">
                          <a:solidFill>
                            <a:schemeClr val="tx1"/>
                          </a:solidFill>
                        </a:rPr>
                        <a:t>クイズ形式で説明</a:t>
                      </a:r>
                      <a:endParaRPr kumimoji="1" lang="en-US" altLang="ja-JP" sz="1600" b="0" dirty="0">
                        <a:solidFill>
                          <a:schemeClr val="tx1"/>
                        </a:solidFill>
                      </a:endParaRPr>
                    </a:p>
                    <a:p>
                      <a:pPr marL="0" indent="0">
                        <a:buFont typeface="Arial" panose="020B0604020202020204" pitchFamily="34" charset="0"/>
                        <a:buNone/>
                      </a:pPr>
                      <a:r>
                        <a:rPr kumimoji="1" lang="ja-JP" altLang="en-US" sz="1600" b="0" dirty="0">
                          <a:solidFill>
                            <a:schemeClr val="tx1"/>
                          </a:solidFill>
                        </a:rPr>
                        <a:t>・ダウンロードした</a:t>
                      </a:r>
                      <a:r>
                        <a:rPr kumimoji="1" lang="en-US" altLang="ja-JP" sz="1600" b="0" dirty="0">
                          <a:solidFill>
                            <a:schemeClr val="tx1"/>
                          </a:solidFill>
                        </a:rPr>
                        <a:t>OSS</a:t>
                      </a:r>
                      <a:r>
                        <a:rPr kumimoji="1" lang="ja-JP" altLang="en-US" sz="1600" b="0" dirty="0">
                          <a:solidFill>
                            <a:schemeClr val="tx1"/>
                          </a:solidFill>
                        </a:rPr>
                        <a:t>の中に、複数のライセンスが含まれていることが多い。</a:t>
                      </a:r>
                      <a:endParaRPr kumimoji="1" lang="en-US" altLang="ja-JP"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05328" y="742756"/>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17</a:t>
            </a:fld>
            <a:endParaRPr lang="en-US" altLang="ja-JP"/>
          </a:p>
        </p:txBody>
      </p:sp>
      <p:sp>
        <p:nvSpPr>
          <p:cNvPr id="7" name="テキスト ボックス 6">
            <a:extLst>
              <a:ext uri="{FF2B5EF4-FFF2-40B4-BE49-F238E27FC236}">
                <a16:creationId xmlns:a16="http://schemas.microsoft.com/office/drawing/2014/main" id="{837994E9-2F0B-443D-86CB-AE190113C6FE}"/>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53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a:t>OSS Compliance - </a:t>
            </a:r>
            <a:r>
              <a:rPr kumimoji="1" lang="en-US" altLang="ja-JP" sz="3200" dirty="0"/>
              <a:t>Education</a:t>
            </a:r>
            <a:r>
              <a:rPr lang="ja-JP" altLang="en-US" sz="3200" dirty="0"/>
              <a:t> </a:t>
            </a:r>
            <a:r>
              <a:rPr lang="en-US" altLang="ja-JP" sz="3200" dirty="0"/>
              <a:t>/ Awareness</a:t>
            </a:r>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3658473503"/>
              </p:ext>
            </p:extLst>
          </p:nvPr>
        </p:nvGraphicFramePr>
        <p:xfrm>
          <a:off x="416496" y="692697"/>
          <a:ext cx="9126110" cy="5766239"/>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207248">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997318">
                  <a:extLst>
                    <a:ext uri="{9D8B030D-6E8A-4147-A177-3AD203B41FA5}">
                      <a16:colId xmlns:a16="http://schemas.microsoft.com/office/drawing/2014/main" val="20004"/>
                    </a:ext>
                  </a:extLst>
                </a:gridCol>
              </a:tblGrid>
              <a:tr h="393981">
                <a:tc gridSpan="2">
                  <a:txBody>
                    <a:bodyPr/>
                    <a:lstStyle/>
                    <a:p>
                      <a:r>
                        <a:rPr kumimoji="1" lang="en-US" altLang="ja-JP" sz="1800" b="0" dirty="0">
                          <a:solidFill>
                            <a:schemeClr val="tx1"/>
                          </a:solidFill>
                        </a:rPr>
                        <a:t>Company</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b="0">
                          <a:solidFill>
                            <a:schemeClr val="tx1"/>
                          </a:solidFill>
                        </a:rPr>
                        <a:t>FUJITSU</a:t>
                      </a:r>
                      <a:r>
                        <a:rPr kumimoji="1" lang="ja-JP" altLang="en-US" b="0">
                          <a:solidFill>
                            <a:schemeClr val="tx1"/>
                          </a:solidFill>
                        </a:rPr>
                        <a:t>　</a:t>
                      </a:r>
                      <a:r>
                        <a:rPr kumimoji="1" lang="en-US" altLang="ja-JP" b="0">
                          <a:solidFill>
                            <a:schemeClr val="tx1"/>
                          </a:solidFill>
                        </a:rPr>
                        <a:t>LIMITED</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a:solidFill>
                            <a:schemeClr val="tx1"/>
                          </a:solidFill>
                        </a:rPr>
                        <a:t>Wiki</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36431">
                <a:tc gridSpan="2">
                  <a:txBody>
                    <a:bodyPr/>
                    <a:lstStyle/>
                    <a:p>
                      <a:r>
                        <a:rPr kumimoji="1" lang="en-US" altLang="ja-JP" sz="1800" b="0" dirty="0">
                          <a:solidFill>
                            <a:schemeClr val="tx1"/>
                          </a:solidFill>
                        </a:rPr>
                        <a:t>Presenter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a:solidFill>
                            <a:schemeClr val="tx1"/>
                          </a:solidFill>
                        </a:rPr>
                        <a:t>Ｉ</a:t>
                      </a:r>
                      <a:r>
                        <a:rPr kumimoji="1" lang="en-US" altLang="ja-JP">
                          <a:solidFill>
                            <a:schemeClr val="tx1"/>
                          </a:solidFill>
                        </a:rPr>
                        <a:t>NTELLECTUAL</a:t>
                      </a:r>
                      <a:r>
                        <a:rPr kumimoji="1" lang="ja-JP" altLang="en-US">
                          <a:solidFill>
                            <a:schemeClr val="tx1"/>
                          </a:solidFill>
                        </a:rPr>
                        <a:t>　</a:t>
                      </a:r>
                      <a:r>
                        <a:rPr kumimoji="1" lang="en-US" altLang="ja-JP">
                          <a:solidFill>
                            <a:schemeClr val="tx1"/>
                          </a:solidFill>
                        </a:rPr>
                        <a:t>PROPERTY INNOVATION</a:t>
                      </a:r>
                      <a:r>
                        <a:rPr kumimoji="1" lang="en-US" altLang="ja-JP" baseline="0">
                          <a:solidFill>
                            <a:schemeClr val="tx1"/>
                          </a:solidFill>
                        </a:rPr>
                        <a:t> DIV</a:t>
                      </a:r>
                      <a:r>
                        <a:rPr kumimoji="1" lang="ja-JP" altLang="en-US">
                          <a:solidFill>
                            <a:schemeClr val="tx1"/>
                          </a:solidFill>
                        </a:rPr>
                        <a:t>．</a:t>
                      </a:r>
                      <a:r>
                        <a:rPr kumimoji="1" lang="en-US" altLang="ja-JP">
                          <a:solidFill>
                            <a:schemeClr val="tx1"/>
                          </a:solidFill>
                        </a:rPr>
                        <a:t>Yoshiko </a:t>
                      </a:r>
                      <a:r>
                        <a:rPr kumimoji="1" lang="en-US" altLang="ja-JP" dirty="0">
                          <a:solidFill>
                            <a:schemeClr val="tx1"/>
                          </a:solidFill>
                        </a:rPr>
                        <a:t>Ohuchi</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a:solidFill>
                            <a:schemeClr val="tx1"/>
                          </a:solidFill>
                        </a:rPr>
                        <a:t>Date</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2018/06/08</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2144">
                <a:tc gridSpan="5">
                  <a:txBody>
                    <a:bodyPr/>
                    <a:lstStyle/>
                    <a:p>
                      <a:endParaRPr kumimoji="1" lang="ja-JP"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2710759">
                <a:tc>
                  <a:txBody>
                    <a:bodyPr/>
                    <a:lstStyle/>
                    <a:p>
                      <a:pPr algn="ctr"/>
                      <a:r>
                        <a:rPr kumimoji="1" lang="en-US" altLang="ja-JP" sz="2000" b="0" dirty="0">
                          <a:solidFill>
                            <a:schemeClr val="tx1"/>
                          </a:solidFill>
                        </a:rPr>
                        <a:t>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sz="1400" b="0" baseline="0" dirty="0">
                          <a:solidFill>
                            <a:schemeClr val="tx1"/>
                          </a:solidFill>
                        </a:rPr>
                        <a:t>The followings are education programs provided by Intellectual property divisions(separately, e</a:t>
                      </a:r>
                      <a:r>
                        <a:rPr kumimoji="1" lang="en-US" altLang="ja-JP" sz="1400" b="0" dirty="0">
                          <a:solidFill>
                            <a:schemeClr val="tx1"/>
                          </a:solidFill>
                        </a:rPr>
                        <a:t>ach business group</a:t>
                      </a:r>
                      <a:r>
                        <a:rPr kumimoji="1" lang="en-US" altLang="ja-JP" sz="1400" b="0" baseline="0" dirty="0">
                          <a:solidFill>
                            <a:schemeClr val="tx1"/>
                          </a:solidFill>
                        </a:rPr>
                        <a:t> has its own education program)</a:t>
                      </a:r>
                    </a:p>
                    <a:p>
                      <a:pPr marL="174625" indent="-174625">
                        <a:buFont typeface="Arial" panose="020B0604020202020204" pitchFamily="34" charset="0"/>
                        <a:buChar char="•"/>
                      </a:pPr>
                      <a:r>
                        <a:rPr kumimoji="1" lang="en-US" altLang="ja-JP" sz="1400" b="0" dirty="0">
                          <a:solidFill>
                            <a:schemeClr val="tx1"/>
                          </a:solidFill>
                        </a:rPr>
                        <a:t>E</a:t>
                      </a:r>
                      <a:r>
                        <a:rPr kumimoji="1" lang="en-US" altLang="ja-JP" sz="1400" b="0" baseline="0" dirty="0">
                          <a:solidFill>
                            <a:schemeClr val="tx1"/>
                          </a:solidFill>
                        </a:rPr>
                        <a:t>-learning programs(20-30 mins) about the below topics are provided:</a:t>
                      </a:r>
                    </a:p>
                    <a:p>
                      <a:pPr marL="0" indent="0">
                        <a:buFont typeface="Arial" panose="020B0604020202020204" pitchFamily="34" charset="0"/>
                        <a:buNone/>
                      </a:pPr>
                      <a:r>
                        <a:rPr kumimoji="1" lang="ja-JP" altLang="en-US" sz="1400" b="0" baseline="0" dirty="0">
                          <a:solidFill>
                            <a:schemeClr val="tx1"/>
                          </a:solidFill>
                        </a:rPr>
                        <a:t>　① </a:t>
                      </a:r>
                      <a:r>
                        <a:rPr kumimoji="1" lang="en-US" altLang="ja-JP" sz="1400" b="0" baseline="0" dirty="0">
                          <a:solidFill>
                            <a:schemeClr val="tx1"/>
                          </a:solidFill>
                        </a:rPr>
                        <a:t>OSS basics(all employee)</a:t>
                      </a:r>
                      <a:r>
                        <a:rPr kumimoji="1" lang="ja-JP" altLang="en-US" sz="1400" b="0" baseline="0" dirty="0" err="1">
                          <a:solidFill>
                            <a:schemeClr val="tx1"/>
                          </a:solidFill>
                        </a:rPr>
                        <a:t>、</a:t>
                      </a:r>
                      <a:r>
                        <a:rPr kumimoji="1" lang="ja-JP" altLang="en-US" sz="1400" b="0" baseline="0" dirty="0">
                          <a:solidFill>
                            <a:schemeClr val="tx1"/>
                          </a:solidFill>
                        </a:rPr>
                        <a:t>② </a:t>
                      </a:r>
                      <a:r>
                        <a:rPr kumimoji="1" lang="en-US" altLang="ja-JP" sz="1400" b="0" baseline="0" dirty="0">
                          <a:solidFill>
                            <a:schemeClr val="tx1"/>
                          </a:solidFill>
                        </a:rPr>
                        <a:t>Measures to be taken in development phases(engineer)</a:t>
                      </a:r>
                      <a:r>
                        <a:rPr kumimoji="1" lang="ja-JP" altLang="en-US" sz="1400" b="0" baseline="0" dirty="0" err="1">
                          <a:solidFill>
                            <a:schemeClr val="tx1"/>
                          </a:solidFill>
                        </a:rPr>
                        <a:t>、</a:t>
                      </a:r>
                      <a:r>
                        <a:rPr kumimoji="1" lang="ja-JP" altLang="en-US" sz="1400" b="0" baseline="0" dirty="0">
                          <a:solidFill>
                            <a:schemeClr val="tx1"/>
                          </a:solidFill>
                        </a:rPr>
                        <a:t>③ </a:t>
                      </a:r>
                      <a:r>
                        <a:rPr kumimoji="1" lang="en-US" altLang="ja-JP" sz="1400" b="0" baseline="0" dirty="0">
                          <a:solidFill>
                            <a:schemeClr val="tx1"/>
                          </a:solidFill>
                        </a:rPr>
                        <a:t>Distinguish GPL propagation(engineer)</a:t>
                      </a:r>
                      <a:r>
                        <a:rPr kumimoji="1" lang="ja-JP" altLang="en-US" sz="1400" b="0" baseline="0" dirty="0" err="1">
                          <a:solidFill>
                            <a:schemeClr val="tx1"/>
                          </a:solidFill>
                        </a:rPr>
                        <a:t>、</a:t>
                      </a:r>
                      <a:r>
                        <a:rPr kumimoji="1" lang="ja-JP" altLang="en-US" sz="1400" b="0" baseline="0" dirty="0">
                          <a:solidFill>
                            <a:schemeClr val="tx1"/>
                          </a:solidFill>
                        </a:rPr>
                        <a:t>④ </a:t>
                      </a:r>
                      <a:r>
                        <a:rPr kumimoji="1" lang="en-US" altLang="ja-JP" sz="1400" b="0" baseline="0" dirty="0">
                          <a:solidFill>
                            <a:schemeClr val="tx1"/>
                          </a:solidFill>
                        </a:rPr>
                        <a:t>Investigation and observance of License</a:t>
                      </a:r>
                      <a:r>
                        <a:rPr kumimoji="1" lang="ja-JP" altLang="en-US" sz="1400" b="0" baseline="0" dirty="0">
                          <a:solidFill>
                            <a:schemeClr val="tx1"/>
                          </a:solidFill>
                        </a:rPr>
                        <a:t>（</a:t>
                      </a:r>
                      <a:r>
                        <a:rPr kumimoji="1" lang="en-US" altLang="ja-JP" sz="1400" b="0" baseline="0" dirty="0">
                          <a:solidFill>
                            <a:schemeClr val="tx1"/>
                          </a:solidFill>
                        </a:rPr>
                        <a:t>engineer)</a:t>
                      </a:r>
                      <a:r>
                        <a:rPr kumimoji="1" lang="ja-JP" altLang="en-US" sz="1400" b="0" baseline="0" dirty="0" err="1">
                          <a:solidFill>
                            <a:schemeClr val="tx1"/>
                          </a:solidFill>
                        </a:rPr>
                        <a:t>、</a:t>
                      </a:r>
                      <a:r>
                        <a:rPr kumimoji="1" lang="ja-JP" altLang="en-US" sz="1400" b="0" baseline="0" dirty="0">
                          <a:solidFill>
                            <a:schemeClr val="tx1"/>
                          </a:solidFill>
                        </a:rPr>
                        <a:t>⑤ </a:t>
                      </a:r>
                      <a:r>
                        <a:rPr kumimoji="1" lang="en-US" altLang="ja-JP" sz="1400" b="0" baseline="0" dirty="0">
                          <a:solidFill>
                            <a:schemeClr val="tx1"/>
                          </a:solidFill>
                        </a:rPr>
                        <a:t>Notes for entrusted development(sales) </a:t>
                      </a:r>
                    </a:p>
                    <a:p>
                      <a:pPr marL="174625" indent="-174625">
                        <a:buFont typeface="Arial" panose="020B0604020202020204" pitchFamily="34" charset="0"/>
                        <a:buChar char="•"/>
                      </a:pPr>
                      <a:r>
                        <a:rPr kumimoji="1" lang="en-US" altLang="ja-JP" sz="1400" b="0" baseline="0" dirty="0">
                          <a:solidFill>
                            <a:schemeClr val="tx1"/>
                          </a:solidFill>
                        </a:rPr>
                        <a:t> Lectures are held based on request of business units(based on purchasing div.’s request, give lectures to management and engineers of outside software vendor)</a:t>
                      </a:r>
                    </a:p>
                    <a:p>
                      <a:pPr marL="174625" indent="-174625">
                        <a:buFont typeface="Arial" panose="020B0604020202020204" pitchFamily="34" charset="0"/>
                        <a:buChar char="•"/>
                      </a:pPr>
                      <a:r>
                        <a:rPr kumimoji="1" lang="en-US" altLang="ja-JP" sz="1400" b="0" baseline="0" dirty="0">
                          <a:solidFill>
                            <a:schemeClr val="tx1"/>
                          </a:solidFill>
                        </a:rPr>
                        <a:t> Teaching materials</a:t>
                      </a:r>
                      <a:r>
                        <a:rPr kumimoji="1" lang="ja-JP" altLang="en-US" sz="1400" b="0" baseline="0" dirty="0">
                          <a:solidFill>
                            <a:schemeClr val="tx1"/>
                          </a:solidFill>
                        </a:rPr>
                        <a:t> </a:t>
                      </a:r>
                      <a:r>
                        <a:rPr kumimoji="1" lang="en-US" altLang="ja-JP" sz="1400" b="0" baseline="0" dirty="0">
                          <a:solidFill>
                            <a:schemeClr val="tx1"/>
                          </a:solidFill>
                        </a:rPr>
                        <a:t>for the above programs are re-constructed and distributed to foreign group company(in English, Chinese, Korea, and Japanese)</a:t>
                      </a:r>
                    </a:p>
                    <a:p>
                      <a:pPr marL="174625" indent="-174625">
                        <a:buFont typeface="Arial" panose="020B0604020202020204" pitchFamily="34" charset="0"/>
                        <a:buChar char="•"/>
                      </a:pPr>
                      <a:r>
                        <a:rPr kumimoji="1" lang="en-US" altLang="ja-JP" sz="1400" b="0" baseline="0" dirty="0">
                          <a:solidFill>
                            <a:schemeClr val="tx1"/>
                          </a:solidFill>
                        </a:rPr>
                        <a:t> Some</a:t>
                      </a:r>
                      <a:r>
                        <a:rPr kumimoji="1" lang="ja-JP" altLang="en-US" sz="1400" b="0" baseline="0" dirty="0">
                          <a:solidFill>
                            <a:schemeClr val="tx1"/>
                          </a:solidFill>
                        </a:rPr>
                        <a:t> </a:t>
                      </a:r>
                      <a:r>
                        <a:rPr kumimoji="1" lang="en-US" altLang="ja-JP" sz="1400" b="0" baseline="0" dirty="0">
                          <a:solidFill>
                            <a:schemeClr val="tx1"/>
                          </a:solidFill>
                        </a:rPr>
                        <a:t>materials</a:t>
                      </a:r>
                      <a:r>
                        <a:rPr kumimoji="1" lang="ja-JP" altLang="en-US" sz="1400" b="0" baseline="0" dirty="0">
                          <a:solidFill>
                            <a:schemeClr val="tx1"/>
                          </a:solidFill>
                        </a:rPr>
                        <a:t> </a:t>
                      </a:r>
                      <a:r>
                        <a:rPr kumimoji="1" lang="en-US" altLang="ja-JP" sz="1400" b="0" baseline="0" dirty="0">
                          <a:solidFill>
                            <a:schemeClr val="tx1"/>
                          </a:solidFill>
                        </a:rPr>
                        <a:t>are</a:t>
                      </a:r>
                      <a:r>
                        <a:rPr kumimoji="1" lang="ja-JP" altLang="en-US" sz="1400" b="0" baseline="0" dirty="0">
                          <a:solidFill>
                            <a:schemeClr val="tx1"/>
                          </a:solidFill>
                        </a:rPr>
                        <a:t> </a:t>
                      </a:r>
                      <a:r>
                        <a:rPr kumimoji="1" lang="en-US" altLang="ja-JP" sz="1400" b="0" baseline="0" dirty="0">
                          <a:solidFill>
                            <a:schemeClr val="tx1"/>
                          </a:solidFill>
                        </a:rPr>
                        <a:t>disclosed</a:t>
                      </a:r>
                      <a:r>
                        <a:rPr kumimoji="1" lang="ja-JP" altLang="en-US" sz="1400" b="0" baseline="0" dirty="0">
                          <a:solidFill>
                            <a:schemeClr val="tx1"/>
                          </a:solidFill>
                        </a:rPr>
                        <a:t> </a:t>
                      </a:r>
                      <a:r>
                        <a:rPr kumimoji="1" lang="en-US" altLang="ja-JP" sz="1400" b="0" baseline="0" dirty="0">
                          <a:solidFill>
                            <a:schemeClr val="tx1"/>
                          </a:solidFill>
                        </a:rPr>
                        <a:t>among</a:t>
                      </a:r>
                      <a:r>
                        <a:rPr kumimoji="1" lang="ja-JP" altLang="en-US" sz="1400" b="0" baseline="0" dirty="0">
                          <a:solidFill>
                            <a:schemeClr val="tx1"/>
                          </a:solidFill>
                        </a:rPr>
                        <a:t> </a:t>
                      </a:r>
                      <a:r>
                        <a:rPr kumimoji="1" lang="en-US" altLang="ja-JP" sz="1400" b="0" baseline="0" dirty="0">
                          <a:solidFill>
                            <a:schemeClr val="tx1"/>
                          </a:solidFill>
                        </a:rPr>
                        <a:t>group</a:t>
                      </a:r>
                      <a:r>
                        <a:rPr kumimoji="1" lang="ja-JP" altLang="en-US" sz="1400" b="0" baseline="0" dirty="0">
                          <a:solidFill>
                            <a:schemeClr val="tx1"/>
                          </a:solidFill>
                        </a:rPr>
                        <a:t> </a:t>
                      </a:r>
                      <a:r>
                        <a:rPr kumimoji="1" lang="en-US" altLang="ja-JP" sz="1400" b="0" baseline="0" dirty="0">
                          <a:solidFill>
                            <a:schemeClr val="tx1"/>
                          </a:solidFill>
                        </a:rPr>
                        <a:t>companies</a:t>
                      </a:r>
                      <a:r>
                        <a:rPr kumimoji="1" lang="ja-JP" altLang="en-US" sz="1400" b="0" baseline="0" dirty="0">
                          <a:solidFill>
                            <a:schemeClr val="tx1"/>
                          </a:solidFill>
                        </a:rPr>
                        <a:t>： </a:t>
                      </a:r>
                      <a:r>
                        <a:rPr kumimoji="1" lang="en-US" altLang="ja-JP" sz="1400" b="0" baseline="0" dirty="0">
                          <a:solidFill>
                            <a:schemeClr val="tx1"/>
                          </a:solidFill>
                        </a:rPr>
                        <a:t>“OSS usage guide”, “OSS community participation guideline”, “Checkpoints for disclose programs as OSS” etc.</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575818">
                <a:tc>
                  <a:txBody>
                    <a:bodyPr/>
                    <a:lstStyle/>
                    <a:p>
                      <a:pPr algn="ctr"/>
                      <a:r>
                        <a:rPr kumimoji="1" lang="en-US" altLang="ja-JP" sz="2000" b="0" dirty="0">
                          <a:solidFill>
                            <a:schemeClr val="tx1"/>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sz="1400" b="0" dirty="0">
                          <a:solidFill>
                            <a:schemeClr val="tx1"/>
                          </a:solidFill>
                        </a:rPr>
                        <a:t>Correct</a:t>
                      </a:r>
                      <a:r>
                        <a:rPr kumimoji="1" lang="en-US" altLang="ja-JP" sz="1400" b="0" baseline="0" dirty="0">
                          <a:solidFill>
                            <a:schemeClr val="tx1"/>
                          </a:solidFill>
                        </a:rPr>
                        <a:t> understanding of intellectual property rights is required before OSS education</a:t>
                      </a:r>
                      <a:endParaRPr kumimoji="1" lang="en-US" altLang="ja-JP" sz="1400" b="0" dirty="0">
                        <a:solidFill>
                          <a:schemeClr val="tx1"/>
                        </a:solidFill>
                      </a:endParaRPr>
                    </a:p>
                    <a:p>
                      <a:pPr marL="174625" indent="-174625">
                        <a:buFont typeface="Arial" panose="020B0604020202020204" pitchFamily="34" charset="0"/>
                        <a:buChar char="•"/>
                      </a:pPr>
                      <a:r>
                        <a:rPr kumimoji="1" lang="en-US" altLang="ja-JP" sz="1400" b="0" dirty="0">
                          <a:solidFill>
                            <a:schemeClr val="tx1"/>
                          </a:solidFill>
                        </a:rPr>
                        <a:t>Misunderstanding caused by info. on the internet prevents correct license</a:t>
                      </a:r>
                      <a:r>
                        <a:rPr kumimoji="1" lang="en-US" altLang="ja-JP" sz="1400" b="0" baseline="0" dirty="0">
                          <a:solidFill>
                            <a:schemeClr val="tx1"/>
                          </a:solidFill>
                        </a:rPr>
                        <a:t> interpretation</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1229982">
                <a:tc>
                  <a:txBody>
                    <a:bodyPr/>
                    <a:lstStyle/>
                    <a:p>
                      <a:pPr algn="ctr"/>
                      <a:r>
                        <a:rPr kumimoji="1" lang="en-US" altLang="ja-JP" sz="1800" b="0" dirty="0">
                          <a:solidFill>
                            <a:schemeClr val="tx1"/>
                          </a:solidFill>
                        </a:rPr>
                        <a:t>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sz="1400" b="0" dirty="0">
                          <a:solidFill>
                            <a:schemeClr val="tx1"/>
                          </a:solidFill>
                        </a:rPr>
                        <a:t>Practical use of OSS is necessary for software business</a:t>
                      </a:r>
                    </a:p>
                    <a:p>
                      <a:pPr marL="174625" indent="-174625">
                        <a:buFont typeface="Arial" panose="020B0604020202020204" pitchFamily="34" charset="0"/>
                        <a:buChar char="•"/>
                      </a:pPr>
                      <a:r>
                        <a:rPr kumimoji="1" lang="en-US" altLang="ja-JP" sz="1400" b="0" dirty="0">
                          <a:solidFill>
                            <a:schemeClr val="tx1"/>
                          </a:solidFill>
                        </a:rPr>
                        <a:t>Explain important notices</a:t>
                      </a:r>
                      <a:r>
                        <a:rPr kumimoji="1" lang="en-US" altLang="ja-JP" sz="1400" b="0" baseline="0" dirty="0">
                          <a:solidFill>
                            <a:schemeClr val="tx1"/>
                          </a:solidFill>
                        </a:rPr>
                        <a:t> for using OSS(trying not to use the word “risk”)</a:t>
                      </a:r>
                    </a:p>
                    <a:p>
                      <a:pPr marL="174625" indent="-174625">
                        <a:buFont typeface="Arial" panose="020B0604020202020204" pitchFamily="34" charset="0"/>
                        <a:buChar char="•"/>
                      </a:pPr>
                      <a:r>
                        <a:rPr kumimoji="1" lang="en-US" altLang="ja-JP" sz="1400" b="0" baseline="0" dirty="0">
                          <a:solidFill>
                            <a:schemeClr val="tx1"/>
                          </a:solidFill>
                        </a:rPr>
                        <a:t>Introduce trouble examples based on foreign litigation or information on the internet</a:t>
                      </a:r>
                    </a:p>
                    <a:p>
                      <a:pPr marL="174625" indent="-174625">
                        <a:buFont typeface="Arial" panose="020B0604020202020204" pitchFamily="34" charset="0"/>
                        <a:buChar char="•"/>
                      </a:pPr>
                      <a:r>
                        <a:rPr kumimoji="1" lang="en-US" altLang="ja-JP" sz="1400" b="0" baseline="0" dirty="0">
                          <a:solidFill>
                            <a:schemeClr val="tx1"/>
                          </a:solidFill>
                        </a:rPr>
                        <a:t>Explain important points that are often misunderstood, by presenting easy Yes/No quiz</a:t>
                      </a:r>
                    </a:p>
                    <a:p>
                      <a:pPr marL="174625" indent="-174625">
                        <a:buFont typeface="Arial" panose="020B0604020202020204" pitchFamily="34" charset="0"/>
                        <a:buChar char="•"/>
                      </a:pPr>
                      <a:r>
                        <a:rPr kumimoji="1" lang="en-US" altLang="ja-JP" sz="1400" b="0" baseline="0" dirty="0">
                          <a:solidFill>
                            <a:schemeClr val="tx1"/>
                          </a:solidFill>
                        </a:rPr>
                        <a:t>Frequently, a plurality of licenses are included in downloaded OSS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05328" y="764704"/>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18</a:t>
            </a:fld>
            <a:endParaRPr lang="en-US" altLang="ja-JP"/>
          </a:p>
        </p:txBody>
      </p:sp>
      <p:sp>
        <p:nvSpPr>
          <p:cNvPr id="7" name="テキスト ボックス 6">
            <a:extLst>
              <a:ext uri="{FF2B5EF4-FFF2-40B4-BE49-F238E27FC236}">
                <a16:creationId xmlns:a16="http://schemas.microsoft.com/office/drawing/2014/main" id="{12B40C1B-2283-4878-971B-A4CBF7C84958}"/>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5036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～教育・啓発～</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19</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1213025544"/>
              </p:ext>
            </p:extLst>
          </p:nvPr>
        </p:nvGraphicFramePr>
        <p:xfrm>
          <a:off x="416496" y="847760"/>
          <a:ext cx="9126110" cy="5272960"/>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4743752">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997318">
                  <a:extLst>
                    <a:ext uri="{9D8B030D-6E8A-4147-A177-3AD203B41FA5}">
                      <a16:colId xmlns:a16="http://schemas.microsoft.com/office/drawing/2014/main" val="20003"/>
                    </a:ext>
                  </a:extLst>
                </a:gridCol>
              </a:tblGrid>
              <a:tr h="288032">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某社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Wiki</a:t>
                      </a:r>
                      <a:r>
                        <a:rPr kumimoji="1" lang="ja-JP" altLang="en-US" sz="2000" b="0" dirty="0">
                          <a:solidFill>
                            <a:schemeClr val="tx1"/>
                          </a:solidFill>
                        </a:rPr>
                        <a:t>掲載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2312">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匿名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2018/05/25</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3624">
                <a:tc gridSpan="4">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a:txBody>
                    <a:bodyPr/>
                    <a:lstStyle/>
                    <a:p>
                      <a:pPr algn="ctr"/>
                      <a:r>
                        <a:rPr kumimoji="1" lang="ja-JP" altLang="en-US" sz="2000" b="0" dirty="0">
                          <a:solidFill>
                            <a:schemeClr val="tx1"/>
                          </a:solidFill>
                        </a:rPr>
                        <a:t>実施</a:t>
                      </a:r>
                      <a:endParaRPr kumimoji="1" lang="en-US" altLang="ja-JP" sz="2000" b="0" dirty="0">
                        <a:solidFill>
                          <a:schemeClr val="tx1"/>
                        </a:solidFill>
                      </a:endParaRPr>
                    </a:p>
                    <a:p>
                      <a:pPr algn="ctr"/>
                      <a:r>
                        <a:rPr kumimoji="1" lang="ja-JP" altLang="en-US" sz="2000" b="0" dirty="0">
                          <a:solidFill>
                            <a:schemeClr val="tx1"/>
                          </a:solidFill>
                        </a:rPr>
                        <a:t>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ja-JP" altLang="en-US" b="0" dirty="0">
                          <a:solidFill>
                            <a:schemeClr val="tx1"/>
                          </a:solidFill>
                        </a:rPr>
                        <a:t>ポスター掲示 </a:t>
                      </a:r>
                      <a:r>
                        <a:rPr kumimoji="1" lang="en-US" altLang="ja-JP" b="0" dirty="0">
                          <a:solidFill>
                            <a:schemeClr val="tx1"/>
                          </a:solidFill>
                        </a:rPr>
                        <a:t>2</a:t>
                      </a:r>
                      <a:r>
                        <a:rPr kumimoji="1" lang="ja-JP" altLang="en-US" b="0" dirty="0">
                          <a:solidFill>
                            <a:schemeClr val="tx1"/>
                          </a:solidFill>
                        </a:rPr>
                        <a:t>～</a:t>
                      </a:r>
                      <a:r>
                        <a:rPr kumimoji="1" lang="en-US" altLang="ja-JP" b="0" dirty="0">
                          <a:solidFill>
                            <a:schemeClr val="tx1"/>
                          </a:solidFill>
                        </a:rPr>
                        <a:t>4</a:t>
                      </a:r>
                      <a:r>
                        <a:rPr kumimoji="1" lang="ja-JP" altLang="en-US" b="0" dirty="0">
                          <a:solidFill>
                            <a:schemeClr val="tx1"/>
                          </a:solidFill>
                        </a:rPr>
                        <a:t>／年</a:t>
                      </a:r>
                      <a:endParaRPr kumimoji="1" lang="en-US" altLang="ja-JP" b="0" dirty="0">
                        <a:solidFill>
                          <a:schemeClr val="tx1"/>
                        </a:solidFill>
                      </a:endParaRPr>
                    </a:p>
                    <a:p>
                      <a:pPr marL="174625" indent="-174625">
                        <a:buFont typeface="Arial" panose="020B0604020202020204" pitchFamily="34" charset="0"/>
                        <a:buChar char="•"/>
                      </a:pPr>
                      <a:r>
                        <a:rPr kumimoji="1" lang="ja-JP" altLang="en-US" b="0" dirty="0">
                          <a:solidFill>
                            <a:schemeClr val="tx1"/>
                          </a:solidFill>
                          <a:highlight>
                            <a:srgbClr val="00FFFF"/>
                          </a:highlight>
                        </a:rPr>
                        <a:t>ライセンス啓蒙を社内部署の発表会で開催したことがある（不定期　</a:t>
                      </a:r>
                      <a:r>
                        <a:rPr kumimoji="1" lang="en-US" altLang="ja-JP" b="0" dirty="0">
                          <a:solidFill>
                            <a:schemeClr val="tx1"/>
                          </a:solidFill>
                          <a:highlight>
                            <a:srgbClr val="00FFFF"/>
                          </a:highlight>
                        </a:rPr>
                        <a:t>20</a:t>
                      </a:r>
                      <a:r>
                        <a:rPr kumimoji="1" lang="ja-JP" altLang="en-US" b="0" dirty="0">
                          <a:solidFill>
                            <a:schemeClr val="tx1"/>
                          </a:solidFill>
                          <a:highlight>
                            <a:srgbClr val="00FFFF"/>
                          </a:highlight>
                        </a:rPr>
                        <a:t>人）</a:t>
                      </a:r>
                      <a:endParaRPr kumimoji="1" lang="en-US" altLang="ja-JP" b="0" dirty="0">
                        <a:solidFill>
                          <a:schemeClr val="tx1"/>
                        </a:solidFill>
                        <a:highlight>
                          <a:srgbClr val="00FFFF"/>
                        </a:highlight>
                      </a:endParaRPr>
                    </a:p>
                    <a:p>
                      <a:pPr marL="174625" indent="-174625">
                        <a:buFont typeface="Arial" panose="020B0604020202020204" pitchFamily="34" charset="0"/>
                        <a:buChar char="•"/>
                      </a:pPr>
                      <a:r>
                        <a:rPr kumimoji="1" lang="ja-JP" altLang="en-US" b="0" dirty="0">
                          <a:solidFill>
                            <a:schemeClr val="tx1"/>
                          </a:solidFill>
                        </a:rPr>
                        <a:t>大阪の勉強会でおもしろおかしくコンプライアンスで発表したことがある</a:t>
                      </a:r>
                      <a:endParaRPr kumimoji="1" lang="en-US" altLang="ja-JP"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a:txBody>
                    <a:bodyPr/>
                    <a:lstStyle/>
                    <a:p>
                      <a:pPr algn="ctr"/>
                      <a:r>
                        <a:rPr kumimoji="1" lang="ja-JP" altLang="en-US" sz="2000" b="0" dirty="0">
                          <a:solidFill>
                            <a:schemeClr val="tx1"/>
                          </a:solidFill>
                        </a:rPr>
                        <a:t>課題</a:t>
                      </a:r>
                      <a:endParaRPr kumimoji="1" lang="en-US" altLang="ja-JP" sz="2000" b="0" dirty="0">
                        <a:solidFill>
                          <a:schemeClr val="tx1"/>
                        </a:solidFill>
                      </a:endParaRPr>
                    </a:p>
                    <a:p>
                      <a:pPr algn="ctr"/>
                      <a:r>
                        <a:rPr kumimoji="1" lang="ja-JP" altLang="en-US" sz="2000" b="0" dirty="0">
                          <a:solidFill>
                            <a:schemeClr val="tx1"/>
                          </a:solidFill>
                        </a:rPr>
                        <a:t>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ja-JP" altLang="en-US" b="0" dirty="0">
                          <a:solidFill>
                            <a:schemeClr val="tx1"/>
                          </a:solidFill>
                        </a:rPr>
                        <a:t>ポスターは効果がわからない（啓蒙だから</a:t>
                      </a:r>
                      <a:r>
                        <a:rPr kumimoji="1" lang="en-US" altLang="ja-JP" b="0" dirty="0">
                          <a:solidFill>
                            <a:schemeClr val="tx1"/>
                          </a:solidFill>
                        </a:rPr>
                        <a:t>)</a:t>
                      </a:r>
                    </a:p>
                    <a:p>
                      <a:pPr marL="174625" indent="-174625">
                        <a:buFont typeface="Arial" panose="020B0604020202020204" pitchFamily="34" charset="0"/>
                        <a:buChar char="•"/>
                      </a:pPr>
                      <a:r>
                        <a:rPr kumimoji="1" lang="ja-JP" altLang="en-US" b="0" dirty="0">
                          <a:solidFill>
                            <a:schemeClr val="tx1"/>
                          </a:solidFill>
                        </a:rPr>
                        <a:t>上司がライセンス関連の講習会の必要性を認めない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2499280">
                <a:tc>
                  <a:txBody>
                    <a:bodyPr/>
                    <a:lstStyle/>
                    <a:p>
                      <a:pPr algn="ctr"/>
                      <a:r>
                        <a:rPr kumimoji="1" lang="ja-JP" altLang="en-US" sz="2000" b="0" dirty="0">
                          <a:solidFill>
                            <a:schemeClr val="tx1"/>
                          </a:solidFill>
                        </a:rPr>
                        <a:t>こんな感じで話すことがあります</a:t>
                      </a:r>
                      <a:endParaRPr kumimoji="1" lang="en-US" altLang="ja-JP"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endParaRPr kumimoji="1" lang="en-US" altLang="ja-JP" sz="1600" b="0" dirty="0">
                        <a:solidFill>
                          <a:schemeClr val="tx1"/>
                        </a:solidFill>
                      </a:endParaRPr>
                    </a:p>
                    <a:p>
                      <a:pPr marL="285750" indent="-285750">
                        <a:buFont typeface="Arial" panose="020B0604020202020204" pitchFamily="34" charset="0"/>
                        <a:buChar char="•"/>
                      </a:pP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05328"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3" name="テキスト ボックス 2">
            <a:extLst>
              <a:ext uri="{FF2B5EF4-FFF2-40B4-BE49-F238E27FC236}">
                <a16:creationId xmlns:a16="http://schemas.microsoft.com/office/drawing/2014/main" id="{38ECFD32-68D3-4AE2-8F03-2DF610EA8E6F}"/>
              </a:ext>
            </a:extLst>
          </p:cNvPr>
          <p:cNvSpPr txBox="1"/>
          <p:nvPr/>
        </p:nvSpPr>
        <p:spPr>
          <a:xfrm>
            <a:off x="2118608" y="3645024"/>
            <a:ext cx="7350720" cy="1477328"/>
          </a:xfrm>
          <a:prstGeom prst="rect">
            <a:avLst/>
          </a:prstGeom>
          <a:solidFill>
            <a:srgbClr val="00FFFF"/>
          </a:solidFill>
        </p:spPr>
        <p:txBody>
          <a:bodyPr wrap="square" rtlCol="0">
            <a:spAutoFit/>
          </a:bodyPr>
          <a:lstStyle/>
          <a:p>
            <a:r>
              <a:rPr kumimoji="1" lang="ja-JP" altLang="en-US" dirty="0"/>
              <a:t>初心者向け</a:t>
            </a:r>
            <a:r>
              <a:rPr lang="en-US" altLang="ja-JP" dirty="0"/>
              <a:t>(</a:t>
            </a:r>
            <a:r>
              <a:rPr kumimoji="1" lang="ja-JP" altLang="en-US" dirty="0"/>
              <a:t>会社用</a:t>
            </a:r>
            <a:r>
              <a:rPr kumimoji="1" lang="en-US" altLang="ja-JP" dirty="0"/>
              <a:t>)</a:t>
            </a:r>
          </a:p>
          <a:p>
            <a:r>
              <a:rPr kumimoji="1" lang="ja-JP" altLang="en-US" dirty="0"/>
              <a:t>世界的なコンプライアンスの重要性、ライセンス概要、複雑な</a:t>
            </a:r>
            <a:r>
              <a:rPr kumimoji="1" lang="en-US" altLang="ja-JP" dirty="0"/>
              <a:t>OSS</a:t>
            </a:r>
            <a:r>
              <a:rPr kumimoji="1" lang="ja-JP" altLang="en-US" dirty="0" err="1"/>
              <a:t>、</a:t>
            </a:r>
            <a:r>
              <a:rPr kumimoji="1" lang="ja-JP" altLang="en-US" dirty="0"/>
              <a:t>チェック方法、ポリシーの概要紹介</a:t>
            </a:r>
            <a:endParaRPr kumimoji="1" lang="en-US" altLang="ja-JP" dirty="0"/>
          </a:p>
          <a:p>
            <a:r>
              <a:rPr lang="ja-JP" altLang="en-US" dirty="0"/>
              <a:t>→なにかしなければならないと思わせることができた。</a:t>
            </a:r>
            <a:endParaRPr lang="en-US" altLang="ja-JP" dirty="0"/>
          </a:p>
          <a:p>
            <a:r>
              <a:rPr kumimoji="1" lang="ja-JP" altLang="en-US" dirty="0"/>
              <a:t>→具体的な行動は求めていない</a:t>
            </a:r>
            <a:endParaRPr kumimoji="1" lang="en-US" altLang="ja-JP" dirty="0"/>
          </a:p>
        </p:txBody>
      </p:sp>
      <p:sp>
        <p:nvSpPr>
          <p:cNvPr id="9" name="テキスト ボックス 8">
            <a:extLst>
              <a:ext uri="{FF2B5EF4-FFF2-40B4-BE49-F238E27FC236}">
                <a16:creationId xmlns:a16="http://schemas.microsoft.com/office/drawing/2014/main" id="{01D03189-B0A6-49F4-9055-893B558C8E74}"/>
              </a:ext>
            </a:extLst>
          </p:cNvPr>
          <p:cNvSpPr txBox="1"/>
          <p:nvPr/>
        </p:nvSpPr>
        <p:spPr>
          <a:xfrm>
            <a:off x="2118608" y="5172590"/>
            <a:ext cx="7350720" cy="923330"/>
          </a:xfrm>
          <a:prstGeom prst="rect">
            <a:avLst/>
          </a:prstGeom>
          <a:noFill/>
          <a:ln>
            <a:solidFill>
              <a:schemeClr val="accent2"/>
            </a:solidFill>
          </a:ln>
        </p:spPr>
        <p:txBody>
          <a:bodyPr wrap="square" rtlCol="0">
            <a:spAutoFit/>
          </a:bodyPr>
          <a:lstStyle/>
          <a:p>
            <a:r>
              <a:rPr lang="ja-JP" altLang="en-US" dirty="0"/>
              <a:t>一般向け</a:t>
            </a:r>
            <a:r>
              <a:rPr lang="en-US" altLang="ja-JP" dirty="0"/>
              <a:t>(</a:t>
            </a:r>
            <a:r>
              <a:rPr lang="ja-JP" altLang="en-US" dirty="0"/>
              <a:t>コミュニティ用</a:t>
            </a:r>
            <a:r>
              <a:rPr lang="en-US" altLang="ja-JP" dirty="0"/>
              <a:t>)</a:t>
            </a:r>
            <a:endParaRPr kumimoji="1" lang="en-US" altLang="ja-JP" dirty="0"/>
          </a:p>
          <a:p>
            <a:r>
              <a:rPr kumimoji="1" lang="ja-JP" altLang="en-US" dirty="0"/>
              <a:t>ライセンスコンプライアンスの仕事の概要、ヒヤリハット事例の紹介</a:t>
            </a:r>
            <a:endParaRPr kumimoji="1" lang="en-US" altLang="ja-JP" dirty="0"/>
          </a:p>
          <a:p>
            <a:r>
              <a:rPr lang="ja-JP" altLang="en-US" dirty="0"/>
              <a:t>→好意的だった。</a:t>
            </a:r>
            <a:r>
              <a:rPr lang="en-US" altLang="ja-JP" dirty="0" err="1"/>
              <a:t>Wordpress</a:t>
            </a:r>
            <a:r>
              <a:rPr lang="ja-JP" altLang="en-US" dirty="0"/>
              <a:t>界隈で話したらどうかとの提案があった</a:t>
            </a:r>
            <a:endParaRPr kumimoji="1" lang="en-US" altLang="ja-JP" dirty="0"/>
          </a:p>
        </p:txBody>
      </p:sp>
      <p:sp>
        <p:nvSpPr>
          <p:cNvPr id="11" name="テキスト ボックス 10">
            <a:extLst>
              <a:ext uri="{FF2B5EF4-FFF2-40B4-BE49-F238E27FC236}">
                <a16:creationId xmlns:a16="http://schemas.microsoft.com/office/drawing/2014/main" id="{0131600A-2A94-4388-8121-CC5DE830A185}"/>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980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fld id="{86CF636E-95EA-4AB1-8EE1-7E66ACF1DCF2}" type="slidenum">
              <a:rPr lang="en-US" altLang="ja-JP"/>
              <a:pPr/>
              <a:t>2</a:t>
            </a:fld>
            <a:endParaRPr lang="en-US" altLang="ja-JP"/>
          </a:p>
        </p:txBody>
      </p:sp>
      <p:sp>
        <p:nvSpPr>
          <p:cNvPr id="334852" name="Text Box 4"/>
          <p:cNvSpPr txBox="1">
            <a:spLocks noChangeArrowheads="1"/>
          </p:cNvSpPr>
          <p:nvPr/>
        </p:nvSpPr>
        <p:spPr bwMode="auto">
          <a:xfrm>
            <a:off x="1180824" y="4653136"/>
            <a:ext cx="754911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3200" dirty="0">
                <a:ea typeface="HGS創英角ｺﾞｼｯｸUB" pitchFamily="50" charset="-128"/>
              </a:rPr>
              <a:t>Panasonic Corporation</a:t>
            </a:r>
          </a:p>
          <a:p>
            <a:pPr algn="ctr"/>
            <a:r>
              <a:rPr lang="en-US" altLang="ja-JP" sz="3200" dirty="0">
                <a:ea typeface="HGS創英角ｺﾞｼｯｸUB" pitchFamily="50" charset="-128"/>
              </a:rPr>
              <a:t>Shinsuke Kato</a:t>
            </a:r>
          </a:p>
          <a:p>
            <a:pPr algn="ctr"/>
            <a:r>
              <a:rPr lang="en-US" altLang="ja-JP" sz="3200" dirty="0">
                <a:ea typeface="HGS創英角ｺﾞｼｯｸUB" pitchFamily="50" charset="-128"/>
              </a:rPr>
              <a:t>kato.shinsuke@jp.panasonic.com</a:t>
            </a:r>
            <a:endParaRPr lang="ja-JP" altLang="en-US" sz="3200" dirty="0">
              <a:ea typeface="HGS創英角ｺﾞｼｯｸUB" pitchFamily="50" charset="-128"/>
            </a:endParaRPr>
          </a:p>
        </p:txBody>
      </p:sp>
      <p:pic>
        <p:nvPicPr>
          <p:cNvPr id="1026" name="Picture 2" descr="https://www.openchainproject.org/wp-content/uploads/sites/15/2017/04/OpenChain_Logo_Pant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592" y="1193096"/>
            <a:ext cx="3240360" cy="1803856"/>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4972301" y="1772816"/>
            <a:ext cx="4229171" cy="1200329"/>
          </a:xfrm>
          <a:prstGeom prst="rect">
            <a:avLst/>
          </a:prstGeom>
          <a:noFill/>
        </p:spPr>
        <p:txBody>
          <a:bodyPr wrap="none" rtlCol="0">
            <a:spAutoFit/>
          </a:bodyPr>
          <a:lstStyle/>
          <a:p>
            <a:pPr algn="ctr"/>
            <a:r>
              <a:rPr lang="en-US" altLang="ja-JP" sz="3600" dirty="0" err="1"/>
              <a:t>OpenChain</a:t>
            </a:r>
            <a:r>
              <a:rPr lang="ja-JP" altLang="en-US" sz="3600" dirty="0"/>
              <a:t> </a:t>
            </a:r>
            <a:r>
              <a:rPr lang="en-US" altLang="ja-JP" sz="3600" dirty="0"/>
              <a:t>JWG</a:t>
            </a:r>
          </a:p>
          <a:p>
            <a:pPr algn="ctr"/>
            <a:r>
              <a:rPr lang="en-US" altLang="ja-JP" sz="3600" dirty="0"/>
              <a:t>4th Meeting</a:t>
            </a:r>
            <a:endParaRPr lang="ja-JP" altLang="en-US" sz="3600" dirty="0"/>
          </a:p>
        </p:txBody>
      </p:sp>
    </p:spTree>
    <p:extLst>
      <p:ext uri="{BB962C8B-B14F-4D97-AF65-F5344CB8AC3E}">
        <p14:creationId xmlns:p14="http://schemas.microsoft.com/office/powerpoint/2010/main" val="4103465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a:t>OSS Compliance - </a:t>
            </a:r>
            <a:r>
              <a:rPr kumimoji="1" lang="en-US" altLang="ja-JP" sz="3200" dirty="0"/>
              <a:t>Education</a:t>
            </a:r>
            <a:r>
              <a:rPr lang="ja-JP" altLang="en-US" sz="3200" dirty="0"/>
              <a:t> </a:t>
            </a:r>
            <a:r>
              <a:rPr lang="en-US" altLang="ja-JP" sz="3200" dirty="0"/>
              <a:t>/ Awareness</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20</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318162357"/>
              </p:ext>
            </p:extLst>
          </p:nvPr>
        </p:nvGraphicFramePr>
        <p:xfrm>
          <a:off x="389945" y="847760"/>
          <a:ext cx="9126110" cy="5486320"/>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207248">
                  <a:extLst>
                    <a:ext uri="{9D8B030D-6E8A-4147-A177-3AD203B41FA5}">
                      <a16:colId xmlns:a16="http://schemas.microsoft.com/office/drawing/2014/main" val="20001"/>
                    </a:ext>
                  </a:extLst>
                </a:gridCol>
                <a:gridCol w="4536504">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997318">
                  <a:extLst>
                    <a:ext uri="{9D8B030D-6E8A-4147-A177-3AD203B41FA5}">
                      <a16:colId xmlns:a16="http://schemas.microsoft.com/office/drawing/2014/main" val="20004"/>
                    </a:ext>
                  </a:extLst>
                </a:gridCol>
              </a:tblGrid>
              <a:tr h="288032">
                <a:tc gridSpan="2">
                  <a:txBody>
                    <a:bodyPr/>
                    <a:lstStyle/>
                    <a:p>
                      <a:r>
                        <a:rPr kumimoji="1" lang="en-US" altLang="ja-JP" sz="1800" b="0" dirty="0">
                          <a:solidFill>
                            <a:schemeClr val="tx1"/>
                          </a:solidFill>
                        </a:rPr>
                        <a:t>Company</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a:solidFill>
                            <a:schemeClr val="tx1"/>
                          </a:solidFill>
                        </a:rPr>
                        <a:t>anonymous</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a:solidFill>
                            <a:schemeClr val="tx1"/>
                          </a:solidFill>
                        </a:rPr>
                        <a:t>Wiki</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2312">
                <a:tc gridSpan="2">
                  <a:txBody>
                    <a:bodyPr/>
                    <a:lstStyle/>
                    <a:p>
                      <a:r>
                        <a:rPr kumimoji="1" lang="en-US" altLang="ja-JP" sz="1800" b="0" dirty="0" err="1">
                          <a:solidFill>
                            <a:schemeClr val="tx1"/>
                          </a:solidFill>
                        </a:rPr>
                        <a:t>Presenetr</a:t>
                      </a:r>
                      <a:endParaRPr kumimoji="1" lang="en-US" altLang="ja-JP"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a:t>anonymous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a:solidFill>
                            <a:schemeClr val="tx1"/>
                          </a:solidFill>
                        </a:rPr>
                        <a:t>Date</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2018/05/25</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3624">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a:txBody>
                    <a:bodyPr/>
                    <a:lstStyle/>
                    <a:p>
                      <a:pPr algn="ctr"/>
                      <a:r>
                        <a:rPr kumimoji="1" lang="en-US" altLang="ja-JP" sz="2000" b="0" dirty="0">
                          <a:solidFill>
                            <a:schemeClr val="tx1"/>
                          </a:solidFill>
                        </a:rPr>
                        <a:t>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b="0" dirty="0">
                          <a:solidFill>
                            <a:schemeClr val="tx1"/>
                          </a:solidFill>
                        </a:rPr>
                        <a:t>Poster 2-4/year</a:t>
                      </a:r>
                    </a:p>
                    <a:p>
                      <a:pPr marL="174625" indent="-174625">
                        <a:buFont typeface="Arial" panose="020B0604020202020204" pitchFamily="34" charset="0"/>
                        <a:buChar char="•"/>
                      </a:pPr>
                      <a:r>
                        <a:rPr kumimoji="1" lang="en-US" altLang="ja-JP" b="0" dirty="0">
                          <a:solidFill>
                            <a:schemeClr val="tx1"/>
                          </a:solidFill>
                          <a:highlight>
                            <a:srgbClr val="00FFFF"/>
                          </a:highlight>
                        </a:rPr>
                        <a:t>Presentation in my unit of my company</a:t>
                      </a:r>
                      <a:r>
                        <a:rPr kumimoji="1" lang="ja-JP" altLang="en-US" b="0" dirty="0">
                          <a:solidFill>
                            <a:schemeClr val="tx1"/>
                          </a:solidFill>
                          <a:highlight>
                            <a:srgbClr val="00FFFF"/>
                          </a:highlight>
                        </a:rPr>
                        <a:t>　</a:t>
                      </a:r>
                      <a:r>
                        <a:rPr kumimoji="1" lang="en-US" altLang="ja-JP" b="0" dirty="0">
                          <a:solidFill>
                            <a:schemeClr val="tx1"/>
                          </a:solidFill>
                          <a:highlight>
                            <a:srgbClr val="00FFFF"/>
                          </a:highlight>
                        </a:rPr>
                        <a:t>(20 people)</a:t>
                      </a:r>
                    </a:p>
                    <a:p>
                      <a:pPr marL="174625" indent="-174625">
                        <a:buFont typeface="Arial" panose="020B0604020202020204" pitchFamily="34" charset="0"/>
                        <a:buChar char="•"/>
                      </a:pPr>
                      <a:r>
                        <a:rPr kumimoji="1" lang="en-US" altLang="ja-JP" b="0" dirty="0">
                          <a:solidFill>
                            <a:schemeClr val="tx1"/>
                          </a:solidFill>
                        </a:rPr>
                        <a:t>Talking about the Compliance in Open Source Community’s Study group at Osaka</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a:txBody>
                    <a:bodyPr/>
                    <a:lstStyle/>
                    <a:p>
                      <a:pPr algn="ctr"/>
                      <a:r>
                        <a:rPr kumimoji="1" lang="en-US" altLang="ja-JP" sz="2000" b="0" dirty="0">
                          <a:solidFill>
                            <a:schemeClr val="tx1"/>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b="0" dirty="0">
                          <a:solidFill>
                            <a:schemeClr val="tx1"/>
                          </a:solidFill>
                        </a:rPr>
                        <a:t>I cannot measure of effect of posters</a:t>
                      </a:r>
                    </a:p>
                    <a:p>
                      <a:pPr marL="174625" indent="-174625">
                        <a:buFont typeface="Arial" panose="020B0604020202020204" pitchFamily="34" charset="0"/>
                        <a:buChar char="•"/>
                      </a:pPr>
                      <a:r>
                        <a:rPr kumimoji="1" lang="en-US" altLang="ja-JP" b="0" dirty="0">
                          <a:solidFill>
                            <a:schemeClr val="tx1"/>
                          </a:solidFill>
                        </a:rPr>
                        <a:t>My bosses cannot ignore the compliance but will not change their style</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2499280">
                <a:tc>
                  <a:txBody>
                    <a:bodyPr/>
                    <a:lstStyle/>
                    <a:p>
                      <a:pPr algn="ctr"/>
                      <a:r>
                        <a:rPr kumimoji="1" lang="en-US" altLang="ja-JP" sz="1800" b="0" dirty="0">
                          <a:solidFill>
                            <a:schemeClr val="tx1"/>
                          </a:solidFill>
                        </a:rPr>
                        <a:t>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285750" indent="-285750">
                        <a:buFont typeface="Arial" panose="020B0604020202020204" pitchFamily="34" charset="0"/>
                        <a:buChar char="•"/>
                      </a:pP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05328"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6" name="テキスト ボックス 5">
            <a:extLst>
              <a:ext uri="{FF2B5EF4-FFF2-40B4-BE49-F238E27FC236}">
                <a16:creationId xmlns:a16="http://schemas.microsoft.com/office/drawing/2014/main" id="{B6FB3F56-613F-4911-9D2F-6A3219DFFE0D}"/>
              </a:ext>
            </a:extLst>
          </p:cNvPr>
          <p:cNvSpPr txBox="1"/>
          <p:nvPr/>
        </p:nvSpPr>
        <p:spPr>
          <a:xfrm>
            <a:off x="2118608" y="3861048"/>
            <a:ext cx="7350720" cy="1477328"/>
          </a:xfrm>
          <a:prstGeom prst="rect">
            <a:avLst/>
          </a:prstGeom>
          <a:solidFill>
            <a:srgbClr val="00FFFF"/>
          </a:solidFill>
        </p:spPr>
        <p:txBody>
          <a:bodyPr wrap="square" rtlCol="0">
            <a:spAutoFit/>
          </a:bodyPr>
          <a:lstStyle/>
          <a:p>
            <a:r>
              <a:rPr lang="en-US" altLang="ja-JP" dirty="0"/>
              <a:t>For</a:t>
            </a:r>
            <a:r>
              <a:rPr lang="ja-JP" altLang="en-US" dirty="0"/>
              <a:t> </a:t>
            </a:r>
            <a:r>
              <a:rPr lang="en-US" altLang="ja-JP" dirty="0" err="1"/>
              <a:t>Begginer</a:t>
            </a:r>
            <a:endParaRPr kumimoji="1" lang="en-US" altLang="ja-JP" dirty="0"/>
          </a:p>
          <a:p>
            <a:r>
              <a:rPr lang="en-US" altLang="ja-JP" dirty="0"/>
              <a:t>T</a:t>
            </a:r>
            <a:r>
              <a:rPr kumimoji="1" lang="en-US" altLang="ja-JP" dirty="0"/>
              <a:t>he Compliance in World, the Policy, Overview of Licenses, Checking License and my work</a:t>
            </a:r>
          </a:p>
          <a:p>
            <a:r>
              <a:rPr lang="ja-JP" altLang="en-US" dirty="0"/>
              <a:t>→</a:t>
            </a:r>
            <a:r>
              <a:rPr lang="en-US" altLang="ja-JP" dirty="0"/>
              <a:t>Audience may think importance of compliance</a:t>
            </a:r>
          </a:p>
          <a:p>
            <a:r>
              <a:rPr kumimoji="1" lang="ja-JP" altLang="en-US" dirty="0"/>
              <a:t>→</a:t>
            </a:r>
            <a:r>
              <a:rPr kumimoji="1" lang="en-US" altLang="ja-JP" dirty="0"/>
              <a:t>We require not to do anything.</a:t>
            </a:r>
          </a:p>
        </p:txBody>
      </p:sp>
      <p:sp>
        <p:nvSpPr>
          <p:cNvPr id="7" name="テキスト ボックス 6">
            <a:extLst>
              <a:ext uri="{FF2B5EF4-FFF2-40B4-BE49-F238E27FC236}">
                <a16:creationId xmlns:a16="http://schemas.microsoft.com/office/drawing/2014/main" id="{3F40F4D2-90DB-41B2-91F7-A4A3E0C0B748}"/>
              </a:ext>
            </a:extLst>
          </p:cNvPr>
          <p:cNvSpPr txBox="1"/>
          <p:nvPr/>
        </p:nvSpPr>
        <p:spPr>
          <a:xfrm>
            <a:off x="2118608" y="5388614"/>
            <a:ext cx="7350720" cy="923330"/>
          </a:xfrm>
          <a:prstGeom prst="rect">
            <a:avLst/>
          </a:prstGeom>
          <a:noFill/>
          <a:ln>
            <a:solidFill>
              <a:schemeClr val="accent2"/>
            </a:solidFill>
          </a:ln>
        </p:spPr>
        <p:txBody>
          <a:bodyPr wrap="square" rtlCol="0">
            <a:spAutoFit/>
          </a:bodyPr>
          <a:lstStyle/>
          <a:p>
            <a:r>
              <a:rPr lang="en-US" altLang="ja-JP" dirty="0"/>
              <a:t>For</a:t>
            </a:r>
            <a:r>
              <a:rPr lang="ja-JP" altLang="en-US" dirty="0"/>
              <a:t> </a:t>
            </a:r>
            <a:r>
              <a:rPr lang="en-US" altLang="ja-JP" dirty="0"/>
              <a:t>IT community</a:t>
            </a:r>
            <a:endParaRPr kumimoji="1" lang="en-US" altLang="ja-JP" dirty="0"/>
          </a:p>
          <a:p>
            <a:r>
              <a:rPr kumimoji="1" lang="en-US" altLang="ja-JP" dirty="0"/>
              <a:t>Work of License officer</a:t>
            </a:r>
            <a:r>
              <a:rPr lang="en-US" altLang="ja-JP" dirty="0"/>
              <a:t> and</a:t>
            </a:r>
            <a:r>
              <a:rPr kumimoji="1" lang="en-US" altLang="ja-JP" dirty="0"/>
              <a:t> real pitfalls</a:t>
            </a:r>
          </a:p>
          <a:p>
            <a:r>
              <a:rPr lang="ja-JP" altLang="en-US" dirty="0"/>
              <a:t>→</a:t>
            </a:r>
            <a:r>
              <a:rPr lang="en-US" altLang="ja-JP" dirty="0" err="1"/>
              <a:t>Audiense</a:t>
            </a:r>
            <a:r>
              <a:rPr lang="en-US" altLang="ja-JP" dirty="0"/>
              <a:t> suggest </a:t>
            </a:r>
            <a:r>
              <a:rPr lang="en-US" altLang="ja-JP" dirty="0" err="1"/>
              <a:t>Wordpress</a:t>
            </a:r>
            <a:r>
              <a:rPr lang="en-US" altLang="ja-JP" dirty="0"/>
              <a:t> Community. </a:t>
            </a:r>
            <a:endParaRPr kumimoji="1" lang="en-US" altLang="ja-JP" dirty="0"/>
          </a:p>
        </p:txBody>
      </p:sp>
      <p:sp>
        <p:nvSpPr>
          <p:cNvPr id="10" name="テキスト ボックス 9">
            <a:extLst>
              <a:ext uri="{FF2B5EF4-FFF2-40B4-BE49-F238E27FC236}">
                <a16:creationId xmlns:a16="http://schemas.microsoft.com/office/drawing/2014/main" id="{320AC1BD-98A0-4516-9453-C4DEFAB3431B}"/>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6789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～教育・啓発～</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21</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3978412497"/>
              </p:ext>
            </p:extLst>
          </p:nvPr>
        </p:nvGraphicFramePr>
        <p:xfrm>
          <a:off x="416496" y="847761"/>
          <a:ext cx="9126110" cy="5852160"/>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4743752">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997318">
                  <a:extLst>
                    <a:ext uri="{9D8B030D-6E8A-4147-A177-3AD203B41FA5}">
                      <a16:colId xmlns:a16="http://schemas.microsoft.com/office/drawing/2014/main" val="20003"/>
                    </a:ext>
                  </a:extLst>
                </a:gridCol>
              </a:tblGrid>
              <a:tr h="384420">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某社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Wiki</a:t>
                      </a:r>
                      <a:r>
                        <a:rPr kumimoji="1" lang="ja-JP" altLang="en-US" sz="2000" b="0" dirty="0">
                          <a:solidFill>
                            <a:schemeClr val="tx1"/>
                          </a:solidFill>
                        </a:rPr>
                        <a:t>掲載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4420">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匿名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2018/06/07</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4849">
                <a:tc gridSpan="4">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833386">
                <a:tc>
                  <a:txBody>
                    <a:bodyPr/>
                    <a:lstStyle/>
                    <a:p>
                      <a:pPr algn="ctr"/>
                      <a:r>
                        <a:rPr kumimoji="1" lang="ja-JP" altLang="en-US" sz="2000" b="0" dirty="0">
                          <a:solidFill>
                            <a:schemeClr val="tx1"/>
                          </a:solidFill>
                        </a:rPr>
                        <a:t>実施</a:t>
                      </a:r>
                      <a:endParaRPr kumimoji="1" lang="en-US" altLang="ja-JP" sz="2000" b="0" dirty="0">
                        <a:solidFill>
                          <a:schemeClr val="tx1"/>
                        </a:solidFill>
                      </a:endParaRPr>
                    </a:p>
                    <a:p>
                      <a:pPr algn="ctr"/>
                      <a:r>
                        <a:rPr kumimoji="1" lang="ja-JP" altLang="en-US" sz="2000" b="0" dirty="0">
                          <a:solidFill>
                            <a:schemeClr val="tx1"/>
                          </a:solidFill>
                        </a:rPr>
                        <a:t>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en-US" altLang="ja-JP" b="0" dirty="0">
                          <a:solidFill>
                            <a:schemeClr val="tx1"/>
                          </a:solidFill>
                        </a:rPr>
                        <a:t>OSS</a:t>
                      </a:r>
                      <a:r>
                        <a:rPr kumimoji="1" lang="ja-JP" altLang="en-US" b="0" dirty="0">
                          <a:solidFill>
                            <a:schemeClr val="tx1"/>
                          </a:solidFill>
                        </a:rPr>
                        <a:t>ライセンス基礎 </a:t>
                      </a:r>
                      <a:r>
                        <a:rPr kumimoji="1" lang="en-US" altLang="ja-JP" b="0" dirty="0">
                          <a:solidFill>
                            <a:schemeClr val="tx1"/>
                          </a:solidFill>
                        </a:rPr>
                        <a:t>&amp;</a:t>
                      </a:r>
                      <a:r>
                        <a:rPr kumimoji="1" lang="ja-JP" altLang="en-US" b="0" dirty="0">
                          <a:solidFill>
                            <a:schemeClr val="tx1"/>
                          </a:solidFill>
                        </a:rPr>
                        <a:t> </a:t>
                      </a:r>
                      <a:r>
                        <a:rPr kumimoji="1" lang="en-US" altLang="ja-JP" b="0" dirty="0">
                          <a:solidFill>
                            <a:schemeClr val="tx1"/>
                          </a:solidFill>
                        </a:rPr>
                        <a:t>OSS</a:t>
                      </a:r>
                      <a:r>
                        <a:rPr kumimoji="1" lang="ja-JP" altLang="en-US" b="0" dirty="0">
                          <a:solidFill>
                            <a:schemeClr val="tx1"/>
                          </a:solidFill>
                        </a:rPr>
                        <a:t>利用管理プロセス</a:t>
                      </a:r>
                      <a:r>
                        <a:rPr kumimoji="1" lang="en-US" altLang="ja-JP" b="0" dirty="0">
                          <a:solidFill>
                            <a:schemeClr val="tx1"/>
                          </a:solidFill>
                        </a:rPr>
                        <a:t>(QMS)</a:t>
                      </a:r>
                      <a:r>
                        <a:rPr kumimoji="1" lang="ja-JP" altLang="en-US" b="0" dirty="0">
                          <a:solidFill>
                            <a:schemeClr val="tx1"/>
                          </a:solidFill>
                        </a:rPr>
                        <a:t>に関する</a:t>
                      </a:r>
                      <a:r>
                        <a:rPr kumimoji="1" lang="en-US" altLang="ja-JP" b="0" dirty="0">
                          <a:solidFill>
                            <a:schemeClr val="tx1"/>
                          </a:solidFill>
                        </a:rPr>
                        <a:t>e-Learning</a:t>
                      </a:r>
                      <a:endParaRPr kumimoji="1" lang="en-US" altLang="ja-JP" b="0" baseline="0" dirty="0">
                        <a:solidFill>
                          <a:schemeClr val="tx1"/>
                        </a:solidFill>
                      </a:endParaRPr>
                    </a:p>
                    <a:p>
                      <a:pPr marL="455613" lvl="2" indent="-174625">
                        <a:buFont typeface="Arial" panose="020B0604020202020204" pitchFamily="34" charset="0"/>
                        <a:buChar char="•"/>
                      </a:pPr>
                      <a:r>
                        <a:rPr kumimoji="1" lang="ja-JP" altLang="en-US" sz="1600" b="0" baseline="0" dirty="0">
                          <a:solidFill>
                            <a:schemeClr val="tx1"/>
                          </a:solidFill>
                        </a:rPr>
                        <a:t>ボリューム</a:t>
                      </a:r>
                      <a:r>
                        <a:rPr kumimoji="1" lang="en-US" altLang="ja-JP" sz="1600" b="0" baseline="0" dirty="0">
                          <a:solidFill>
                            <a:schemeClr val="tx1"/>
                          </a:solidFill>
                        </a:rPr>
                        <a:t>:</a:t>
                      </a:r>
                      <a:r>
                        <a:rPr kumimoji="1" lang="ja-JP" altLang="en-US" sz="1600" b="0" baseline="0" dirty="0">
                          <a:solidFill>
                            <a:schemeClr val="tx1"/>
                          </a:solidFill>
                        </a:rPr>
                        <a:t> 約</a:t>
                      </a:r>
                      <a:r>
                        <a:rPr kumimoji="1" lang="en-US" altLang="ja-JP" sz="1600" b="0" baseline="0" dirty="0">
                          <a:solidFill>
                            <a:schemeClr val="tx1"/>
                          </a:solidFill>
                        </a:rPr>
                        <a:t>30</a:t>
                      </a:r>
                      <a:r>
                        <a:rPr kumimoji="1" lang="ja-JP" altLang="en-US" sz="1600" b="0" baseline="0" dirty="0">
                          <a:solidFill>
                            <a:schemeClr val="tx1"/>
                          </a:solidFill>
                        </a:rPr>
                        <a:t>分</a:t>
                      </a:r>
                      <a:r>
                        <a:rPr kumimoji="1" lang="en-US" altLang="ja-JP" sz="1600" b="0" baseline="0" dirty="0">
                          <a:solidFill>
                            <a:schemeClr val="tx1"/>
                          </a:solidFill>
                        </a:rPr>
                        <a:t>/</a:t>
                      </a:r>
                      <a:r>
                        <a:rPr kumimoji="1" lang="ja-JP" altLang="en-US" sz="1600" b="0" baseline="0" dirty="0">
                          <a:solidFill>
                            <a:schemeClr val="tx1"/>
                          </a:solidFill>
                        </a:rPr>
                        <a:t>回、頻度</a:t>
                      </a:r>
                      <a:r>
                        <a:rPr kumimoji="1" lang="en-US" altLang="ja-JP" sz="1600" b="0" baseline="0" dirty="0">
                          <a:solidFill>
                            <a:schemeClr val="tx1"/>
                          </a:solidFill>
                        </a:rPr>
                        <a:t>:1</a:t>
                      </a:r>
                      <a:r>
                        <a:rPr kumimoji="1" lang="ja-JP" altLang="en-US" sz="1600" b="0" baseline="0" dirty="0">
                          <a:solidFill>
                            <a:schemeClr val="tx1"/>
                          </a:solidFill>
                        </a:rPr>
                        <a:t>回</a:t>
                      </a:r>
                      <a:r>
                        <a:rPr kumimoji="1" lang="en-US" altLang="ja-JP" sz="1600" b="0" baseline="0" dirty="0">
                          <a:solidFill>
                            <a:schemeClr val="tx1"/>
                          </a:solidFill>
                        </a:rPr>
                        <a:t>/</a:t>
                      </a:r>
                      <a:r>
                        <a:rPr kumimoji="1" lang="ja-JP" altLang="en-US" sz="1600" b="0" baseline="0" dirty="0">
                          <a:solidFill>
                            <a:schemeClr val="tx1"/>
                          </a:solidFill>
                        </a:rPr>
                        <a:t>年、受講者数</a:t>
                      </a:r>
                      <a:r>
                        <a:rPr kumimoji="1" lang="en-US" altLang="ja-JP" sz="1600" b="0" baseline="0" dirty="0">
                          <a:solidFill>
                            <a:schemeClr val="tx1"/>
                          </a:solidFill>
                        </a:rPr>
                        <a:t>:</a:t>
                      </a:r>
                      <a:r>
                        <a:rPr kumimoji="1" lang="ja-JP" altLang="en-US" sz="1600" b="0" baseline="0" dirty="0">
                          <a:solidFill>
                            <a:schemeClr val="tx1"/>
                          </a:solidFill>
                        </a:rPr>
                        <a:t> </a:t>
                      </a:r>
                      <a:r>
                        <a:rPr kumimoji="1" lang="en-US" altLang="ja-JP" sz="1600" b="0" baseline="0" dirty="0">
                          <a:solidFill>
                            <a:schemeClr val="tx1"/>
                          </a:solidFill>
                        </a:rPr>
                        <a:t>10000</a:t>
                      </a:r>
                      <a:r>
                        <a:rPr kumimoji="1" lang="ja-JP" altLang="en-US" sz="1600" b="0" baseline="0" dirty="0">
                          <a:solidFill>
                            <a:schemeClr val="tx1"/>
                          </a:solidFill>
                        </a:rPr>
                        <a:t>人超</a:t>
                      </a:r>
                      <a:r>
                        <a:rPr kumimoji="1" lang="en-US" altLang="ja-JP" sz="1600" b="0" baseline="0" dirty="0">
                          <a:solidFill>
                            <a:schemeClr val="tx1"/>
                          </a:solidFill>
                        </a:rPr>
                        <a:t>/</a:t>
                      </a:r>
                      <a:r>
                        <a:rPr kumimoji="1" lang="ja-JP" altLang="en-US" sz="1600" b="0" baseline="0" dirty="0">
                          <a:solidFill>
                            <a:schemeClr val="tx1"/>
                          </a:solidFill>
                        </a:rPr>
                        <a:t>年</a:t>
                      </a:r>
                      <a:endParaRPr kumimoji="1" lang="en-US" altLang="ja-JP" sz="1600" b="0" baseline="0" dirty="0">
                        <a:solidFill>
                          <a:schemeClr val="tx1"/>
                        </a:solidFill>
                      </a:endParaRPr>
                    </a:p>
                    <a:p>
                      <a:pPr marL="455613" marR="0" lvl="2" indent="-1746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dirty="0">
                          <a:solidFill>
                            <a:schemeClr val="tx1"/>
                          </a:solidFill>
                        </a:rPr>
                        <a:t>全事業部門</a:t>
                      </a:r>
                      <a:r>
                        <a:rPr kumimoji="1" lang="en-US" altLang="ja-JP" sz="1600" b="0" dirty="0">
                          <a:solidFill>
                            <a:schemeClr val="tx1"/>
                          </a:solidFill>
                        </a:rPr>
                        <a:t>(</a:t>
                      </a:r>
                      <a:r>
                        <a:rPr kumimoji="1" lang="ja-JP" altLang="en-US" sz="1600" b="0" dirty="0">
                          <a:solidFill>
                            <a:schemeClr val="tx1"/>
                          </a:solidFill>
                        </a:rPr>
                        <a:t>スタッフ職除く</a:t>
                      </a:r>
                      <a:r>
                        <a:rPr kumimoji="1" lang="en-US" altLang="ja-JP" sz="1600" b="0" dirty="0">
                          <a:solidFill>
                            <a:schemeClr val="tx1"/>
                          </a:solidFill>
                        </a:rPr>
                        <a:t>)</a:t>
                      </a:r>
                      <a:r>
                        <a:rPr kumimoji="1" lang="ja-JP" altLang="en-US" sz="1600" b="0" dirty="0">
                          <a:solidFill>
                            <a:schemeClr val="tx1"/>
                          </a:solidFill>
                        </a:rPr>
                        <a:t>に対し受講必須で配信</a:t>
                      </a:r>
                      <a:endParaRPr kumimoji="1" lang="en-US" altLang="ja-JP" b="0" dirty="0">
                        <a:solidFill>
                          <a:schemeClr val="tx1"/>
                        </a:solidFill>
                      </a:endParaRPr>
                    </a:p>
                    <a:p>
                      <a:pPr marL="174625" indent="-174625">
                        <a:buFont typeface="Arial" panose="020B0604020202020204" pitchFamily="34" charset="0"/>
                        <a:buChar char="•"/>
                      </a:pPr>
                      <a:r>
                        <a:rPr kumimoji="1" lang="en-US" altLang="ja-JP" b="0" dirty="0">
                          <a:solidFill>
                            <a:schemeClr val="tx1"/>
                          </a:solidFill>
                        </a:rPr>
                        <a:t>(</a:t>
                      </a:r>
                      <a:r>
                        <a:rPr kumimoji="1" lang="ja-JP" altLang="en-US" b="0" dirty="0">
                          <a:solidFill>
                            <a:schemeClr val="tx1"/>
                          </a:solidFill>
                        </a:rPr>
                        <a:t>上記より踏み込んだ内容の</a:t>
                      </a:r>
                      <a:r>
                        <a:rPr kumimoji="1" lang="en-US" altLang="ja-JP" b="0" dirty="0">
                          <a:solidFill>
                            <a:schemeClr val="tx1"/>
                          </a:solidFill>
                        </a:rPr>
                        <a:t>)OSS</a:t>
                      </a:r>
                      <a:r>
                        <a:rPr kumimoji="1" lang="ja-JP" altLang="en-US" b="0" dirty="0">
                          <a:solidFill>
                            <a:schemeClr val="tx1"/>
                          </a:solidFill>
                        </a:rPr>
                        <a:t>コンプライアンスセミナー</a:t>
                      </a:r>
                      <a:r>
                        <a:rPr kumimoji="1" lang="en-US" altLang="ja-JP" b="0" dirty="0">
                          <a:solidFill>
                            <a:schemeClr val="tx1"/>
                          </a:solidFill>
                        </a:rPr>
                        <a:t>(</a:t>
                      </a:r>
                      <a:r>
                        <a:rPr kumimoji="1" lang="ja-JP" altLang="en-US" b="0" dirty="0">
                          <a:solidFill>
                            <a:schemeClr val="tx1"/>
                          </a:solidFill>
                        </a:rPr>
                        <a:t>講義形式</a:t>
                      </a:r>
                      <a:r>
                        <a:rPr kumimoji="1" lang="en-US" altLang="ja-JP" b="0" dirty="0">
                          <a:solidFill>
                            <a:schemeClr val="tx1"/>
                          </a:solidFill>
                        </a:rPr>
                        <a:t>)</a:t>
                      </a:r>
                      <a:endParaRPr kumimoji="1" lang="en-US" altLang="ja-JP" b="0" baseline="0" dirty="0">
                        <a:solidFill>
                          <a:schemeClr val="tx1"/>
                        </a:solidFill>
                      </a:endParaRPr>
                    </a:p>
                    <a:p>
                      <a:pPr marL="455613" lvl="2" indent="-174625">
                        <a:buFont typeface="Arial" panose="020B0604020202020204" pitchFamily="34" charset="0"/>
                        <a:buChar char="•"/>
                      </a:pPr>
                      <a:r>
                        <a:rPr kumimoji="1" lang="ja-JP" altLang="en-US" sz="1600" b="0" baseline="0" dirty="0">
                          <a:solidFill>
                            <a:schemeClr val="tx1"/>
                          </a:solidFill>
                        </a:rPr>
                        <a:t>オンデマンド開催、約</a:t>
                      </a:r>
                      <a:r>
                        <a:rPr kumimoji="1" lang="en-US" altLang="ja-JP" sz="1600" b="0" baseline="0" dirty="0">
                          <a:solidFill>
                            <a:schemeClr val="tx1"/>
                          </a:solidFill>
                        </a:rPr>
                        <a:t>1</a:t>
                      </a:r>
                      <a:r>
                        <a:rPr kumimoji="1" lang="ja-JP" altLang="en-US" sz="1600" b="0" baseline="0" dirty="0">
                          <a:solidFill>
                            <a:schemeClr val="tx1"/>
                          </a:solidFill>
                        </a:rPr>
                        <a:t>時間</a:t>
                      </a:r>
                      <a:r>
                        <a:rPr kumimoji="1" lang="en-US" altLang="ja-JP" sz="1600" b="0" baseline="0" dirty="0">
                          <a:solidFill>
                            <a:schemeClr val="tx1"/>
                          </a:solidFill>
                        </a:rPr>
                        <a:t>/</a:t>
                      </a:r>
                      <a:r>
                        <a:rPr kumimoji="1" lang="ja-JP" altLang="en-US" sz="1600" b="0" baseline="0" dirty="0">
                          <a:solidFill>
                            <a:schemeClr val="tx1"/>
                          </a:solidFill>
                        </a:rPr>
                        <a:t>回、希望者が少なく</a:t>
                      </a:r>
                      <a:r>
                        <a:rPr kumimoji="1" lang="en-US" altLang="ja-JP" sz="1600" b="0" baseline="0" dirty="0">
                          <a:solidFill>
                            <a:schemeClr val="tx1"/>
                          </a:solidFill>
                        </a:rPr>
                        <a:t>1</a:t>
                      </a:r>
                      <a:r>
                        <a:rPr kumimoji="1" lang="ja-JP" altLang="en-US" sz="1600" b="0" baseline="0" dirty="0">
                          <a:solidFill>
                            <a:schemeClr val="tx1"/>
                          </a:solidFill>
                        </a:rPr>
                        <a:t>回</a:t>
                      </a:r>
                      <a:r>
                        <a:rPr kumimoji="1" lang="en-US" altLang="ja-JP" sz="1600" b="0" baseline="0" dirty="0">
                          <a:solidFill>
                            <a:schemeClr val="tx1"/>
                          </a:solidFill>
                        </a:rPr>
                        <a:t>/</a:t>
                      </a:r>
                      <a:r>
                        <a:rPr kumimoji="1" lang="ja-JP" altLang="en-US" sz="1600" b="0" baseline="0" dirty="0">
                          <a:solidFill>
                            <a:schemeClr val="tx1"/>
                          </a:solidFill>
                        </a:rPr>
                        <a:t>年程度</a:t>
                      </a:r>
                      <a:endParaRPr kumimoji="1" lang="en-US" altLang="ja-JP" sz="1600" b="0" baseline="0" dirty="0">
                        <a:solidFill>
                          <a:schemeClr val="tx1"/>
                        </a:solidFill>
                      </a:endParaRPr>
                    </a:p>
                    <a:p>
                      <a:pPr marL="174625" indent="-174625">
                        <a:buFont typeface="Arial" panose="020B0604020202020204" pitchFamily="34" charset="0"/>
                        <a:buChar char="•"/>
                      </a:pPr>
                      <a:r>
                        <a:rPr kumimoji="1" lang="en-US" altLang="ja-JP" b="0" dirty="0">
                          <a:solidFill>
                            <a:schemeClr val="tx1"/>
                          </a:solidFill>
                        </a:rPr>
                        <a:t>OSS</a:t>
                      </a:r>
                      <a:r>
                        <a:rPr kumimoji="1" lang="ja-JP" altLang="en-US" b="0" dirty="0">
                          <a:solidFill>
                            <a:schemeClr val="tx1"/>
                          </a:solidFill>
                        </a:rPr>
                        <a:t>活用推進部門と連携した</a:t>
                      </a:r>
                      <a:r>
                        <a:rPr kumimoji="1" lang="en-US" altLang="ja-JP" b="0" dirty="0">
                          <a:solidFill>
                            <a:schemeClr val="tx1"/>
                          </a:solidFill>
                        </a:rPr>
                        <a:t>OSS</a:t>
                      </a:r>
                      <a:r>
                        <a:rPr kumimoji="1" lang="ja-JP" altLang="en-US" b="0" dirty="0">
                          <a:solidFill>
                            <a:schemeClr val="tx1"/>
                          </a:solidFill>
                        </a:rPr>
                        <a:t>関連の技術情報を発信する社内セミナーイベント</a:t>
                      </a:r>
                      <a:endParaRPr kumimoji="1" lang="en-US" altLang="ja-JP" b="0" baseline="0" dirty="0">
                        <a:solidFill>
                          <a:schemeClr val="tx1"/>
                        </a:solidFill>
                      </a:endParaRPr>
                    </a:p>
                    <a:p>
                      <a:pPr marL="455613" lvl="2" indent="-174625">
                        <a:buFont typeface="Arial" panose="020B0604020202020204" pitchFamily="34" charset="0"/>
                        <a:buChar char="•"/>
                      </a:pPr>
                      <a:r>
                        <a:rPr kumimoji="1" lang="en-US" altLang="ja-JP" sz="1600" b="0" baseline="0" dirty="0">
                          <a:solidFill>
                            <a:schemeClr val="tx1"/>
                          </a:solidFill>
                        </a:rPr>
                        <a:t>4</a:t>
                      </a:r>
                      <a:r>
                        <a:rPr kumimoji="1" lang="ja-JP" altLang="en-US" sz="1600" b="0" baseline="0" dirty="0">
                          <a:solidFill>
                            <a:schemeClr val="tx1"/>
                          </a:solidFill>
                        </a:rPr>
                        <a:t>回</a:t>
                      </a:r>
                      <a:r>
                        <a:rPr kumimoji="1" lang="en-US" altLang="ja-JP" sz="1600" b="0" baseline="0" dirty="0">
                          <a:solidFill>
                            <a:schemeClr val="tx1"/>
                          </a:solidFill>
                        </a:rPr>
                        <a:t>/</a:t>
                      </a:r>
                      <a:r>
                        <a:rPr kumimoji="1" lang="ja-JP" altLang="en-US" sz="1600" b="0" baseline="0" dirty="0">
                          <a:solidFill>
                            <a:schemeClr val="tx1"/>
                          </a:solidFill>
                        </a:rPr>
                        <a:t>年程度、うち</a:t>
                      </a:r>
                      <a:r>
                        <a:rPr kumimoji="1" lang="en-US" altLang="ja-JP" sz="1600" b="0" baseline="0" dirty="0">
                          <a:solidFill>
                            <a:schemeClr val="tx1"/>
                          </a:solidFill>
                        </a:rPr>
                        <a:t>1</a:t>
                      </a:r>
                      <a:r>
                        <a:rPr kumimoji="1" lang="ja-JP" altLang="en-US" sz="1600" b="0" baseline="0" dirty="0">
                          <a:solidFill>
                            <a:schemeClr val="tx1"/>
                          </a:solidFill>
                        </a:rPr>
                        <a:t>～</a:t>
                      </a:r>
                      <a:r>
                        <a:rPr kumimoji="1" lang="en-US" altLang="ja-JP" sz="1600" b="0" baseline="0" dirty="0">
                          <a:solidFill>
                            <a:schemeClr val="tx1"/>
                          </a:solidFill>
                        </a:rPr>
                        <a:t>2</a:t>
                      </a:r>
                      <a:r>
                        <a:rPr kumimoji="1" lang="ja-JP" altLang="en-US" sz="1600" b="0" baseline="0" dirty="0">
                          <a:solidFill>
                            <a:schemeClr val="tx1"/>
                          </a:solidFill>
                        </a:rPr>
                        <a:t>回でコンプライアンス関連のセミナ実施</a:t>
                      </a:r>
                      <a:r>
                        <a:rPr kumimoji="1" lang="en-US" altLang="ja-JP" sz="1600" b="0" baseline="0" dirty="0">
                          <a:solidFill>
                            <a:schemeClr val="tx1"/>
                          </a:solidFill>
                        </a:rPr>
                        <a:t>(</a:t>
                      </a:r>
                      <a:r>
                        <a:rPr kumimoji="1" lang="ja-JP" altLang="en-US" sz="1600" b="0" baseline="0" dirty="0">
                          <a:solidFill>
                            <a:schemeClr val="tx1"/>
                          </a:solidFill>
                        </a:rPr>
                        <a:t>約</a:t>
                      </a:r>
                      <a:r>
                        <a:rPr kumimoji="1" lang="en-US" altLang="ja-JP" sz="1600" b="0" baseline="0" dirty="0">
                          <a:solidFill>
                            <a:schemeClr val="tx1"/>
                          </a:solidFill>
                        </a:rPr>
                        <a:t>30</a:t>
                      </a:r>
                      <a:r>
                        <a:rPr kumimoji="1" lang="ja-JP" altLang="en-US" sz="1600" b="0" baseline="0" dirty="0">
                          <a:solidFill>
                            <a:schemeClr val="tx1"/>
                          </a:solidFill>
                        </a:rPr>
                        <a:t>分</a:t>
                      </a:r>
                      <a:r>
                        <a:rPr kumimoji="1" lang="en-US" altLang="ja-JP" sz="1600" b="0" baseline="0" dirty="0">
                          <a:solidFill>
                            <a:schemeClr val="tx1"/>
                          </a:solidFill>
                        </a:rPr>
                        <a:t>/</a:t>
                      </a:r>
                      <a:r>
                        <a:rPr kumimoji="1" lang="ja-JP" altLang="en-US" sz="1600" b="0" baseline="0" dirty="0">
                          <a:solidFill>
                            <a:schemeClr val="tx1"/>
                          </a:solidFill>
                        </a:rPr>
                        <a:t>回</a:t>
                      </a:r>
                      <a:r>
                        <a:rPr kumimoji="1" lang="en-US" altLang="ja-JP" sz="1600" b="0" baseline="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1153259">
                <a:tc>
                  <a:txBody>
                    <a:bodyPr/>
                    <a:lstStyle/>
                    <a:p>
                      <a:pPr algn="ctr"/>
                      <a:r>
                        <a:rPr kumimoji="1" lang="ja-JP" altLang="en-US" sz="2000" b="0" dirty="0">
                          <a:solidFill>
                            <a:schemeClr val="tx1"/>
                          </a:solidFill>
                        </a:rPr>
                        <a:t>課題</a:t>
                      </a:r>
                      <a:endParaRPr kumimoji="1" lang="en-US" altLang="ja-JP" sz="2000" b="0" dirty="0">
                        <a:solidFill>
                          <a:schemeClr val="tx1"/>
                        </a:solidFill>
                      </a:endParaRPr>
                    </a:p>
                    <a:p>
                      <a:pPr algn="ctr"/>
                      <a:r>
                        <a:rPr kumimoji="1" lang="ja-JP" altLang="en-US" sz="2000" b="0" dirty="0">
                          <a:solidFill>
                            <a:schemeClr val="tx1"/>
                          </a:solidFill>
                        </a:rPr>
                        <a:t>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ja-JP" altLang="en-US" b="0" dirty="0">
                          <a:solidFill>
                            <a:schemeClr val="tx1"/>
                          </a:solidFill>
                        </a:rPr>
                        <a:t>任意参加のセミナーは製品開発部門の参加が殆どであり </a:t>
                      </a:r>
                      <a:r>
                        <a:rPr kumimoji="1" lang="en-US" altLang="ja-JP" b="0" dirty="0">
                          <a:solidFill>
                            <a:schemeClr val="tx1"/>
                          </a:solidFill>
                        </a:rPr>
                        <a:t>SI</a:t>
                      </a:r>
                      <a:r>
                        <a:rPr kumimoji="1" lang="ja-JP" altLang="en-US" b="0" dirty="0">
                          <a:solidFill>
                            <a:schemeClr val="tx1"/>
                          </a:solidFill>
                        </a:rPr>
                        <a:t>部門の参加は疎ら</a:t>
                      </a:r>
                      <a:endParaRPr kumimoji="1" lang="en-US" altLang="ja-JP" b="0" dirty="0">
                        <a:solidFill>
                          <a:schemeClr val="tx1"/>
                        </a:solidFill>
                      </a:endParaRPr>
                    </a:p>
                    <a:p>
                      <a:pPr marL="174625" indent="-174625">
                        <a:buFont typeface="Arial" panose="020B0604020202020204" pitchFamily="34" charset="0"/>
                        <a:buChar char="•"/>
                      </a:pPr>
                      <a:r>
                        <a:rPr kumimoji="1" lang="ja-JP" altLang="en-US" b="0" dirty="0">
                          <a:solidFill>
                            <a:schemeClr val="tx1"/>
                          </a:solidFill>
                        </a:rPr>
                        <a:t>どの程度理解されたかの確認が非常に困難</a:t>
                      </a:r>
                      <a:endParaRPr kumimoji="1" lang="en-US" altLang="ja-JP" b="0" dirty="0">
                        <a:solidFill>
                          <a:schemeClr val="tx1"/>
                        </a:solidFill>
                      </a:endParaRPr>
                    </a:p>
                    <a:p>
                      <a:pPr marL="174625" indent="-174625">
                        <a:buFont typeface="Arial" panose="020B0604020202020204" pitchFamily="34" charset="0"/>
                        <a:buChar char="•"/>
                      </a:pPr>
                      <a:r>
                        <a:rPr kumimoji="1" lang="ja-JP" altLang="en-US" b="0" dirty="0">
                          <a:solidFill>
                            <a:schemeClr val="tx1"/>
                          </a:solidFill>
                        </a:rPr>
                        <a:t>コンプライアンスを強く前面に出しすぎると「</a:t>
                      </a:r>
                      <a:r>
                        <a:rPr kumimoji="1" lang="en-US" altLang="ja-JP" b="0" dirty="0">
                          <a:solidFill>
                            <a:schemeClr val="tx1"/>
                          </a:solidFill>
                        </a:rPr>
                        <a:t>OSS</a:t>
                      </a:r>
                      <a:r>
                        <a:rPr kumimoji="1" lang="ja-JP" altLang="en-US" b="0" dirty="0">
                          <a:solidFill>
                            <a:schemeClr val="tx1"/>
                          </a:solidFill>
                        </a:rPr>
                        <a:t>は危険だから使わない」という思考になってしまう方が少なからずいる</a:t>
                      </a:r>
                      <a:endParaRPr kumimoji="1" lang="en-US" altLang="ja-JP"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1567249">
                <a:tc>
                  <a:txBody>
                    <a:bodyPr/>
                    <a:lstStyle/>
                    <a:p>
                      <a:pPr algn="ctr"/>
                      <a:r>
                        <a:rPr kumimoji="1" lang="ja-JP" altLang="en-US" sz="2000" b="0" dirty="0">
                          <a:solidFill>
                            <a:schemeClr val="tx1"/>
                          </a:solidFill>
                        </a:rPr>
                        <a:t>こんな感じで話すことがあります</a:t>
                      </a:r>
                      <a:endParaRPr kumimoji="1" lang="en-US" altLang="ja-JP"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82563" indent="-182563">
                        <a:buFont typeface="Arial" panose="020B0604020202020204" pitchFamily="34" charset="0"/>
                        <a:buChar char="•"/>
                      </a:pPr>
                      <a:r>
                        <a:rPr kumimoji="1" lang="ja-JP" altLang="en-US" sz="1600" b="0" dirty="0">
                          <a:solidFill>
                            <a:schemeClr val="tx1"/>
                          </a:solidFill>
                        </a:rPr>
                        <a:t>構成管理が必要なのは</a:t>
                      </a:r>
                      <a:r>
                        <a:rPr kumimoji="1" lang="en-US" altLang="ja-JP" sz="1600" b="0" dirty="0">
                          <a:solidFill>
                            <a:schemeClr val="tx1"/>
                          </a:solidFill>
                        </a:rPr>
                        <a:t>OSS</a:t>
                      </a:r>
                      <a:r>
                        <a:rPr kumimoji="1" lang="ja-JP" altLang="en-US" sz="1600" b="0" dirty="0">
                          <a:solidFill>
                            <a:schemeClr val="tx1"/>
                          </a:solidFill>
                        </a:rPr>
                        <a:t>に限った話ではない</a:t>
                      </a:r>
                      <a:endParaRPr kumimoji="1" lang="en-US" altLang="ja-JP" sz="1600" b="0" dirty="0">
                        <a:solidFill>
                          <a:schemeClr val="tx1"/>
                        </a:solidFill>
                      </a:endParaRPr>
                    </a:p>
                    <a:p>
                      <a:pPr marL="182563" indent="-182563">
                        <a:buFont typeface="Arial" panose="020B0604020202020204" pitchFamily="34" charset="0"/>
                        <a:buChar char="•"/>
                      </a:pPr>
                      <a:r>
                        <a:rPr kumimoji="1" lang="en-US" altLang="ja-JP" sz="1600" b="0" dirty="0">
                          <a:solidFill>
                            <a:schemeClr val="tx1"/>
                          </a:solidFill>
                        </a:rPr>
                        <a:t>OSS</a:t>
                      </a:r>
                      <a:r>
                        <a:rPr kumimoji="1" lang="ja-JP" altLang="en-US" sz="1600" b="0" dirty="0">
                          <a:solidFill>
                            <a:schemeClr val="tx1"/>
                          </a:solidFill>
                        </a:rPr>
                        <a:t>とは一般的には</a:t>
                      </a:r>
                      <a:r>
                        <a:rPr kumimoji="1" lang="en-US" altLang="ja-JP" sz="1600" b="0" dirty="0">
                          <a:solidFill>
                            <a:schemeClr val="tx1"/>
                          </a:solidFill>
                        </a:rPr>
                        <a:t>OSI</a:t>
                      </a:r>
                      <a:r>
                        <a:rPr kumimoji="1" lang="ja-JP" altLang="en-US" sz="1600" b="0" dirty="0">
                          <a:solidFill>
                            <a:schemeClr val="tx1"/>
                          </a:solidFill>
                        </a:rPr>
                        <a:t>承認ライセンスのものを指すことが多いが これ以外の</a:t>
                      </a:r>
                      <a:r>
                        <a:rPr kumimoji="1" lang="en-US" altLang="ja-JP" sz="1600" b="0" dirty="0">
                          <a:solidFill>
                            <a:schemeClr val="tx1"/>
                          </a:solidFill>
                        </a:rPr>
                        <a:t>OSS</a:t>
                      </a:r>
                      <a:r>
                        <a:rPr kumimoji="1" lang="ja-JP" altLang="en-US" sz="1600" b="0" dirty="0">
                          <a:solidFill>
                            <a:schemeClr val="tx1"/>
                          </a:solidFill>
                        </a:rPr>
                        <a:t>もある（</a:t>
                      </a:r>
                      <a:r>
                        <a:rPr kumimoji="1" lang="en-US" altLang="ja-JP" sz="1600" b="0" dirty="0">
                          <a:solidFill>
                            <a:schemeClr val="tx1"/>
                          </a:solidFill>
                        </a:rPr>
                        <a:t>Ruby</a:t>
                      </a:r>
                      <a:r>
                        <a:rPr kumimoji="1" lang="ja-JP" altLang="en-US" sz="1600" b="0" dirty="0">
                          <a:solidFill>
                            <a:schemeClr val="tx1"/>
                          </a:solidFill>
                        </a:rPr>
                        <a:t> </a:t>
                      </a:r>
                      <a:r>
                        <a:rPr kumimoji="1" lang="en-US" altLang="ja-JP" sz="1600" b="0" dirty="0">
                          <a:solidFill>
                            <a:schemeClr val="tx1"/>
                          </a:solidFill>
                        </a:rPr>
                        <a:t>License,</a:t>
                      </a:r>
                      <a:r>
                        <a:rPr kumimoji="1" lang="ja-JP" altLang="en-US" sz="1600" b="0" dirty="0">
                          <a:solidFill>
                            <a:schemeClr val="tx1"/>
                          </a:solidFill>
                        </a:rPr>
                        <a:t> </a:t>
                      </a:r>
                      <a:r>
                        <a:rPr kumimoji="1" lang="en-US" altLang="ja-JP" sz="1600" b="0" dirty="0">
                          <a:solidFill>
                            <a:schemeClr val="tx1"/>
                          </a:solidFill>
                        </a:rPr>
                        <a:t>Creative</a:t>
                      </a:r>
                      <a:r>
                        <a:rPr kumimoji="1" lang="ja-JP" altLang="en-US" sz="1600" b="0" dirty="0">
                          <a:solidFill>
                            <a:schemeClr val="tx1"/>
                          </a:solidFill>
                        </a:rPr>
                        <a:t> </a:t>
                      </a:r>
                      <a:r>
                        <a:rPr kumimoji="1" lang="en-US" altLang="ja-JP" sz="1600" b="0" dirty="0">
                          <a:solidFill>
                            <a:schemeClr val="tx1"/>
                          </a:solidFill>
                        </a:rPr>
                        <a:t>Commons</a:t>
                      </a:r>
                      <a:r>
                        <a:rPr kumimoji="1" lang="ja-JP" altLang="en-US" sz="1600" b="0" dirty="0">
                          <a:solidFill>
                            <a:schemeClr val="tx1"/>
                          </a:solidFill>
                        </a:rPr>
                        <a:t>など）</a:t>
                      </a:r>
                      <a:br>
                        <a:rPr kumimoji="1" lang="en-US" altLang="ja-JP" sz="1600" b="0" dirty="0">
                          <a:solidFill>
                            <a:schemeClr val="tx1"/>
                          </a:solidFill>
                        </a:rPr>
                      </a:br>
                      <a:r>
                        <a:rPr kumimoji="1" lang="ja-JP" altLang="en-US" sz="1600" b="0" dirty="0">
                          <a:solidFill>
                            <a:schemeClr val="tx1"/>
                          </a:solidFill>
                        </a:rPr>
                        <a:t>一方 ソースが開示されていて一見</a:t>
                      </a:r>
                      <a:r>
                        <a:rPr kumimoji="1" lang="en-US" altLang="ja-JP" sz="1600" b="0" dirty="0">
                          <a:solidFill>
                            <a:schemeClr val="tx1"/>
                          </a:solidFill>
                        </a:rPr>
                        <a:t>OSS</a:t>
                      </a:r>
                      <a:r>
                        <a:rPr kumimoji="1" lang="ja-JP" altLang="en-US" sz="1600" b="0" dirty="0">
                          <a:solidFill>
                            <a:schemeClr val="tx1"/>
                          </a:solidFill>
                        </a:rPr>
                        <a:t>に見えるが利用は許諾されていないものもあるため 個別に確認が必須</a:t>
                      </a:r>
                      <a:endParaRPr kumimoji="1" lang="en-US" altLang="ja-JP" sz="1600" b="0" dirty="0">
                        <a:solidFill>
                          <a:schemeClr val="tx1"/>
                        </a:solidFill>
                      </a:endParaRPr>
                    </a:p>
                    <a:p>
                      <a:pPr marL="182563" indent="-182563">
                        <a:buFont typeface="Arial" panose="020B0604020202020204" pitchFamily="34" charset="0"/>
                        <a:buChar char="•"/>
                      </a:pPr>
                      <a:r>
                        <a:rPr kumimoji="1" lang="ja-JP" altLang="en-US" sz="1600" b="0" dirty="0">
                          <a:solidFill>
                            <a:schemeClr val="tx1"/>
                          </a:solidFill>
                        </a:rPr>
                        <a:t>一般的な著作権侵害事案</a:t>
                      </a:r>
                      <a:r>
                        <a:rPr kumimoji="1" lang="en-US" altLang="ja-JP" sz="1600" b="0" dirty="0">
                          <a:solidFill>
                            <a:schemeClr val="tx1"/>
                          </a:solidFill>
                        </a:rPr>
                        <a:t>(OSS</a:t>
                      </a:r>
                      <a:r>
                        <a:rPr kumimoji="1" lang="ja-JP" altLang="en-US" sz="1600" b="0" dirty="0">
                          <a:solidFill>
                            <a:schemeClr val="tx1"/>
                          </a:solidFill>
                        </a:rPr>
                        <a:t>以外も含めて</a:t>
                      </a:r>
                      <a:r>
                        <a:rPr kumimoji="1" lang="en-US" altLang="ja-JP" sz="1600" b="0" dirty="0">
                          <a:solidFill>
                            <a:schemeClr val="tx1"/>
                          </a:solidFill>
                        </a:rPr>
                        <a:t>)</a:t>
                      </a:r>
                      <a:r>
                        <a:rPr kumimoji="1" lang="ja-JP" altLang="en-US" sz="1600" b="0" dirty="0">
                          <a:solidFill>
                            <a:schemeClr val="tx1"/>
                          </a:solidFill>
                        </a:rPr>
                        <a:t>を紹介して少しでも分かりやすく工夫</a:t>
                      </a:r>
                      <a:endParaRPr kumimoji="1" lang="en-US" altLang="ja-JP"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05328"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7" name="テキスト ボックス 6">
            <a:extLst>
              <a:ext uri="{FF2B5EF4-FFF2-40B4-BE49-F238E27FC236}">
                <a16:creationId xmlns:a16="http://schemas.microsoft.com/office/drawing/2014/main" id="{A3FA5D74-1780-40E4-912E-09F2C9868E46}"/>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3490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～教育・啓発～</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22</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2370056973"/>
              </p:ext>
            </p:extLst>
          </p:nvPr>
        </p:nvGraphicFramePr>
        <p:xfrm>
          <a:off x="416496" y="847760"/>
          <a:ext cx="9126110" cy="5755465"/>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4743752">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997318">
                  <a:extLst>
                    <a:ext uri="{9D8B030D-6E8A-4147-A177-3AD203B41FA5}">
                      <a16:colId xmlns:a16="http://schemas.microsoft.com/office/drawing/2014/main" val="20003"/>
                    </a:ext>
                  </a:extLst>
                </a:gridCol>
              </a:tblGrid>
              <a:tr h="380137">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err="1">
                          <a:solidFill>
                            <a:schemeClr val="tx1"/>
                          </a:solidFill>
                        </a:rPr>
                        <a:t>Noname</a:t>
                      </a:r>
                      <a:r>
                        <a:rPr kumimoji="1" lang="en-US" altLang="ja-JP" sz="2000" b="0" dirty="0">
                          <a:solidFill>
                            <a:schemeClr val="tx1"/>
                          </a:solidFill>
                        </a:rPr>
                        <a:t> Company</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Wiki</a:t>
                      </a:r>
                      <a:r>
                        <a:rPr kumimoji="1" lang="ja-JP" altLang="en-US" sz="2000" b="0" dirty="0">
                          <a:solidFill>
                            <a:schemeClr val="tx1"/>
                          </a:solidFill>
                        </a:rPr>
                        <a:t>掲載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0137">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名無しさん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2018/06/08</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0896">
                <a:tc gridSpan="4">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140411">
                <a:tc>
                  <a:txBody>
                    <a:bodyPr/>
                    <a:lstStyle/>
                    <a:p>
                      <a:pPr algn="ctr"/>
                      <a:r>
                        <a:rPr kumimoji="1" lang="ja-JP" altLang="en-US" sz="2000" b="0" dirty="0">
                          <a:solidFill>
                            <a:schemeClr val="tx1"/>
                          </a:solidFill>
                        </a:rPr>
                        <a:t>実施</a:t>
                      </a:r>
                      <a:endParaRPr kumimoji="1" lang="en-US" altLang="ja-JP" sz="2000" b="0" dirty="0">
                        <a:solidFill>
                          <a:schemeClr val="tx1"/>
                        </a:solidFill>
                      </a:endParaRPr>
                    </a:p>
                    <a:p>
                      <a:pPr algn="ctr"/>
                      <a:r>
                        <a:rPr kumimoji="1" lang="ja-JP" altLang="en-US" sz="2000" b="0" dirty="0">
                          <a:solidFill>
                            <a:schemeClr val="tx1"/>
                          </a:solidFill>
                        </a:rPr>
                        <a:t>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en-US" altLang="ja-JP" b="0" dirty="0">
                          <a:solidFill>
                            <a:schemeClr val="tx1"/>
                          </a:solidFill>
                        </a:rPr>
                        <a:t>e-learning</a:t>
                      </a:r>
                      <a:r>
                        <a:rPr kumimoji="1" lang="ja-JP" altLang="en-US" b="0" dirty="0" err="1">
                          <a:solidFill>
                            <a:schemeClr val="tx1"/>
                          </a:solidFill>
                        </a:rPr>
                        <a:t>、</a:t>
                      </a:r>
                      <a:r>
                        <a:rPr kumimoji="1" lang="ja-JP" altLang="en-US" b="0" dirty="0">
                          <a:solidFill>
                            <a:schemeClr val="tx1"/>
                          </a:solidFill>
                        </a:rPr>
                        <a:t>簡単なテスト付き</a:t>
                      </a:r>
                      <a:r>
                        <a:rPr kumimoji="1" lang="en-US" altLang="ja-JP" b="0" dirty="0">
                          <a:solidFill>
                            <a:schemeClr val="tx1"/>
                          </a:solidFill>
                        </a:rPr>
                        <a:t>(</a:t>
                      </a:r>
                      <a:r>
                        <a:rPr kumimoji="1" lang="ja-JP" altLang="en-US" b="0" dirty="0">
                          <a:solidFill>
                            <a:schemeClr val="tx1"/>
                          </a:solidFill>
                        </a:rPr>
                        <a:t>ソフト開発者とソフト関連部門で内容を変えている</a:t>
                      </a:r>
                      <a:r>
                        <a:rPr kumimoji="1" lang="en-US" altLang="ja-JP" b="0" dirty="0">
                          <a:solidFill>
                            <a:schemeClr val="tx1"/>
                          </a:solidFill>
                        </a:rPr>
                        <a:t>)</a:t>
                      </a:r>
                    </a:p>
                    <a:p>
                      <a:pPr marL="174625" marR="0" lvl="0" indent="-1746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b="0" dirty="0">
                          <a:solidFill>
                            <a:schemeClr val="tx1"/>
                          </a:solidFill>
                        </a:rPr>
                        <a:t>開発者の増加に伴い</a:t>
                      </a:r>
                      <a:r>
                        <a:rPr kumimoji="1" lang="en-US" altLang="ja-JP" b="0" dirty="0">
                          <a:solidFill>
                            <a:schemeClr val="tx1"/>
                          </a:solidFill>
                        </a:rPr>
                        <a:t>e-learning</a:t>
                      </a:r>
                      <a:r>
                        <a:rPr kumimoji="1" lang="ja-JP" altLang="en-US" b="0" dirty="0">
                          <a:solidFill>
                            <a:schemeClr val="tx1"/>
                          </a:solidFill>
                        </a:rPr>
                        <a:t>に移行した</a:t>
                      </a:r>
                      <a:endParaRPr kumimoji="1" lang="en-US" altLang="ja-JP" b="0" dirty="0">
                        <a:solidFill>
                          <a:schemeClr val="tx1"/>
                        </a:solidFill>
                      </a:endParaRPr>
                    </a:p>
                    <a:p>
                      <a:pPr marL="174625" indent="-174625">
                        <a:buFont typeface="Arial" panose="020B0604020202020204" pitchFamily="34" charset="0"/>
                        <a:buChar char="•"/>
                      </a:pPr>
                      <a:r>
                        <a:rPr kumimoji="1" lang="ja-JP" altLang="en-US" b="0" dirty="0">
                          <a:solidFill>
                            <a:schemeClr val="tx1"/>
                          </a:solidFill>
                        </a:rPr>
                        <a:t>以前は</a:t>
                      </a:r>
                      <a:r>
                        <a:rPr kumimoji="1" lang="en-US" altLang="ja-JP" b="0" dirty="0">
                          <a:solidFill>
                            <a:schemeClr val="tx1"/>
                          </a:solidFill>
                        </a:rPr>
                        <a:t>2</a:t>
                      </a:r>
                      <a:r>
                        <a:rPr kumimoji="1" lang="ja-JP" altLang="en-US" b="0" dirty="0">
                          <a:solidFill>
                            <a:schemeClr val="tx1"/>
                          </a:solidFill>
                        </a:rPr>
                        <a:t>時間程度のセミナーを年数回実施していたが現在は依頼があった場合に実施している</a:t>
                      </a:r>
                      <a:endParaRPr kumimoji="1" lang="en-US" altLang="ja-JP"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1140411">
                <a:tc>
                  <a:txBody>
                    <a:bodyPr/>
                    <a:lstStyle/>
                    <a:p>
                      <a:pPr algn="ctr"/>
                      <a:r>
                        <a:rPr kumimoji="1" lang="ja-JP" altLang="en-US" sz="2000" b="0" dirty="0">
                          <a:solidFill>
                            <a:schemeClr val="tx1"/>
                          </a:solidFill>
                        </a:rPr>
                        <a:t>課題</a:t>
                      </a:r>
                      <a:endParaRPr kumimoji="1" lang="en-US" altLang="ja-JP" sz="2000" b="0" dirty="0">
                        <a:solidFill>
                          <a:schemeClr val="tx1"/>
                        </a:solidFill>
                      </a:endParaRPr>
                    </a:p>
                    <a:p>
                      <a:pPr algn="ctr"/>
                      <a:r>
                        <a:rPr kumimoji="1" lang="ja-JP" altLang="en-US" sz="2000" b="0" dirty="0">
                          <a:solidFill>
                            <a:schemeClr val="tx1"/>
                          </a:solidFill>
                        </a:rPr>
                        <a:t>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ja-JP" altLang="en-US" b="0" dirty="0">
                          <a:solidFill>
                            <a:schemeClr val="tx1"/>
                          </a:solidFill>
                        </a:rPr>
                        <a:t>人の入れ替わりが多い。強制力が無いので未受講者が出てしまう</a:t>
                      </a:r>
                      <a:endParaRPr kumimoji="1" lang="en-US" altLang="ja-JP" b="0" dirty="0">
                        <a:solidFill>
                          <a:schemeClr val="tx1"/>
                        </a:solidFill>
                      </a:endParaRPr>
                    </a:p>
                    <a:p>
                      <a:pPr marL="174625" marR="0" lvl="0" indent="-1746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b="0" dirty="0">
                          <a:solidFill>
                            <a:schemeClr val="tx1"/>
                          </a:solidFill>
                        </a:rPr>
                        <a:t>理解度にバラつきがある</a:t>
                      </a:r>
                      <a:endParaRPr kumimoji="1" lang="en-US" altLang="ja-JP" b="0" dirty="0">
                        <a:solidFill>
                          <a:schemeClr val="tx1"/>
                        </a:solidFill>
                      </a:endParaRPr>
                    </a:p>
                    <a:p>
                      <a:pPr marL="174625" indent="-174625">
                        <a:buFont typeface="Arial" panose="020B0604020202020204" pitchFamily="34" charset="0"/>
                        <a:buChar char="•"/>
                      </a:pPr>
                      <a:r>
                        <a:rPr kumimoji="1" lang="ja-JP" altLang="en-US" b="0" dirty="0">
                          <a:solidFill>
                            <a:schemeClr val="tx1"/>
                          </a:solidFill>
                        </a:rPr>
                        <a:t>海外対応</a:t>
                      </a:r>
                      <a:endParaRPr kumimoji="1" lang="en-US" altLang="ja-JP" b="0" dirty="0">
                        <a:solidFill>
                          <a:schemeClr val="tx1"/>
                        </a:solidFill>
                      </a:endParaRPr>
                    </a:p>
                    <a:p>
                      <a:pPr marL="174625" indent="-174625">
                        <a:buFont typeface="Arial" panose="020B0604020202020204" pitchFamily="34" charset="0"/>
                        <a:buChar char="•"/>
                      </a:pPr>
                      <a:r>
                        <a:rPr kumimoji="1" lang="ja-JP" altLang="en-US" b="0" dirty="0">
                          <a:solidFill>
                            <a:schemeClr val="tx1"/>
                          </a:solidFill>
                        </a:rPr>
                        <a:t>「理解しない人」への対応</a:t>
                      </a:r>
                      <a:endParaRPr kumimoji="1" lang="en-US" altLang="ja-JP"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2219785">
                <a:tc>
                  <a:txBody>
                    <a:bodyPr/>
                    <a:lstStyle/>
                    <a:p>
                      <a:pPr algn="ctr"/>
                      <a:r>
                        <a:rPr kumimoji="1" lang="ja-JP" altLang="en-US" sz="2000" b="0" dirty="0">
                          <a:solidFill>
                            <a:schemeClr val="tx1"/>
                          </a:solidFill>
                        </a:rPr>
                        <a:t>こんな感じで話すことがあります</a:t>
                      </a:r>
                      <a:endParaRPr kumimoji="1" lang="en-US" altLang="ja-JP"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panose="020B0604020202020204" pitchFamily="34" charset="0"/>
                        <a:buChar char="•"/>
                      </a:pPr>
                      <a:r>
                        <a:rPr kumimoji="1" lang="en-US" altLang="ja-JP" sz="1600" b="0" dirty="0">
                          <a:solidFill>
                            <a:schemeClr val="tx1"/>
                          </a:solidFill>
                        </a:rPr>
                        <a:t>OSS</a:t>
                      </a:r>
                      <a:r>
                        <a:rPr kumimoji="1" lang="ja-JP" altLang="en-US" sz="1600" b="0" dirty="0">
                          <a:solidFill>
                            <a:schemeClr val="tx1"/>
                          </a:solidFill>
                        </a:rPr>
                        <a:t>は積極的に利用してください</a:t>
                      </a:r>
                      <a:endParaRPr kumimoji="1" lang="en-US" altLang="ja-JP" sz="1600" b="0" dirty="0">
                        <a:solidFill>
                          <a:schemeClr val="tx1"/>
                        </a:solidFill>
                      </a:endParaRPr>
                    </a:p>
                    <a:p>
                      <a:pPr marL="285750" indent="-285750">
                        <a:buFont typeface="Arial" panose="020B0604020202020204" pitchFamily="34" charset="0"/>
                        <a:buChar char="•"/>
                      </a:pPr>
                      <a:r>
                        <a:rPr kumimoji="1" lang="en-US" altLang="ja-JP" sz="1600" b="0" dirty="0">
                          <a:solidFill>
                            <a:schemeClr val="tx1"/>
                          </a:solidFill>
                        </a:rPr>
                        <a:t>OSS</a:t>
                      </a:r>
                      <a:r>
                        <a:rPr kumimoji="1" lang="ja-JP" altLang="en-US" sz="1600" b="0" dirty="0" err="1">
                          <a:solidFill>
                            <a:schemeClr val="tx1"/>
                          </a:solidFill>
                        </a:rPr>
                        <a:t>には</a:t>
                      </a:r>
                      <a:r>
                        <a:rPr kumimoji="1" lang="ja-JP" altLang="en-US" sz="1600" b="0" dirty="0">
                          <a:solidFill>
                            <a:schemeClr val="tx1"/>
                          </a:solidFill>
                        </a:rPr>
                        <a:t>それぞれライセンスがついており、使用するには契約を結ぶ必要があります</a:t>
                      </a:r>
                      <a:endParaRPr kumimoji="1" lang="en-US" altLang="ja-JP" sz="1600" b="0" dirty="0">
                        <a:solidFill>
                          <a:schemeClr val="tx1"/>
                        </a:solidFill>
                      </a:endParaRPr>
                    </a:p>
                    <a:p>
                      <a:pPr marL="285750" indent="-285750">
                        <a:buFont typeface="Arial" panose="020B0604020202020204" pitchFamily="34" charset="0"/>
                        <a:buChar char="•"/>
                      </a:pPr>
                      <a:r>
                        <a:rPr kumimoji="1" lang="ja-JP" altLang="en-US" sz="1600" b="0" dirty="0">
                          <a:solidFill>
                            <a:schemeClr val="tx1"/>
                          </a:solidFill>
                        </a:rPr>
                        <a:t>会社として契約を守らずにソフトを使用することはありえないですよね？</a:t>
                      </a:r>
                      <a:endParaRPr kumimoji="1" lang="en-US" altLang="ja-JP" sz="1600" b="0" dirty="0">
                        <a:solidFill>
                          <a:schemeClr val="tx1"/>
                        </a:solidFill>
                      </a:endParaRPr>
                    </a:p>
                    <a:p>
                      <a:pPr marL="285750" indent="-285750">
                        <a:buFont typeface="Arial" panose="020B0604020202020204" pitchFamily="34" charset="0"/>
                        <a:buChar char="•"/>
                      </a:pPr>
                      <a:r>
                        <a:rPr kumimoji="1" lang="en-US" altLang="ja-JP" sz="1600" b="0" dirty="0">
                          <a:solidFill>
                            <a:schemeClr val="tx1"/>
                          </a:solidFill>
                        </a:rPr>
                        <a:t>OSS</a:t>
                      </a:r>
                      <a:r>
                        <a:rPr kumimoji="1" lang="ja-JP" altLang="en-US" sz="1600" b="0" dirty="0">
                          <a:solidFill>
                            <a:schemeClr val="tx1"/>
                          </a:solidFill>
                        </a:rPr>
                        <a:t>を使う場合、使おうとしている開発者自身が</a:t>
                      </a:r>
                      <a:r>
                        <a:rPr kumimoji="1" lang="en-US" altLang="ja-JP" sz="1600" b="0" dirty="0">
                          <a:solidFill>
                            <a:schemeClr val="tx1"/>
                          </a:solidFill>
                        </a:rPr>
                        <a:t>OSS</a:t>
                      </a:r>
                      <a:r>
                        <a:rPr kumimoji="1" lang="ja-JP" altLang="en-US" sz="1600" b="0" dirty="0">
                          <a:solidFill>
                            <a:schemeClr val="tx1"/>
                          </a:solidFill>
                        </a:rPr>
                        <a:t>の素性を知り、そのライセンスを守るのは当然です</a:t>
                      </a:r>
                      <a:endParaRPr kumimoji="1" lang="en-US" altLang="ja-JP" sz="1600" b="0" dirty="0">
                        <a:solidFill>
                          <a:schemeClr val="tx1"/>
                        </a:solidFill>
                      </a:endParaRPr>
                    </a:p>
                    <a:p>
                      <a:pPr marL="285750" indent="-285750">
                        <a:buFont typeface="Arial" panose="020B0604020202020204" pitchFamily="34" charset="0"/>
                        <a:buChar char="•"/>
                      </a:pPr>
                      <a:r>
                        <a:rPr kumimoji="1" lang="ja-JP" altLang="en-US" sz="1600" b="0" dirty="0">
                          <a:solidFill>
                            <a:schemeClr val="tx1"/>
                          </a:solidFill>
                        </a:rPr>
                        <a:t>会社としてライセンスを遵守するのは当然です。ライセンスを遵守していないソフトを組み込んだ製品を出荷すると、お客様に迷惑をかけることになります。そのようなことは許されません。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05328"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7" name="テキスト ボックス 6">
            <a:extLst>
              <a:ext uri="{FF2B5EF4-FFF2-40B4-BE49-F238E27FC236}">
                <a16:creationId xmlns:a16="http://schemas.microsoft.com/office/drawing/2014/main" id="{5C913C9A-767A-4969-A6C8-69102B1611CC}"/>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9108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a:t>OSS Compliance - </a:t>
            </a:r>
            <a:r>
              <a:rPr kumimoji="1" lang="en-US" altLang="ja-JP" sz="3200" dirty="0"/>
              <a:t>Education</a:t>
            </a:r>
            <a:r>
              <a:rPr lang="ja-JP" altLang="en-US" sz="3200" dirty="0"/>
              <a:t> </a:t>
            </a:r>
            <a:r>
              <a:rPr lang="en-US" altLang="ja-JP" sz="3200" dirty="0"/>
              <a:t>/ Awareness</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23</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752253711"/>
              </p:ext>
            </p:extLst>
          </p:nvPr>
        </p:nvGraphicFramePr>
        <p:xfrm>
          <a:off x="389945" y="692697"/>
          <a:ext cx="9126110" cy="5882640"/>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207248">
                  <a:extLst>
                    <a:ext uri="{9D8B030D-6E8A-4147-A177-3AD203B41FA5}">
                      <a16:colId xmlns:a16="http://schemas.microsoft.com/office/drawing/2014/main" val="20001"/>
                    </a:ext>
                  </a:extLst>
                </a:gridCol>
                <a:gridCol w="4536504">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997318">
                  <a:extLst>
                    <a:ext uri="{9D8B030D-6E8A-4147-A177-3AD203B41FA5}">
                      <a16:colId xmlns:a16="http://schemas.microsoft.com/office/drawing/2014/main" val="20004"/>
                    </a:ext>
                  </a:extLst>
                </a:gridCol>
              </a:tblGrid>
              <a:tr h="389851">
                <a:tc gridSpan="2">
                  <a:txBody>
                    <a:bodyPr/>
                    <a:lstStyle/>
                    <a:p>
                      <a:r>
                        <a:rPr kumimoji="1" lang="en-US" altLang="ja-JP" sz="1800" b="0" dirty="0">
                          <a:solidFill>
                            <a:schemeClr val="tx1"/>
                          </a:solidFill>
                        </a:rPr>
                        <a:t>Company</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err="1">
                          <a:solidFill>
                            <a:schemeClr val="tx1"/>
                          </a:solidFill>
                        </a:rPr>
                        <a:t>Noname</a:t>
                      </a:r>
                      <a:r>
                        <a:rPr kumimoji="1" lang="en-US" altLang="ja-JP" sz="1800" b="0" dirty="0">
                          <a:solidFill>
                            <a:schemeClr val="tx1"/>
                          </a:solidFill>
                        </a:rPr>
                        <a:t> Company</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a:solidFill>
                            <a:schemeClr val="tx1"/>
                          </a:solidFill>
                        </a:rPr>
                        <a:t>Wiki</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9851">
                <a:tc gridSpan="2">
                  <a:txBody>
                    <a:bodyPr/>
                    <a:lstStyle/>
                    <a:p>
                      <a:r>
                        <a:rPr kumimoji="1" lang="en-US" altLang="ja-JP" sz="1800" b="0" dirty="0" err="1">
                          <a:solidFill>
                            <a:schemeClr val="tx1"/>
                          </a:solidFill>
                        </a:rPr>
                        <a:t>Presenetr</a:t>
                      </a:r>
                      <a:endParaRPr kumimoji="1" lang="en-US" altLang="ja-JP"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err="1"/>
                        <a:t>Nanashi</a:t>
                      </a:r>
                      <a:r>
                        <a:rPr kumimoji="1" lang="en-US" altLang="ja-JP" dirty="0"/>
                        <a:t>-san</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a:solidFill>
                            <a:schemeClr val="tx1"/>
                          </a:solidFill>
                        </a:rPr>
                        <a:t>Date</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a:solidFill>
                            <a:schemeClr val="tx1"/>
                          </a:solidFill>
                        </a:rPr>
                        <a:t>2018/06/08</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gridSpan="5">
                  <a:txBody>
                    <a:bodyPr/>
                    <a:lstStyle/>
                    <a:p>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141856">
                <a:tc>
                  <a:txBody>
                    <a:bodyPr/>
                    <a:lstStyle/>
                    <a:p>
                      <a:pPr algn="ctr"/>
                      <a:r>
                        <a:rPr kumimoji="1" lang="en-US" altLang="ja-JP" sz="2000" b="0" dirty="0">
                          <a:solidFill>
                            <a:schemeClr val="tx1"/>
                          </a:solidFill>
                        </a:rPr>
                        <a:t>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b="0" dirty="0">
                          <a:solidFill>
                            <a:schemeClr val="tx1"/>
                          </a:solidFill>
                        </a:rPr>
                        <a:t>e-learning, with simple test.(The contents are changed by software developers and software related departments)</a:t>
                      </a:r>
                    </a:p>
                    <a:p>
                      <a:pPr marL="174625" indent="-174625">
                        <a:buFont typeface="Arial" panose="020B0604020202020204" pitchFamily="34" charset="0"/>
                        <a:buChar char="•"/>
                      </a:pPr>
                      <a:r>
                        <a:rPr kumimoji="1" lang="en-US" altLang="ja-JP" b="0" dirty="0">
                          <a:solidFill>
                            <a:schemeClr val="tx1"/>
                          </a:solidFill>
                        </a:rPr>
                        <a:t>Along with the increase in number of developers, we moved to e-learning</a:t>
                      </a:r>
                    </a:p>
                    <a:p>
                      <a:pPr marL="174625" indent="-174625">
                        <a:buFont typeface="Arial" panose="020B0604020202020204" pitchFamily="34" charset="0"/>
                        <a:buChar char="•"/>
                      </a:pPr>
                      <a:r>
                        <a:rPr kumimoji="1" lang="en-US" altLang="ja-JP" b="0" dirty="0">
                          <a:solidFill>
                            <a:schemeClr val="tx1"/>
                          </a:solidFill>
                        </a:rPr>
                        <a:t>In the past, we held a seminar of about 2 hours a year several times, but now we are implementing it when there is a request</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1262992">
                <a:tc>
                  <a:txBody>
                    <a:bodyPr/>
                    <a:lstStyle/>
                    <a:p>
                      <a:pPr algn="ctr"/>
                      <a:r>
                        <a:rPr kumimoji="1" lang="en-US" altLang="ja-JP" sz="2000" b="0" dirty="0">
                          <a:solidFill>
                            <a:schemeClr val="tx1"/>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sz="1600" b="0" dirty="0">
                          <a:solidFill>
                            <a:schemeClr val="tx1"/>
                          </a:solidFill>
                        </a:rPr>
                        <a:t>People change a lot. Because there is no compulsion power, unattended persons will come out</a:t>
                      </a:r>
                    </a:p>
                    <a:p>
                      <a:pPr marL="174625" indent="-174625">
                        <a:buFont typeface="Arial" panose="020B0604020202020204" pitchFamily="34" charset="0"/>
                        <a:buChar char="•"/>
                      </a:pPr>
                      <a:r>
                        <a:rPr kumimoji="1" lang="en-US" altLang="ja-JP" sz="1600" b="0" dirty="0">
                          <a:solidFill>
                            <a:schemeClr val="tx1"/>
                          </a:solidFill>
                        </a:rPr>
                        <a:t>There is a variation in understanding degree</a:t>
                      </a:r>
                    </a:p>
                    <a:p>
                      <a:pPr marL="174625" indent="-174625">
                        <a:buFont typeface="Arial" panose="020B0604020202020204" pitchFamily="34" charset="0"/>
                        <a:buChar char="•"/>
                      </a:pPr>
                      <a:r>
                        <a:rPr kumimoji="1" lang="en-US" altLang="ja-JP" sz="1600" b="0" dirty="0">
                          <a:solidFill>
                            <a:schemeClr val="tx1"/>
                          </a:solidFill>
                        </a:rPr>
                        <a:t>Overseas response</a:t>
                      </a:r>
                    </a:p>
                    <a:p>
                      <a:pPr marL="174625" indent="-174625">
                        <a:buFont typeface="Arial" panose="020B0604020202020204" pitchFamily="34" charset="0"/>
                        <a:buChar char="•"/>
                      </a:pPr>
                      <a:r>
                        <a:rPr kumimoji="1" lang="en-US" altLang="ja-JP" sz="1600" b="0" dirty="0">
                          <a:solidFill>
                            <a:schemeClr val="tx1"/>
                          </a:solidFill>
                        </a:rPr>
                        <a:t>Response to "people who do not understand"</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1886193">
                <a:tc>
                  <a:txBody>
                    <a:bodyPr/>
                    <a:lstStyle/>
                    <a:p>
                      <a:pPr algn="ctr"/>
                      <a:r>
                        <a:rPr kumimoji="1" lang="en-US" altLang="ja-JP" sz="1800" b="0" dirty="0">
                          <a:solidFill>
                            <a:schemeClr val="tx1"/>
                          </a:solidFill>
                        </a:rPr>
                        <a:t>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285750" indent="-285750">
                        <a:buFont typeface="Arial" panose="020B0604020202020204" pitchFamily="34" charset="0"/>
                        <a:buChar char="•"/>
                      </a:pPr>
                      <a:r>
                        <a:rPr lang="en-US" altLang="ja-JP" sz="1600" dirty="0"/>
                        <a:t>Please actively use OSS.</a:t>
                      </a:r>
                      <a:endParaRPr kumimoji="1" lang="en-US" altLang="ja-JP" sz="1600" b="0" dirty="0">
                        <a:solidFill>
                          <a:schemeClr val="tx1"/>
                        </a:solidFill>
                      </a:endParaRPr>
                    </a:p>
                    <a:p>
                      <a:pPr marL="285750" indent="-285750">
                        <a:buFont typeface="Arial" panose="020B0604020202020204" pitchFamily="34" charset="0"/>
                        <a:buChar char="•"/>
                      </a:pPr>
                      <a:r>
                        <a:rPr kumimoji="1" lang="en-US" altLang="ja-JP" sz="1600" b="0" dirty="0">
                          <a:solidFill>
                            <a:schemeClr val="tx1"/>
                          </a:solidFill>
                        </a:rPr>
                        <a:t>Each OSS has a license, and you need to sign a contract to use it</a:t>
                      </a:r>
                    </a:p>
                    <a:p>
                      <a:pPr marL="285750" indent="-285750">
                        <a:buFont typeface="Arial" panose="020B0604020202020204" pitchFamily="34" charset="0"/>
                        <a:buChar char="•"/>
                      </a:pPr>
                      <a:r>
                        <a:rPr kumimoji="1" lang="en-US" altLang="ja-JP" sz="1600" b="0" dirty="0">
                          <a:solidFill>
                            <a:schemeClr val="tx1"/>
                          </a:solidFill>
                        </a:rPr>
                        <a:t>It is impossible to use software without complying with the contract as a company</a:t>
                      </a:r>
                    </a:p>
                    <a:p>
                      <a:pPr marL="285750" indent="-285750">
                        <a:buFont typeface="Arial" panose="020B0604020202020204" pitchFamily="34" charset="0"/>
                        <a:buChar char="•"/>
                      </a:pPr>
                      <a:r>
                        <a:rPr kumimoji="1" lang="en-US" altLang="ja-JP" sz="1600" b="0" dirty="0">
                          <a:solidFill>
                            <a:schemeClr val="tx1"/>
                          </a:solidFill>
                        </a:rPr>
                        <a:t>When using OSS, developers themselves trying to use themselves need to know the identity of OSS and protect their licenses</a:t>
                      </a:r>
                    </a:p>
                    <a:p>
                      <a:pPr marL="285750" indent="-285750">
                        <a:buFont typeface="Arial" panose="020B0604020202020204" pitchFamily="34" charset="0"/>
                        <a:buChar char="•"/>
                      </a:pPr>
                      <a:r>
                        <a:rPr kumimoji="1" lang="en-US" altLang="ja-JP" sz="1600" b="0" dirty="0">
                          <a:solidFill>
                            <a:schemeClr val="tx1"/>
                          </a:solidFill>
                        </a:rPr>
                        <a:t>It is natural that you comply with the license as a </a:t>
                      </a:r>
                      <a:r>
                        <a:rPr kumimoji="1" lang="en-US" altLang="ja-JP" sz="1600" b="0" dirty="0" err="1">
                          <a:solidFill>
                            <a:schemeClr val="tx1"/>
                          </a:solidFill>
                        </a:rPr>
                        <a:t>company.Shipment</a:t>
                      </a:r>
                      <a:r>
                        <a:rPr kumimoji="1" lang="en-US" altLang="ja-JP" sz="1600" b="0" dirty="0">
                          <a:solidFill>
                            <a:schemeClr val="tx1"/>
                          </a:solidFill>
                        </a:rPr>
                        <a:t> of products incorporating software that does not comply with licenses will cause customers </a:t>
                      </a:r>
                      <a:r>
                        <a:rPr kumimoji="1" lang="en-US" altLang="ja-JP" sz="1600" b="0" dirty="0" err="1">
                          <a:solidFill>
                            <a:schemeClr val="tx1"/>
                          </a:solidFill>
                        </a:rPr>
                        <a:t>inconvenience.Such</a:t>
                      </a:r>
                      <a:r>
                        <a:rPr kumimoji="1" lang="en-US" altLang="ja-JP" sz="1600" b="0" dirty="0">
                          <a:solidFill>
                            <a:schemeClr val="tx1"/>
                          </a:solidFill>
                        </a:rPr>
                        <a:t> things are not allowed.</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05328" y="742677"/>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7" name="テキスト ボックス 6">
            <a:extLst>
              <a:ext uri="{FF2B5EF4-FFF2-40B4-BE49-F238E27FC236}">
                <a16:creationId xmlns:a16="http://schemas.microsoft.com/office/drawing/2014/main" id="{15B69FD2-21DF-4D9B-8F4A-A4A2F50E0C23}"/>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059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ケーススタディ </a:t>
            </a:r>
            <a:r>
              <a:rPr lang="en-US" altLang="ja-JP" dirty="0"/>
              <a:t>&amp;</a:t>
            </a:r>
            <a:r>
              <a:rPr lang="ja-JP" altLang="en-US" dirty="0"/>
              <a:t> ライトニングトーク</a:t>
            </a:r>
            <a:endParaRPr kumimoji="1" lang="ja-JP" altLang="en-US" dirty="0"/>
          </a:p>
        </p:txBody>
      </p:sp>
      <p:sp>
        <p:nvSpPr>
          <p:cNvPr id="3" name="コンテンツ プレースホルダー 2"/>
          <p:cNvSpPr>
            <a:spLocks noGrp="1"/>
          </p:cNvSpPr>
          <p:nvPr>
            <p:ph idx="1"/>
          </p:nvPr>
        </p:nvSpPr>
        <p:spPr>
          <a:xfrm>
            <a:off x="495300" y="836712"/>
            <a:ext cx="8915400" cy="5935418"/>
          </a:xfrm>
        </p:spPr>
        <p:txBody>
          <a:bodyPr>
            <a:normAutofit fontScale="77500" lnSpcReduction="20000"/>
          </a:bodyPr>
          <a:lstStyle/>
          <a:p>
            <a:r>
              <a:rPr kumimoji="1" lang="en-US" altLang="ja-JP" dirty="0"/>
              <a:t>OSS</a:t>
            </a:r>
            <a:r>
              <a:rPr kumimoji="1" lang="ja-JP" altLang="en-US" dirty="0"/>
              <a:t>コンプライアンスにおいて、情報収集や情報共有の場で、他社の良い事例を聞ける機会も増えてきたと思います</a:t>
            </a:r>
            <a:endParaRPr kumimoji="1" lang="en-US" altLang="ja-JP" dirty="0"/>
          </a:p>
          <a:p>
            <a:r>
              <a:rPr lang="ja-JP" altLang="en-US" dirty="0"/>
              <a:t>一方で、広く議論する場はあっても、その場限りで終わってしまい、各自が自分のメモを頼りに社内へフィードバックする、などという状況が多いと感じています</a:t>
            </a:r>
            <a:endParaRPr lang="en-US" altLang="ja-JP" dirty="0"/>
          </a:p>
          <a:p>
            <a:r>
              <a:rPr kumimoji="1" lang="ja-JP" altLang="en-US" dirty="0"/>
              <a:t>フリーディスカッション</a:t>
            </a:r>
            <a:r>
              <a:rPr lang="ja-JP" altLang="en-US" dirty="0"/>
              <a:t>の場で情報を集めることができても、テーマが発散しがちなケースもあり、あえてケースを絞って各社の状況を話す、というようなことはあまりないと感じています</a:t>
            </a:r>
            <a:endParaRPr kumimoji="1" lang="en-US" altLang="ja-JP" dirty="0"/>
          </a:p>
          <a:p>
            <a:pPr marL="0" indent="0">
              <a:buNone/>
            </a:pPr>
            <a:endParaRPr kumimoji="1" lang="en-US" altLang="ja-JP" dirty="0"/>
          </a:p>
          <a:p>
            <a:pPr marL="0" indent="0">
              <a:buNone/>
            </a:pPr>
            <a:r>
              <a:rPr lang="ja-JP" altLang="en-US" dirty="0"/>
              <a:t>そこで、</a:t>
            </a:r>
            <a:r>
              <a:rPr kumimoji="1" lang="ja-JP" altLang="en-US" dirty="0"/>
              <a:t>テーマを決めて、各社の状況をそれぞれ発表し、下記の効果を目論見ます</a:t>
            </a:r>
            <a:endParaRPr kumimoji="1" lang="en-US" altLang="ja-JP" dirty="0"/>
          </a:p>
          <a:p>
            <a:pPr lvl="1"/>
            <a:r>
              <a:rPr lang="ja-JP" altLang="en-US" dirty="0"/>
              <a:t>テーマに沿って、ケーススタディを集めることで、参考にしやすい／新しい気付きがある、などの効果を期待</a:t>
            </a:r>
            <a:endParaRPr lang="en-US" altLang="ja-JP" dirty="0"/>
          </a:p>
          <a:p>
            <a:pPr lvl="1"/>
            <a:r>
              <a:rPr lang="ja-JP" altLang="en-US" dirty="0"/>
              <a:t>似ている状況の他社のケースから、良い点を社内にフィードバック</a:t>
            </a:r>
            <a:endParaRPr lang="en-US" altLang="ja-JP" dirty="0"/>
          </a:p>
          <a:p>
            <a:pPr lvl="1"/>
            <a:r>
              <a:rPr lang="ja-JP" altLang="en-US" dirty="0"/>
              <a:t>発表形態：</a:t>
            </a:r>
            <a:r>
              <a:rPr lang="en-US" altLang="ja-JP" dirty="0"/>
              <a:t>1</a:t>
            </a:r>
            <a:r>
              <a:rPr lang="ja-JP" altLang="en-US" dirty="0"/>
              <a:t>社持ち時間は</a:t>
            </a:r>
            <a:r>
              <a:rPr lang="en-US" altLang="ja-JP" dirty="0"/>
              <a:t>2</a:t>
            </a:r>
            <a:r>
              <a:rPr lang="ja-JP" altLang="en-US" dirty="0"/>
              <a:t>～</a:t>
            </a:r>
            <a:r>
              <a:rPr lang="en-US" altLang="ja-JP" dirty="0"/>
              <a:t>3</a:t>
            </a:r>
            <a:r>
              <a:rPr lang="ja-JP" altLang="en-US" dirty="0"/>
              <a:t>分として、状況</a:t>
            </a:r>
            <a:r>
              <a:rPr lang="en-US" altLang="ja-JP" dirty="0"/>
              <a:t>(</a:t>
            </a:r>
            <a:r>
              <a:rPr lang="ja-JP" altLang="en-US" dirty="0"/>
              <a:t>実状</a:t>
            </a:r>
            <a:r>
              <a:rPr lang="en-US" altLang="ja-JP" dirty="0"/>
              <a:t>)</a:t>
            </a:r>
            <a:r>
              <a:rPr lang="ja-JP" altLang="en-US" dirty="0"/>
              <a:t>をプレゼン</a:t>
            </a:r>
            <a:endParaRPr lang="en-US" altLang="ja-JP" dirty="0"/>
          </a:p>
          <a:p>
            <a:pPr lvl="2"/>
            <a:r>
              <a:rPr lang="ja-JP" altLang="en-US" dirty="0"/>
              <a:t>あえてある程度フォーマット化してシンプルに</a:t>
            </a:r>
            <a:endParaRPr lang="en-US" altLang="ja-JP" dirty="0"/>
          </a:p>
          <a:p>
            <a:pPr lvl="2"/>
            <a:r>
              <a:rPr lang="ja-JP" altLang="en-US" dirty="0"/>
              <a:t>その中でポイントと思う点、などを含める</a:t>
            </a:r>
            <a:endParaRPr lang="en-US" altLang="ja-JP" dirty="0"/>
          </a:p>
          <a:p>
            <a:pPr lvl="2"/>
            <a:r>
              <a:rPr lang="ja-JP" altLang="en-US" dirty="0"/>
              <a:t>匿名希望</a:t>
            </a:r>
            <a:r>
              <a:rPr lang="en-US" altLang="ja-JP" dirty="0"/>
              <a:t>(A</a:t>
            </a:r>
            <a:r>
              <a:rPr lang="ja-JP" altLang="en-US" dirty="0"/>
              <a:t>社，</a:t>
            </a:r>
            <a:r>
              <a:rPr lang="en-US" altLang="ja-JP" dirty="0"/>
              <a:t>B</a:t>
            </a:r>
            <a:r>
              <a:rPr lang="ja-JP" altLang="en-US" dirty="0"/>
              <a:t>社</a:t>
            </a:r>
            <a:r>
              <a:rPr lang="en-US" altLang="ja-JP" dirty="0"/>
              <a:t>)</a:t>
            </a:r>
            <a:r>
              <a:rPr lang="ja-JP" altLang="en-US" dirty="0"/>
              <a:t>も</a:t>
            </a:r>
            <a:r>
              <a:rPr lang="en-US" altLang="ja-JP" dirty="0"/>
              <a:t>OK</a:t>
            </a:r>
            <a:r>
              <a:rPr lang="ja-JP" altLang="en-US" dirty="0"/>
              <a:t>として、出来れば議事</a:t>
            </a:r>
            <a:r>
              <a:rPr lang="en-US" altLang="ja-JP" dirty="0"/>
              <a:t>(Wiki)</a:t>
            </a:r>
            <a:r>
              <a:rPr lang="ja-JP" altLang="en-US" dirty="0"/>
              <a:t>に残す</a:t>
            </a:r>
            <a:endParaRPr lang="en-US" altLang="ja-JP"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3</a:t>
            </a:fld>
            <a:endParaRPr lang="en-US" altLang="ja-JP"/>
          </a:p>
        </p:txBody>
      </p:sp>
      <p:pic>
        <p:nvPicPr>
          <p:cNvPr id="25" name="図 24" descr="画面の領域"/>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
        <p:nvSpPr>
          <p:cNvPr id="7" name="テキスト ボックス 6">
            <a:extLst>
              <a:ext uri="{FF2B5EF4-FFF2-40B4-BE49-F238E27FC236}">
                <a16:creationId xmlns:a16="http://schemas.microsoft.com/office/drawing/2014/main" id="{AAE2FA8D-6B80-4631-92DB-946BD9C21ACC}"/>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72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Case study &amp; Lightning Talk Proposal</a:t>
            </a:r>
            <a:endParaRPr kumimoji="1" lang="ja-JP" altLang="en-US" dirty="0"/>
          </a:p>
        </p:txBody>
      </p:sp>
      <p:sp>
        <p:nvSpPr>
          <p:cNvPr id="3" name="コンテンツ プレースホルダー 2"/>
          <p:cNvSpPr>
            <a:spLocks noGrp="1"/>
          </p:cNvSpPr>
          <p:nvPr>
            <p:ph idx="1"/>
          </p:nvPr>
        </p:nvSpPr>
        <p:spPr>
          <a:xfrm>
            <a:off x="495300" y="836712"/>
            <a:ext cx="8915400" cy="5935418"/>
          </a:xfrm>
        </p:spPr>
        <p:txBody>
          <a:bodyPr>
            <a:normAutofit fontScale="62500" lnSpcReduction="20000"/>
          </a:bodyPr>
          <a:lstStyle/>
          <a:p>
            <a:r>
              <a:rPr kumimoji="1" lang="en-US" altLang="ja-JP" dirty="0"/>
              <a:t>There are many opportunities(events) where we can hear overviews of OSS compliance practices in </a:t>
            </a:r>
            <a:r>
              <a:rPr lang="en-US" altLang="ja-JP" dirty="0"/>
              <a:t>other companies.</a:t>
            </a:r>
            <a:endParaRPr kumimoji="1" lang="en-US" altLang="ja-JP" dirty="0"/>
          </a:p>
          <a:p>
            <a:r>
              <a:rPr lang="en-US" altLang="ja-JP" dirty="0"/>
              <a:t>On the other hand, the discussions in such cases usually tend to be ad hoc, and knowledge in the discussions may not be archived and organized.</a:t>
            </a:r>
          </a:p>
          <a:p>
            <a:r>
              <a:rPr kumimoji="1" lang="en-US" altLang="ja-JP" dirty="0"/>
              <a:t>In addition, free discussions tend to diverge to many themes randomly.</a:t>
            </a:r>
          </a:p>
          <a:p>
            <a:endParaRPr lang="en-US" altLang="ja-JP" dirty="0"/>
          </a:p>
          <a:p>
            <a:pPr marL="0" indent="0">
              <a:buNone/>
            </a:pPr>
            <a:r>
              <a:rPr lang="en-US" altLang="ja-JP" dirty="0"/>
              <a:t>Therefore I would like to propose holding a lightning talk which is focused on one specific theme in advance.</a:t>
            </a:r>
            <a:endParaRPr kumimoji="1" lang="en-US" altLang="ja-JP" dirty="0"/>
          </a:p>
          <a:p>
            <a:pPr marL="0" indent="0">
              <a:buNone/>
            </a:pPr>
            <a:endParaRPr kumimoji="1" lang="en-US" altLang="ja-JP" dirty="0"/>
          </a:p>
          <a:p>
            <a:pPr lvl="1"/>
            <a:r>
              <a:rPr lang="en-US" altLang="ja-JP" dirty="0"/>
              <a:t>To collect case studies in one specific theme in one meeting, and repeat again. I hope the case studies may be easy to refer, and readers may become aware of new practices.</a:t>
            </a:r>
          </a:p>
          <a:p>
            <a:pPr lvl="1"/>
            <a:r>
              <a:rPr lang="en-US" altLang="ja-JP" dirty="0"/>
              <a:t>A case study of a company in a same level or situation as your company may give you a good suggestion.</a:t>
            </a:r>
          </a:p>
          <a:p>
            <a:pPr lvl="1"/>
            <a:r>
              <a:rPr lang="en-US" altLang="ja-JP" dirty="0"/>
              <a:t>Short presentation within 3 minutes by each company.</a:t>
            </a:r>
          </a:p>
          <a:p>
            <a:pPr lvl="2"/>
            <a:r>
              <a:rPr lang="en-US" altLang="ja-JP" dirty="0"/>
              <a:t>Presentation format is pre-defined in advance, in order to collect important points.</a:t>
            </a:r>
          </a:p>
          <a:p>
            <a:pPr lvl="2"/>
            <a:r>
              <a:rPr lang="en-US" altLang="ja-JP" dirty="0"/>
              <a:t>A presentation material is allowed on the condition of anonymity.</a:t>
            </a:r>
          </a:p>
          <a:p>
            <a:pPr lvl="2"/>
            <a:r>
              <a:rPr lang="en-US" altLang="ja-JP" dirty="0"/>
              <a:t>A presentation material is stored in Wiki.</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4</a:t>
            </a:fld>
            <a:endParaRPr lang="en-US" altLang="ja-JP"/>
          </a:p>
        </p:txBody>
      </p:sp>
      <p:pic>
        <p:nvPicPr>
          <p:cNvPr id="25" name="図 24"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
        <p:nvSpPr>
          <p:cNvPr id="6" name="正方形/長方形 5"/>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8" name="テキスト ボックス 7">
            <a:extLst>
              <a:ext uri="{FF2B5EF4-FFF2-40B4-BE49-F238E27FC236}">
                <a16:creationId xmlns:a16="http://schemas.microsoft.com/office/drawing/2014/main" id="{8A12EDD4-9911-4946-8D26-0BDC75876765}"/>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927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495300" y="981074"/>
            <a:ext cx="9066212" cy="5688285"/>
          </a:xfrm>
        </p:spPr>
        <p:txBody>
          <a:bodyPr>
            <a:normAutofit fontScale="92500"/>
          </a:bodyPr>
          <a:lstStyle/>
          <a:p>
            <a:r>
              <a:rPr lang="en-US" altLang="ja-JP" dirty="0"/>
              <a:t>Tips</a:t>
            </a:r>
            <a:r>
              <a:rPr lang="ja-JP" altLang="en-US" dirty="0"/>
              <a:t> </a:t>
            </a:r>
            <a:r>
              <a:rPr lang="en-US" altLang="ja-JP" dirty="0"/>
              <a:t>of the case study</a:t>
            </a:r>
            <a:endParaRPr kumimoji="1" lang="en-US" altLang="ja-JP" dirty="0"/>
          </a:p>
          <a:p>
            <a:pPr lvl="1"/>
            <a:r>
              <a:rPr lang="ja-JP" altLang="en-US" dirty="0"/>
              <a:t>独自フォーマットも</a:t>
            </a:r>
            <a:r>
              <a:rPr lang="en-US" altLang="ja-JP" dirty="0"/>
              <a:t>OK</a:t>
            </a:r>
            <a:r>
              <a:rPr lang="ja-JP" altLang="en-US" dirty="0"/>
              <a:t>です。ただし「</a:t>
            </a:r>
            <a:r>
              <a:rPr lang="en-US" altLang="ja-JP" dirty="0"/>
              <a:t>1</a:t>
            </a:r>
            <a:r>
              <a:rPr lang="ja-JP" altLang="en-US" dirty="0"/>
              <a:t>枚」で</a:t>
            </a:r>
            <a:endParaRPr lang="en-US" altLang="ja-JP" dirty="0"/>
          </a:p>
          <a:p>
            <a:pPr lvl="1"/>
            <a:r>
              <a:rPr lang="ja-JP" altLang="en-US" dirty="0"/>
              <a:t>出来れば英語版も作成いただけると助かります</a:t>
            </a:r>
            <a:endParaRPr lang="en-US" altLang="ja-JP" dirty="0"/>
          </a:p>
          <a:p>
            <a:pPr lvl="2"/>
            <a:r>
              <a:rPr lang="ja-JP" altLang="en-US" dirty="0"/>
              <a:t>英語版は、なし</a:t>
            </a:r>
            <a:r>
              <a:rPr lang="en-US" altLang="ja-JP" dirty="0"/>
              <a:t>/</a:t>
            </a:r>
            <a:r>
              <a:rPr lang="ja-JP" altLang="en-US" dirty="0"/>
              <a:t>後日、でも構いません</a:t>
            </a:r>
            <a:endParaRPr lang="en-US" altLang="ja-JP" dirty="0"/>
          </a:p>
          <a:p>
            <a:pPr lvl="1"/>
            <a:r>
              <a:rPr lang="ja-JP" altLang="en-US" dirty="0"/>
              <a:t>資料は当日のみ投影可、の場合は「</a:t>
            </a:r>
            <a:r>
              <a:rPr lang="en-US" altLang="ja-JP" dirty="0"/>
              <a:t>Wiki</a:t>
            </a:r>
            <a:r>
              <a:rPr lang="ja-JP" altLang="en-US" dirty="0"/>
              <a:t>：</a:t>
            </a:r>
            <a:r>
              <a:rPr lang="en-US" altLang="ja-JP" dirty="0"/>
              <a:t>NG</a:t>
            </a:r>
            <a:r>
              <a:rPr lang="ja-JP" altLang="en-US" dirty="0"/>
              <a:t>」に</a:t>
            </a:r>
            <a:r>
              <a:rPr lang="ja-JP" altLang="en-US" dirty="0" err="1"/>
              <a:t>○して</a:t>
            </a:r>
            <a:r>
              <a:rPr lang="ja-JP" altLang="en-US" dirty="0"/>
              <a:t>ください</a:t>
            </a:r>
            <a:endParaRPr lang="en-US" altLang="ja-JP" dirty="0"/>
          </a:p>
          <a:p>
            <a:pPr lvl="1"/>
            <a:r>
              <a:rPr kumimoji="1" lang="ja-JP" altLang="en-US" dirty="0"/>
              <a:t>「資料なし。当日口頭での発表」も</a:t>
            </a:r>
            <a:r>
              <a:rPr kumimoji="1" lang="en-US" altLang="ja-JP" dirty="0"/>
              <a:t>Welcome</a:t>
            </a:r>
            <a:r>
              <a:rPr kumimoji="1" lang="ja-JP" altLang="en-US" dirty="0" err="1"/>
              <a:t>です</a:t>
            </a:r>
            <a:endParaRPr kumimoji="1" lang="en-US" altLang="ja-JP" dirty="0"/>
          </a:p>
          <a:p>
            <a:pPr lvl="1"/>
            <a:r>
              <a:rPr lang="ja-JP" altLang="en-US" dirty="0"/>
              <a:t>「某</a:t>
            </a:r>
            <a:r>
              <a:rPr lang="en-US" altLang="ja-JP" dirty="0"/>
              <a:t>X</a:t>
            </a:r>
            <a:r>
              <a:rPr lang="ja-JP" altLang="en-US" dirty="0"/>
              <a:t>社」，「某社」，「匿名希望」，でも構いません</a:t>
            </a:r>
            <a:endParaRPr lang="en-US" altLang="ja-JP" dirty="0"/>
          </a:p>
          <a:p>
            <a:pPr lvl="1"/>
            <a:r>
              <a:rPr kumimoji="1" lang="ja-JP" altLang="en-US" dirty="0"/>
              <a:t>「何が良い・悪い」、ではなく、参考になる点を見つけられる機会になれば、というスタンスです</a:t>
            </a:r>
            <a:endParaRPr kumimoji="1" lang="en-US" altLang="ja-JP" dirty="0"/>
          </a:p>
          <a:p>
            <a:pPr lvl="1"/>
            <a:r>
              <a:rPr lang="ja-JP" altLang="en-US" dirty="0"/>
              <a:t>できれば</a:t>
            </a:r>
            <a:r>
              <a:rPr lang="en-US" altLang="ja-JP" dirty="0"/>
              <a:t>1</a:t>
            </a:r>
            <a:r>
              <a:rPr lang="ja-JP" altLang="en-US" dirty="0"/>
              <a:t>ファイルにして</a:t>
            </a:r>
            <a:r>
              <a:rPr lang="en-US" altLang="ja-JP" dirty="0"/>
              <a:t>Wiki</a:t>
            </a:r>
            <a:r>
              <a:rPr lang="ja-JP" altLang="en-US" dirty="0"/>
              <a:t>に掲載したいです。理由は、その回に参加できなかった方にも参考にして頂くため、です</a:t>
            </a:r>
            <a:endParaRPr lang="en-US" altLang="ja-JP"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5</a:t>
            </a:fld>
            <a:endParaRPr lang="en-US" altLang="ja-JP"/>
          </a:p>
        </p:txBody>
      </p:sp>
      <p:sp>
        <p:nvSpPr>
          <p:cNvPr id="6" name="テキスト ボックス 5">
            <a:extLst>
              <a:ext uri="{FF2B5EF4-FFF2-40B4-BE49-F238E27FC236}">
                <a16:creationId xmlns:a16="http://schemas.microsoft.com/office/drawing/2014/main" id="{D408BED7-1CCF-4DB4-8AA6-C044C96F054C}"/>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0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a:xfrm>
            <a:off x="495300" y="981074"/>
            <a:ext cx="8915400" cy="5688285"/>
          </a:xfrm>
        </p:spPr>
        <p:txBody>
          <a:bodyPr>
            <a:normAutofit/>
          </a:bodyPr>
          <a:lstStyle/>
          <a:p>
            <a:r>
              <a:rPr kumimoji="1" lang="en-US" altLang="ja-JP" dirty="0"/>
              <a:t>Tips of the case</a:t>
            </a:r>
            <a:r>
              <a:rPr kumimoji="1" lang="ja-JP" altLang="en-US" dirty="0"/>
              <a:t> </a:t>
            </a:r>
            <a:r>
              <a:rPr kumimoji="1" lang="en-US" altLang="ja-JP" dirty="0"/>
              <a:t>study</a:t>
            </a:r>
          </a:p>
          <a:p>
            <a:pPr lvl="1"/>
            <a:r>
              <a:rPr lang="en-US" altLang="ja-JP" dirty="0"/>
              <a:t>Original format by an attendee is acceptable, but within 1 page.</a:t>
            </a:r>
          </a:p>
          <a:p>
            <a:pPr lvl="1"/>
            <a:r>
              <a:rPr kumimoji="1" lang="en-US" altLang="ja-JP" dirty="0"/>
              <a:t>“No material, only aural presentation” is acceptable.</a:t>
            </a:r>
            <a:r>
              <a:rPr kumimoji="1" lang="ja-JP" altLang="en-US" dirty="0"/>
              <a:t> </a:t>
            </a:r>
            <a:endParaRPr kumimoji="1" lang="en-US" altLang="ja-JP" dirty="0"/>
          </a:p>
          <a:p>
            <a:pPr lvl="1"/>
            <a:r>
              <a:rPr lang="en-US" altLang="ja-JP" dirty="0"/>
              <a:t>Condition of anonymity is acceptable.</a:t>
            </a:r>
          </a:p>
          <a:p>
            <a:pPr lvl="1"/>
            <a:r>
              <a:rPr kumimoji="1" lang="en-US" altLang="ja-JP" dirty="0"/>
              <a:t>We do not judge “Good” and “Bad”, but want to find reference companies in the same situation.</a:t>
            </a:r>
          </a:p>
          <a:p>
            <a:pPr lvl="1"/>
            <a:r>
              <a:rPr lang="en-US" altLang="ja-JP" dirty="0"/>
              <a:t>We want to disclose the materials on Wiki, so that member who could not attend can read later.</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6</a:t>
            </a:fld>
            <a:endParaRPr lang="en-US" altLang="ja-JP"/>
          </a:p>
        </p:txBody>
      </p:sp>
      <p:sp>
        <p:nvSpPr>
          <p:cNvPr id="5" name="正方形/長方形 4"/>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7" name="テキスト ボックス 6">
            <a:extLst>
              <a:ext uri="{FF2B5EF4-FFF2-40B4-BE49-F238E27FC236}">
                <a16:creationId xmlns:a16="http://schemas.microsoft.com/office/drawing/2014/main" id="{F6019914-8FC4-424A-9C95-18E87BE55DFA}"/>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233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アジェンダ案</a:t>
            </a:r>
          </a:p>
        </p:txBody>
      </p:sp>
      <p:sp>
        <p:nvSpPr>
          <p:cNvPr id="3" name="コンテンツ プレースホルダー 2"/>
          <p:cNvSpPr>
            <a:spLocks noGrp="1"/>
          </p:cNvSpPr>
          <p:nvPr>
            <p:ph idx="1"/>
          </p:nvPr>
        </p:nvSpPr>
        <p:spPr>
          <a:xfrm>
            <a:off x="308484" y="836712"/>
            <a:ext cx="9289032" cy="5832648"/>
          </a:xfrm>
        </p:spPr>
        <p:txBody>
          <a:bodyPr>
            <a:normAutofit lnSpcReduction="10000"/>
          </a:bodyPr>
          <a:lstStyle/>
          <a:p>
            <a:r>
              <a:rPr lang="ja-JP" altLang="en-US" dirty="0"/>
              <a:t>テーマ例</a:t>
            </a:r>
            <a:endParaRPr lang="en-US" altLang="ja-JP" dirty="0"/>
          </a:p>
          <a:p>
            <a:pPr marL="627063" lvl="1" indent="-263525"/>
            <a:r>
              <a:rPr lang="ja-JP" altLang="en-US" dirty="0"/>
              <a:t>社内の</a:t>
            </a:r>
            <a:r>
              <a:rPr lang="en-US" altLang="ja-JP" dirty="0"/>
              <a:t>OSS</a:t>
            </a:r>
            <a:r>
              <a:rPr lang="ja-JP" altLang="en-US" dirty="0"/>
              <a:t>コンプライアンス推進、体制</a:t>
            </a:r>
            <a:r>
              <a:rPr lang="en-US" altLang="ja-JP" dirty="0"/>
              <a:t>/</a:t>
            </a:r>
            <a:r>
              <a:rPr lang="ja-JP" altLang="en-US" dirty="0"/>
              <a:t>組織としては、こんな感じです</a:t>
            </a:r>
            <a:endParaRPr lang="en-US" altLang="ja-JP" dirty="0"/>
          </a:p>
          <a:p>
            <a:pPr marL="627063" lvl="1" indent="-263525"/>
            <a:r>
              <a:rPr kumimoji="1" lang="ja-JP" altLang="en-US" dirty="0">
                <a:solidFill>
                  <a:srgbClr val="0066FF"/>
                </a:solidFill>
              </a:rPr>
              <a:t>技術者への説明の導入で、どんなことを伝えている？</a:t>
            </a:r>
            <a:endParaRPr kumimoji="1" lang="en-US" altLang="ja-JP" dirty="0">
              <a:solidFill>
                <a:srgbClr val="0066FF"/>
              </a:solidFill>
            </a:endParaRPr>
          </a:p>
          <a:p>
            <a:pPr marL="627063" lvl="1" indent="-263525"/>
            <a:r>
              <a:rPr lang="ja-JP" altLang="en-US" dirty="0">
                <a:solidFill>
                  <a:srgbClr val="0066FF"/>
                </a:solidFill>
              </a:rPr>
              <a:t>定期的な</a:t>
            </a:r>
            <a:r>
              <a:rPr lang="en-US" altLang="ja-JP" dirty="0">
                <a:solidFill>
                  <a:srgbClr val="0066FF"/>
                </a:solidFill>
              </a:rPr>
              <a:t>OSS</a:t>
            </a:r>
            <a:r>
              <a:rPr lang="ja-JP" altLang="en-US" dirty="0">
                <a:solidFill>
                  <a:srgbClr val="0066FF"/>
                </a:solidFill>
              </a:rPr>
              <a:t>コンプライアンス推進</a:t>
            </a:r>
            <a:r>
              <a:rPr lang="en-US" altLang="ja-JP" dirty="0">
                <a:solidFill>
                  <a:srgbClr val="0066FF"/>
                </a:solidFill>
              </a:rPr>
              <a:t>(</a:t>
            </a:r>
            <a:r>
              <a:rPr lang="ja-JP" altLang="en-US" dirty="0">
                <a:solidFill>
                  <a:srgbClr val="0066FF"/>
                </a:solidFill>
              </a:rPr>
              <a:t>啓発</a:t>
            </a:r>
            <a:r>
              <a:rPr lang="en-US" altLang="ja-JP" dirty="0">
                <a:solidFill>
                  <a:srgbClr val="0066FF"/>
                </a:solidFill>
              </a:rPr>
              <a:t>)</a:t>
            </a:r>
            <a:r>
              <a:rPr lang="ja-JP" altLang="en-US" dirty="0">
                <a:solidFill>
                  <a:srgbClr val="0066FF"/>
                </a:solidFill>
              </a:rPr>
              <a:t>に、していることは？</a:t>
            </a:r>
            <a:endParaRPr lang="en-US" altLang="ja-JP" dirty="0">
              <a:solidFill>
                <a:srgbClr val="0066FF"/>
              </a:solidFill>
            </a:endParaRPr>
          </a:p>
          <a:p>
            <a:pPr marL="627063" lvl="1" indent="-263525"/>
            <a:r>
              <a:rPr lang="ja-JP" altLang="en-US" dirty="0"/>
              <a:t>子会社・孫会社対応は？ 海外対応は？</a:t>
            </a:r>
            <a:endParaRPr lang="en-US" altLang="ja-JP" dirty="0"/>
          </a:p>
          <a:p>
            <a:pPr marL="627063" lvl="1" indent="-263525"/>
            <a:r>
              <a:rPr lang="en-US" altLang="ja-JP" dirty="0"/>
              <a:t>OSS</a:t>
            </a:r>
            <a:r>
              <a:rPr lang="ja-JP" altLang="en-US" dirty="0" err="1"/>
              <a:t>への</a:t>
            </a:r>
            <a:r>
              <a:rPr lang="ja-JP" altLang="en-US" dirty="0"/>
              <a:t>コントリビューションの際のあれこれ</a:t>
            </a:r>
            <a:endParaRPr lang="en-US" altLang="ja-JP" dirty="0"/>
          </a:p>
          <a:p>
            <a:pPr marL="627063" lvl="1" indent="-263525"/>
            <a:r>
              <a:rPr lang="ja-JP" altLang="en-US" dirty="0"/>
              <a:t>技術以外の職能の協力の取り付け方やアプローチの仕方</a:t>
            </a:r>
            <a:endParaRPr lang="en-US" altLang="ja-JP" dirty="0"/>
          </a:p>
          <a:p>
            <a:pPr marL="627063" lvl="1" indent="-263525"/>
            <a:r>
              <a:rPr lang="ja-JP" altLang="en-US" dirty="0"/>
              <a:t>「他社さんはこうなのに、なぜ当社はこうなの？」と言われたときの返しは？</a:t>
            </a:r>
            <a:endParaRPr lang="en-US" altLang="ja-JP" dirty="0"/>
          </a:p>
          <a:p>
            <a:pPr marL="627063" lvl="1" indent="-263525"/>
            <a:r>
              <a:rPr lang="ja-JP" altLang="en-US" dirty="0"/>
              <a:t>開発現場からの「ｘｘｘｘｘ」という声に、どうしている？</a:t>
            </a:r>
            <a:endParaRPr lang="en-US" altLang="ja-JP"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7</a:t>
            </a:fld>
            <a:endParaRPr lang="en-US" altLang="ja-JP"/>
          </a:p>
        </p:txBody>
      </p:sp>
      <p:pic>
        <p:nvPicPr>
          <p:cNvPr id="5" name="図 4"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
        <p:nvSpPr>
          <p:cNvPr id="6" name="角丸四角形 5"/>
          <p:cNvSpPr/>
          <p:nvPr/>
        </p:nvSpPr>
        <p:spPr bwMode="auto">
          <a:xfrm>
            <a:off x="632520" y="2204864"/>
            <a:ext cx="8928992" cy="1368152"/>
          </a:xfrm>
          <a:prstGeom prst="round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テキスト ボックス 7">
            <a:extLst>
              <a:ext uri="{FF2B5EF4-FFF2-40B4-BE49-F238E27FC236}">
                <a16:creationId xmlns:a16="http://schemas.microsoft.com/office/drawing/2014/main" id="{C150F31D-72DF-4705-8549-0E21C36DF9F5}"/>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726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～教育・啓発～</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8</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2821793821"/>
              </p:ext>
            </p:extLst>
          </p:nvPr>
        </p:nvGraphicFramePr>
        <p:xfrm>
          <a:off x="259205" y="836712"/>
          <a:ext cx="9387591" cy="5760720"/>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207248">
                  <a:extLst>
                    <a:ext uri="{9D8B030D-6E8A-4147-A177-3AD203B41FA5}">
                      <a16:colId xmlns:a16="http://schemas.microsoft.com/office/drawing/2014/main" val="20001"/>
                    </a:ext>
                  </a:extLst>
                </a:gridCol>
                <a:gridCol w="4536504">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2258799">
                  <a:extLst>
                    <a:ext uri="{9D8B030D-6E8A-4147-A177-3AD203B41FA5}">
                      <a16:colId xmlns:a16="http://schemas.microsoft.com/office/drawing/2014/main" val="20004"/>
                    </a:ext>
                  </a:extLst>
                </a:gridCol>
              </a:tblGrid>
              <a:tr h="288032">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dirty="0">
                          <a:solidFill>
                            <a:schemeClr val="tx1"/>
                          </a:solidFill>
                        </a:rPr>
                        <a:t>パナソニック株式会社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2000" b="0" dirty="0">
                          <a:solidFill>
                            <a:schemeClr val="tx1"/>
                          </a:solidFill>
                        </a:rPr>
                        <a:t>Wiki</a:t>
                      </a:r>
                      <a:r>
                        <a:rPr kumimoji="1" lang="ja-JP" altLang="en-US" sz="2000" b="0" dirty="0">
                          <a:solidFill>
                            <a:schemeClr val="tx1"/>
                          </a:solidFill>
                        </a:rPr>
                        <a:t>掲載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2312">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a:solidFill>
                            <a:schemeClr val="tx1"/>
                          </a:solidFill>
                        </a:rPr>
                        <a:t>加藤 慎介</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2018/05/24</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ja-JP" altLang="en-US" sz="2000" b="0" dirty="0">
                          <a:solidFill>
                            <a:schemeClr val="tx1"/>
                          </a:solidFill>
                        </a:rPr>
                        <a:t>実施</a:t>
                      </a:r>
                      <a:endParaRPr kumimoji="1" lang="en-US" altLang="ja-JP" sz="2000" b="0" dirty="0">
                        <a:solidFill>
                          <a:schemeClr val="tx1"/>
                        </a:solidFill>
                      </a:endParaRPr>
                    </a:p>
                    <a:p>
                      <a:pPr algn="ctr"/>
                      <a:r>
                        <a:rPr kumimoji="1" lang="ja-JP" altLang="en-US" sz="2000" b="0" dirty="0">
                          <a:solidFill>
                            <a:schemeClr val="tx1"/>
                          </a:solidFill>
                        </a:rPr>
                        <a:t>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174625" indent="-174625">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ja-JP" altLang="en-US" b="0" baseline="0" dirty="0">
                          <a:solidFill>
                            <a:schemeClr val="tx1"/>
                          </a:solidFill>
                        </a:rPr>
                        <a:t> </a:t>
                      </a:r>
                      <a:r>
                        <a:rPr kumimoji="1" lang="en-US" altLang="ja-JP" b="0" baseline="0" dirty="0">
                          <a:solidFill>
                            <a:schemeClr val="tx1"/>
                          </a:solidFill>
                        </a:rPr>
                        <a:t>OSS</a:t>
                      </a:r>
                      <a:r>
                        <a:rPr kumimoji="1" lang="ja-JP" altLang="en-US" b="0" baseline="0" dirty="0">
                          <a:solidFill>
                            <a:schemeClr val="tx1"/>
                          </a:solidFill>
                        </a:rPr>
                        <a:t>コンプライアンスセミナー</a:t>
                      </a:r>
                      <a:r>
                        <a:rPr kumimoji="1" lang="en-US" altLang="ja-JP" b="0" baseline="0" dirty="0">
                          <a:solidFill>
                            <a:schemeClr val="tx1"/>
                          </a:solidFill>
                        </a:rPr>
                        <a:t>(</a:t>
                      </a:r>
                      <a:r>
                        <a:rPr kumimoji="1" lang="ja-JP" altLang="en-US" b="0" baseline="0" dirty="0">
                          <a:solidFill>
                            <a:schemeClr val="tx1"/>
                          </a:solidFill>
                        </a:rPr>
                        <a:t>ボリューム：</a:t>
                      </a:r>
                      <a:r>
                        <a:rPr kumimoji="1" lang="en-US" altLang="ja-JP" b="0" baseline="0" dirty="0">
                          <a:solidFill>
                            <a:schemeClr val="tx1"/>
                          </a:solidFill>
                        </a:rPr>
                        <a:t>2</a:t>
                      </a:r>
                      <a:r>
                        <a:rPr kumimoji="1" lang="ja-JP" altLang="en-US" b="0" baseline="0" dirty="0">
                          <a:solidFill>
                            <a:schemeClr val="tx1"/>
                          </a:solidFill>
                        </a:rPr>
                        <a:t>時間</a:t>
                      </a:r>
                      <a:r>
                        <a:rPr kumimoji="1" lang="en-US" altLang="ja-JP" b="0" baseline="0" dirty="0">
                          <a:solidFill>
                            <a:schemeClr val="tx1"/>
                          </a:solidFill>
                        </a:rPr>
                        <a:t>/</a:t>
                      </a:r>
                      <a:r>
                        <a:rPr kumimoji="1" lang="ja-JP" altLang="en-US" b="0" baseline="0" dirty="0">
                          <a:solidFill>
                            <a:schemeClr val="tx1"/>
                          </a:solidFill>
                        </a:rPr>
                        <a:t>回、頻度：</a:t>
                      </a:r>
                      <a:r>
                        <a:rPr kumimoji="1" lang="en-US" altLang="ja-JP" b="0" baseline="0" dirty="0">
                          <a:solidFill>
                            <a:schemeClr val="tx1"/>
                          </a:solidFill>
                        </a:rPr>
                        <a:t>1</a:t>
                      </a:r>
                      <a:r>
                        <a:rPr kumimoji="1" lang="ja-JP" altLang="en-US" b="0" baseline="0" dirty="0">
                          <a:solidFill>
                            <a:schemeClr val="tx1"/>
                          </a:solidFill>
                        </a:rPr>
                        <a:t>回</a:t>
                      </a:r>
                      <a:r>
                        <a:rPr kumimoji="1" lang="en-US" altLang="ja-JP" b="0" baseline="0" dirty="0">
                          <a:solidFill>
                            <a:schemeClr val="tx1"/>
                          </a:solidFill>
                        </a:rPr>
                        <a:t>/2</a:t>
                      </a:r>
                      <a:r>
                        <a:rPr kumimoji="1" lang="ja-JP" altLang="en-US" b="0" baseline="0" dirty="0">
                          <a:solidFill>
                            <a:schemeClr val="tx1"/>
                          </a:solidFill>
                        </a:rPr>
                        <a:t>年を目安に部門毎に実施、受講者数：</a:t>
                      </a:r>
                      <a:r>
                        <a:rPr kumimoji="1" lang="en-US" altLang="ja-JP" b="0" baseline="0" dirty="0">
                          <a:solidFill>
                            <a:schemeClr val="tx1"/>
                          </a:solidFill>
                        </a:rPr>
                        <a:t>400</a:t>
                      </a:r>
                      <a:r>
                        <a:rPr kumimoji="1" lang="ja-JP" altLang="en-US" b="0" baseline="0" dirty="0">
                          <a:solidFill>
                            <a:schemeClr val="tx1"/>
                          </a:solidFill>
                        </a:rPr>
                        <a:t>人位</a:t>
                      </a:r>
                      <a:r>
                        <a:rPr kumimoji="1" lang="en-US" altLang="ja-JP" b="0" baseline="0" dirty="0">
                          <a:solidFill>
                            <a:schemeClr val="tx1"/>
                          </a:solidFill>
                        </a:rPr>
                        <a:t>/</a:t>
                      </a:r>
                      <a:r>
                        <a:rPr kumimoji="1" lang="ja-JP" altLang="en-US" b="0" baseline="0" dirty="0">
                          <a:solidFill>
                            <a:schemeClr val="tx1"/>
                          </a:solidFill>
                        </a:rPr>
                        <a:t>年</a:t>
                      </a:r>
                      <a:r>
                        <a:rPr kumimoji="1" lang="en-US" altLang="ja-JP" b="0" baseline="0" dirty="0">
                          <a:solidFill>
                            <a:schemeClr val="tx1"/>
                          </a:solidFill>
                        </a:rPr>
                        <a:t>)</a:t>
                      </a:r>
                    </a:p>
                    <a:p>
                      <a:pPr marL="455613" lvl="2" indent="-174625">
                        <a:buFont typeface="Arial" panose="020B0604020202020204" pitchFamily="34" charset="0"/>
                        <a:buChar char="•"/>
                      </a:pPr>
                      <a:r>
                        <a:rPr kumimoji="1" lang="ja-JP" altLang="en-US" sz="1600" b="0" baseline="0" dirty="0">
                          <a:solidFill>
                            <a:schemeClr val="tx1"/>
                          </a:solidFill>
                        </a:rPr>
                        <a:t>部門毎に開催し、</a:t>
                      </a:r>
                      <a:r>
                        <a:rPr kumimoji="1" lang="en-US" altLang="ja-JP" sz="1600" b="0" baseline="0" dirty="0">
                          <a:solidFill>
                            <a:schemeClr val="tx1"/>
                          </a:solidFill>
                        </a:rPr>
                        <a:t>1</a:t>
                      </a:r>
                      <a:r>
                        <a:rPr kumimoji="1" lang="ja-JP" altLang="en-US" sz="1600" b="0" baseline="0" dirty="0">
                          <a:solidFill>
                            <a:schemeClr val="tx1"/>
                          </a:solidFill>
                        </a:rPr>
                        <a:t>回の開催時の受講者は</a:t>
                      </a:r>
                      <a:r>
                        <a:rPr kumimoji="1" lang="en-US" altLang="ja-JP" sz="1600" b="0" baseline="0" dirty="0">
                          <a:solidFill>
                            <a:schemeClr val="tx1"/>
                          </a:solidFill>
                        </a:rPr>
                        <a:t>20</a:t>
                      </a:r>
                      <a:r>
                        <a:rPr kumimoji="1" lang="ja-JP" altLang="en-US" sz="1600" b="0" baseline="0" dirty="0">
                          <a:solidFill>
                            <a:schemeClr val="tx1"/>
                          </a:solidFill>
                        </a:rPr>
                        <a:t>～</a:t>
                      </a:r>
                      <a:r>
                        <a:rPr kumimoji="1" lang="en-US" altLang="ja-JP" sz="1600" b="0" baseline="0" dirty="0">
                          <a:solidFill>
                            <a:schemeClr val="tx1"/>
                          </a:solidFill>
                        </a:rPr>
                        <a:t>150</a:t>
                      </a:r>
                      <a:r>
                        <a:rPr kumimoji="1" lang="ja-JP" altLang="en-US" sz="1600" b="0" baseline="0" dirty="0">
                          <a:solidFill>
                            <a:schemeClr val="tx1"/>
                          </a:solidFill>
                        </a:rPr>
                        <a:t>人。最長</a:t>
                      </a:r>
                      <a:r>
                        <a:rPr kumimoji="1" lang="en-US" altLang="ja-JP" sz="1600" b="0" baseline="0" dirty="0">
                          <a:solidFill>
                            <a:schemeClr val="tx1"/>
                          </a:solidFill>
                        </a:rPr>
                        <a:t>2</a:t>
                      </a:r>
                      <a:r>
                        <a:rPr kumimoji="1" lang="ja-JP" altLang="en-US" sz="1600" b="0" baseline="0" dirty="0">
                          <a:solidFill>
                            <a:schemeClr val="tx1"/>
                          </a:solidFill>
                        </a:rPr>
                        <a:t>時間の分量だが、適宜短縮版で実施するケースもあり。対象者は</a:t>
                      </a:r>
                      <a:r>
                        <a:rPr kumimoji="1" lang="en-US" altLang="ja-JP" sz="1600" b="0" baseline="0" dirty="0">
                          <a:solidFill>
                            <a:schemeClr val="tx1"/>
                          </a:solidFill>
                        </a:rPr>
                        <a:t>SW</a:t>
                      </a:r>
                      <a:r>
                        <a:rPr kumimoji="1" lang="ja-JP" altLang="en-US" sz="1600" b="0" baseline="0" dirty="0">
                          <a:solidFill>
                            <a:schemeClr val="tx1"/>
                          </a:solidFill>
                        </a:rPr>
                        <a:t>技術者を想定も他職能の参加も</a:t>
                      </a:r>
                      <a:endParaRPr kumimoji="1" lang="en-US" altLang="ja-JP" b="0" baseline="0" dirty="0">
                        <a:solidFill>
                          <a:schemeClr val="tx1"/>
                        </a:solidFill>
                      </a:endParaRPr>
                    </a:p>
                    <a:p>
                      <a:pPr marL="174625" indent="-174625">
                        <a:buFont typeface="Arial" panose="020B0604020202020204" pitchFamily="34" charset="0"/>
                        <a:buChar char="•"/>
                      </a:pPr>
                      <a:r>
                        <a:rPr kumimoji="1" lang="en-US" altLang="ja-JP" b="0" baseline="0" dirty="0">
                          <a:solidFill>
                            <a:schemeClr val="tx1"/>
                          </a:solidFill>
                        </a:rPr>
                        <a:t>OSS</a:t>
                      </a:r>
                      <a:r>
                        <a:rPr kumimoji="1" lang="ja-JP" altLang="en-US" b="0" baseline="0" dirty="0">
                          <a:solidFill>
                            <a:schemeClr val="tx1"/>
                          </a:solidFill>
                        </a:rPr>
                        <a:t> </a:t>
                      </a:r>
                      <a:r>
                        <a:rPr kumimoji="1" lang="en-US" altLang="ja-JP" b="0" baseline="0" dirty="0">
                          <a:solidFill>
                            <a:schemeClr val="tx1"/>
                          </a:solidFill>
                        </a:rPr>
                        <a:t>e-</a:t>
                      </a:r>
                      <a:r>
                        <a:rPr kumimoji="1" lang="ja-JP" altLang="en-US" b="0" baseline="0" dirty="0">
                          <a:solidFill>
                            <a:schemeClr val="tx1"/>
                          </a:solidFill>
                        </a:rPr>
                        <a:t>テスト </a:t>
                      </a:r>
                      <a:r>
                        <a:rPr kumimoji="1" lang="en-US" altLang="ja-JP" b="0" baseline="0" dirty="0">
                          <a:solidFill>
                            <a:schemeClr val="tx1"/>
                          </a:solidFill>
                        </a:rPr>
                        <a:t>(</a:t>
                      </a:r>
                      <a:r>
                        <a:rPr kumimoji="1" lang="ja-JP" altLang="en-US" b="0" baseline="0" dirty="0">
                          <a:solidFill>
                            <a:schemeClr val="tx1"/>
                          </a:solidFill>
                        </a:rPr>
                        <a:t>ボリューム：</a:t>
                      </a:r>
                      <a:r>
                        <a:rPr kumimoji="1" lang="en-US" altLang="ja-JP" b="0" baseline="0" dirty="0">
                          <a:solidFill>
                            <a:schemeClr val="tx1"/>
                          </a:solidFill>
                        </a:rPr>
                        <a:t>20</a:t>
                      </a:r>
                      <a:r>
                        <a:rPr kumimoji="1" lang="ja-JP" altLang="en-US" b="0" baseline="0" dirty="0">
                          <a:solidFill>
                            <a:schemeClr val="tx1"/>
                          </a:solidFill>
                        </a:rPr>
                        <a:t>問</a:t>
                      </a:r>
                      <a:r>
                        <a:rPr kumimoji="1" lang="en-US" altLang="ja-JP" b="0" baseline="0" dirty="0">
                          <a:solidFill>
                            <a:schemeClr val="tx1"/>
                          </a:solidFill>
                        </a:rPr>
                        <a:t>(</a:t>
                      </a:r>
                      <a:r>
                        <a:rPr kumimoji="1" lang="ja-JP" altLang="en-US" b="0" baseline="0" dirty="0">
                          <a:solidFill>
                            <a:schemeClr val="tx1"/>
                          </a:solidFill>
                        </a:rPr>
                        <a:t>簡易なものばかり</a:t>
                      </a:r>
                      <a:r>
                        <a:rPr kumimoji="1" lang="en-US" altLang="ja-JP" b="0" baseline="0" dirty="0">
                          <a:solidFill>
                            <a:schemeClr val="tx1"/>
                          </a:solidFill>
                        </a:rPr>
                        <a:t>)</a:t>
                      </a:r>
                      <a:r>
                        <a:rPr kumimoji="1" lang="ja-JP" altLang="en-US" b="0" baseline="0" dirty="0" err="1">
                          <a:solidFill>
                            <a:schemeClr val="tx1"/>
                          </a:solidFill>
                        </a:rPr>
                        <a:t>、</a:t>
                      </a:r>
                      <a:r>
                        <a:rPr kumimoji="1" lang="ja-JP" altLang="en-US" b="0" baseline="0" dirty="0">
                          <a:solidFill>
                            <a:schemeClr val="tx1"/>
                          </a:solidFill>
                        </a:rPr>
                        <a:t>受講者数：のべ</a:t>
                      </a:r>
                      <a:r>
                        <a:rPr kumimoji="1" lang="en-US" altLang="ja-JP" b="0" baseline="0" dirty="0">
                          <a:solidFill>
                            <a:schemeClr val="tx1"/>
                          </a:solidFill>
                        </a:rPr>
                        <a:t>1000</a:t>
                      </a:r>
                      <a:r>
                        <a:rPr kumimoji="1" lang="ja-JP" altLang="en-US" b="0" baseline="0" dirty="0">
                          <a:solidFill>
                            <a:schemeClr val="tx1"/>
                          </a:solidFill>
                        </a:rPr>
                        <a:t>人超</a:t>
                      </a:r>
                      <a:r>
                        <a:rPr kumimoji="1" lang="en-US" altLang="ja-JP" b="0" baseline="0" dirty="0">
                          <a:solidFill>
                            <a:schemeClr val="tx1"/>
                          </a:solidFill>
                        </a:rPr>
                        <a:t>)</a:t>
                      </a:r>
                    </a:p>
                    <a:p>
                      <a:pPr marL="174625" indent="-174625">
                        <a:buFont typeface="Arial" panose="020B0604020202020204" pitchFamily="34" charset="0"/>
                        <a:buChar char="•"/>
                      </a:pPr>
                      <a:r>
                        <a:rPr kumimoji="1" lang="ja-JP" altLang="en-US" b="0" baseline="0" dirty="0">
                          <a:solidFill>
                            <a:schemeClr val="tx1"/>
                          </a:solidFill>
                        </a:rPr>
                        <a:t>社内啓発資料として</a:t>
                      </a:r>
                      <a:r>
                        <a:rPr kumimoji="1" lang="en-US" altLang="ja-JP" b="0" baseline="0" dirty="0">
                          <a:solidFill>
                            <a:schemeClr val="tx1"/>
                          </a:solidFill>
                        </a:rPr>
                        <a:t>OSS</a:t>
                      </a:r>
                      <a:r>
                        <a:rPr kumimoji="1" lang="ja-JP" altLang="en-US" b="0" baseline="0" dirty="0">
                          <a:solidFill>
                            <a:schemeClr val="tx1"/>
                          </a:solidFill>
                        </a:rPr>
                        <a:t>コンプライアンスかわら版の発行</a:t>
                      </a:r>
                      <a:r>
                        <a:rPr kumimoji="1" lang="en-US" altLang="ja-JP" b="0" baseline="0" dirty="0">
                          <a:solidFill>
                            <a:schemeClr val="tx1"/>
                          </a:solidFill>
                        </a:rPr>
                        <a:t>(</a:t>
                      </a:r>
                      <a:r>
                        <a:rPr kumimoji="1" lang="ja-JP" altLang="en-US" b="0" baseline="0" dirty="0">
                          <a:solidFill>
                            <a:schemeClr val="tx1"/>
                          </a:solidFill>
                        </a:rPr>
                        <a:t>不定期</a:t>
                      </a:r>
                      <a:r>
                        <a:rPr kumimoji="1" lang="en-US" altLang="ja-JP" b="0" baseline="0" dirty="0">
                          <a:solidFill>
                            <a:schemeClr val="tx1"/>
                          </a:solidFill>
                        </a:rPr>
                        <a:t>)</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ja-JP" altLang="en-US" sz="2000" b="0" dirty="0">
                          <a:solidFill>
                            <a:schemeClr val="tx1"/>
                          </a:solidFill>
                        </a:rPr>
                        <a:t>課題など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en-US" altLang="ja-JP"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rPr>
                        <a:t>・</a:t>
                      </a:r>
                      <a:r>
                        <a:rPr kumimoji="1" lang="ja-JP" altLang="en-US" b="0" baseline="0" dirty="0">
                          <a:solidFill>
                            <a:schemeClr val="tx1"/>
                          </a:solidFill>
                        </a:rPr>
                        <a:t> グローバル・サプライチェーンを含めた全社での統一的な運用の仕組みづくり</a:t>
                      </a:r>
                      <a:endParaRPr kumimoji="1" lang="en-US" altLang="ja-JP"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2499280">
                <a:tc gridSpan="2">
                  <a:txBody>
                    <a:bodyPr/>
                    <a:lstStyle/>
                    <a:p>
                      <a:pPr algn="ctr"/>
                      <a:r>
                        <a:rPr kumimoji="1" lang="ja-JP" altLang="en-US" sz="2000" b="0" dirty="0">
                          <a:solidFill>
                            <a:schemeClr val="tx1"/>
                          </a:solidFill>
                        </a:rPr>
                        <a:t>こんな感じで話すことがあります</a:t>
                      </a:r>
                      <a:endParaRPr kumimoji="1" lang="en-US" altLang="ja-JP"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panose="020B0604020202020204" pitchFamily="34" charset="0"/>
                        <a:buChar char="•"/>
                      </a:pPr>
                      <a:r>
                        <a:rPr kumimoji="1" lang="en-US" altLang="ja-JP" sz="1600" b="0" dirty="0">
                          <a:solidFill>
                            <a:schemeClr val="tx1"/>
                          </a:solidFill>
                        </a:rPr>
                        <a:t>(</a:t>
                      </a:r>
                      <a:r>
                        <a:rPr kumimoji="1" lang="ja-JP" altLang="en-US" sz="1600" b="0" dirty="0">
                          <a:solidFill>
                            <a:schemeClr val="tx1"/>
                          </a:solidFill>
                        </a:rPr>
                        <a:t>全体・一般論として</a:t>
                      </a:r>
                      <a:r>
                        <a:rPr kumimoji="1" lang="en-US" altLang="ja-JP" sz="1600" b="0" dirty="0">
                          <a:solidFill>
                            <a:schemeClr val="tx1"/>
                          </a:solidFill>
                        </a:rPr>
                        <a:t>)</a:t>
                      </a:r>
                      <a:r>
                        <a:rPr kumimoji="1" lang="ja-JP" altLang="en-US" sz="1600" b="0" dirty="0">
                          <a:solidFill>
                            <a:schemeClr val="tx1"/>
                          </a:solidFill>
                        </a:rPr>
                        <a:t> </a:t>
                      </a:r>
                      <a:r>
                        <a:rPr kumimoji="1" lang="en-US" altLang="ja-JP" sz="1600" b="0" dirty="0">
                          <a:solidFill>
                            <a:schemeClr val="tx1"/>
                          </a:solidFill>
                        </a:rPr>
                        <a:t>OSS</a:t>
                      </a:r>
                      <a:r>
                        <a:rPr kumimoji="1" lang="ja-JP" altLang="en-US" sz="1600" b="0" dirty="0">
                          <a:solidFill>
                            <a:schemeClr val="tx1"/>
                          </a:solidFill>
                        </a:rPr>
                        <a:t>ライセンス条件を守らないことは「著作権侵害」。</a:t>
                      </a:r>
                      <a:r>
                        <a:rPr kumimoji="1" lang="en-US" altLang="ja-JP" sz="1600" b="0" dirty="0">
                          <a:solidFill>
                            <a:schemeClr val="tx1"/>
                          </a:solidFill>
                        </a:rPr>
                        <a:t>Panasonic</a:t>
                      </a:r>
                      <a:r>
                        <a:rPr kumimoji="1" lang="ja-JP" altLang="en-US" sz="1600" b="0" dirty="0">
                          <a:solidFill>
                            <a:schemeClr val="tx1"/>
                          </a:solidFill>
                        </a:rPr>
                        <a:t>としてそのような状態で事業をするんですか？ ということ、です</a:t>
                      </a:r>
                      <a:endParaRPr kumimoji="1" lang="en-US" altLang="ja-JP" sz="1600" b="0" dirty="0">
                        <a:solidFill>
                          <a:schemeClr val="tx1"/>
                        </a:solidFill>
                      </a:endParaRPr>
                    </a:p>
                    <a:p>
                      <a:pPr marL="285750" indent="-285750">
                        <a:buFont typeface="Arial" panose="020B0604020202020204" pitchFamily="34" charset="0"/>
                        <a:buChar char="•"/>
                      </a:pPr>
                      <a:r>
                        <a:rPr kumimoji="1" lang="en-US" altLang="ja-JP" sz="1600" b="0" dirty="0">
                          <a:solidFill>
                            <a:schemeClr val="tx1"/>
                          </a:solidFill>
                        </a:rPr>
                        <a:t>(</a:t>
                      </a:r>
                      <a:r>
                        <a:rPr kumimoji="1" lang="ja-JP" altLang="en-US" sz="1600" b="0" dirty="0">
                          <a:solidFill>
                            <a:schemeClr val="tx1"/>
                          </a:solidFill>
                        </a:rPr>
                        <a:t>ソフトウェア開発者に対して</a:t>
                      </a:r>
                      <a:r>
                        <a:rPr kumimoji="1" lang="en-US" altLang="ja-JP" sz="1600" b="0" dirty="0">
                          <a:solidFill>
                            <a:schemeClr val="tx1"/>
                          </a:solidFill>
                        </a:rPr>
                        <a:t>)</a:t>
                      </a:r>
                      <a:r>
                        <a:rPr kumimoji="1" lang="ja-JP" altLang="en-US" sz="1600" b="0" dirty="0">
                          <a:solidFill>
                            <a:schemeClr val="tx1"/>
                          </a:solidFill>
                        </a:rPr>
                        <a:t> ソフトウェアを開発するのであれば、使うソフトウェアがわかっていて当然ですよね。</a:t>
                      </a:r>
                      <a:r>
                        <a:rPr kumimoji="1" lang="en-US" altLang="ja-JP" sz="1600" b="0" dirty="0">
                          <a:solidFill>
                            <a:schemeClr val="tx1"/>
                          </a:solidFill>
                        </a:rPr>
                        <a:t>OSS</a:t>
                      </a:r>
                      <a:r>
                        <a:rPr kumimoji="1" lang="ja-JP" altLang="en-US" sz="1600" b="0" dirty="0">
                          <a:solidFill>
                            <a:schemeClr val="tx1"/>
                          </a:solidFill>
                        </a:rPr>
                        <a:t>コンプライアンスのための</a:t>
                      </a:r>
                      <a:r>
                        <a:rPr kumimoji="1" lang="en-US" altLang="ja-JP" sz="1600" b="0" dirty="0">
                          <a:solidFill>
                            <a:schemeClr val="tx1"/>
                          </a:solidFill>
                        </a:rPr>
                        <a:t>OSS</a:t>
                      </a:r>
                      <a:r>
                        <a:rPr kumimoji="1" lang="ja-JP" altLang="en-US" sz="1600" b="0" dirty="0">
                          <a:solidFill>
                            <a:schemeClr val="tx1"/>
                          </a:solidFill>
                        </a:rPr>
                        <a:t>管理は、「</a:t>
                      </a:r>
                      <a:r>
                        <a:rPr kumimoji="1" lang="en-US" altLang="ja-JP" sz="1600" b="0" dirty="0">
                          <a:solidFill>
                            <a:schemeClr val="tx1"/>
                          </a:solidFill>
                        </a:rPr>
                        <a:t>OSS</a:t>
                      </a:r>
                      <a:r>
                        <a:rPr kumimoji="1" lang="ja-JP" altLang="en-US" sz="1600" b="0" dirty="0">
                          <a:solidFill>
                            <a:schemeClr val="tx1"/>
                          </a:solidFill>
                        </a:rPr>
                        <a:t>だからやらないといけない」いうわけではなくて、ソフトウェア管理の一環です。ソフトウェアの構成管理できていますか？</a:t>
                      </a:r>
                      <a:endParaRPr kumimoji="1" lang="en-US" altLang="ja-JP" sz="1600" b="0" dirty="0">
                        <a:solidFill>
                          <a:schemeClr val="tx1"/>
                        </a:solidFill>
                      </a:endParaRPr>
                    </a:p>
                    <a:p>
                      <a:pPr marL="285750" indent="-285750">
                        <a:buFont typeface="Arial" panose="020B0604020202020204" pitchFamily="34" charset="0"/>
                        <a:buChar char="•"/>
                      </a:pPr>
                      <a:r>
                        <a:rPr kumimoji="1" lang="en-US" altLang="ja-JP" sz="1600" b="0" dirty="0">
                          <a:solidFill>
                            <a:schemeClr val="tx1"/>
                          </a:solidFill>
                        </a:rPr>
                        <a:t>(</a:t>
                      </a:r>
                      <a:r>
                        <a:rPr kumimoji="1" lang="ja-JP" altLang="en-US" sz="1600" b="0" dirty="0">
                          <a:solidFill>
                            <a:schemeClr val="tx1"/>
                          </a:solidFill>
                        </a:rPr>
                        <a:t>条件に対する様々な意見に対して</a:t>
                      </a:r>
                      <a:r>
                        <a:rPr kumimoji="1" lang="en-US" altLang="ja-JP" sz="1600" b="0" dirty="0">
                          <a:solidFill>
                            <a:schemeClr val="tx1"/>
                          </a:solidFill>
                        </a:rPr>
                        <a:t>)</a:t>
                      </a:r>
                      <a:r>
                        <a:rPr kumimoji="1" lang="ja-JP" altLang="en-US" sz="1600" b="0" dirty="0">
                          <a:solidFill>
                            <a:schemeClr val="tx1"/>
                          </a:solidFill>
                        </a:rPr>
                        <a:t> 商品やサービスをリリースする際に、様々な条件がありますよね。あくまで</a:t>
                      </a:r>
                      <a:r>
                        <a:rPr kumimoji="1" lang="en-US" altLang="ja-JP" sz="1600" b="0" dirty="0">
                          <a:solidFill>
                            <a:schemeClr val="tx1"/>
                          </a:solidFill>
                        </a:rPr>
                        <a:t>OSS</a:t>
                      </a:r>
                      <a:r>
                        <a:rPr kumimoji="1" lang="ja-JP" altLang="en-US" sz="1600" b="0" dirty="0">
                          <a:solidFill>
                            <a:schemeClr val="tx1"/>
                          </a:solidFill>
                        </a:rPr>
                        <a:t>ライセンスの条件もそのうちのひとつ、と考えましょう。例えば、他社サービスのロゴを載せる、取説に使っていることを示す、こんな使い方はしてはいけない、などなど、厳しい条件は他にもありますよ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761312"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7" name="テキスト ボックス 6">
            <a:extLst>
              <a:ext uri="{FF2B5EF4-FFF2-40B4-BE49-F238E27FC236}">
                <a16:creationId xmlns:a16="http://schemas.microsoft.com/office/drawing/2014/main" id="{4F62A962-FB14-42FB-839E-3CF33FE0AAC7}"/>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9473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600" dirty="0"/>
              <a:t>OSS Compliance - Education</a:t>
            </a:r>
            <a:r>
              <a:rPr lang="ja-JP" altLang="en-US" sz="2600" dirty="0"/>
              <a:t> </a:t>
            </a:r>
            <a:r>
              <a:rPr lang="en-US" altLang="ja-JP" sz="2600" dirty="0"/>
              <a:t>/ Awareness</a:t>
            </a:r>
            <a:endParaRPr lang="ja-JP" altLang="en-US" sz="2600" dirty="0"/>
          </a:p>
        </p:txBody>
      </p:sp>
      <p:graphicFrame>
        <p:nvGraphicFramePr>
          <p:cNvPr id="5" name="表 4"/>
          <p:cNvGraphicFramePr>
            <a:graphicFrameLocks noGrp="1"/>
          </p:cNvGraphicFramePr>
          <p:nvPr>
            <p:extLst>
              <p:ext uri="{D42A27DB-BD31-4B8C-83A1-F6EECF244321}">
                <p14:modId xmlns:p14="http://schemas.microsoft.com/office/powerpoint/2010/main" val="750098959"/>
              </p:ext>
            </p:extLst>
          </p:nvPr>
        </p:nvGraphicFramePr>
        <p:xfrm>
          <a:off x="426245" y="908720"/>
          <a:ext cx="9053510" cy="5550817"/>
        </p:xfrm>
        <a:graphic>
          <a:graphicData uri="http://schemas.openxmlformats.org/drawingml/2006/table">
            <a:tbl>
              <a:tblPr firstRow="1" bandRow="1">
                <a:tableStyleId>{F5AB1C69-6EDB-4FF4-983F-18BD219EF322}</a:tableStyleId>
              </a:tblPr>
              <a:tblGrid>
                <a:gridCol w="937363">
                  <a:extLst>
                    <a:ext uri="{9D8B030D-6E8A-4147-A177-3AD203B41FA5}">
                      <a16:colId xmlns:a16="http://schemas.microsoft.com/office/drawing/2014/main" val="20000"/>
                    </a:ext>
                  </a:extLst>
                </a:gridCol>
                <a:gridCol w="397924">
                  <a:extLst>
                    <a:ext uri="{9D8B030D-6E8A-4147-A177-3AD203B41FA5}">
                      <a16:colId xmlns:a16="http://schemas.microsoft.com/office/drawing/2014/main" val="20001"/>
                    </a:ext>
                  </a:extLst>
                </a:gridCol>
                <a:gridCol w="4593831">
                  <a:extLst>
                    <a:ext uri="{9D8B030D-6E8A-4147-A177-3AD203B41FA5}">
                      <a16:colId xmlns:a16="http://schemas.microsoft.com/office/drawing/2014/main" val="20002"/>
                    </a:ext>
                  </a:extLst>
                </a:gridCol>
                <a:gridCol w="1142963">
                  <a:extLst>
                    <a:ext uri="{9D8B030D-6E8A-4147-A177-3AD203B41FA5}">
                      <a16:colId xmlns:a16="http://schemas.microsoft.com/office/drawing/2014/main" val="20003"/>
                    </a:ext>
                  </a:extLst>
                </a:gridCol>
                <a:gridCol w="1981429">
                  <a:extLst>
                    <a:ext uri="{9D8B030D-6E8A-4147-A177-3AD203B41FA5}">
                      <a16:colId xmlns:a16="http://schemas.microsoft.com/office/drawing/2014/main" val="20004"/>
                    </a:ext>
                  </a:extLst>
                </a:gridCol>
              </a:tblGrid>
              <a:tr h="362196">
                <a:tc gridSpan="2">
                  <a:txBody>
                    <a:bodyPr/>
                    <a:lstStyle/>
                    <a:p>
                      <a:r>
                        <a:rPr kumimoji="1" lang="en-US" altLang="ja-JP" sz="1500" b="0" dirty="0">
                          <a:solidFill>
                            <a:schemeClr val="tx1"/>
                          </a:solidFill>
                        </a:rPr>
                        <a:t>Company</a:t>
                      </a:r>
                      <a:endParaRPr kumimoji="1" lang="ja-JP" altLang="en-US" sz="15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500" b="0" dirty="0">
                          <a:solidFill>
                            <a:schemeClr val="tx1"/>
                          </a:solidFill>
                        </a:rPr>
                        <a:t>Panasonic Corporation</a:t>
                      </a:r>
                      <a:endParaRPr kumimoji="1" lang="ja-JP" altLang="en-US" sz="15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500" b="0" dirty="0">
                          <a:solidFill>
                            <a:schemeClr val="tx1"/>
                          </a:solidFill>
                        </a:rPr>
                        <a:t>Wiki</a:t>
                      </a:r>
                      <a:endParaRPr kumimoji="1" lang="ja-JP" altLang="en-US" sz="15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b="0" dirty="0">
                          <a:solidFill>
                            <a:schemeClr val="tx1"/>
                          </a:solidFill>
                        </a:rPr>
                        <a:t>    </a:t>
                      </a:r>
                      <a:r>
                        <a:rPr kumimoji="1" lang="en-US" altLang="ja-JP" sz="1600" b="0" dirty="0">
                          <a:solidFill>
                            <a:schemeClr val="tx1"/>
                          </a:solidFill>
                        </a:rPr>
                        <a:t>OK</a:t>
                      </a:r>
                      <a:r>
                        <a:rPr kumimoji="1" lang="ja-JP" altLang="en-US" sz="1600" b="0" baseline="0" dirty="0">
                          <a:solidFill>
                            <a:schemeClr val="tx1"/>
                          </a:solidFill>
                        </a:rPr>
                        <a:t>  </a:t>
                      </a:r>
                      <a:r>
                        <a:rPr kumimoji="1" lang="en-US" altLang="ja-JP" sz="1600" b="0" baseline="0" dirty="0">
                          <a:solidFill>
                            <a:schemeClr val="tx1"/>
                          </a:solidFill>
                        </a:rPr>
                        <a:t>/</a:t>
                      </a:r>
                      <a:r>
                        <a:rPr kumimoji="1" lang="ja-JP" altLang="en-US" sz="1600" b="0" baseline="0" dirty="0">
                          <a:solidFill>
                            <a:schemeClr val="tx1"/>
                          </a:solidFill>
                        </a:rPr>
                        <a:t> </a:t>
                      </a:r>
                      <a:r>
                        <a:rPr kumimoji="1" lang="en-US" altLang="ja-JP" sz="1600" b="0" baseline="0" dirty="0">
                          <a:solidFill>
                            <a:schemeClr val="tx1"/>
                          </a:solidFill>
                        </a:rPr>
                        <a:t>NG</a:t>
                      </a:r>
                      <a:endParaRPr kumimoji="1" lang="ja-JP" altLang="en-US" sz="16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2196">
                <a:tc gridSpan="2">
                  <a:txBody>
                    <a:bodyPr/>
                    <a:lstStyle/>
                    <a:p>
                      <a:r>
                        <a:rPr kumimoji="1" lang="en-US" altLang="ja-JP" sz="1500" b="0" dirty="0">
                          <a:solidFill>
                            <a:schemeClr val="tx1"/>
                          </a:solidFill>
                        </a:rPr>
                        <a:t>Presenter</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500" dirty="0">
                          <a:solidFill>
                            <a:schemeClr val="tx1"/>
                          </a:solidFill>
                        </a:rPr>
                        <a:t>Shinsuke Kato</a:t>
                      </a:r>
                      <a:endParaRPr kumimoji="1" lang="ja-JP" altLang="en-US" sz="150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500" b="0" dirty="0">
                          <a:solidFill>
                            <a:schemeClr val="tx1"/>
                          </a:solidFill>
                        </a:rPr>
                        <a:t>Date</a:t>
                      </a:r>
                      <a:endParaRPr kumimoji="1" lang="ja-JP" altLang="en-US" sz="15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0" dirty="0">
                          <a:solidFill>
                            <a:schemeClr val="tx1"/>
                          </a:solidFill>
                        </a:rPr>
                        <a:t>2018/05/24</a:t>
                      </a:r>
                      <a:endParaRPr kumimoji="1" lang="ja-JP" altLang="en-US" sz="16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3602">
                <a:tc gridSpan="5">
                  <a:txBody>
                    <a:bodyPr/>
                    <a:lstStyle/>
                    <a:p>
                      <a:endParaRPr kumimoji="1" lang="ja-JP" altLang="en-US" sz="7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626668">
                <a:tc>
                  <a:txBody>
                    <a:bodyPr/>
                    <a:lstStyle/>
                    <a:p>
                      <a:pPr algn="ctr"/>
                      <a:r>
                        <a:rPr kumimoji="1" lang="en-US" altLang="ja-JP" sz="1600" b="0" dirty="0">
                          <a:solidFill>
                            <a:schemeClr val="tx1"/>
                          </a:solidFill>
                        </a:rPr>
                        <a:t>Item</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sz="1500" b="0" baseline="0" dirty="0">
                          <a:solidFill>
                            <a:schemeClr val="tx1"/>
                          </a:solidFill>
                        </a:rPr>
                        <a:t>OSS Compliance Seminar (2 hour. Held per 2 year. In the each division. For 400 persons in the year.</a:t>
                      </a:r>
                    </a:p>
                    <a:p>
                      <a:pPr marL="631825" lvl="1" indent="-174625">
                        <a:buFont typeface="Arial" panose="020B0604020202020204" pitchFamily="34" charset="0"/>
                        <a:buChar char="•"/>
                      </a:pPr>
                      <a:r>
                        <a:rPr kumimoji="1" lang="en-US" altLang="ja-JP" sz="1500" b="0" baseline="0" dirty="0">
                          <a:solidFill>
                            <a:schemeClr val="tx1"/>
                          </a:solidFill>
                        </a:rPr>
                        <a:t>The seminar is held in each section. The attendees are 20 – 150. The target is not only the engineers but also legal/IP members.</a:t>
                      </a:r>
                    </a:p>
                    <a:p>
                      <a:pPr marL="174625" indent="-174625">
                        <a:buFont typeface="Arial" panose="020B0604020202020204" pitchFamily="34" charset="0"/>
                        <a:buChar char="•"/>
                      </a:pPr>
                      <a:r>
                        <a:rPr kumimoji="1" lang="en-US" altLang="ja-JP" sz="1500" b="0" baseline="0" dirty="0">
                          <a:solidFill>
                            <a:schemeClr val="tx1"/>
                          </a:solidFill>
                        </a:rPr>
                        <a:t>OSS e-test (only 20 questions and all are easy. For over 1,000 persons.</a:t>
                      </a:r>
                    </a:p>
                    <a:p>
                      <a:pPr marL="174625" indent="-174625">
                        <a:buFont typeface="Arial" panose="020B0604020202020204" pitchFamily="34" charset="0"/>
                        <a:buChar char="•"/>
                      </a:pPr>
                      <a:r>
                        <a:rPr kumimoji="1" lang="en-US" altLang="ja-JP" sz="1500" b="0" baseline="0" dirty="0">
                          <a:solidFill>
                            <a:schemeClr val="tx1"/>
                          </a:solidFill>
                        </a:rPr>
                        <a:t>Release the news paper of the OSS compliance in the company (</a:t>
                      </a:r>
                      <a:r>
                        <a:rPr kumimoji="1" lang="en-US" altLang="ja-JP" sz="1500" b="0" baseline="0" dirty="0" err="1">
                          <a:solidFill>
                            <a:schemeClr val="tx1"/>
                          </a:solidFill>
                        </a:rPr>
                        <a:t>irreculaly</a:t>
                      </a:r>
                      <a:r>
                        <a:rPr kumimoji="1" lang="en-US" altLang="ja-JP" sz="1500" b="0" baseline="0" dirty="0">
                          <a:solidFill>
                            <a:schemeClr val="tx1"/>
                          </a:solidFill>
                        </a:rPr>
                        <a:t>)</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597946">
                <a:tc>
                  <a:txBody>
                    <a:bodyPr/>
                    <a:lstStyle/>
                    <a:p>
                      <a:pPr algn="ctr"/>
                      <a:r>
                        <a:rPr kumimoji="1" lang="en-US" altLang="ja-JP" sz="1600" b="0" dirty="0">
                          <a:solidFill>
                            <a:schemeClr val="tx1"/>
                          </a:solidFill>
                        </a:rPr>
                        <a:t>Issue</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sz="1500" b="0" dirty="0">
                          <a:solidFill>
                            <a:schemeClr val="tx1"/>
                          </a:solidFill>
                        </a:rPr>
                        <a:t>Creating a unified operation system throughout the entire company including the global supply chain</a:t>
                      </a:r>
                      <a:endParaRPr kumimoji="1" lang="ja-JP" altLang="en-US" sz="15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2398209">
                <a:tc>
                  <a:txBody>
                    <a:bodyPr/>
                    <a:lstStyle/>
                    <a:p>
                      <a:pPr algn="ctr"/>
                      <a:r>
                        <a:rPr kumimoji="1" lang="en-US" altLang="ja-JP" sz="1500" b="0" dirty="0">
                          <a:solidFill>
                            <a:schemeClr val="tx1"/>
                          </a:solidFill>
                        </a:rPr>
                        <a:t>Sample</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sz="1500" b="0" dirty="0">
                          <a:solidFill>
                            <a:schemeClr val="tx1"/>
                          </a:solidFill>
                        </a:rPr>
                        <a:t>(as a whole and general theory) Do not abide by the OSS compliance terms is “copyright infringement”. Do Panasonic do the business in such situation?</a:t>
                      </a:r>
                    </a:p>
                    <a:p>
                      <a:pPr marL="174625" indent="-174625">
                        <a:buFont typeface="Arial" panose="020B0604020202020204" pitchFamily="34" charset="0"/>
                        <a:buChar char="•"/>
                      </a:pPr>
                      <a:r>
                        <a:rPr kumimoji="1" lang="en-US" altLang="ja-JP" sz="1500" b="0" dirty="0">
                          <a:solidFill>
                            <a:schemeClr val="tx1"/>
                          </a:solidFill>
                        </a:rPr>
                        <a:t>When developing the software, of course, you know the all software you use. The software management for the OSS compliance is not for the only OSS, it’s one of the management for the all software.</a:t>
                      </a:r>
                    </a:p>
                    <a:p>
                      <a:pPr marL="174625" indent="-174625">
                        <a:buFont typeface="Arial" panose="020B0604020202020204" pitchFamily="34" charset="0"/>
                        <a:buChar char="•"/>
                      </a:pPr>
                      <a:r>
                        <a:rPr kumimoji="1" lang="en-US" altLang="ja-JP" sz="1500" b="0" dirty="0">
                          <a:solidFill>
                            <a:schemeClr val="tx1"/>
                          </a:solidFill>
                        </a:rPr>
                        <a:t>When developing and releasing the device or service, we should apply for the various conditions/terms. The OSS compliance terms is one of them. Maybe, it’s easier than the other serious terms.</a:t>
                      </a:r>
                      <a:endParaRPr kumimoji="1" lang="en-US" altLang="ja-JP" sz="13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783814" y="944829"/>
            <a:ext cx="409546" cy="251923"/>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4295" tIns="37148" rIns="74295" bIns="37148" numCol="1" rtlCol="0" anchor="t" anchorCtr="0" compatLnSpc="1">
            <a:prstTxWarp prst="textNoShape">
              <a:avLst/>
            </a:prstTxWarp>
          </a:bodyPr>
          <a:lstStyle/>
          <a:p>
            <a:pPr fontAlgn="base">
              <a:spcBef>
                <a:spcPct val="0"/>
              </a:spcBef>
              <a:spcAft>
                <a:spcPct val="0"/>
              </a:spcAft>
            </a:pPr>
            <a:endParaRPr lang="ja-JP" altLang="en-US">
              <a:latin typeface="Arial Black" pitchFamily="34" charset="0"/>
              <a:ea typeface="HGP創英角ｺﾞｼｯｸUB" pitchFamily="50" charset="-128"/>
            </a:endParaRP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9</a:t>
            </a:fld>
            <a:endParaRPr lang="en-US" altLang="ja-JP"/>
          </a:p>
        </p:txBody>
      </p:sp>
      <p:sp>
        <p:nvSpPr>
          <p:cNvPr id="7" name="テキスト ボックス 6">
            <a:extLst>
              <a:ext uri="{FF2B5EF4-FFF2-40B4-BE49-F238E27FC236}">
                <a16:creationId xmlns:a16="http://schemas.microsoft.com/office/drawing/2014/main" id="{68D6A606-3299-4B55-B08F-C7A64666A035}"/>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9072428"/>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late_wide_D">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20000"/>
            <a:lumOff val="80000"/>
          </a:schemeClr>
        </a:solidFill>
        <a:ln w="28575">
          <a:solidFill>
            <a:schemeClr val="accent1">
              <a:lumMod val="75000"/>
            </a:schemeClr>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txDef>
      <a:spPr>
        <a:noFill/>
      </a:spPr>
      <a:bodyPr wrap="none" rtlCol="0">
        <a:spAutoFit/>
      </a:bodyPr>
      <a:lstStyle>
        <a:defPPr>
          <a:defRPr kumimoji="1" dirty="0" smtClean="0"/>
        </a:defPPr>
      </a:lstStyle>
    </a:tx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19014</TotalTime>
  <Words>3643</Words>
  <Application>Microsoft Office PowerPoint</Application>
  <PresentationFormat>A4 210 x 297 mm</PresentationFormat>
  <Paragraphs>514</Paragraphs>
  <Slides>23</Slides>
  <Notes>5</Notes>
  <HiddenSlides>0</HiddenSlides>
  <MMClips>0</MMClips>
  <ScaleCrop>false</ScaleCrop>
  <HeadingPairs>
    <vt:vector size="6" baseType="variant">
      <vt:variant>
        <vt:lpstr>使用されているフォント</vt:lpstr>
      </vt:variant>
      <vt:variant>
        <vt:i4>13</vt:i4>
      </vt:variant>
      <vt:variant>
        <vt:lpstr>テーマ</vt:lpstr>
      </vt:variant>
      <vt:variant>
        <vt:i4>2</vt:i4>
      </vt:variant>
      <vt:variant>
        <vt:lpstr>スライド タイトル</vt:lpstr>
      </vt:variant>
      <vt:variant>
        <vt:i4>23</vt:i4>
      </vt:variant>
    </vt:vector>
  </HeadingPairs>
  <TitlesOfParts>
    <vt:vector size="38" baseType="lpstr">
      <vt:lpstr>Adobe Gothic Std B</vt:lpstr>
      <vt:lpstr>HGP創英角ｺﾞｼｯｸUB</vt:lpstr>
      <vt:lpstr>HGS創英角ｺﾞｼｯｸUB</vt:lpstr>
      <vt:lpstr>ＭＳ Ｐゴシック</vt:lpstr>
      <vt:lpstr>ＭＳ Ｐ明朝</vt:lpstr>
      <vt:lpstr>Myriad Pro</vt:lpstr>
      <vt:lpstr>メイリオ</vt:lpstr>
      <vt:lpstr>Arial</vt:lpstr>
      <vt:lpstr>Arial Black</vt:lpstr>
      <vt:lpstr>Segoe UI</vt:lpstr>
      <vt:lpstr>Segoe UI Symbol</vt:lpstr>
      <vt:lpstr>Tahoma</vt:lpstr>
      <vt:lpstr>Times New Roman</vt:lpstr>
      <vt:lpstr>標準デザイン</vt:lpstr>
      <vt:lpstr>1_Template_wide_D</vt:lpstr>
      <vt:lpstr>PowerPoint プレゼンテーション</vt:lpstr>
      <vt:lpstr>PowerPoint プレゼンテーション</vt:lpstr>
      <vt:lpstr>ケーススタディ &amp; ライトニングトーク</vt:lpstr>
      <vt:lpstr>Case study &amp; Lightning Talk Proposal</vt:lpstr>
      <vt:lpstr>PowerPoint プレゼンテーション</vt:lpstr>
      <vt:lpstr>PowerPoint プレゼンテーション</vt:lpstr>
      <vt:lpstr>アジェンダ案</vt:lpstr>
      <vt:lpstr>OSSコンプライアンス ～教育・啓発～</vt:lpstr>
      <vt:lpstr>OSS Compliance - Education / Awareness</vt:lpstr>
      <vt:lpstr>OSSコンプライアンス ～教育・啓発～</vt:lpstr>
      <vt:lpstr>OSSコンプライアンス ～教育・啓発～</vt:lpstr>
      <vt:lpstr>OSS Compliance - Education / Awareness</vt:lpstr>
      <vt:lpstr>OSSコンプライアンス ～教育・啓発～</vt:lpstr>
      <vt:lpstr>OSS Compliance - Education / Awareness</vt:lpstr>
      <vt:lpstr>OSSコンプライアンス ～教育・啓発～</vt:lpstr>
      <vt:lpstr>OSS Compliance –-Training &amp; Enlightening--</vt:lpstr>
      <vt:lpstr>OSSコンプライアンス ～教育・啓発～</vt:lpstr>
      <vt:lpstr>OSS Compliance - Education / Awareness</vt:lpstr>
      <vt:lpstr>OSSコンプライアンス ～教育・啓発～</vt:lpstr>
      <vt:lpstr>OSS Compliance - Education / Awareness</vt:lpstr>
      <vt:lpstr>OSSコンプライアンス ～教育・啓発～</vt:lpstr>
      <vt:lpstr>OSSコンプライアンス ～教育・啓発～</vt:lpstr>
      <vt:lpstr>OSS Compliance - Education / Awareness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S.Kato</dc:creator>
  <cp:lastModifiedBy>Fukuchi, Hiroyuki (Sony)</cp:lastModifiedBy>
  <cp:revision>956</cp:revision>
  <dcterms:created xsi:type="dcterms:W3CDTF">2006-04-18T03:56:29Z</dcterms:created>
  <dcterms:modified xsi:type="dcterms:W3CDTF">2019-01-16T01:03:11Z</dcterms:modified>
</cp:coreProperties>
</file>