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1"/>
  </p:notesMasterIdLst>
  <p:handoutMasterIdLst>
    <p:handoutMasterId r:id="rId42"/>
  </p:handoutMasterIdLst>
  <p:sldIdLst>
    <p:sldId id="335" r:id="rId2"/>
    <p:sldId id="336" r:id="rId3"/>
    <p:sldId id="258" r:id="rId4"/>
    <p:sldId id="330" r:id="rId5"/>
    <p:sldId id="260" r:id="rId6"/>
    <p:sldId id="363" r:id="rId7"/>
    <p:sldId id="334" r:id="rId8"/>
    <p:sldId id="362" r:id="rId9"/>
    <p:sldId id="265" r:id="rId10"/>
    <p:sldId id="338" r:id="rId11"/>
    <p:sldId id="339" r:id="rId12"/>
    <p:sldId id="340" r:id="rId13"/>
    <p:sldId id="364" r:id="rId14"/>
    <p:sldId id="347" r:id="rId15"/>
    <p:sldId id="348" r:id="rId16"/>
    <p:sldId id="361" r:id="rId17"/>
    <p:sldId id="349" r:id="rId18"/>
    <p:sldId id="350" r:id="rId19"/>
    <p:sldId id="351" r:id="rId20"/>
    <p:sldId id="365" r:id="rId21"/>
    <p:sldId id="352" r:id="rId22"/>
    <p:sldId id="357" r:id="rId23"/>
    <p:sldId id="353" r:id="rId24"/>
    <p:sldId id="354" r:id="rId25"/>
    <p:sldId id="355" r:id="rId26"/>
    <p:sldId id="356" r:id="rId27"/>
    <p:sldId id="366" r:id="rId28"/>
    <p:sldId id="341" r:id="rId29"/>
    <p:sldId id="358" r:id="rId30"/>
    <p:sldId id="367" r:id="rId31"/>
    <p:sldId id="368" r:id="rId32"/>
    <p:sldId id="359" r:id="rId33"/>
    <p:sldId id="342" r:id="rId34"/>
    <p:sldId id="369" r:id="rId35"/>
    <p:sldId id="360" r:id="rId36"/>
    <p:sldId id="343" r:id="rId37"/>
    <p:sldId id="344" r:id="rId38"/>
    <p:sldId id="370" r:id="rId39"/>
    <p:sldId id="337"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hTeruaki" initials="I" lastIdx="0" clrIdx="0">
    <p:extLst>
      <p:ext uri="{19B8F6BF-5375-455C-9EA6-DF929625EA0E}">
        <p15:presenceInfo xmlns:p15="http://schemas.microsoft.com/office/powerpoint/2012/main" userId="S-1-5-21-2190579883-2944289640-774129622-18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4" autoAdjust="0"/>
    <p:restoredTop sz="94660" autoAdjust="0"/>
  </p:normalViewPr>
  <p:slideViewPr>
    <p:cSldViewPr>
      <p:cViewPr varScale="1">
        <p:scale>
          <a:sx n="67" d="100"/>
          <a:sy n="67" d="100"/>
        </p:scale>
        <p:origin x="826"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35342"/>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2020/9/7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2020/9/7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208320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9</a:t>
            </a:fld>
            <a:endParaRPr kumimoji="1" lang="ja-JP" altLang="en-US"/>
          </a:p>
        </p:txBody>
      </p:sp>
    </p:spTree>
    <p:extLst>
      <p:ext uri="{BB962C8B-B14F-4D97-AF65-F5344CB8AC3E}">
        <p14:creationId xmlns:p14="http://schemas.microsoft.com/office/powerpoint/2010/main" val="2743861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10</a:t>
            </a:fld>
            <a:endParaRPr kumimoji="1" lang="ja-JP" altLang="en-US"/>
          </a:p>
        </p:txBody>
      </p:sp>
    </p:spTree>
    <p:extLst>
      <p:ext uri="{BB962C8B-B14F-4D97-AF65-F5344CB8AC3E}">
        <p14:creationId xmlns:p14="http://schemas.microsoft.com/office/powerpoint/2010/main" val="273203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11</a:t>
            </a:fld>
            <a:endParaRPr kumimoji="1" lang="ja-JP" altLang="en-US"/>
          </a:p>
        </p:txBody>
      </p:sp>
    </p:spTree>
    <p:extLst>
      <p:ext uri="{BB962C8B-B14F-4D97-AF65-F5344CB8AC3E}">
        <p14:creationId xmlns:p14="http://schemas.microsoft.com/office/powerpoint/2010/main" val="2661812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12</a:t>
            </a:fld>
            <a:endParaRPr kumimoji="1" lang="ja-JP" altLang="en-US"/>
          </a:p>
        </p:txBody>
      </p:sp>
    </p:spTree>
    <p:extLst>
      <p:ext uri="{BB962C8B-B14F-4D97-AF65-F5344CB8AC3E}">
        <p14:creationId xmlns:p14="http://schemas.microsoft.com/office/powerpoint/2010/main" val="1666216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4051771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3932636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427305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802563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1233698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15027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0824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19</a:t>
            </a:fld>
            <a:endParaRPr kumimoji="1" lang="ja-JP" altLang="en-US"/>
          </a:p>
        </p:txBody>
      </p:sp>
    </p:spTree>
    <p:extLst>
      <p:ext uri="{BB962C8B-B14F-4D97-AF65-F5344CB8AC3E}">
        <p14:creationId xmlns:p14="http://schemas.microsoft.com/office/powerpoint/2010/main" val="1548490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3090946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2405355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173941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2061367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2333120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475170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26</a:t>
            </a:fld>
            <a:endParaRPr kumimoji="1" lang="ja-JP" altLang="en-US"/>
          </a:p>
        </p:txBody>
      </p:sp>
    </p:spTree>
    <p:extLst>
      <p:ext uri="{BB962C8B-B14F-4D97-AF65-F5344CB8AC3E}">
        <p14:creationId xmlns:p14="http://schemas.microsoft.com/office/powerpoint/2010/main" val="1903069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27</a:t>
            </a:fld>
            <a:endParaRPr kumimoji="1" lang="ja-JP" altLang="en-US"/>
          </a:p>
        </p:txBody>
      </p:sp>
    </p:spTree>
    <p:extLst>
      <p:ext uri="{BB962C8B-B14F-4D97-AF65-F5344CB8AC3E}">
        <p14:creationId xmlns:p14="http://schemas.microsoft.com/office/powerpoint/2010/main" val="3862214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2165772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29</a:t>
            </a:fld>
            <a:endParaRPr kumimoji="1" lang="ja-JP" altLang="en-US"/>
          </a:p>
        </p:txBody>
      </p:sp>
    </p:spTree>
    <p:extLst>
      <p:ext uri="{BB962C8B-B14F-4D97-AF65-F5344CB8AC3E}">
        <p14:creationId xmlns:p14="http://schemas.microsoft.com/office/powerpoint/2010/main" val="3977447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30</a:t>
            </a:fld>
            <a:endParaRPr kumimoji="1" lang="ja-JP" altLang="en-US"/>
          </a:p>
        </p:txBody>
      </p:sp>
    </p:spTree>
    <p:extLst>
      <p:ext uri="{BB962C8B-B14F-4D97-AF65-F5344CB8AC3E}">
        <p14:creationId xmlns:p14="http://schemas.microsoft.com/office/powerpoint/2010/main" val="3154743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3113591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32</a:t>
            </a:fld>
            <a:endParaRPr kumimoji="1" lang="ja-JP" altLang="en-US"/>
          </a:p>
        </p:txBody>
      </p:sp>
    </p:spTree>
    <p:extLst>
      <p:ext uri="{BB962C8B-B14F-4D97-AF65-F5344CB8AC3E}">
        <p14:creationId xmlns:p14="http://schemas.microsoft.com/office/powerpoint/2010/main" val="4181748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33</a:t>
            </a:fld>
            <a:endParaRPr kumimoji="1" lang="ja-JP" altLang="en-US"/>
          </a:p>
        </p:txBody>
      </p:sp>
    </p:spTree>
    <p:extLst>
      <p:ext uri="{BB962C8B-B14F-4D97-AF65-F5344CB8AC3E}">
        <p14:creationId xmlns:p14="http://schemas.microsoft.com/office/powerpoint/2010/main" val="778123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385438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35</a:t>
            </a:fld>
            <a:endParaRPr kumimoji="1" lang="ja-JP" altLang="en-US"/>
          </a:p>
        </p:txBody>
      </p:sp>
    </p:spTree>
    <p:extLst>
      <p:ext uri="{BB962C8B-B14F-4D97-AF65-F5344CB8AC3E}">
        <p14:creationId xmlns:p14="http://schemas.microsoft.com/office/powerpoint/2010/main" val="836459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36</a:t>
            </a:fld>
            <a:endParaRPr kumimoji="1" lang="ja-JP" altLang="en-US"/>
          </a:p>
        </p:txBody>
      </p:sp>
    </p:spTree>
    <p:extLst>
      <p:ext uri="{BB962C8B-B14F-4D97-AF65-F5344CB8AC3E}">
        <p14:creationId xmlns:p14="http://schemas.microsoft.com/office/powerpoint/2010/main" val="26682632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37</a:t>
            </a:fld>
            <a:endParaRPr kumimoji="1" lang="ja-JP" altLang="en-US"/>
          </a:p>
        </p:txBody>
      </p:sp>
    </p:spTree>
    <p:extLst>
      <p:ext uri="{BB962C8B-B14F-4D97-AF65-F5344CB8AC3E}">
        <p14:creationId xmlns:p14="http://schemas.microsoft.com/office/powerpoint/2010/main" val="3205133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497678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7</a:t>
            </a:fld>
            <a:endParaRPr kumimoji="1" lang="ja-JP" altLang="en-US"/>
          </a:p>
        </p:txBody>
      </p:sp>
    </p:spTree>
    <p:extLst>
      <p:ext uri="{BB962C8B-B14F-4D97-AF65-F5344CB8AC3E}">
        <p14:creationId xmlns:p14="http://schemas.microsoft.com/office/powerpoint/2010/main" val="73231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2020/9/7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2020/9/7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2020/9/7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2020/9/7</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2020/9/7</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2020/9/7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japan-sg-faq@lists.openchainproject.org" TargetMode="External"/><Relationship Id="rId2" Type="http://schemas.openxmlformats.org/officeDocument/2006/relationships/hyperlink" Target="https://lists.openchainproject.org/g/japan-sg-faq"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licenses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V5</a:t>
            </a:r>
            <a:endParaRPr kumimoji="1" lang="ja-JP" altLang="en-US" sz="4000" dirty="0"/>
          </a:p>
        </p:txBody>
      </p:sp>
      <p:sp>
        <p:nvSpPr>
          <p:cNvPr id="3" name="サブタイトル 2"/>
          <p:cNvSpPr>
            <a:spLocks noGrp="1"/>
          </p:cNvSpPr>
          <p:nvPr>
            <p:ph type="subTitle" idx="1"/>
            <p:custDataLst>
              <p:tags r:id="rId1"/>
            </p:custDataLst>
          </p:nvPr>
        </p:nvSpPr>
        <p:spPr>
          <a:xfrm>
            <a:off x="899592" y="3645024"/>
            <a:ext cx="7344816" cy="2351112"/>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FAQs, please join FAQ sub-WG.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this document can be used under the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CC0-1.0</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  </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Please be advised that in no event shall the author and provider be liable with regard to the contents of this document.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 (FAQ sub-WG)]</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Open Source License Laboratory】</a:t>
            </a:r>
          </a:p>
        </p:txBody>
      </p:sp>
      <p:sp>
        <p:nvSpPr>
          <p:cNvPr id="4" name="フッター プレースホルダー 3"/>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Tree>
    <p:extLst>
      <p:ext uri="{BB962C8B-B14F-4D97-AF65-F5344CB8AC3E}">
        <p14:creationId xmlns:p14="http://schemas.microsoft.com/office/powerpoint/2010/main" val="33058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only need to provide the name and URL of the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Many licenses require that the license document itself be attached.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some OSS allow you to include a link to a license document instead of a license document. If you want to describe the link, please confirm whether it is an approved OSS.</a:t>
            </a:r>
          </a:p>
        </p:txBody>
      </p:sp>
      <p:sp>
        <p:nvSpPr>
          <p:cNvPr id="4" name="角丸四角形 3"/>
          <p:cNvSpPr/>
          <p:nvPr/>
        </p:nvSpPr>
        <p:spPr>
          <a:xfrm>
            <a:off x="467544" y="1340768"/>
            <a:ext cx="8280920" cy="15121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acceptable to provide the license document, which is defined in the license conditions at the time of OSS distribution, only to show the name of the license or to include a link to the license document?</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0973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059832" y="314096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スライド番号プレースホルダー 17">
            <a:extLst>
              <a:ext uri="{FF2B5EF4-FFF2-40B4-BE49-F238E27FC236}">
                <a16:creationId xmlns:a16="http://schemas.microsoft.com/office/drawing/2014/main" id="{BA8AFF02-E1A2-49D1-9FDC-53030467514E}"/>
              </a:ext>
            </a:extLst>
          </p:cNvPr>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
        <p:nvSpPr>
          <p:cNvPr id="14" name="フッター プレースホルダー 2">
            <a:extLst>
              <a:ext uri="{FF2B5EF4-FFF2-40B4-BE49-F238E27FC236}">
                <a16:creationId xmlns:a16="http://schemas.microsoft.com/office/drawing/2014/main" id="{DBB84284-EEC0-4C20-B91D-D9ACABB05CDB}"/>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118019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print license documents on paper to provide them?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06352"/>
            <a:ext cx="8291264" cy="2902967"/>
          </a:xfrm>
        </p:spPr>
        <p:txBody>
          <a:bodyPr>
            <a:noAutofit/>
          </a:bodyPr>
          <a:lstStyle/>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doesn't necessarily have to be printed on paper. In many licenses, the means are not limited.</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Depending on the form in which the OSS is redistributed, it can be printed on paper, attached electronically, or displayed on the screen of the application, as long as it is easy to understand and visible to the recipient.</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licenses require the display in the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UI.Make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sure that the license terms and conditions specify how to provide the license documents.</a:t>
            </a: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Does the "provision of license documents" required in the OSS license mean that they must be printed on paper, such as manuals?</a:t>
            </a:r>
          </a:p>
        </p:txBody>
      </p:sp>
      <p:sp>
        <p:nvSpPr>
          <p:cNvPr id="9" name="テキスト ボックス 8"/>
          <p:cNvSpPr txBox="1"/>
          <p:nvPr/>
        </p:nvSpPr>
        <p:spPr>
          <a:xfrm>
            <a:off x="3275856" y="2564904"/>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67544" y="6309320"/>
            <a:ext cx="160973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44F456D2-24E6-4A02-AA7E-8F0B696E26B4}"/>
              </a:ext>
            </a:extLst>
          </p:cNvPr>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
        <p:nvSpPr>
          <p:cNvPr id="14" name="フッター プレースホルダー 2">
            <a:extLst>
              <a:ext uri="{FF2B5EF4-FFF2-40B4-BE49-F238E27FC236}">
                <a16:creationId xmlns:a16="http://schemas.microsoft.com/office/drawing/2014/main" id="{4A77D3C1-AB44-4592-A6C3-75FD8674B790}"/>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90877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501008"/>
            <a:ext cx="8280920" cy="280831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attaching a license document become a modification of the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a modification of the OSS itself, but an act to comply with the license conditions.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license wasn't attached, first find the original and attach it to the license file if it's attached there. It is recommended to ask the copyright holder to attach the license if it is not also attached to the original OSS.</a:t>
            </a:r>
          </a:p>
        </p:txBody>
      </p:sp>
      <p:sp>
        <p:nvSpPr>
          <p:cNvPr id="4" name="角丸四角形 3"/>
          <p:cNvSpPr/>
          <p:nvPr/>
        </p:nvSpPr>
        <p:spPr>
          <a:xfrm>
            <a:off x="467544" y="1340768"/>
            <a:ext cx="8280920" cy="194421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obtained an OSS that is listed as being under a prominent license. However, despite the obligation to attach the license at the time of distribution, the license file was not attached. If I attach the specified license file to this OSS, does it mean that I have modified the OSS?</a:t>
            </a:r>
          </a:p>
        </p:txBody>
      </p:sp>
      <p:sp>
        <p:nvSpPr>
          <p:cNvPr id="9" name="テキスト ボックス 8"/>
          <p:cNvSpPr txBox="1"/>
          <p:nvPr/>
        </p:nvSpPr>
        <p:spPr>
          <a:xfrm>
            <a:off x="3131840" y="342900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48445"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#modification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314096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910DD122-B6F3-4696-AC68-8BF13FA72CA4}"/>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
        <p:nvSpPr>
          <p:cNvPr id="14" name="フッター プレースホルダー 2">
            <a:extLst>
              <a:ext uri="{FF2B5EF4-FFF2-40B4-BE49-F238E27FC236}">
                <a16:creationId xmlns:a16="http://schemas.microsoft.com/office/drawing/2014/main" id="{3DABC38D-BBF7-44C7-97B5-E08EA07A9EE6}"/>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264603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351906"/>
            <a:ext cx="8219256" cy="2927215"/>
          </a:xfrm>
        </p:spPr>
        <p:txBody>
          <a:bodyPr>
            <a:noAutofit/>
          </a:bodyPr>
          <a:lstStyle/>
          <a:p>
            <a:pPr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documents are the same, and each OSS and license are associated with each other, there is no need to attach the same number of license documents for each OSS. However, there are cases where the license documents are slightly different, and especially when copyright information is described in the license text, it is necessary to attach the respective license documents.</a:t>
            </a:r>
          </a:p>
          <a:p>
            <a:pPr marL="265113" indent="-265113"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Any other matters specified in the license terms and conditions (e.g., attachment of files containing IP information and acknowledgements) must be complied with.</a:t>
            </a:r>
          </a:p>
          <a:p>
            <a:pPr marL="0" fontAlgn="base">
              <a:lnSpc>
                <a:spcPts val="24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out that the same license is applied to multiple OSS that will be used in the product. Do I need a single license document attached?</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265955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69657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duplication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23528"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AC2BF35C-D178-47F8-BAC1-61881A7F6C4B}"/>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
        <p:nvSpPr>
          <p:cNvPr id="14" name="フッター プレースホルダー 2">
            <a:extLst>
              <a:ext uri="{FF2B5EF4-FFF2-40B4-BE49-F238E27FC236}">
                <a16:creationId xmlns:a16="http://schemas.microsoft.com/office/drawing/2014/main" id="{DB8BF629-36BB-4FDC-B68F-572F1A3AE95E}"/>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2714625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licensing conditions when I install the OSS on a PC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will be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my customer’s?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Most OSS licenses require you to abide by the conditions when you distribute the OSS. In your case, you are distributing the OSS when you deliver the PC to the customer.</a:t>
            </a:r>
          </a:p>
          <a:p>
            <a:pPr marL="0" indent="0" eaLnBrk="0" fontAlgn="base" hangingPunct="0">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Notes:</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Some OSS license exempt you from abiding by the conditions under certain circumstances. </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Either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ay, if your customer intends to deliver this PC to a third party, the customer relies on you in obtaining the OSS information.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Upon request from a customer, I am installing an OSS module on a PC before delivering this PC to them. In this situation, do I still have to abide by the license conditions of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D23E2259-94F0-4C45-8AB1-B08165898BAC}"/>
              </a:ext>
            </a:extLst>
          </p:cNvPr>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246417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3"/>
            <a:ext cx="820891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downloaded?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Unless you are the copyright owner of the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have a permission from them), you do not have the right to modify the license conditions.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my customer cannot accept. Can I delete the condition for the customer when I distribute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F9E8D1E8-5119-4A37-876E-79B66BB81ECF}"/>
              </a:ext>
            </a:extLst>
          </p:cNvPr>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245784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the OSS I created</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are the only copyright owner of the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copyrightable work from contributors, you can still change the license by obtaining proper consent from all of them.</a:t>
            </a: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the license type and distribute the OSS again?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8A9B641-2982-4C00-AE47-93B7E59D3302}"/>
              </a:ext>
            </a:extLst>
          </p:cNvPr>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3562750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community?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429000"/>
            <a:ext cx="8291264" cy="2594957"/>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do not ask you to provide the source code that you modified to the OSS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Apart from conditions, a merit of sharing the modified code with the community is that you will not need to make the same modification (especially a bug fix) in the successor versions of the OSS.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module, do I need to provide the modified source code to the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D16F2E2-CA6B-4F26-BD59-DF8852CFE7A7}"/>
              </a:ext>
            </a:extLst>
          </p:cNvPr>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28311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80920" cy="733745"/>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85000" lnSpcReduction="10000"/>
          </a:bodyPr>
          <a:lstStyle/>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If you have embedded the said OSS in a product and will distribute it, you must make sure the users have access to the source code that corresponds to the binary you used through your own distribution channel such as web site.</a:t>
            </a:r>
          </a:p>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developers, on the other hand, does not have to maintain the link to the exact source code you used based on your product life, in case they upgrade the versions, etc.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is it sufficient to attach the URL of the download site of the OSS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1504686-5AD7-4B79-91D0-B5A988D7913D}"/>
              </a:ext>
            </a:extLst>
          </p:cNvPr>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3956630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public?</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Most OSS licenses ask you to make the source code </a:t>
            </a:r>
            <a:r>
              <a:rPr lang="en-US" altLang="ja-JP" sz="2000" dirty="0">
                <a:latin typeface="Meiryo UI" panose="020B0604030504040204" pitchFamily="50" charset="-128"/>
                <a:ea typeface="Meiryo UI" panose="020B0604030504040204" pitchFamily="50" charset="-128"/>
              </a:rPr>
              <a:t>available to the recipients of your program (with or separate from the binary.</a:t>
            </a: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 While many of the licenses ask you to provide the source code to the recipients of your binary, others may do so to the developers of the OSS, or even ask you to post the source code on the internet.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do I need to provide the source code to people worldwide, e.g. on the internet?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201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8E67B4E6-2309-48E5-9E52-862318F68C92}"/>
              </a:ext>
            </a:extLst>
          </p:cNvPr>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161111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476672"/>
            <a:ext cx="8363272" cy="6187604"/>
          </a:xfrm>
          <a:ln>
            <a:noFill/>
          </a:ln>
        </p:spPr>
        <p:txBody>
          <a:bodyPr>
            <a:noAutofit/>
          </a:bodyPr>
          <a:lstStyle/>
          <a:p>
            <a:pPr fontAlgn="t">
              <a:buFont typeface="+mj-lt"/>
              <a:buAutoNum type="arabicPeriod"/>
            </a:pPr>
            <a:r>
              <a:rPr lang="en-US" altLang="ja-JP" sz="900" dirty="0">
                <a:latin typeface="Meiryo UI" panose="020B0604030504040204" pitchFamily="50" charset="-128"/>
                <a:ea typeface="Meiryo UI" panose="020B0604030504040204" pitchFamily="50" charset="-128"/>
              </a:rPr>
              <a:t>(Index)</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without restriction?</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contribute to an OSS community, do I need to abandon my patent?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 as OSS information?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only need to provide the name and URL of the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need to print license documents on paper to provide them?</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attaching a license document become a modification of the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 NEW</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abide by the licensing conditions when I install the OSS on a PC that will be my customer’s?</a:t>
            </a:r>
            <a:r>
              <a:rPr lang="ja-JP" altLang="en-US" sz="900" dirty="0">
                <a:latin typeface="Meiryo UI" panose="020B0604030504040204" pitchFamily="50" charset="-128"/>
                <a:ea typeface="Meiryo UI" panose="020B0604030504040204" pitchFamily="50" charset="-128"/>
              </a:rPr>
              <a:t>　</a:t>
            </a:r>
            <a:r>
              <a:rPr lang="ja-JP" altLang="en-US" sz="900" b="1" i="1" dirty="0">
                <a:solidFill>
                  <a:srgbClr val="FF0000"/>
                </a:solidFill>
                <a:latin typeface="Meiryo UI" panose="020B0604030504040204" pitchFamily="50" charset="-128"/>
                <a:ea typeface="Meiryo UI" panose="020B0604030504040204" pitchFamily="50" charset="-128"/>
              </a:rPr>
              <a:t>修正</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downloaded?</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created?</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I make the source code available to the community?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to?</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 I need to consider each license when I</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recognize OSS dependencies?</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an OSS module consisting of two components with incompatible licenses?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my program become OSS when it matches certain OSS by unintentionally?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comply with both licenses simultaneously in dual licenses?</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a contribution to a dual license be a dual license?</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avoid conforming to the license when the OSS is NOT retrievable?</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Is it unnecessary to provide OSS-related information attached to OEM products?</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NEW</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Is it necessary to comply with the OSS license included in other software?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Is it necessary to check only the top of the source code for the copyright notice of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Is it possible to use the sample code published in OSS books?</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the OSS disclaimer remain valid even if OSS is incorporated into the product?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NEW</a:t>
            </a:r>
            <a:endParaRPr lang="ja-JP" altLang="en-US" sz="900" dirty="0">
              <a:solidFill>
                <a:srgbClr val="C00000"/>
              </a:solidFill>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r>
              <a:rPr lang="ja-JP" altLang="en-US" dirty="0"/>
              <a:t>（</a:t>
            </a:r>
            <a:r>
              <a:rPr lang="en-US" altLang="ja-JP" dirty="0"/>
              <a:t>Public domain</a:t>
            </a:r>
            <a:r>
              <a:rPr lang="ja-JP" altLang="en-US" dirty="0"/>
              <a:t>）</a:t>
            </a:r>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A635E36C-11A3-4D77-89A7-E2BA3E08138D}"/>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75049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3959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80904"/>
            <a:ext cx="8291264" cy="2728416"/>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case of upgrading the OSS by upgrading the product, you need to publish the new version of the source code as well as the source code before the upgrade on the web. The period of posting the source code on the web is different for each version of the product. </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As long as you're offering your product, you need to keep your source code posted on the web.</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addition, the terms of the license may stipulate that the product may be posted for a certain period of time after it is no longer available.</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you are posting on the web, make sure you can maintain this appropriate response.</a:t>
            </a: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are going to distribute the source code on our website, because the license condition of the OSS used for the product requires us to distribute the source code when we distribute the OSS. In this case, if we post the source code of OSS on our website at the time of first shipment of the product, won't we have to worry about the violation of OSS license even if we upgrade the product afterwards?</a:t>
            </a:r>
            <a:endPar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9493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Providing Source Code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#period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870723DE-46D7-4158-B131-E12D378C19B6}"/>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
        <p:nvSpPr>
          <p:cNvPr id="14" name="フッター プレースホルダー 2">
            <a:extLst>
              <a:ext uri="{FF2B5EF4-FFF2-40B4-BE49-F238E27FC236}">
                <a16:creationId xmlns:a16="http://schemas.microsoft.com/office/drawing/2014/main" id="{0A8002D5-92DD-42CC-948F-2A47BBF78C33}"/>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149869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embedded in the product consists of multiple components, each of which has its own OSS license. Do I need to abide by each license?</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fontScale="92500" lnSpcReduction="20000"/>
          </a:bodyPr>
          <a:lstStyle/>
          <a:p>
            <a:pPr marL="0" indent="0" eaLnBrk="0" fontAlgn="base" hangingPunc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each component has its own author, each author has the right to specify the license conditions. As long as you use the components and distribute them in a product, you must comply with the conditions set by the authors.</a:t>
            </a:r>
          </a:p>
          <a:p>
            <a:pPr marL="0" indent="0" eaLnBrk="0" fontAlgn="base" hangingPunct="0">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 should I deal with OSS components that adopt incompatible licenses?</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id="{3E64E0B6-4665-4741-81FD-FEEAA04B94AB}"/>
              </a:ext>
            </a:extLst>
          </p:cNvPr>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2960205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Do I need to consider each license when 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recognize OSS dependencies?</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lnSpc>
                <a:spcPts val="30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the OSS is your choice or not is irrelevant to the matter. As long as you use the components and distribute them, you must comply with the conditions applied to each OSS component.</a:t>
            </a: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obtained has automatically incorporated other dependent OSS components using a dependency manager. In redistributing these, can I ignore the licenses of the OSS components that are incorporated without my intention?</a:t>
            </a:r>
          </a:p>
        </p:txBody>
      </p:sp>
      <p:sp>
        <p:nvSpPr>
          <p:cNvPr id="9" name="テキスト ボックス 8"/>
          <p:cNvSpPr txBox="1"/>
          <p:nvPr/>
        </p:nvSpPr>
        <p:spPr>
          <a:xfrm>
            <a:off x="3131840" y="3235623"/>
            <a:ext cx="158417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C67888FB-208C-4E00-B5C0-7E88A14A7E3A}"/>
              </a:ext>
            </a:extLst>
          </p:cNvPr>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371247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I use an OSS module</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consisting of two components with incompatible licenses</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Incorporating OSS components with incompatible licenses and distributing the derived work constitutes a violation of OSS license.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Even though</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this case was originally a violation of OSS license by the author of the OSS module, you will also become a violator if you distribute a product incorporating the OSS module.</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intend to embed in the product consists of a few components, the license terms of which are incompatible.  Can I still use the OSS in our product? </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16F23E6F-2EAC-4376-B017-D2FDC764EFCB}"/>
              </a:ext>
            </a:extLst>
          </p:cNvPr>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3507915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803507"/>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p:cNvSpPr>
            <a:spLocks noGrp="1"/>
          </p:cNvSpPr>
          <p:nvPr>
            <p:ph idx="1"/>
          </p:nvPr>
        </p:nvSpPr>
        <p:spPr>
          <a:xfrm>
            <a:off x="508000" y="3641540"/>
            <a:ext cx="8250808" cy="2718900"/>
          </a:xfrm>
        </p:spPr>
        <p:txBody>
          <a:bodyPr>
            <a:norm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must conform to the license because you distributed (or intend to distribute) the OSS regardless of it being nonfunctional.</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If the OSS is not distributed yet, you may remove the OSS from the product to avoid this confusion.</a:t>
            </a:r>
          </a:p>
          <a:p>
            <a:endParaRPr kumimoji="1" lang="ja-JP" altLang="en-US" sz="2000" dirty="0"/>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19" name="スライド番号プレースホルダー 18">
            <a:extLst>
              <a:ext uri="{FF2B5EF4-FFF2-40B4-BE49-F238E27FC236}">
                <a16:creationId xmlns:a16="http://schemas.microsoft.com/office/drawing/2014/main" id="{1091ABA6-642A-4BA0-A17B-B5D2258DC4AC}"/>
              </a:ext>
            </a:extLst>
          </p:cNvPr>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conditions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88733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rPr>
              <a:t>Does my program become OSS when it matches certain OSS by unintentionally?</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I found a portion of my program, automatically generated with a proprietary development tool, matching a portion of OSS. If this OSS was developed by using the same tool, do I have to abide by the license conditions applied to this OSS in distributing my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33221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your program is not based on this OSS, you do not have to abide by its license.</a:t>
            </a: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 mere fact that your program and the OSS being the same does not mean a breach of copyright license unless you copied the original work.</a:t>
            </a:r>
            <a:endParaRPr kumimoji="1" lang="ja-JP" altLang="en-US" sz="20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6BA7CCB6-8658-4C25-B4B3-0D0E9E0B6432}"/>
              </a:ext>
            </a:extLst>
          </p:cNvPr>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69025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Will I be bound by both licenses under a dual licensing</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model</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85000" lnSpcReduction="20000"/>
          </a:bodyPr>
          <a:lstStyle/>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Dual licensing is a model which allow users to choose one of the two licenses that better suits their needs, e.g. which license is suitable for the use case, or compatible with the license of other modules that they plan to combine.</a:t>
            </a:r>
          </a:p>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said, you must double-check the information provided by the OSS project thoroughly, because in the rare case, the author uses the term “dual license” to state that the users will be bound by two licenses.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module is distributed under two different licenses (dual license), do I need to comply with both licenses?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BCCF6938-7E45-4267-873A-C8EE6061388F}"/>
              </a:ext>
            </a:extLst>
          </p:cNvPr>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1835604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559312"/>
            <a:ext cx="8291264" cy="2797037"/>
          </a:xfrm>
        </p:spPr>
        <p:txBody>
          <a:bodyPr>
            <a:noAutofit/>
          </a:bodyPr>
          <a:lstStyle/>
          <a:p>
            <a:pPr eaLnBrk="0" fontAlgn="base" hangingPunct="0">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just need to follow the license you selected, so you can meet the requirements by attaching the license document you selected.</a:t>
            </a:r>
          </a:p>
          <a:p>
            <a:pPr eaLnBrk="0" fontAlgn="base" hangingPunct="0">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if there are conditions on how the licensed documents are distributed and attached, you must comply with those conditions.</a:t>
            </a:r>
          </a:p>
        </p:txBody>
      </p:sp>
      <p:sp>
        <p:nvSpPr>
          <p:cNvPr id="4" name="角丸四角形 3"/>
          <p:cNvSpPr/>
          <p:nvPr/>
        </p:nvSpPr>
        <p:spPr>
          <a:xfrm>
            <a:off x="467544" y="1338219"/>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distribute a dual licensed OSS in binary, can I only attach the selected license document?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33910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dual 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#multi 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830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A848C78D-AE47-4794-94F8-3FDF90C2C0B0}"/>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
        <p:nvSpPr>
          <p:cNvPr id="14" name="フッター プレースホルダー 2">
            <a:extLst>
              <a:ext uri="{FF2B5EF4-FFF2-40B4-BE49-F238E27FC236}">
                <a16:creationId xmlns:a16="http://schemas.microsoft.com/office/drawing/2014/main" id="{DB7E3C75-B251-43AF-9521-A5D2CF8B9D72}"/>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969996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a contribution to a dual license be a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should be aware that if the OSS community updates the original OSS, the updated version will also be published under a dual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possible to have it updated only with the selected license.</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dual-license OSS was distributed by selecting one license and modifying it. If I post this modification to the original OSS community, do I have to post it under the original dual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636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community</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14D13D22-7B49-4C04-AED5-EE5F24DF61CA}"/>
              </a:ext>
            </a:extLst>
          </p:cNvPr>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
        <p:nvSpPr>
          <p:cNvPr id="14" name="フッター プレースホルダー 2">
            <a:extLst>
              <a:ext uri="{FF2B5EF4-FFF2-40B4-BE49-F238E27FC236}">
                <a16:creationId xmlns:a16="http://schemas.microsoft.com/office/drawing/2014/main" id="{02E1295D-00A1-4B7B-B9F1-1952342C8282}"/>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4014131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709865"/>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we avoid confor</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ming to the license when the OSS is embedded?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embedded OSS in our products. Considering that our users cannot retrieve any code embedded in the product, can we insist we virtually do not redistribute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You distributed the OSS in reality. Whether the OSS is retrievable or not is irrelevant to the matter.</a:t>
            </a:r>
          </a:p>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As such, you are bound by the licensing conditions of the OSS you have redistributed. </a:t>
            </a:r>
            <a:endParaRPr lang="ja-JP" altLang="en-US" sz="20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5386FA88-AA20-4950-B43F-26B3B9685729}"/>
              </a:ext>
            </a:extLst>
          </p:cNvPr>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386903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2"/>
            <a:ext cx="7869560"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without restriction?</a:t>
            </a:r>
            <a:endParaRPr kumimoji="1" lang="ja-JP" altLang="en-US" sz="2400" strike="sngStrike"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Firstly, free programs on the web are not always OSS. There are other types of free program with different license terms and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Regardless of the license type, you are not allowed to include such a program in your product unless the program’s copyright holder permits you to do so.</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intend to use the program but cannot find the license conditions, you should contact the copyright holder directly.</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downloaded a free program which I thought was OSS, but cannot find any license conditions in the files or on the web site. Can I assume there is no restrictions in including the program in my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8E172ABA-C012-4B6F-A1AD-E25E9B4AC60C}"/>
              </a:ext>
            </a:extLst>
          </p:cNvPr>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85337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it unnecessary to provide OSS-related information attached to OEM products?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4012617"/>
            <a:ext cx="8291264" cy="2296703"/>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Other companies' products are likely to include the necessary information in a medium to accompany their products in order to comply with the OSS licensing conditions.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It is the responsibility of the company selling the product to provide correct information and necessary source code of the OSS embedded in the product. Failure to do so will result in the violation of the licensing conditions of OSS.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Therefore, you don't have to use the same medium as other companies' products, but you need to provide your customers with OSS-related information as well.</a:t>
            </a: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12776"/>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rPr>
              <a:t>  We plan to purchase other companies' products and sell them under our own brand. The other company's product came with the media that contains the list of OSS, license conditions, and source code to be provided. When we sell our products, we don't have a budget, so can we sell them without the duplicate of the media?</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3307631"/>
            <a:ext cx="13681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B2FB07E6-D19E-49F9-BF34-49B0E5DE2B73}"/>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
        <p:nvSpPr>
          <p:cNvPr id="14" name="フッター プレースホルダー 2">
            <a:extLst>
              <a:ext uri="{FF2B5EF4-FFF2-40B4-BE49-F238E27FC236}">
                <a16:creationId xmlns:a16="http://schemas.microsoft.com/office/drawing/2014/main" id="{8415B8BE-A0AE-4433-99E2-43FE6B8576E3}"/>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3628723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235622"/>
            <a:ext cx="8280920" cy="307369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759003"/>
          </a:xfrm>
          <a:ln>
            <a:solidFill>
              <a:schemeClr val="bg1">
                <a:lumMod val="50000"/>
              </a:schemeClr>
            </a:solidFill>
          </a:ln>
        </p:spPr>
        <p:txBody>
          <a:bodyPr>
            <a:noAutofit/>
          </a:bodyPr>
          <a:lstStyle/>
          <a:p>
            <a:r>
              <a:rPr lang="en-US" altLang="ja-JP" sz="2600" dirty="0">
                <a:latin typeface="Meiryo UI" panose="020B0604030504040204" pitchFamily="50" charset="-128"/>
                <a:ea typeface="Meiryo UI" panose="020B0604030504040204" pitchFamily="50" charset="-128"/>
              </a:rPr>
              <a:t>Is it necessary to comply with the OSS license included in other software?</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288011"/>
            <a:ext cx="8280920" cy="2021307"/>
          </a:xfrm>
        </p:spPr>
        <p:txBody>
          <a:bodyPr>
            <a:noAutofit/>
          </a:bodyPr>
          <a:lstStyle/>
          <a:p>
            <a:pPr>
              <a:lnSpc>
                <a:spcPts val="25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Even if the OSS is included in the software made by other companies, you are required to comply with the license conditions of the OSS. However, in the case of this question, it is possible that Company A has a separate contract with OSS developers, so please check with Company A.</a:t>
            </a:r>
            <a:endParaRPr kumimoji="1" lang="ja-JP" altLang="en-US"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10639"/>
            <a:ext cx="8280920" cy="187795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are planning to make a contract with another company A to embed Company A's software, which is not OSS, in our products. After I got the software from Company A, I found that OSS was included, but there was no mention of using OSS. In this case, is it necessary for us to comply with the license condition of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379639"/>
            <a:ext cx="1512168"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81812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#third-party software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98940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42878D76-58B8-4B25-801C-15281088C324}"/>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
        <p:nvSpPr>
          <p:cNvPr id="15" name="フッター プレースホルダー 2">
            <a:extLst>
              <a:ext uri="{FF2B5EF4-FFF2-40B4-BE49-F238E27FC236}">
                <a16:creationId xmlns:a16="http://schemas.microsoft.com/office/drawing/2014/main" id="{32B9C00A-0165-425B-A50D-664F080B56CA}"/>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529121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96535"/>
            <a:ext cx="8424936" cy="8644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According to the Universal Copyright Convention, a copyright notice contains three elements; 1) the symbol © (or the word  "Copyright") , 2) the copyright owner's name, and 3) the year of first publication.</a:t>
            </a:r>
          </a:p>
          <a:p>
            <a:pPr lvl="1" eaLnBrk="0" fontAlgn="base" hangingPunct="0">
              <a:lnSpc>
                <a:spcPts val="30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Foundation 2020</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publish year of a revised work may be added to the end of the original year.</a:t>
            </a:r>
          </a:p>
          <a:p>
            <a:pPr lvl="1" eaLnBrk="0" fontAlgn="base" hangingPunct="0">
              <a:lnSpc>
                <a:spcPts val="30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 Foundation 2018-2020</a:t>
            </a:r>
          </a:p>
        </p:txBody>
      </p:sp>
      <p:sp>
        <p:nvSpPr>
          <p:cNvPr id="4" name="角丸四角形 3"/>
          <p:cNvSpPr/>
          <p:nvPr/>
        </p:nvSpPr>
        <p:spPr>
          <a:xfrm>
            <a:off x="467544" y="14258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including the copyright notice of the OSS used in my product, is notifying the name of the copyright owner satisfy the condition?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8520" y="62068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121AD74-AEA3-4055-9BA9-1DF0C3784FEE}"/>
              </a:ext>
            </a:extLst>
          </p:cNvPr>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Tree>
    <p:extLst>
      <p:ext uri="{BB962C8B-B14F-4D97-AF65-F5344CB8AC3E}">
        <p14:creationId xmlns:p14="http://schemas.microsoft.com/office/powerpoint/2010/main" val="4231581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769936"/>
          </a:xfrm>
          <a:ln>
            <a:solidFill>
              <a:schemeClr val="bg1">
                <a:lumMod val="50000"/>
              </a:schemeClr>
            </a:solidFill>
          </a:ln>
        </p:spPr>
        <p:txBody>
          <a:bodyPr>
            <a:noAutofit/>
          </a:bodyPr>
          <a:lstStyle/>
          <a:p>
            <a:pPr fontAlgn="ctr">
              <a:lnSpc>
                <a:spcPts val="3000"/>
              </a:lnSpc>
              <a:spcAft>
                <a:spcPct val="0"/>
              </a:spcAf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0" name="コンテンツ プレースホルダー 9"/>
          <p:cNvSpPr>
            <a:spLocks noGrp="1"/>
          </p:cNvSpPr>
          <p:nvPr>
            <p:ph idx="1"/>
          </p:nvPr>
        </p:nvSpPr>
        <p:spPr>
          <a:xfrm>
            <a:off x="457200" y="3417336"/>
            <a:ext cx="8291264" cy="2891984"/>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Other than the first part of the source code, it is also described in NOTICE, README, COPYING, LICENSE, AUTHORS, etc. However, some of these files may have a copyright notice on the license itself.</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number of OSS files is large, there is a possibility that extraction leakage will occur, so it is also effective to use tools such 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it is not listed, you can identify the developer from the download site and contact the copyright holder.</a:t>
            </a:r>
          </a:p>
          <a:p>
            <a:pPr eaLnBrk="0" fontAlgn="base" hangingPunct="0">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00531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 holder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#copyright notice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9667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6A47A3A-B17B-4074-9F11-C4C8C7A0EBB3}"/>
              </a:ext>
            </a:extLst>
          </p:cNvPr>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
        <p:nvSpPr>
          <p:cNvPr id="16" name="フッター プレースホルダー 2">
            <a:extLst>
              <a:ext uri="{FF2B5EF4-FFF2-40B4-BE49-F238E27FC236}">
                <a16:creationId xmlns:a16="http://schemas.microsoft.com/office/drawing/2014/main" id="{F447E90D-368F-451D-8BB3-8F833F2EDA17}"/>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2815888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48866"/>
            <a:ext cx="8280920" cy="37379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30892"/>
            <a:ext cx="8280920" cy="12620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4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that we want to use for our products was a license that must have a copyright notice when it is distributed. I have a license document but no copyright notice.</a:t>
            </a:r>
          </a:p>
          <a:p>
            <a:pPr fontAlgn="ctr">
              <a:lnSpc>
                <a:spcPts val="24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we use this OSS for products without the copyright notice?</a:t>
            </a:r>
            <a:endParaRPr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731567"/>
            <a:ext cx="31683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34880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Many OSS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a:t>
            </a:r>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compatibility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3654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Using it in a product without a copyright notice of OSS is a violation of the license.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Please trace back to the source to identify the copyright holder and confirm the contents of the copyright notice. However, there may be cases where the author does not want the name of the author to be written, so please respect the author's wishes in that case.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it was obtained through multiple companies, it may have been altered along the way and the copyright holder may have increased.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same action should be taken when only the name of the license and a link to the license document template are included.</a:t>
            </a:r>
          </a:p>
        </p:txBody>
      </p:sp>
      <p:sp>
        <p:nvSpPr>
          <p:cNvPr id="15" name="スライド番号プレースホルダー 14">
            <a:extLst>
              <a:ext uri="{FF2B5EF4-FFF2-40B4-BE49-F238E27FC236}">
                <a16:creationId xmlns:a16="http://schemas.microsoft.com/office/drawing/2014/main" id="{28D59D5F-7D60-4DB8-A165-908D6AC368B3}"/>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
        <p:nvSpPr>
          <p:cNvPr id="16" name="フッター プレースホルダー 2">
            <a:extLst>
              <a:ext uri="{FF2B5EF4-FFF2-40B4-BE49-F238E27FC236}">
                <a16:creationId xmlns:a16="http://schemas.microsoft.com/office/drawing/2014/main" id="{175CFFF7-DEB4-482B-B87A-50536F774EEF}"/>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4134887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781363"/>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5648"/>
            <a:ext cx="8291264" cy="2733671"/>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are referring to the license terms in using the OSS as a program.</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You must check the licensing terms of whatever you intend to use for your product individually.</a:t>
            </a:r>
          </a:p>
        </p:txBody>
      </p:sp>
      <p:sp>
        <p:nvSpPr>
          <p:cNvPr id="4" name="角丸四角形 3"/>
          <p:cNvSpPr/>
          <p:nvPr/>
        </p:nvSpPr>
        <p:spPr>
          <a:xfrm>
            <a:off x="467544" y="1340768"/>
            <a:ext cx="8280920" cy="11437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assume to be able to use the documents or diagrams on an OSS community’s website for my product under the same license terms as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19668"/>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w</a:t>
            </a:r>
            <a:r>
              <a:rPr kumimoji="1" lang="en-US" altLang="ja-JP" sz="1200" dirty="0">
                <a:latin typeface="Meiryo UI" panose="020B0604030504040204" pitchFamily="50" charset="-128"/>
                <a:ea typeface="Meiryo UI" panose="020B0604030504040204" pitchFamily="50" charset="-128"/>
              </a:rPr>
              <a:t>ebsite</a:t>
            </a:r>
            <a:r>
              <a:rPr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#document</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#diagram</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62122" y="633462"/>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31904"/>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B17059C4-6790-4259-8753-CAEEEB963D1E}"/>
              </a:ext>
            </a:extLst>
          </p:cNvPr>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904906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possible to use the sample code published in OSS books?</a:t>
            </a:r>
          </a:p>
        </p:txBody>
      </p:sp>
      <p:sp>
        <p:nvSpPr>
          <p:cNvPr id="10" name="コンテンツ プレースホルダー 9"/>
          <p:cNvSpPr>
            <a:spLocks noGrp="1"/>
          </p:cNvSpPr>
          <p:nvPr>
            <p:ph idx="1"/>
          </p:nvPr>
        </p:nvSpPr>
        <p:spPr>
          <a:xfrm>
            <a:off x="457200" y="3475692"/>
            <a:ext cx="8291264" cy="2833628"/>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license terms of OSS exempt the developers of OSS, not the company that developed and sold the products incorporating OSS.</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product disclaimer is determined by the terms and conditions of the product.</a:t>
            </a: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has been incorporated into our products. Since the license of the OSS describes the terms of disclaimer, does our company exempt users from the defects of the product caused by the OSS?</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640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site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sample code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71BBB628-83FE-49D3-BCE9-70EE90974800}"/>
              </a:ext>
            </a:extLst>
          </p:cNvPr>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
        <p:nvSpPr>
          <p:cNvPr id="14" name="フッター プレースホルダー 2">
            <a:extLst>
              <a:ext uri="{FF2B5EF4-FFF2-40B4-BE49-F238E27FC236}">
                <a16:creationId xmlns:a16="http://schemas.microsoft.com/office/drawing/2014/main" id="{05B6BCD8-AC92-4F37-A8D2-68309C8887EA}"/>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3594231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OSS disclaimer remain valid even if OSS is incorporated into the product?</a:t>
            </a: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necessary to confirm the terms and conditions of use of the sample code for books, etc., because they do not necessarily mean that free use is permitted.</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terms of use are not stated, you may not use it without the permission of the copyright holder.</a:t>
            </a: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would like to incorporate sample codes published in books and magazines that introduce OSS into my products, can I use them freely?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98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#disclaimer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#agreement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BB16909-F942-40DC-BDC7-4AD2C11C0F31}"/>
              </a:ext>
            </a:extLst>
          </p:cNvPr>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
        <p:nvSpPr>
          <p:cNvPr id="14" name="フッター プレースホルダー 2">
            <a:extLst>
              <a:ext uri="{FF2B5EF4-FFF2-40B4-BE49-F238E27FC236}">
                <a16:creationId xmlns:a16="http://schemas.microsoft.com/office/drawing/2014/main" id="{B4898867-4295-493D-BC31-24FAF44BC3FC}"/>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3323583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896"/>
            <a:ext cx="8280920" cy="381642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 terms of the OSS license may conflict with the license terms of the product. For example, some OSS licenses may not prohibit reverse engineering of certain parts of the product.</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it is necessary to create licensing terms for the product that are consistent with the licensing terms of the OSS to be incorporated.</a:t>
            </a:r>
          </a:p>
        </p:txBody>
      </p:sp>
      <p:sp>
        <p:nvSpPr>
          <p:cNvPr id="4" name="角丸四角形 3"/>
          <p:cNvSpPr/>
          <p:nvPr/>
        </p:nvSpPr>
        <p:spPr>
          <a:xfrm>
            <a:off x="467544" y="1340767"/>
            <a:ext cx="8280920" cy="110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rPr>
              <a:t>  Since we can use OSS freely, do we need to take into account the license conditions of the OSS built into the product in the license agreement?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148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#Product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Terms of Use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0402D0C6-ABAB-46C8-A91F-4E5D5F81556E}"/>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
        <p:nvSpPr>
          <p:cNvPr id="16" name="テキスト ボックス 15"/>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フッター プレースホルダー 2">
            <a:extLst>
              <a:ext uri="{FF2B5EF4-FFF2-40B4-BE49-F238E27FC236}">
                <a16:creationId xmlns:a16="http://schemas.microsoft.com/office/drawing/2014/main" id="{4037D523-0B7C-4917-8508-A74CAD5ADB31}"/>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3694721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213467"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Meiryo UI" panose="020B0604030504040204" pitchFamily="50" charset="-128"/>
                <a:ea typeface="Meiryo UI" panose="020B0604030504040204" pitchFamily="50" charset="-128"/>
              </a:rPr>
              <a:t>You can make registration for </a:t>
            </a:r>
            <a:r>
              <a:rPr lang="en-US" altLang="ja-JP" dirty="0" err="1">
                <a:latin typeface="Meiryo UI" panose="020B0604030504040204" pitchFamily="50" charset="-128"/>
                <a:ea typeface="Meiryo UI" panose="020B0604030504040204" pitchFamily="50" charset="-128"/>
              </a:rPr>
              <a:t>Openchain</a:t>
            </a:r>
            <a:r>
              <a:rPr lang="en-US" altLang="ja-JP" dirty="0">
                <a:latin typeface="Meiryo UI" panose="020B0604030504040204" pitchFamily="50" charset="-128"/>
                <a:ea typeface="Meiryo UI" panose="020B0604030504040204" pitchFamily="50" charset="-128"/>
              </a:rPr>
              <a:t>-japan-</a:t>
            </a:r>
            <a:r>
              <a:rPr lang="en-US" altLang="ja-JP" dirty="0" err="1">
                <a:latin typeface="Meiryo UI" panose="020B0604030504040204" pitchFamily="50" charset="-128"/>
                <a:ea typeface="Meiryo UI" panose="020B0604030504040204" pitchFamily="50" charset="-128"/>
              </a:rPr>
              <a:t>wg</a:t>
            </a:r>
            <a:r>
              <a:rPr lang="en-US" altLang="ja-JP" dirty="0">
                <a:latin typeface="Meiryo UI" panose="020B0604030504040204" pitchFamily="50" charset="-128"/>
                <a:ea typeface="Meiryo UI" panose="020B0604030504040204" pitchFamily="50" charset="-128"/>
              </a:rPr>
              <a:t> mailing list from </a:t>
            </a:r>
          </a:p>
          <a:p>
            <a:r>
              <a:rPr lang="en-US" altLang="ja-JP" dirty="0">
                <a:latin typeface="Meiryo UI" panose="020B0604030504040204" pitchFamily="50" charset="-128"/>
                <a:ea typeface="Meiryo UI" panose="020B0604030504040204" pitchFamily="50" charset="-128"/>
              </a:rPr>
              <a:t>    the following URL:</a:t>
            </a: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https://lists.openchainproject.org/g/japan-sg-faq</a:t>
            </a:r>
            <a:br>
              <a:rPr lang="en-US" altLang="ja-JP" dirty="0">
                <a:latin typeface="Meiryo UI" panose="020B0604030504040204" pitchFamily="50" charset="-128"/>
                <a:ea typeface="Meiryo UI" panose="020B0604030504040204" pitchFamily="50" charset="-128"/>
              </a:rPr>
            </a:br>
            <a:endParaRPr lang="en-US" altLang="ja-JP"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u"/>
            </a:pPr>
            <a:r>
              <a:rPr lang="en-US" altLang="ja-JP" dirty="0">
                <a:latin typeface="Meiryo UI" panose="020B0604030504040204" pitchFamily="50" charset="-128"/>
                <a:ea typeface="Meiryo UI" panose="020B0604030504040204" pitchFamily="50" charset="-128"/>
              </a:rPr>
              <a:t>Mailing list</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hlinkClick r:id="rId3"/>
              </a:rPr>
              <a:t> japan-sg-faq@lists.openchainproject.org</a:t>
            </a:r>
            <a:endParaRPr lang="ja-JP" altLang="en-US"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2445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185507"/>
            <a:ext cx="8212191" cy="648072"/>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6371"/>
            <a:ext cx="8229600"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must check the license conditions in light of the way you  use the OSS (as opposed to how your colleagues have used the same OSS in a different context).</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e.g. If your colleagues used certain OSS in an in-house system or SaaS, the chances are they have been exempt from license obligations. If you redistribute the OSS as part of a commercial product, you must check if each obligation is in line with your business model. </a:t>
            </a:r>
          </a:p>
        </p:txBody>
      </p:sp>
      <p:sp>
        <p:nvSpPr>
          <p:cNvPr id="4" name="角丸四角形 3"/>
          <p:cNvSpPr/>
          <p:nvPr/>
        </p:nvSpPr>
        <p:spPr>
          <a:xfrm>
            <a:off x="467544" y="1268760"/>
            <a:ext cx="8280920" cy="18001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fulfil the license conditions of this OSS since my colleagues have been able to use it to date?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92116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14096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id="{6155F632-A4F9-4217-80F7-0187177B6DFC}"/>
              </a:ext>
            </a:extLst>
          </p:cNvPr>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115685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した</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Q&amp;A</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085584"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an OSS project owns certain patents of the OSS or not, there is always a chance that a third party owns similar or peripheral patents related to the OSS.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i.e. You are fully responsible for avoiding conceivable patent risks in using OSS for business.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Considering OSS is free software, can I assume it doesn’t involve patent infringement risks?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F6244045-13BF-4DAF-95C0-AD4A5E63C6F5}"/>
              </a:ext>
            </a:extLst>
          </p:cNvPr>
          <p:cNvSpPr txBox="1"/>
          <p:nvPr/>
        </p:nvSpPr>
        <p:spPr>
          <a:xfrm>
            <a:off x="219436" y="6309320"/>
            <a:ext cx="5288668" cy="461665"/>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br>
              <a:rPr lang="en-US" altLang="ja-JP" sz="1200" dirty="0">
                <a:latin typeface="Meiryo UI" panose="020B0604030504040204" pitchFamily="50" charset="-128"/>
                <a:ea typeface="Meiryo UI" panose="020B0604030504040204" pitchFamily="50" charset="-128"/>
              </a:rPr>
            </a:br>
            <a:r>
              <a:rPr lang="en-US" altLang="ja-JP" sz="1200" dirty="0">
                <a:latin typeface="Meiryo UI" panose="020B0604030504040204" pitchFamily="50" charset="-128"/>
                <a:ea typeface="Meiryo UI" panose="020B0604030504040204" pitchFamily="50" charset="-128"/>
              </a:rPr>
              <a:t>#patent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619B4D1B-291E-467A-95B5-47F9074FC284}"/>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Under Japanese Patent Law, it is not possible to offer software including patents for production, use, transfer, export, import or transfer without permission of the patent owner.</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the program you posted contains a patent that is not licensed by the patent holder, you are infringing the patent even if you do not earn a profit.</a:t>
            </a:r>
          </a:p>
          <a:p>
            <a:pPr fontAlgn="base">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5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【Related Clause] Patent Law (Article 2, Paragraph 3: "Implementation")</a:t>
            </a: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If a company developer posts a program to the OSS community and publishes it as free OSS on GitHub etc., could it be a patent infringement even though the company is not making a profit?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138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post</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21EBE14-1F28-4FCA-B7FE-78AB3D60F96A}"/>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
        <p:nvSpPr>
          <p:cNvPr id="14" name="テキスト ボックス 13"/>
          <p:cNvSpPr txBox="1"/>
          <p:nvPr/>
        </p:nvSpPr>
        <p:spPr>
          <a:xfrm>
            <a:off x="3203848"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フッター プレースホルダー 2">
            <a:extLst>
              <a:ext uri="{FF2B5EF4-FFF2-40B4-BE49-F238E27FC236}">
                <a16:creationId xmlns:a16="http://schemas.microsoft.com/office/drawing/2014/main" id="{537732E6-7356-428A-8ECD-3B43ABCA079D}"/>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120874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fontScale="85000" lnSpcReduction="2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 contributor has no duty to abandon the patents on a program in making a contribution.</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this contributor virtually cannot enforce patents against the users of the OSS once the program is contributed.</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On the other hand, the contributor can still enforce patents against users or corporates who are infringing the patent outside the scope of this OSS.</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Enforcing a patent typically includes requesting an injunction and/or claiming compensation for damages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patented program of mine to an OSS community, do I need to abandon my patent on this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F4539F25-E2B3-49C7-BB93-98EDFC4D1478}"/>
              </a:ext>
            </a:extLst>
          </p:cNvPr>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201118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8609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a:t>
            </a:r>
            <a:br>
              <a:rPr lang="en-US" altLang="ja-JP" sz="2800" dirty="0">
                <a:latin typeface="Meiryo UI" panose="020B0604030504040204" pitchFamily="50" charset="-128"/>
                <a:ea typeface="Meiryo UI" panose="020B0604030504040204" pitchFamily="50" charset="-128"/>
                <a:cs typeface="Meiryo UI" panose="020B0604030504040204" pitchFamily="50" charset="-128"/>
              </a:rPr>
            </a:br>
            <a:r>
              <a:rPr lang="en-US" altLang="ja-JP" sz="2800" dirty="0">
                <a:latin typeface="Meiryo UI" panose="020B0604030504040204" pitchFamily="50" charset="-128"/>
                <a:ea typeface="Meiryo UI" panose="020B0604030504040204" pitchFamily="50" charset="-128"/>
                <a:cs typeface="Meiryo UI" panose="020B0604030504040204" pitchFamily="50" charset="-128"/>
              </a:rPr>
              <a:t> as OSS information?</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Ask the developer to research the correct OSS information and tell him or her to comply with the license terms.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original developer's product is in violation of the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Remember that ultimately your company is responsible for your customers.</a:t>
            </a: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OEM developer provided me with a list of OSS, but it only lists the name of the OSS, not its version or licensing terms. OSS is used in some of the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firmwares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that were created quite a long time ago, and even the developer does not know what's in them. Is it possible for our company to include only the OSS list in our products for sale?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traceability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3D993663-CB84-42B2-A959-ABCA381E53C2}"/>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
        <p:nvSpPr>
          <p:cNvPr id="14" name="フッター プレースホルダー 2">
            <a:extLst>
              <a:ext uri="{FF2B5EF4-FFF2-40B4-BE49-F238E27FC236}">
                <a16:creationId xmlns:a16="http://schemas.microsoft.com/office/drawing/2014/main" id="{109332C3-5679-4D9D-BAE3-7CEC86010B2C}"/>
              </a:ext>
            </a:extLst>
          </p:cNvPr>
          <p:cNvSpPr>
            <a:spLocks noGrp="1"/>
          </p:cNvSpPr>
          <p:nvPr>
            <p:ph type="ftr" sz="quarter" idx="11"/>
          </p:nvPr>
        </p:nvSpPr>
        <p:spPr>
          <a:xfrm>
            <a:off x="3124200" y="6356350"/>
            <a:ext cx="2895600" cy="365125"/>
          </a:xfrm>
        </p:spPr>
        <p:txBody>
          <a:bodyPr/>
          <a:lstStyle/>
          <a:p>
            <a:r>
              <a:rPr lang="en-US" altLang="ja-JP" dirty="0"/>
              <a:t>CC0-1.0</a:t>
            </a:r>
            <a:r>
              <a:rPr lang="ja-JP" altLang="en-US" dirty="0"/>
              <a:t>（</a:t>
            </a:r>
            <a:r>
              <a:rPr lang="en-US" altLang="ja-JP" dirty="0"/>
              <a:t>Public domain</a:t>
            </a:r>
            <a:r>
              <a:rPr lang="ja-JP" altLang="en-US" dirty="0"/>
              <a:t>）</a:t>
            </a:r>
          </a:p>
        </p:txBody>
      </p:sp>
    </p:spTree>
    <p:extLst>
      <p:ext uri="{BB962C8B-B14F-4D97-AF65-F5344CB8AC3E}">
        <p14:creationId xmlns:p14="http://schemas.microsoft.com/office/powerpoint/2010/main" val="233722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16632"/>
            <a:ext cx="8219256" cy="72008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firstly need to include the original license provided by the OSS developer to meet the license condition.</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feel the need to translate the license into a language more familiar to you and your customers, you can attach a translation as a reference, but do not forget to clarify which one is official.</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better to provide the customer with a translated version of the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61864164-C825-452C-AFCC-5C1D40BA06CC}"/>
              </a:ext>
            </a:extLst>
          </p:cNvPr>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5430</TotalTime>
  <Words>4111</Words>
  <Application>Microsoft Office PowerPoint</Application>
  <PresentationFormat>画面に合わせる (4:3)</PresentationFormat>
  <Paragraphs>524</Paragraphs>
  <Slides>39</Slides>
  <Notes>38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39</vt:i4>
      </vt:variant>
    </vt:vector>
  </HeadingPairs>
  <TitlesOfParts>
    <vt:vector size="44" baseType="lpstr">
      <vt:lpstr>Meiryo UI</vt:lpstr>
      <vt:lpstr>Arial</vt:lpstr>
      <vt:lpstr>Calibri</vt:lpstr>
      <vt:lpstr>Wingdings</vt:lpstr>
      <vt:lpstr>Office ​​テーマ</vt:lpstr>
      <vt:lpstr>Frequent Misunderstandings  of OSS licenses　V5</vt:lpstr>
      <vt:lpstr>Index</vt:lpstr>
      <vt:lpstr>In the absence of any conditions, can I use a free program without restriction?</vt:lpstr>
      <vt:lpstr>Can I use the same OSS my colleagues have already used without problem?</vt:lpstr>
      <vt:lpstr>Can I assume OSS doesn’t involve patent infringement risks?</vt:lpstr>
      <vt:lpstr>When I post a program to the OSS community, does that OSS become a patent infringement?</vt:lpstr>
      <vt:lpstr>If I contribute to an OSS community,  do I need to abandon my patent?</vt:lpstr>
      <vt:lpstr>Can I only provide a list of OSS names  as OSS information?</vt:lpstr>
      <vt:lpstr>Is it preferable to provide translated license document?</vt:lpstr>
      <vt:lpstr>Do I only need to provide the name and URL of the license document?</vt:lpstr>
      <vt:lpstr>Do I need to print license documents on paper to provide them?</vt:lpstr>
      <vt:lpstr>Does attaching a license document become a modification of the OSS?</vt:lpstr>
      <vt:lpstr>If it's the same license document, does it need to be listed in duplicate?</vt:lpstr>
      <vt:lpstr>Should I abide by the licensing conditions when I install the OSS on a PC that will be my customer’s?</vt:lpstr>
      <vt:lpstr>Can I modify the license of the OSS I downloaded?</vt:lpstr>
      <vt:lpstr>Can I change the license of the OSS I created?</vt:lpstr>
      <vt:lpstr>Should I make the source code available to the community?</vt:lpstr>
      <vt:lpstr>Can I provide source code via the developer’s web site?</vt:lpstr>
      <vt:lpstr>Should I make the source code available to the public?</vt:lpstr>
      <vt:lpstr>Can we just post the source code on the web when we ship a product containing OSS?</vt:lpstr>
      <vt:lpstr>Do I need to apply each license when an OSS module consists of multiple components?</vt:lpstr>
      <vt:lpstr>Do I need to consider each license when I recognize OSS dependencies?</vt:lpstr>
      <vt:lpstr>Can I use an OSS module consisting of two components with incompatible licenses?</vt:lpstr>
      <vt:lpstr>Am I exempt from the license of nonfunctional OSS embedded in the product?</vt:lpstr>
      <vt:lpstr>Does my program become OSS when it matches certain OSS by unintentionally?</vt:lpstr>
      <vt:lpstr>Will I be bound by both licenses under a dual licensing model?</vt:lpstr>
      <vt:lpstr>If I use dual licensed OSS, can I attach only the selected one?</vt:lpstr>
      <vt:lpstr>Should a contribution to a dual license be a dual license?</vt:lpstr>
      <vt:lpstr>Can we avoid conforming to the license when the OSS is embedded?</vt:lpstr>
      <vt:lpstr>Is it unnecessary to provide OSS-related information attached to OEM products?</vt:lpstr>
      <vt:lpstr>Is it necessary to comply with the OSS license included in other software?</vt:lpstr>
      <vt:lpstr>Is a copyright notice equivalent to a copyright owner’s name?</vt:lpstr>
      <vt:lpstr>Is it necessary to check only the top of the source code for the copyright notice of OSS?</vt:lpstr>
      <vt:lpstr>Can I use it without a copyright notice?</vt:lpstr>
      <vt:lpstr>Can I use documents or diagrams on OSS for my product under the OSS license?</vt:lpstr>
      <vt:lpstr>Is it possible to use the sample code published in OSS books?</vt:lpstr>
      <vt:lpstr>Does the OSS disclaimer remain valid even if OSS is incorporated into the product?</vt:lpstr>
      <vt:lpstr>Are the license terms of a product unrelated to the license terms of OSS?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280</cp:revision>
  <dcterms:created xsi:type="dcterms:W3CDTF">2018-08-01T08:19:55Z</dcterms:created>
  <dcterms:modified xsi:type="dcterms:W3CDTF">2020-09-07T04:49:01Z</dcterms:modified>
  <cp:category>公開情報</cp:category>
</cp:coreProperties>
</file>