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9"/>
  </p:notesMasterIdLst>
  <p:handoutMasterIdLst>
    <p:handoutMasterId r:id="rId60"/>
  </p:handoutMasterIdLst>
  <p:sldIdLst>
    <p:sldId id="335" r:id="rId2"/>
    <p:sldId id="336" r:id="rId3"/>
    <p:sldId id="371" r:id="rId4"/>
    <p:sldId id="372" r:id="rId5"/>
    <p:sldId id="258" r:id="rId6"/>
    <p:sldId id="330" r:id="rId7"/>
    <p:sldId id="373" r:id="rId8"/>
    <p:sldId id="260" r:id="rId9"/>
    <p:sldId id="363" r:id="rId10"/>
    <p:sldId id="374" r:id="rId11"/>
    <p:sldId id="334" r:id="rId12"/>
    <p:sldId id="362" r:id="rId13"/>
    <p:sldId id="265" r:id="rId14"/>
    <p:sldId id="338" r:id="rId15"/>
    <p:sldId id="339" r:id="rId16"/>
    <p:sldId id="340" r:id="rId17"/>
    <p:sldId id="364" r:id="rId18"/>
    <p:sldId id="347" r:id="rId19"/>
    <p:sldId id="348" r:id="rId20"/>
    <p:sldId id="375" r:id="rId21"/>
    <p:sldId id="361" r:id="rId22"/>
    <p:sldId id="349" r:id="rId23"/>
    <p:sldId id="350" r:id="rId24"/>
    <p:sldId id="351" r:id="rId25"/>
    <p:sldId id="365" r:id="rId26"/>
    <p:sldId id="352" r:id="rId27"/>
    <p:sldId id="357" r:id="rId28"/>
    <p:sldId id="376" r:id="rId29"/>
    <p:sldId id="353" r:id="rId30"/>
    <p:sldId id="354" r:id="rId31"/>
    <p:sldId id="355" r:id="rId32"/>
    <p:sldId id="377" r:id="rId33"/>
    <p:sldId id="356" r:id="rId34"/>
    <p:sldId id="366" r:id="rId35"/>
    <p:sldId id="315" r:id="rId36"/>
    <p:sldId id="341" r:id="rId37"/>
    <p:sldId id="378" r:id="rId38"/>
    <p:sldId id="358" r:id="rId39"/>
    <p:sldId id="367" r:id="rId40"/>
    <p:sldId id="309" r:id="rId41"/>
    <p:sldId id="308" r:id="rId42"/>
    <p:sldId id="310" r:id="rId43"/>
    <p:sldId id="368" r:id="rId44"/>
    <p:sldId id="359" r:id="rId45"/>
    <p:sldId id="342" r:id="rId46"/>
    <p:sldId id="369" r:id="rId47"/>
    <p:sldId id="379" r:id="rId48"/>
    <p:sldId id="380" r:id="rId49"/>
    <p:sldId id="381" r:id="rId50"/>
    <p:sldId id="382" r:id="rId51"/>
    <p:sldId id="360" r:id="rId52"/>
    <p:sldId id="343" r:id="rId53"/>
    <p:sldId id="344" r:id="rId54"/>
    <p:sldId id="370" r:id="rId55"/>
    <p:sldId id="311" r:id="rId56"/>
    <p:sldId id="383" r:id="rId57"/>
    <p:sldId id="337"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0" autoAdjust="0"/>
    <p:restoredTop sz="94660" autoAdjust="0"/>
  </p:normalViewPr>
  <p:slideViewPr>
    <p:cSldViewPr>
      <p:cViewPr varScale="1">
        <p:scale>
          <a:sx n="67" d="100"/>
          <a:sy n="67" d="100"/>
        </p:scale>
        <p:origin x="77" y="1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251"/>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2022/1/12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1482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11</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13</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14</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15</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16</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62140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24</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69266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8540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850445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33</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34</a:t>
            </a:fld>
            <a:endParaRPr kumimoji="1" lang="ja-JP" altLang="en-US"/>
          </a:p>
        </p:txBody>
      </p:sp>
    </p:spTree>
    <p:extLst>
      <p:ext uri="{BB962C8B-B14F-4D97-AF65-F5344CB8AC3E}">
        <p14:creationId xmlns:p14="http://schemas.microsoft.com/office/powerpoint/2010/main" val="2478849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35</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919547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38</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96679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39</a:t>
            </a:fld>
            <a:endParaRPr kumimoji="1" lang="ja-JP" altLang="en-US"/>
          </a:p>
        </p:txBody>
      </p:sp>
    </p:spTree>
    <p:extLst>
      <p:ext uri="{BB962C8B-B14F-4D97-AF65-F5344CB8AC3E}">
        <p14:creationId xmlns:p14="http://schemas.microsoft.com/office/powerpoint/2010/main" val="3986935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40</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41</a:t>
            </a:fld>
            <a:endParaRPr kumimoji="1" lang="ja-JP" altLang="en-US"/>
          </a:p>
        </p:txBody>
      </p:sp>
    </p:spTree>
    <p:extLst>
      <p:ext uri="{BB962C8B-B14F-4D97-AF65-F5344CB8AC3E}">
        <p14:creationId xmlns:p14="http://schemas.microsoft.com/office/powerpoint/2010/main" val="155560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42</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44</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45</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1305498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3186197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145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2276795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51</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52</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53</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54</a:t>
            </a:fld>
            <a:endParaRPr kumimoji="1" lang="ja-JP" altLang="en-US"/>
          </a:p>
        </p:txBody>
      </p:sp>
    </p:spTree>
    <p:extLst>
      <p:ext uri="{BB962C8B-B14F-4D97-AF65-F5344CB8AC3E}">
        <p14:creationId xmlns:p14="http://schemas.microsoft.com/office/powerpoint/2010/main" val="180699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90974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2022/1/12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2022/1/12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2022/1/12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dirty="0"/>
              <a:t>CC0-1.0</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2022/1/12</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2022/1/12</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2022/1/12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a:latin typeface="Meiryo UI" panose="020B0604030504040204" pitchFamily="50" charset="-128"/>
                <a:ea typeface="Meiryo UI" panose="020B0604030504040204" pitchFamily="50" charset="-128"/>
                <a:cs typeface="Meiryo UI" panose="020B0604030504040204" pitchFamily="50" charset="-128"/>
              </a:rPr>
              <a:t>licenses V7</a:t>
            </a:r>
            <a:endParaRPr kumimoji="1" lang="ja-JP" altLang="en-US" sz="4000" dirty="0"/>
          </a:p>
        </p:txBody>
      </p:sp>
      <p:sp>
        <p:nvSpPr>
          <p:cNvPr id="3" name="サブタイトル 2"/>
          <p:cNvSpPr>
            <a:spLocks noGrp="1"/>
          </p:cNvSpPr>
          <p:nvPr>
            <p:ph type="subTitle" idx="1"/>
            <p:custDataLst>
              <p:tags r:id="rId1"/>
            </p:custDataLst>
          </p:nvPr>
        </p:nvSpPr>
        <p:spPr>
          <a:xfrm>
            <a:off x="899592" y="3114493"/>
            <a:ext cx="7344816" cy="3241857"/>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 please contact the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b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can be used under the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FAQ is based on Japanese law. Laws vary from country to country, and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measures for each case may vary from company to company. Consult your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company or organization's intellectual property counsel for specific issues.</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◆Authors and providers are not responsible for the contents of this manual.</a:t>
            </a:r>
            <a:br>
              <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OpenSource</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 License Laboratory</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
        <p:nvSpPr>
          <p:cNvPr id="6" name="テキスト ボックス 5">
            <a:extLst>
              <a:ext uri="{FF2B5EF4-FFF2-40B4-BE49-F238E27FC236}">
                <a16:creationId xmlns:a16="http://schemas.microsoft.com/office/drawing/2014/main" id="{5FC903BF-501D-4E63-BF1F-01FCC3BE4866}"/>
              </a:ext>
            </a:extLst>
          </p:cNvPr>
          <p:cNvSpPr txBox="1"/>
          <p:nvPr/>
        </p:nvSpPr>
        <p:spPr>
          <a:xfrm>
            <a:off x="5992306" y="811752"/>
            <a:ext cx="2781274" cy="369332"/>
          </a:xfrm>
          <a:prstGeom prst="rect">
            <a:avLst/>
          </a:prstGeom>
          <a:noFill/>
        </p:spPr>
        <p:txBody>
          <a:bodyPr wrap="none" rtlCol="0">
            <a:spAutoFit/>
          </a:bodyPr>
          <a:lstStyle/>
          <a:p>
            <a:r>
              <a:rPr kumimoji="1" lang="en-US" altLang="ja-JP" dirty="0"/>
              <a:t>Updated: January 12, 2022</a:t>
            </a:r>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59173"/>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general, OSS is granted patent rights and copyrights on the assumption that the user will comply with the license conditions. If the user does not comply with the license terms, then this OSS cannot be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the license violator is infringing the patent or copyright.</a:t>
            </a:r>
          </a:p>
        </p:txBody>
      </p:sp>
      <p:sp>
        <p:nvSpPr>
          <p:cNvPr id="4" name="角丸四角形 3"/>
          <p:cNvSpPr/>
          <p:nvPr/>
        </p:nvSpPr>
        <p:spPr>
          <a:xfrm>
            <a:off x="467544" y="1268760"/>
            <a:ext cx="8280920" cy="1326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When we released our OSS, we adopted a license that allows us to license our own patent rights that are implemented in this OSS. Does this mean that users who do not comply with the license are infringing the patent rights?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924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8FBFE7F3-7E06-4D73-B616-5F8E47E3E556}"/>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0632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50370"/>
            <a:ext cx="8229600" cy="2833628"/>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DD06363C-A27F-4343-AB34-BD96C0202564}"/>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8609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a:t>
            </a:r>
            <a:br>
              <a:rPr lang="en-US" altLang="ja-JP" sz="2800" dirty="0">
                <a:latin typeface="Meiryo UI" panose="020B0604030504040204" pitchFamily="50" charset="-128"/>
                <a:ea typeface="Meiryo UI" panose="020B0604030504040204" pitchFamily="50" charset="-128"/>
                <a:cs typeface="Meiryo UI" panose="020B0604030504040204" pitchFamily="50" charset="-128"/>
              </a:rPr>
            </a:br>
            <a:r>
              <a:rPr lang="en-US" altLang="ja-JP" sz="2800" dirty="0">
                <a:latin typeface="Meiryo UI" panose="020B0604030504040204" pitchFamily="50" charset="-128"/>
                <a:ea typeface="Meiryo UI" panose="020B0604030504040204" pitchFamily="50" charset="-128"/>
                <a:cs typeface="Meiryo UI" panose="020B0604030504040204" pitchFamily="50" charset="-128"/>
              </a:rPr>
              <a:t> as OSS information?</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FB347D0A-278D-4FFA-8292-B586496061DE}"/>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233722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16632"/>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9749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C5EF8FDA-B682-4491-B784-9DC2CCE2AF11}"/>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82416"/>
            <a:ext cx="8291264" cy="2326903"/>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340768"/>
            <a:ext cx="8280920"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F2AAA0B5-799B-4E8B-9ACD-12E83B7CB4EE}"/>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1801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B125BAEE-F208-4D8B-A31C-A6DE45B8982A}"/>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90877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123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340768"/>
            <a:ext cx="8280920" cy="1504617"/>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29534714-F0BA-4F05-9014-110B5E64D5D0}"/>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26460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23528"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93CCBE45-60CC-48F4-BE9D-EA56D1E64594}"/>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71462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Upon request from a customer, I am installing an OSS module on a PC before delivering this PC to them. In this situation, do I still have to abide by the license conditions of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48CA852D-EFCF-4A1D-A308-672B554F1DC0}"/>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3"/>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Unless you are the copyright owner of the 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have a permission from them), you do not have the right to modify the license conditions.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F7C4EC7D-4A64-4C22-87B9-D08B94258403}"/>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(Index 1/2)</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(Index 2/2)</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OSS for commercial purposes?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 as OSS information?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only need to provide the name and URL of the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need to print license documents on paper to provide them?</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attaching a license document become a modification of the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abide by the licensing conditions when I install the OSS on a PC that will be my customer’s?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downloaded?</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created?</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I make the source code available to the community?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an OSS module consisting of two components with incompatible licenses?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my program become OSS when it matches certain OSS by unintentionally?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comply with both licenses simultaneously in dual licenses?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a contribution to a dual license be a dual license?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b="1" i="1" dirty="0">
              <a:solidFill>
                <a:srgbClr val="FF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16F4E24F-E9AE-453A-8A50-22CFAB2D5ABD}"/>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OSS is licensed for use by adhering to its license terms, it should be considered.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prohibit changes or additions to the terms of use. If the terms of use of the product conflict with such OSS license terms, there is a way to satisfy the OSS license terms by stating that the OSS license terms take precedence. Please consult with the legal department of each company before making a decision.</a:t>
            </a: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use OSS in our products. Can we decide the terms of use for our products without considering the license terms of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1318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#add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AFBEFC17-EFD5-4531-9A49-DA08E8998FEB}"/>
              </a:ext>
            </a:extLst>
          </p:cNvPr>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19740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the OSS I created</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0FA9F7C3-5B94-4F30-B995-8A45426C6E17}"/>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04105"/>
            <a:ext cx="8291264" cy="247722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009811"/>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4C79A0D2-1A35-4FCA-A02B-F6F0B4149404}"/>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91264" cy="2594957"/>
          </a:xfrm>
        </p:spPr>
        <p:txBody>
          <a:bodyPr>
            <a:normAutofit fontScale="85000" lnSpcReduction="1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2954780"/>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9770A09D-133F-4C9D-B657-5795A6882FFC}"/>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public?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698150"/>
            <a:ext cx="8280920" cy="2611170"/>
          </a:xfrm>
        </p:spPr>
        <p:txBody>
          <a:bodyPr>
            <a:no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18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201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10561" y="2881679"/>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A0FC63ED-957D-4E76-931A-B5D767BD4134}"/>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3959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80904"/>
            <a:ext cx="8291264" cy="2728416"/>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CC5A0D25-3EDD-448D-A618-D5142B7EBC2C}"/>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1498698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A2F46542-960E-4D96-A8F9-E1E5B1CEB773}"/>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C53DEAA9-D5DD-4104-B2AB-790C83901BA9}"/>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6251"/>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web service customers are not supposed to receive a copy of OSS, it does not mean that they have distributed it.</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Some OSS licenses impose an obligation to make OSS available to Web service customers, even if the OSS itself is not distributed.</a:t>
            </a: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I use OSS in a Web service and only receive the result of using OSS functions on the server at the customer's terminal, does that mean I have distributed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18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service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D44C8F5C-98B5-4AB3-A469-1F627E027BE6}"/>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3316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808312"/>
          </a:xfrm>
        </p:spPr>
        <p:txBody>
          <a:bodyPr>
            <a:no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p>
          <a:p>
            <a:pPr marL="0" indent="0" eaLnBrk="0" fontAlgn="base" hangingPunct="0">
              <a:lnSpc>
                <a:spcPct val="120000"/>
              </a:lnSpc>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OSS module I intend to embed in the product consists of a few components, the license terms of which are incompatible.  Can I still use the OSS in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59ED5FD0-AA8D-46DD-BE90-20CADE78B10D}"/>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92696"/>
            <a:ext cx="7344816" cy="5971580"/>
          </a:xfrm>
          <a:ln>
            <a:noFill/>
          </a:ln>
        </p:spPr>
        <p:txBody>
          <a:bodyPr>
            <a:noAutofit/>
          </a:bodyPr>
          <a:lstStyle/>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avoid conforming to the license when the OSS is embedded?</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unnecessary to provide OSS-related information attached to OEM products?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lending equipment with embedded OSS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If OSS can be extracted from </a:t>
            </a:r>
            <a:r>
              <a:rPr lang="en-US" altLang="ja-JP" sz="900" dirty="0" err="1">
                <a:latin typeface="Meiryo UI" panose="020B0604030504040204" pitchFamily="50" charset="-128"/>
                <a:ea typeface="Meiryo UI" panose="020B0604030504040204" pitchFamily="50" charset="-128"/>
              </a:rPr>
              <a:t>DaaS</a:t>
            </a:r>
            <a:r>
              <a:rPr lang="en-US" altLang="ja-JP" sz="900" dirty="0">
                <a:latin typeface="Meiryo UI" panose="020B0604030504040204" pitchFamily="50" charset="-128"/>
                <a:ea typeface="Meiryo UI" panose="020B0604030504040204" pitchFamily="50" charset="-128"/>
              </a:rPr>
              <a:t>, is it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Will the installation of OSS embedded devices in the demonstration experiment be distributed? </a:t>
            </a:r>
            <a:r>
              <a:rPr lang="en-US" altLang="ja-JP" sz="900" b="1" i="1" dirty="0">
                <a:solidFill>
                  <a:srgbClr val="FF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comply with the OSS license included in other software?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check only the top of the source code for the copyright notice of OSS?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possible to use the sample code published in OSS books?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Does the OSS disclaimer remain valid even if OSS is incorporated into the product?</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r>
              <a:rPr lang="en-US" altLang="ja-JP" sz="900" dirty="0">
                <a:latin typeface="Meiryo UI" panose="020B0604030504040204" pitchFamily="50" charset="-128"/>
                <a:ea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rPr>
              <a:t>NEW</a:t>
            </a:r>
            <a:endParaRPr lang="ja-JP" altLang="en-US" sz="900" dirty="0">
              <a:solidFill>
                <a:srgbClr val="C0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Glossary</a:t>
            </a:r>
            <a:endParaRPr lang="ja-JP" altLang="en-US" sz="9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7C931F81-1057-4062-AB23-24EDF3A5C96D}"/>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140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70609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2000" dirty="0"/>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CFE5F3C2-A5E5-485D-96CE-C512F7F3C536}"/>
              </a:ext>
            </a:extLst>
          </p:cNvPr>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388873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3295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63691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9621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18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DD2D62FE-D44F-484C-AA19-E1E7A8B5D7E6}"/>
              </a:ext>
            </a:extLst>
          </p:cNvPr>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87660"/>
            <a:ext cx="8291264" cy="3121660"/>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Deliverables created with OSS development tools are not subject to the OSS license unless they contain some of the code of the tool.</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the tool automatically imports other OSS or works of third parties, such as a package management tool, it is necessary to check whether it can comply with the license terms of the imported OSS or works.</a:t>
            </a: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(Reference) In some cases, there is an exception to the effect that the OSS license does not apply even if the generated deliverables contain part of the code of the development tool.</a:t>
            </a: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Does the license of the OSS apply to the deliverables created with OSS development tools?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02774" cy="46166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#Development tools </a:t>
            </a:r>
          </a:p>
          <a:p>
            <a:r>
              <a:rPr lang="en-US" altLang="ja-JP" sz="1200" dirty="0">
                <a:latin typeface="Meiryo UI" panose="020B0604030504040204" pitchFamily="50" charset="-128"/>
                <a:ea typeface="Meiryo UI" panose="020B0604030504040204" pitchFamily="50" charset="-128"/>
              </a:rPr>
              <a:t>#Package management tools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4B083F54-03B7-4AA9-A873-9E67D6A61EDA}"/>
              </a:ext>
            </a:extLst>
          </p:cNvPr>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190073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772301"/>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CEC4C1F5-DCD1-42B1-9145-55A836AF62F3}"/>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7032"/>
            <a:ext cx="8291264" cy="2639317"/>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DACEC1D4-7120-46EB-832B-75A6334D6F9A}"/>
              </a:ext>
            </a:extLst>
          </p:cNvPr>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969996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3407624"/>
            <a:ext cx="8291264" cy="290169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distributing deliverables using dual-licensed OSS, you can distribute them as either one license or as a dual license. However, you need to comply with the selected license.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to comply with both licenses specified as dual licenses, you can distribute the software as dual licenses.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In this case, the distribution destination can choose either one, so you need to take into account whether the distribution destination is okay with either choice.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dual licenses may not allow you to comply with both at the same time, so please check the conditions.</a:t>
            </a:r>
          </a:p>
          <a:p>
            <a:pPr marL="0" indent="0" fontAlgn="base">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9"/>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am trying to distribute using dual-license OSS. If I can comply with both licenses, can I distribute it as a dual license?</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4200" y="245752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700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#Dual-license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421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8531D386-0963-4678-9BE7-60E60A11A60C}"/>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31512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55703"/>
            <a:ext cx="8291264" cy="235361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37588AD6-F50B-44E9-B743-FF2A5AD62A0A}"/>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401413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 site may only list the main license, so basically you need to comply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listed in the downloaded OSS.</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However, there are cases where, for example, compliance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required, cases of dual licenses, or cases where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mistakenly included.</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This time, you mentioned that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 in addition to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Please check why and how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official website of the OSS to be incorporated into the product was listed as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However, in the downloaded OSS, there were license documents for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 and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 In the product incorporating this OSS, do I need to worry about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651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E8881E0-1D6B-4F08-B905-1D5B1B7CED0D}"/>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189800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20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E1B9E693-8055-4D93-A2FC-B96B9C2D6FD9}"/>
              </a:ext>
            </a:extLst>
          </p:cNvPr>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85337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4012617"/>
            <a:ext cx="8291264" cy="2296703"/>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12776"/>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BF4DF70A-C522-4C85-9784-DEC9D2E0EB48}"/>
              </a:ext>
            </a:extLst>
          </p:cNvPr>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Tree>
    <p:extLst>
      <p:ext uri="{BB962C8B-B14F-4D97-AF65-F5344CB8AC3E}">
        <p14:creationId xmlns:p14="http://schemas.microsoft.com/office/powerpoint/2010/main" val="362872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396260" y="6428654"/>
            <a:ext cx="1877437"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commercial purpose </a:t>
            </a:r>
            <a:endParaRPr lang="ja-JP" altLang="en-US"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OSS, the license terms are written in its OSS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are free to use it, including product use, as long as you follow the OSS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OSS license is approved by OSI, you can use it commercially, but in other cases, you need to check the conditions.</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https://opensource.org/</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want to use OSS for commercial purposes, is that OK?</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28E7E765-6B6F-4239-BD27-B814B4F023DD}"/>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421828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lending equipment with embedded OSS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 principle, OSS is distributed not only in cases where embedded devices are transferred but also when they are lent.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lend a device with embedded OSS, does it mean that I have distributed OSS?</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83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lending</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47676016-C19D-462B-BE4A-66FF1A22357B}"/>
              </a:ext>
            </a:extLst>
          </p:cNvPr>
          <p:cNvSpPr>
            <a:spLocks noGrp="1"/>
          </p:cNvSpPr>
          <p:nvPr>
            <p:ph type="sldNum" sz="quarter" idx="12"/>
          </p:nvPr>
        </p:nvSpPr>
        <p:spPr/>
        <p:txBody>
          <a:bodyPr/>
          <a:lstStyle/>
          <a:p>
            <a:fld id="{CA73D1A0-EDAA-48A0-B59C-E1DC4E30C901}" type="slidenum">
              <a:rPr kumimoji="1" lang="ja-JP" altLang="en-US" smtClean="0"/>
              <a:t>39</a:t>
            </a:fld>
            <a:endParaRPr kumimoji="1" lang="ja-JP" altLang="en-US"/>
          </a:p>
        </p:txBody>
      </p:sp>
    </p:spTree>
    <p:extLst>
      <p:ext uri="{BB962C8B-B14F-4D97-AF65-F5344CB8AC3E}">
        <p14:creationId xmlns:p14="http://schemas.microsoft.com/office/powerpoint/2010/main" val="3956725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OSS can be extracted from </a:t>
            </a:r>
            <a:r>
              <a:rPr lang="en-US" altLang="ja-JP" sz="2400" dirty="0" err="1">
                <a:latin typeface="Meiryo UI" panose="020B0604030504040204" pitchFamily="50" charset="-128"/>
                <a:ea typeface="Meiryo UI" panose="020B0604030504040204" pitchFamily="50" charset="-128"/>
                <a:cs typeface="Meiryo UI" panose="020B0604030504040204" pitchFamily="50" charset="-128"/>
              </a:rPr>
              <a:t>DaaS</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is it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Our company will have distributed.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a user can retrieve OSS, it means that OSS can be copied, which means that OSS has been distributed to the user.</a:t>
            </a:r>
          </a:p>
        </p:txBody>
      </p:sp>
      <p:sp>
        <p:nvSpPr>
          <p:cNvPr id="4" name="角丸四角形 3"/>
          <p:cNvSpPr/>
          <p:nvPr/>
        </p:nvSpPr>
        <p:spPr>
          <a:xfrm>
            <a:off x="467544" y="1303357"/>
            <a:ext cx="8280920" cy="12998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(Desktop as a Service). This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includes OSS(A). In its Desktop environment, it is possible for users to retrieve OSS(A). Does this mean that we have distributed the OSS(A) to the user?</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#distribution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1A454CF6-28B1-4756-9666-02D74D596212}"/>
              </a:ext>
            </a:extLst>
          </p:cNvPr>
          <p:cNvSpPr>
            <a:spLocks noGrp="1"/>
          </p:cNvSpPr>
          <p:nvPr>
            <p:ph type="sldNum" sz="quarter" idx="12"/>
          </p:nvPr>
        </p:nvSpPr>
        <p:spPr/>
        <p:txBody>
          <a:bodyPr/>
          <a:lstStyle/>
          <a:p>
            <a:fld id="{CA73D1A0-EDAA-48A0-B59C-E1DC4E30C901}" type="slidenum">
              <a:rPr kumimoji="1" lang="ja-JP" altLang="en-US" smtClean="0"/>
              <a:t>40</a:t>
            </a:fld>
            <a:endParaRPr kumimoji="1" lang="ja-JP" altLang="en-US"/>
          </a:p>
        </p:txBody>
      </p:sp>
    </p:spTree>
    <p:extLst>
      <p:ext uri="{BB962C8B-B14F-4D97-AF65-F5344CB8AC3E}">
        <p14:creationId xmlns:p14="http://schemas.microsoft.com/office/powerpoint/2010/main" val="4073527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installation of OSS embedded devices in the demonstration experiment be distributed?</a:t>
            </a:r>
          </a:p>
        </p:txBody>
      </p:sp>
      <p:sp>
        <p:nvSpPr>
          <p:cNvPr id="10" name="コンテンツ プレースホルダー 9"/>
          <p:cNvSpPr>
            <a:spLocks noGrp="1"/>
          </p:cNvSpPr>
          <p:nvPr>
            <p:ph idx="1"/>
          </p:nvPr>
        </p:nvSpPr>
        <p:spPr>
          <a:xfrm>
            <a:off x="467544" y="3603681"/>
            <a:ext cx="8291264" cy="2671845"/>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Since the ownership of the OSS embedded system is in our company, it does not fall under transfer, and since the management of the system is in our company, it does not fall under lending, and therefore it is not distribution.</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we just make a contract to rent a place at a retail store, install it and use it by our company, it is not distribution of OSS because we are not lending embedded devices.?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the retailer has substantial control over the product, such as if it is operated by a person from the retailer, the product is often considered to be distributed as a lending.</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will conduct in-store experiments to understand the movement of customers in retail stores. We borrow the location of a retail store and temporarily install OSS embedded devices under our management for our use. In this case, does it mean that we have distributed OSS?</a:t>
            </a:r>
            <a:endParaRPr lang="ja-JP" altLang="en-US" sz="1600"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3076" y="2698238"/>
            <a:ext cx="1952980"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911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#demonstration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3FED9959-5D06-4601-AC8B-C2BC3B8DDAFC}"/>
              </a:ext>
            </a:extLst>
          </p:cNvPr>
          <p:cNvSpPr>
            <a:spLocks noGrp="1"/>
          </p:cNvSpPr>
          <p:nvPr>
            <p:ph type="sldNum" sz="quarter" idx="12"/>
          </p:nvPr>
        </p:nvSpPr>
        <p:spPr/>
        <p:txBody>
          <a:bodyPr/>
          <a:lstStyle/>
          <a:p>
            <a:fld id="{CA73D1A0-EDAA-48A0-B59C-E1DC4E30C901}" type="slidenum">
              <a:rPr kumimoji="1" lang="ja-JP" altLang="en-US" smtClean="0"/>
              <a:t>41</a:t>
            </a:fld>
            <a:endParaRPr kumimoji="1" lang="ja-JP" altLang="en-US"/>
          </a:p>
        </p:txBody>
      </p:sp>
    </p:spTree>
    <p:extLst>
      <p:ext uri="{BB962C8B-B14F-4D97-AF65-F5344CB8AC3E}">
        <p14:creationId xmlns:p14="http://schemas.microsoft.com/office/powerpoint/2010/main" val="3505850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89402"/>
            <a:ext cx="8280920" cy="331991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759003"/>
          </a:xfrm>
          <a:ln>
            <a:solidFill>
              <a:schemeClr val="bg1">
                <a:lumMod val="50000"/>
              </a:schemeClr>
            </a:solidFill>
          </a:ln>
        </p:spPr>
        <p:txBody>
          <a:bodyPr>
            <a:noAutofit/>
          </a:bodyPr>
          <a:lstStyle/>
          <a:p>
            <a:r>
              <a:rPr lang="en-US" altLang="ja-JP" sz="2600" dirty="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0639"/>
            <a:ext cx="8280920" cy="1539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 After I got the software from Company A, I found that OSS was included, but there was no mention of using OSS. In this case, is it necessary for us to comply with the license condition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099158"/>
            <a:ext cx="1512168"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913F57F1-8C0C-4960-9D16-7455E73D5C1A}"/>
              </a:ext>
            </a:extLst>
          </p:cNvPr>
          <p:cNvSpPr>
            <a:spLocks noGrp="1"/>
          </p:cNvSpPr>
          <p:nvPr>
            <p:ph type="sldNum" sz="quarter" idx="12"/>
          </p:nvPr>
        </p:nvSpPr>
        <p:spPr/>
        <p:txBody>
          <a:bodyPr/>
          <a:lstStyle/>
          <a:p>
            <a:fld id="{CA73D1A0-EDAA-48A0-B59C-E1DC4E30C901}" type="slidenum">
              <a:rPr kumimoji="1" lang="ja-JP" altLang="en-US" smtClean="0"/>
              <a:t>42</a:t>
            </a:fld>
            <a:endParaRPr kumimoji="1" lang="ja-JP" altLang="en-US"/>
          </a:p>
        </p:txBody>
      </p:sp>
    </p:spTree>
    <p:extLst>
      <p:ext uri="{BB962C8B-B14F-4D97-AF65-F5344CB8AC3E}">
        <p14:creationId xmlns:p14="http://schemas.microsoft.com/office/powerpoint/2010/main" val="52912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1) the symbol © (or the word  "Copyright") ,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2) the copyright owner's name, and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3) the year of first publication.</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4258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D7C635F3-F852-431E-9C32-FBFF2C73B3E0}"/>
              </a:ext>
            </a:extLst>
          </p:cNvPr>
          <p:cNvSpPr>
            <a:spLocks noGrp="1"/>
          </p:cNvSpPr>
          <p:nvPr>
            <p:ph type="sldNum" sz="quarter" idx="12"/>
          </p:nvPr>
        </p:nvSpPr>
        <p:spPr/>
        <p:txBody>
          <a:bodyPr/>
          <a:lstStyle/>
          <a:p>
            <a:fld id="{CA73D1A0-EDAA-48A0-B59C-E1DC4E30C901}" type="slidenum">
              <a:rPr kumimoji="1" lang="ja-JP" altLang="en-US" smtClean="0"/>
              <a:t>43</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417336"/>
            <a:ext cx="8291264" cy="2891984"/>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65C44FBD-A2E1-4B46-8260-5B488CA04260}"/>
              </a:ext>
            </a:extLst>
          </p:cNvPr>
          <p:cNvSpPr>
            <a:spLocks noGrp="1"/>
          </p:cNvSpPr>
          <p:nvPr>
            <p:ph type="sldNum" sz="quarter" idx="12"/>
          </p:nvPr>
        </p:nvSpPr>
        <p:spPr/>
        <p:txBody>
          <a:bodyPr/>
          <a:lstStyle/>
          <a:p>
            <a:fld id="{CA73D1A0-EDAA-48A0-B59C-E1DC4E30C901}" type="slidenum">
              <a:rPr kumimoji="1" lang="ja-JP" altLang="en-US" smtClean="0"/>
              <a:t>44</a:t>
            </a:fld>
            <a:endParaRPr kumimoji="1" lang="ja-JP" altLang="en-US"/>
          </a:p>
        </p:txBody>
      </p:sp>
    </p:spTree>
    <p:extLst>
      <p:ext uri="{BB962C8B-B14F-4D97-AF65-F5344CB8AC3E}">
        <p14:creationId xmlns:p14="http://schemas.microsoft.com/office/powerpoint/2010/main" val="2815888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48866"/>
            <a:ext cx="8280920" cy="37379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30892"/>
            <a:ext cx="8280920" cy="12620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731567"/>
            <a:ext cx="31683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13239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3654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p>
        </p:txBody>
      </p:sp>
      <p:sp>
        <p:nvSpPr>
          <p:cNvPr id="17" name="スライド番号プレースホルダー 16">
            <a:extLst>
              <a:ext uri="{FF2B5EF4-FFF2-40B4-BE49-F238E27FC236}">
                <a16:creationId xmlns:a16="http://schemas.microsoft.com/office/drawing/2014/main" id="{917D837D-8076-4B32-B2F9-F2EEA116EC25}"/>
              </a:ext>
            </a:extLst>
          </p:cNvPr>
          <p:cNvSpPr>
            <a:spLocks noGrp="1"/>
          </p:cNvSpPr>
          <p:nvPr>
            <p:ph type="sldNum" sz="quarter" idx="12"/>
          </p:nvPr>
        </p:nvSpPr>
        <p:spPr/>
        <p:txBody>
          <a:bodyPr/>
          <a:lstStyle/>
          <a:p>
            <a:fld id="{CA73D1A0-EDAA-48A0-B59C-E1DC4E30C901}" type="slidenum">
              <a:rPr kumimoji="1" lang="ja-JP" altLang="en-US" smtClean="0"/>
              <a:t>45</a:t>
            </a:fld>
            <a:endParaRPr kumimoji="1" lang="ja-JP" altLang="en-US"/>
          </a:p>
        </p:txBody>
      </p:sp>
    </p:spTree>
    <p:extLst>
      <p:ext uri="{BB962C8B-B14F-4D97-AF65-F5344CB8AC3E}">
        <p14:creationId xmlns:p14="http://schemas.microsoft.com/office/powerpoint/2010/main" val="4134887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OSS license describes the conditions for licensing the use of OSS.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Since the license document is not attached, we do not know the license conditions of this software and cannot integrate it into our products.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want to use this software, please ask the copyright holder for the license conditions.</a:t>
            </a: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am looking for OSS that can be used in my product. The OSS I downloaded from the Internet did not come with a license document, but can I incorporate it into my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178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E36D7521-9887-422F-AD8F-D26E3FC5697F}"/>
              </a:ext>
            </a:extLst>
          </p:cNvPr>
          <p:cNvSpPr>
            <a:spLocks noGrp="1"/>
          </p:cNvSpPr>
          <p:nvPr>
            <p:ph type="sldNum" sz="quarter" idx="12"/>
          </p:nvPr>
        </p:nvSpPr>
        <p:spPr/>
        <p:txBody>
          <a:bodyPr/>
          <a:lstStyle/>
          <a:p>
            <a:fld id="{CA73D1A0-EDAA-48A0-B59C-E1DC4E30C901}" type="slidenum">
              <a:rPr kumimoji="1" lang="ja-JP" altLang="en-US" smtClean="0"/>
              <a:t>46</a:t>
            </a:fld>
            <a:endParaRPr kumimoji="1" lang="ja-JP" altLang="en-US"/>
          </a:p>
        </p:txBody>
      </p:sp>
    </p:spTree>
    <p:extLst>
      <p:ext uri="{BB962C8B-B14F-4D97-AF65-F5344CB8AC3E}">
        <p14:creationId xmlns:p14="http://schemas.microsoft.com/office/powerpoint/2010/main" val="2265521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endParaRPr kumimoji="1" lang="ja-JP" altLang="en-US" sz="28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Public domain software is considered to be a declaration by the copyright holder that they do not claim any copyright. Therefore, there are no specific conditions to be observed when copying, modifying, distributing, or otherwise using the software.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redistributing the software, we recommend that you include the README information so that recipients can recognize it, or clearly indicate that it is in the public domain.</a:t>
            </a: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I got only states that it is a public domain. Can I assume that there is no license requirement when I distribute it?</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9799E63C-A780-4618-BF37-4467B80DBFA9}"/>
              </a:ext>
            </a:extLst>
          </p:cNvPr>
          <p:cNvSpPr>
            <a:spLocks noGrp="1"/>
          </p:cNvSpPr>
          <p:nvPr>
            <p:ph type="sldNum" sz="quarter" idx="12"/>
          </p:nvPr>
        </p:nvSpPr>
        <p:spPr/>
        <p:txBody>
          <a:bodyPr/>
          <a:lstStyle/>
          <a:p>
            <a:fld id="{CA73D1A0-EDAA-48A0-B59C-E1DC4E30C901}" type="slidenum">
              <a:rPr kumimoji="1" lang="ja-JP" altLang="en-US" smtClean="0"/>
              <a:t>47</a:t>
            </a:fld>
            <a:endParaRPr kumimoji="1" lang="ja-JP" altLang="en-US"/>
          </a:p>
        </p:txBody>
      </p:sp>
    </p:spTree>
    <p:extLst>
      <p:ext uri="{BB962C8B-B14F-4D97-AF65-F5344CB8AC3E}">
        <p14:creationId xmlns:p14="http://schemas.microsoft.com/office/powerpoint/2010/main" val="2043682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215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it is public domain software, the copyright holder does not claim copyright and there are no conditions. The statement that the developer is not responsible for the software is intended to emphasize this.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when redistributing the software, we recommend that you include the README information as well.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that I got says that it is public domain and that the developer is not responsible for it. Do I have to tell both of them when I redistribute it?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FDC3EBFD-2A1D-47CC-ADEC-9422870D9F27}"/>
              </a:ext>
            </a:extLst>
          </p:cNvPr>
          <p:cNvSpPr>
            <a:spLocks noGrp="1"/>
          </p:cNvSpPr>
          <p:nvPr>
            <p:ph type="sldNum" sz="quarter" idx="12"/>
          </p:nvPr>
        </p:nvSpPr>
        <p:spPr/>
        <p:txBody>
          <a:bodyPr/>
          <a:lstStyle/>
          <a:p>
            <a:fld id="{CA73D1A0-EDAA-48A0-B59C-E1DC4E30C901}" type="slidenum">
              <a:rPr kumimoji="1" lang="ja-JP" altLang="en-US" smtClean="0"/>
              <a:t>48</a:t>
            </a:fld>
            <a:endParaRPr kumimoji="1" lang="ja-JP" altLang="en-US"/>
          </a:p>
        </p:txBody>
      </p:sp>
    </p:spTree>
    <p:extLst>
      <p:ext uri="{BB962C8B-B14F-4D97-AF65-F5344CB8AC3E}">
        <p14:creationId xmlns:p14="http://schemas.microsoft.com/office/powerpoint/2010/main" val="28654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a:t>
            </a:r>
          </a:p>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assume there is no restrictions in including the program in my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C7623001-01EB-46F2-B450-3EBFF147CA85}"/>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2852936"/>
            <a:ext cx="8291264" cy="3168352"/>
          </a:xfrm>
        </p:spPr>
        <p:txBody>
          <a:bodyPr>
            <a:noAutofit/>
          </a:bodyPr>
          <a:lstStyle/>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In general, for commercial companies, internal use is considered commercial use, regardless of the purpose. Therefore, it is not allowed to use software that is prohibited for commercial use within the company. However, for example, some license conditions prohibit the sale of software for a fee, but allow internal use by the company.</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On the other hand, if you are a non-profit organization, you can use it internally. However, even among non-profit organizations, there are cases where the organizations that can use the service are limited, for example, NPOs can use the service, but governmental organizations are not eligible.</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Please check for any additional explanations regarding "commercial use" in this way before making your decision.</a:t>
            </a: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 The license terms of the OSS I obtained prohibit commercial use. Can I use it within my company?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29951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27192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 within a company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#prohibited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395537" y="5849642"/>
            <a:ext cx="8352928" cy="382541"/>
          </a:xfrm>
          <a:prstGeom prst="rect">
            <a:avLst/>
          </a:prstGeom>
        </p:spPr>
        <p:txBody>
          <a:bodyPr wrap="square">
            <a:spAutoFit/>
          </a:bodyPr>
          <a:lstStyle/>
          <a:p>
            <a:pPr algn="r" fontAlgn="base">
              <a:lnSpc>
                <a:spcPts val="2700"/>
              </a:lnSpc>
            </a:pPr>
            <a:r>
              <a:rPr lang="en-US" altLang="ja-JP" sz="1200" dirty="0">
                <a:latin typeface="Meiryo UI" panose="020B0604030504040204" pitchFamily="50" charset="-128"/>
                <a:ea typeface="Meiryo UI" panose="020B0604030504040204" pitchFamily="50" charset="-128"/>
              </a:rPr>
              <a:t>(Reference) Software that is prohibited for commercial use does not meet the OSI definition of OSS.</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a16="http://schemas.microsoft.com/office/drawing/2014/main" id="{B630DDB7-EA2F-4308-8AB4-2B34CBA28FA3}"/>
              </a:ext>
            </a:extLst>
          </p:cNvPr>
          <p:cNvSpPr>
            <a:spLocks noGrp="1"/>
          </p:cNvSpPr>
          <p:nvPr>
            <p:ph type="sldNum" sz="quarter" idx="12"/>
          </p:nvPr>
        </p:nvSpPr>
        <p:spPr/>
        <p:txBody>
          <a:bodyPr/>
          <a:lstStyle/>
          <a:p>
            <a:fld id="{CA73D1A0-EDAA-48A0-B59C-E1DC4E30C901}" type="slidenum">
              <a:rPr kumimoji="1" lang="ja-JP" altLang="en-US" smtClean="0"/>
              <a:t>49</a:t>
            </a:fld>
            <a:endParaRPr kumimoji="1" lang="ja-JP" altLang="en-US"/>
          </a:p>
        </p:txBody>
      </p:sp>
    </p:spTree>
    <p:extLst>
      <p:ext uri="{BB962C8B-B14F-4D97-AF65-F5344CB8AC3E}">
        <p14:creationId xmlns:p14="http://schemas.microsoft.com/office/powerpoint/2010/main" val="2667595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4027" y="2837734"/>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504" y="62544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7B68DFEE-9A02-4F01-89F1-33871EC902AB}"/>
              </a:ext>
            </a:extLst>
          </p:cNvPr>
          <p:cNvSpPr>
            <a:spLocks noGrp="1"/>
          </p:cNvSpPr>
          <p:nvPr>
            <p:ph type="sldNum" sz="quarter" idx="12"/>
          </p:nvPr>
        </p:nvSpPr>
        <p:spPr/>
        <p:txBody>
          <a:bodyPr/>
          <a:lstStyle/>
          <a:p>
            <a:fld id="{CA73D1A0-EDAA-48A0-B59C-E1DC4E30C901}" type="slidenum">
              <a:rPr kumimoji="1" lang="ja-JP" altLang="en-US" smtClean="0"/>
              <a:t>50</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933056"/>
            <a:ext cx="8291264" cy="2376264"/>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24200" y="2886616"/>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583A7A52-5075-466A-BEB4-21EFED142C3A}"/>
              </a:ext>
            </a:extLst>
          </p:cNvPr>
          <p:cNvSpPr>
            <a:spLocks noGrp="1"/>
          </p:cNvSpPr>
          <p:nvPr>
            <p:ph type="sldNum" sz="quarter" idx="12"/>
          </p:nvPr>
        </p:nvSpPr>
        <p:spPr/>
        <p:txBody>
          <a:bodyPr/>
          <a:lstStyle/>
          <a:p>
            <a:fld id="{CA73D1A0-EDAA-48A0-B59C-E1DC4E30C901}" type="slidenum">
              <a:rPr kumimoji="1" lang="ja-JP" altLang="en-US" smtClean="0"/>
              <a:t>51</a:t>
            </a:fld>
            <a:endParaRPr kumimoji="1" lang="ja-JP" altLang="en-US"/>
          </a:p>
        </p:txBody>
      </p:sp>
    </p:spTree>
    <p:extLst>
      <p:ext uri="{BB962C8B-B14F-4D97-AF65-F5344CB8AC3E}">
        <p14:creationId xmlns:p14="http://schemas.microsoft.com/office/powerpoint/2010/main" val="359423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340767"/>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63254" y="5515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18DDB2D0-3317-4BDE-A97E-CC2D91F0DFC1}"/>
              </a:ext>
            </a:extLst>
          </p:cNvPr>
          <p:cNvSpPr>
            <a:spLocks noGrp="1"/>
          </p:cNvSpPr>
          <p:nvPr>
            <p:ph type="sldNum" sz="quarter" idx="12"/>
          </p:nvPr>
        </p:nvSpPr>
        <p:spPr/>
        <p:txBody>
          <a:bodyPr/>
          <a:lstStyle/>
          <a:p>
            <a:fld id="{CA73D1A0-EDAA-48A0-B59C-E1DC4E30C901}" type="slidenum">
              <a:rPr kumimoji="1" lang="ja-JP" altLang="en-US" smtClean="0"/>
              <a:t>52</a:t>
            </a:fld>
            <a:endParaRPr kumimoji="1" lang="ja-JP" altLang="en-US"/>
          </a:p>
        </p:txBody>
      </p:sp>
    </p:spTree>
    <p:extLst>
      <p:ext uri="{BB962C8B-B14F-4D97-AF65-F5344CB8AC3E}">
        <p14:creationId xmlns:p14="http://schemas.microsoft.com/office/powerpoint/2010/main" val="3323583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p>
        </p:txBody>
      </p:sp>
      <p:sp>
        <p:nvSpPr>
          <p:cNvPr id="4" name="角丸四角形 3"/>
          <p:cNvSpPr/>
          <p:nvPr/>
        </p:nvSpPr>
        <p:spPr>
          <a:xfrm>
            <a:off x="467544" y="1340767"/>
            <a:ext cx="8280920" cy="110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E4D9D567-23FA-473A-B9C5-6CDAEFB8D31E}"/>
              </a:ext>
            </a:extLst>
          </p:cNvPr>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Tree>
    <p:extLst>
      <p:ext uri="{BB962C8B-B14F-4D97-AF65-F5344CB8AC3E}">
        <p14:creationId xmlns:p14="http://schemas.microsoft.com/office/powerpoint/2010/main" val="369472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p>
        </p:txBody>
      </p:sp>
      <p:sp>
        <p:nvSpPr>
          <p:cNvPr id="10" name="コンテンツ プレースホルダー 9"/>
          <p:cNvSpPr>
            <a:spLocks noGrp="1"/>
          </p:cNvSpPr>
          <p:nvPr>
            <p:ph idx="1"/>
          </p:nvPr>
        </p:nvSpPr>
        <p:spPr>
          <a:xfrm>
            <a:off x="467544" y="3356992"/>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Regardless of the OSI-approved license, copyright holders are free to set their own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If you want your developed program to be widely used as OSS, we recommend that you choose a license that is OSI-approved and widely used.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An OSI-approved license, which is widely known in the world, has advantages such as ease of use for users.</a:t>
            </a:r>
          </a:p>
          <a:p>
            <a:pPr fontAlgn="base">
              <a:lnSpc>
                <a:spcPts val="3000"/>
              </a:lnSpc>
              <a:spcBef>
                <a:spcPts val="0"/>
              </a:spcBef>
              <a:buFont typeface="Wingdings" panose="05000000000000000000" pitchFamily="2" charset="2"/>
              <a:buChar char="u"/>
            </a:pPr>
            <a:endParaRPr lang="en-US" altLang="ja-JP" sz="2000" dirty="0" err="1">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We are considering releasing a program that we developed independently as OSS. Do we have to apply the license approved by OSI when we release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028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Publish </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48441F26-A194-4D79-8E07-BB0D284CF575}"/>
              </a:ext>
            </a:extLst>
          </p:cNvPr>
          <p:cNvSpPr>
            <a:spLocks noGrp="1"/>
          </p:cNvSpPr>
          <p:nvPr>
            <p:ph type="sldNum" sz="quarter" idx="12"/>
          </p:nvPr>
        </p:nvSpPr>
        <p:spPr/>
        <p:txBody>
          <a:bodyPr/>
          <a:lstStyle/>
          <a:p>
            <a:fld id="{CA73D1A0-EDAA-48A0-B59C-E1DC4E30C901}" type="slidenum">
              <a:rPr kumimoji="1" lang="ja-JP" altLang="en-US" smtClean="0"/>
              <a:t>54</a:t>
            </a:fld>
            <a:endParaRPr kumimoji="1" lang="ja-JP" altLang="en-US"/>
          </a:p>
        </p:txBody>
      </p:sp>
    </p:spTree>
    <p:extLst>
      <p:ext uri="{BB962C8B-B14F-4D97-AF65-F5344CB8AC3E}">
        <p14:creationId xmlns:p14="http://schemas.microsoft.com/office/powerpoint/2010/main" val="315826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515C4-96C5-4525-802A-9C22A205D5F3}"/>
              </a:ext>
            </a:extLst>
          </p:cNvPr>
          <p:cNvSpPr>
            <a:spLocks noGrp="1"/>
          </p:cNvSpPr>
          <p:nvPr>
            <p:ph type="title"/>
          </p:nvPr>
        </p:nvSpPr>
        <p:spPr/>
        <p:txBody>
          <a:bodyPr>
            <a:normAutofit/>
          </a:bodyPr>
          <a:lstStyle/>
          <a:p>
            <a:r>
              <a:rPr lang="en-US" altLang="ja-JP" sz="3200" u="sng" dirty="0">
                <a:latin typeface="Meiryo UI" panose="020B0604030504040204" pitchFamily="50" charset="-128"/>
                <a:ea typeface="Meiryo UI" panose="020B0604030504040204" pitchFamily="50" charset="-128"/>
              </a:rPr>
              <a:t>Glossary</a:t>
            </a:r>
            <a:endParaRPr lang="ja-JP" altLang="en-US" sz="3200" u="sng" dirty="0"/>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p:txBody>
          <a:bodyPr>
            <a:normAutofit/>
          </a:bodyPr>
          <a:lstStyle/>
          <a:p>
            <a:r>
              <a:rPr lang="en-US" altLang="ja-JP" sz="1800" b="1" u="sng" dirty="0">
                <a:latin typeface="Meiryo UI" panose="020B0604030504040204" pitchFamily="50" charset="-128"/>
                <a:ea typeface="Meiryo UI" panose="020B0604030504040204" pitchFamily="50" charset="-128"/>
              </a:rPr>
              <a:t>proprietary software</a:t>
            </a:r>
            <a:br>
              <a:rPr lang="en-US" altLang="ja-JP" sz="1800" dirty="0">
                <a:latin typeface="Meiryo UI" panose="020B0604030504040204" pitchFamily="50" charset="-128"/>
                <a:ea typeface="Meiryo UI" panose="020B0604030504040204" pitchFamily="50" charset="-128"/>
              </a:rPr>
            </a:br>
            <a:r>
              <a:rPr lang="en-US" altLang="ja-JP" sz="1800" dirty="0" err="1">
                <a:latin typeface="Meiryo UI" panose="020B0604030504040204" pitchFamily="50" charset="-128"/>
                <a:ea typeface="Meiryo UI" panose="020B0604030504040204" pitchFamily="50" charset="-128"/>
              </a:rPr>
              <a:t>Software</a:t>
            </a:r>
            <a:r>
              <a:rPr lang="en-US" altLang="ja-JP" sz="1800" dirty="0">
                <a:latin typeface="Meiryo UI" panose="020B0604030504040204" pitchFamily="50" charset="-128"/>
                <a:ea typeface="Meiryo UI" panose="020B0604030504040204" pitchFamily="50" charset="-128"/>
              </a:rPr>
              <a:t> for which a limited license is granted to use, copy, modify, and distribute the software.</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In some cases, it is used as an antonym for OSS.</a:t>
            </a:r>
          </a:p>
          <a:p>
            <a:endParaRPr lang="en-US" altLang="ja-JP" sz="1800" dirty="0">
              <a:latin typeface="Meiryo UI" panose="020B0604030504040204" pitchFamily="50" charset="-128"/>
              <a:ea typeface="Meiryo UI" panose="020B0604030504040204" pitchFamily="50" charset="-128"/>
            </a:endParaRPr>
          </a:p>
          <a:p>
            <a:r>
              <a:rPr lang="en-US" altLang="ja-JP" sz="1800" b="1" u="sng" dirty="0">
                <a:latin typeface="Meiryo UI" panose="020B0604030504040204" pitchFamily="50" charset="-128"/>
                <a:ea typeface="Meiryo UI" panose="020B0604030504040204" pitchFamily="50" charset="-128"/>
              </a:rPr>
              <a:t>license compatibility</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Regarding “license compatibility”, there are two Japanese translations of “compatibility”, “</a:t>
            </a:r>
            <a:r>
              <a:rPr lang="en-US" altLang="ja-JP" sz="1800" dirty="0" err="1">
                <a:latin typeface="Meiryo UI" panose="020B0604030504040204" pitchFamily="50" charset="-128"/>
                <a:ea typeface="Meiryo UI" panose="020B0604030504040204" pitchFamily="50" charset="-128"/>
              </a:rPr>
              <a:t>ryoritsu</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The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Japanese word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means exchange, but “license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compatibility” does not mean that you can exchange licenses, so</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please be careful not to misunderstand.</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dirty="0"/>
              <a:t>CC0-1.0</a:t>
            </a:r>
            <a:endParaRPr kumimoji="1" lang="ja-JP" altLang="en-US" dirty="0"/>
          </a:p>
        </p:txBody>
      </p:sp>
      <p:sp>
        <p:nvSpPr>
          <p:cNvPr id="11" name="スライド番号プレースホルダー 10">
            <a:extLst>
              <a:ext uri="{FF2B5EF4-FFF2-40B4-BE49-F238E27FC236}">
                <a16:creationId xmlns:a16="http://schemas.microsoft.com/office/drawing/2014/main" id="{20B40B25-ED90-48AE-A02E-7BFFB8D5D1BA}"/>
              </a:ext>
            </a:extLst>
          </p:cNvPr>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Tree>
    <p:extLst>
      <p:ext uri="{BB962C8B-B14F-4D97-AF65-F5344CB8AC3E}">
        <p14:creationId xmlns:p14="http://schemas.microsoft.com/office/powerpoint/2010/main" val="3826970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dirty="0"/>
              <a:t>CC0-1.0</a:t>
            </a:r>
            <a:endParaRPr kumimoji="1" lang="ja-JP" altLang="en-US" dirty="0"/>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8437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82418"/>
            <a:ext cx="8229600" cy="2398910"/>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268761"/>
            <a:ext cx="8280920" cy="16050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30453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18" name="スライド番号プレースホルダー 17">
            <a:extLst>
              <a:ext uri="{FF2B5EF4-FFF2-40B4-BE49-F238E27FC236}">
                <a16:creationId xmlns:a16="http://schemas.microsoft.com/office/drawing/2014/main" id="{B30FA8CF-19A5-42B7-B809-832FD493C1F3}"/>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25152" y="199366"/>
            <a:ext cx="8323312"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48872"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some cases, trademark rights have been obtained for OSS names and logos, and their use in product names may violate the Unfair Competition Prevention Law. In addition, some OSS prohibit the use of the OSS name as a selling point of the product by license, so you cannot use it without permission.</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the OSS has guidelines (*) on trademarks, you need to follow them.</a:t>
            </a: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Example: Guidelines for the use of Linux trademarks</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Although OSS licenses mainly describe the conditions for using software (copyrighted works), the conditions for using trademarks are not described, and they are often not licensed. Therefore, if you want to add an OSS name to a product name, it is better to obtain permission from the community.</a:t>
            </a: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Can I use the OSS name in product names, brochures, and other promotional media for sales and marketing?</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7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 name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trademark</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A73B4A02-42CA-46E6-9A89-2D688F53BBFB}"/>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47479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6244045-13BF-4DAF-95C0-AD4A5E63C6F5}"/>
              </a:ext>
            </a:extLst>
          </p:cNvPr>
          <p:cNvSpPr txBox="1"/>
          <p:nvPr/>
        </p:nvSpPr>
        <p:spPr>
          <a:xfrm>
            <a:off x="219436" y="6309320"/>
            <a:ext cx="276838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0EF38626-A446-46D6-B746-6AF0A1D014EE}"/>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p>
          <a:p>
            <a:pPr marL="0" indent="0" fontAlgn="base">
              <a:lnSpc>
                <a:spcPts val="25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3203848"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9DCE5E1D-614A-454B-9912-FCC0B5F8953A}"/>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1208745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5701</TotalTime>
  <Words>8146</Words>
  <Application>Microsoft Office PowerPoint</Application>
  <PresentationFormat>画面に合わせる (4:3)</PresentationFormat>
  <Paragraphs>755</Paragraphs>
  <Slides>57</Slides>
  <Notes>55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57</vt:i4>
      </vt:variant>
    </vt:vector>
  </HeadingPairs>
  <TitlesOfParts>
    <vt:vector size="63" baseType="lpstr">
      <vt:lpstr>Meiryo UI</vt:lpstr>
      <vt:lpstr>メイリオ</vt:lpstr>
      <vt:lpstr>Arial</vt:lpstr>
      <vt:lpstr>Calibri</vt:lpstr>
      <vt:lpstr>Wingdings</vt:lpstr>
      <vt:lpstr>Office ​​テーマ</vt:lpstr>
      <vt:lpstr>Frequent Misunderstandings  of OSS licenses V7</vt:lpstr>
      <vt:lpstr>Index</vt:lpstr>
      <vt:lpstr>Index</vt:lpstr>
      <vt:lpstr>Can I use OSS for commercial purposes?</vt:lpstr>
      <vt:lpstr>In the absence of any conditions, can I use a free program without restriction?</vt:lpstr>
      <vt:lpstr>Can I use the same OSS my colleagues have already used without problem?</vt:lpstr>
      <vt:lpstr>Can OSS names be used in sales promotion media?</vt:lpstr>
      <vt:lpstr>Can I assume OSS doesn’t involve patent infringement risks?</vt:lpstr>
      <vt:lpstr>When I post a program to the OSS community, does that OSS become a patent infringement?</vt:lpstr>
      <vt:lpstr>Can a license violator be a patent infringer?</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the conditions of use of the product be freely set?</vt:lpstr>
      <vt:lpstr>Can I change the license of the OSS I created?</vt:lpstr>
      <vt:lpstr>Should I make the source code available to the community?</vt:lpstr>
      <vt:lpstr>Can I provide source code via the developer’s web site?</vt:lpstr>
      <vt:lpstr>Should I make the source code available to the public?</vt:lpstr>
      <vt:lpstr>Can we just post the source code on the web when we ship a product containing OSS?</vt:lpstr>
      <vt:lpstr>Do I need to apply each license when an OSS module consists of multiple components?</vt:lpstr>
      <vt:lpstr>Can I ignore the licenses of the OSS components that are incorporated without my intention?</vt:lpstr>
      <vt:lpstr>Is providing functionality from a server the same as distributing it?</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the artifacts of OSS development tools be OSS?</vt:lpstr>
      <vt:lpstr>Will I be bound by both licenses under a dual licensing model?</vt:lpstr>
      <vt:lpstr>If I use dual licensed OSS, can I attach only the selected one?</vt:lpstr>
      <vt:lpstr>Is it possible to distribute dual-license OSS as dual-license?</vt:lpstr>
      <vt:lpstr>Should a contribution to a dual license be a dual license?</vt:lpstr>
      <vt:lpstr>Does the license listed in the source code take precedence over the website?</vt:lpstr>
      <vt:lpstr>Can we avoid conforming to the license when the OSS is embedded?</vt:lpstr>
      <vt:lpstr>Is it unnecessary to provide OSS-related information attached to OEM products?</vt:lpstr>
      <vt:lpstr>Is lending equipment with embedded OSS considered distribution?</vt:lpstr>
      <vt:lpstr>If OSS can be extracted from DaaS, is it considered distribution?</vt:lpstr>
      <vt:lpstr>Will the installation of OSS embedded devices in the demonstration experiment be distributed?</vt:lpstr>
      <vt:lpstr>Is it necessary to comply with the OSS license included in other software?</vt:lpstr>
      <vt:lpstr>Is a copyright notice equivalent to a copyright owner’s name?</vt:lpstr>
      <vt:lpstr>Is it necessary to check only the top of the source code for the copyright notice of OSS?</vt:lpstr>
      <vt:lpstr>Can I use it without a copyright notice?</vt:lpstr>
      <vt:lpstr>Can I freely use software without a license?</vt:lpstr>
      <vt:lpstr>Is there a requirement for public domain?</vt:lpstr>
      <vt:lpstr>Are there any conditions for public domain with disclaimer?</vt:lpstr>
      <vt:lpstr>Can I use it within my company, even if commercial use is prohibited?</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Is it necessary to apply for an OSI-approved license to publish OSS?</vt:lpstr>
      <vt:lpstr>Glossary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320</cp:revision>
  <dcterms:created xsi:type="dcterms:W3CDTF">2018-08-01T08:19:55Z</dcterms:created>
  <dcterms:modified xsi:type="dcterms:W3CDTF">2022-01-12T00:43:56Z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2022-01-04T23:57:40Z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5805f19a-6376-404a-92e9-4e7a32524f58</vt:lpwstr>
  </property>
  <property fmtid="{D5CDD505-2E9C-101B-9397-08002B2CF9AE}" pid="8" name="MSIP_Label_a7295cc1-d279-42ac-ab4d-3b0f4fece050_ContentBits">
    <vt:lpwstr>0</vt:lpwstr>
  </property>
</Properties>
</file>