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5"/>
  </p:notesMasterIdLst>
  <p:handoutMasterIdLst>
    <p:handoutMasterId r:id="rId26"/>
  </p:handoutMasterIdLst>
  <p:sldIdLst>
    <p:sldId id="256" r:id="rId2"/>
    <p:sldId id="321" r:id="rId3"/>
    <p:sldId id="258" r:id="rId4"/>
    <p:sldId id="330" r:id="rId5"/>
    <p:sldId id="260" r:id="rId6"/>
    <p:sldId id="334" r:id="rId7"/>
    <p:sldId id="265" r:id="rId8"/>
    <p:sldId id="283" r:id="rId9"/>
    <p:sldId id="282" r:id="rId10"/>
    <p:sldId id="263" r:id="rId11"/>
    <p:sldId id="312" r:id="rId12"/>
    <p:sldId id="331" r:id="rId13"/>
    <p:sldId id="332" r:id="rId14"/>
    <p:sldId id="333" r:id="rId15"/>
    <p:sldId id="319" r:id="rId16"/>
    <p:sldId id="307" r:id="rId17"/>
    <p:sldId id="313" r:id="rId18"/>
    <p:sldId id="324" r:id="rId19"/>
    <p:sldId id="325" r:id="rId20"/>
    <p:sldId id="326" r:id="rId21"/>
    <p:sldId id="323" r:id="rId22"/>
    <p:sldId id="329" r:id="rId23"/>
    <p:sldId id="317"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6600"/>
    <a:srgbClr val="FFCC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24" autoAdjust="0"/>
    <p:restoredTop sz="94660" autoAdjust="0"/>
  </p:normalViewPr>
  <p:slideViewPr>
    <p:cSldViewPr>
      <p:cViewPr varScale="1">
        <p:scale>
          <a:sx n="74" d="100"/>
          <a:sy n="74" d="100"/>
        </p:scale>
        <p:origin x="408"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p:cViewPr varScale="1">
        <p:scale>
          <a:sx n="48" d="100"/>
          <a:sy n="48" d="100"/>
        </p:scale>
        <p:origin x="-23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E8F3AE-FD72-4533-A5FB-266F0DC61623}" type="datetimeFigureOut">
              <a:rPr kumimoji="1" lang="ja-JP" altLang="en-US" smtClean="0"/>
              <a:t>2019/7/30</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B10368B-9E7E-4BA9-93AE-58C2ABBFB6CD}" type="slidenum">
              <a:rPr kumimoji="1" lang="ja-JP" altLang="en-US" smtClean="0"/>
              <a:t>‹#›</a:t>
            </a:fld>
            <a:endParaRPr kumimoji="1" lang="ja-JP" altLang="en-US"/>
          </a:p>
        </p:txBody>
      </p:sp>
    </p:spTree>
    <p:extLst>
      <p:ext uri="{BB962C8B-B14F-4D97-AF65-F5344CB8AC3E}">
        <p14:creationId xmlns:p14="http://schemas.microsoft.com/office/powerpoint/2010/main" val="89302858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F040E9-6AB7-471E-8A6F-82F6EB81B1F8}" type="datetimeFigureOut">
              <a:rPr kumimoji="1" lang="ja-JP" altLang="en-US" smtClean="0"/>
              <a:t>2019/7/30</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kumimoji="1" lang="en-US" altLang="ja-JP"/>
              <a:t>CC0-1.0</a:t>
            </a:r>
            <a:r>
              <a:rPr kumimoji="1" lang="ja-JP" altLang="en-US"/>
              <a:t>（パブリックドメイン）</a:t>
            </a:r>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B8D9F8-1998-4F95-8BD5-42202A1A6A39}" type="slidenum">
              <a:rPr kumimoji="1" lang="ja-JP" altLang="en-US" smtClean="0"/>
              <a:t>‹#›</a:t>
            </a:fld>
            <a:endParaRPr kumimoji="1" lang="ja-JP" altLang="en-US"/>
          </a:p>
        </p:txBody>
      </p:sp>
    </p:spTree>
    <p:extLst>
      <p:ext uri="{BB962C8B-B14F-4D97-AF65-F5344CB8AC3E}">
        <p14:creationId xmlns:p14="http://schemas.microsoft.com/office/powerpoint/2010/main" val="215877549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0</a:t>
            </a:fld>
            <a:endParaRPr kumimoji="1" lang="ja-JP" altLang="en-US"/>
          </a:p>
        </p:txBody>
      </p:sp>
    </p:spTree>
    <p:extLst>
      <p:ext uri="{BB962C8B-B14F-4D97-AF65-F5344CB8AC3E}">
        <p14:creationId xmlns:p14="http://schemas.microsoft.com/office/powerpoint/2010/main" val="723474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9</a:t>
            </a:fld>
            <a:endParaRPr kumimoji="1" lang="ja-JP" altLang="en-US"/>
          </a:p>
        </p:txBody>
      </p:sp>
    </p:spTree>
    <p:extLst>
      <p:ext uri="{BB962C8B-B14F-4D97-AF65-F5344CB8AC3E}">
        <p14:creationId xmlns:p14="http://schemas.microsoft.com/office/powerpoint/2010/main" val="2986845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10</a:t>
            </a:fld>
            <a:endParaRPr kumimoji="1" lang="ja-JP" altLang="en-US"/>
          </a:p>
        </p:txBody>
      </p:sp>
    </p:spTree>
    <p:extLst>
      <p:ext uri="{BB962C8B-B14F-4D97-AF65-F5344CB8AC3E}">
        <p14:creationId xmlns:p14="http://schemas.microsoft.com/office/powerpoint/2010/main" val="3842680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11</a:t>
            </a:fld>
            <a:endParaRPr kumimoji="1" lang="ja-JP" altLang="en-US"/>
          </a:p>
        </p:txBody>
      </p:sp>
    </p:spTree>
    <p:extLst>
      <p:ext uri="{BB962C8B-B14F-4D97-AF65-F5344CB8AC3E}">
        <p14:creationId xmlns:p14="http://schemas.microsoft.com/office/powerpoint/2010/main" val="2460471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12</a:t>
            </a:fld>
            <a:endParaRPr kumimoji="1" lang="ja-JP" altLang="en-US"/>
          </a:p>
        </p:txBody>
      </p:sp>
    </p:spTree>
    <p:extLst>
      <p:ext uri="{BB962C8B-B14F-4D97-AF65-F5344CB8AC3E}">
        <p14:creationId xmlns:p14="http://schemas.microsoft.com/office/powerpoint/2010/main" val="2836797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13</a:t>
            </a:fld>
            <a:endParaRPr kumimoji="1" lang="ja-JP" altLang="en-US"/>
          </a:p>
        </p:txBody>
      </p:sp>
    </p:spTree>
    <p:extLst>
      <p:ext uri="{BB962C8B-B14F-4D97-AF65-F5344CB8AC3E}">
        <p14:creationId xmlns:p14="http://schemas.microsoft.com/office/powerpoint/2010/main" val="1222122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14</a:t>
            </a:fld>
            <a:endParaRPr kumimoji="1" lang="ja-JP" altLang="en-US"/>
          </a:p>
        </p:txBody>
      </p:sp>
    </p:spTree>
    <p:extLst>
      <p:ext uri="{BB962C8B-B14F-4D97-AF65-F5344CB8AC3E}">
        <p14:creationId xmlns:p14="http://schemas.microsoft.com/office/powerpoint/2010/main" val="387156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15</a:t>
            </a:fld>
            <a:endParaRPr kumimoji="1" lang="ja-JP" altLang="en-US"/>
          </a:p>
        </p:txBody>
      </p:sp>
    </p:spTree>
    <p:extLst>
      <p:ext uri="{BB962C8B-B14F-4D97-AF65-F5344CB8AC3E}">
        <p14:creationId xmlns:p14="http://schemas.microsoft.com/office/powerpoint/2010/main" val="4217014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16</a:t>
            </a:fld>
            <a:endParaRPr kumimoji="1" lang="ja-JP" altLang="en-US"/>
          </a:p>
        </p:txBody>
      </p:sp>
    </p:spTree>
    <p:extLst>
      <p:ext uri="{BB962C8B-B14F-4D97-AF65-F5344CB8AC3E}">
        <p14:creationId xmlns:p14="http://schemas.microsoft.com/office/powerpoint/2010/main" val="36805927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17</a:t>
            </a:fld>
            <a:endParaRPr kumimoji="1" lang="ja-JP" altLang="en-US"/>
          </a:p>
        </p:txBody>
      </p:sp>
    </p:spTree>
    <p:extLst>
      <p:ext uri="{BB962C8B-B14F-4D97-AF65-F5344CB8AC3E}">
        <p14:creationId xmlns:p14="http://schemas.microsoft.com/office/powerpoint/2010/main" val="4218526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18</a:t>
            </a:fld>
            <a:endParaRPr kumimoji="1" lang="ja-JP" altLang="en-US"/>
          </a:p>
        </p:txBody>
      </p:sp>
    </p:spTree>
    <p:extLst>
      <p:ext uri="{BB962C8B-B14F-4D97-AF65-F5344CB8AC3E}">
        <p14:creationId xmlns:p14="http://schemas.microsoft.com/office/powerpoint/2010/main" val="191150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smtClean="0"/>
              <a:t>CC0-1.0</a:t>
            </a:r>
            <a:r>
              <a:rPr kumimoji="1" lang="ja-JP" altLang="en-US" smtClean="0"/>
              <a:t>（パブリックドメイン）</a:t>
            </a:r>
            <a:endParaRPr kumimoji="1" lang="ja-JP" altLang="en-US"/>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a:t>
            </a:fld>
            <a:endParaRPr kumimoji="1" lang="ja-JP" altLang="en-US"/>
          </a:p>
        </p:txBody>
      </p:sp>
    </p:spTree>
    <p:extLst>
      <p:ext uri="{BB962C8B-B14F-4D97-AF65-F5344CB8AC3E}">
        <p14:creationId xmlns:p14="http://schemas.microsoft.com/office/powerpoint/2010/main" val="2004478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19</a:t>
            </a:fld>
            <a:endParaRPr kumimoji="1" lang="ja-JP" altLang="en-US"/>
          </a:p>
        </p:txBody>
      </p:sp>
    </p:spTree>
    <p:extLst>
      <p:ext uri="{BB962C8B-B14F-4D97-AF65-F5344CB8AC3E}">
        <p14:creationId xmlns:p14="http://schemas.microsoft.com/office/powerpoint/2010/main" val="2891679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20</a:t>
            </a:fld>
            <a:endParaRPr kumimoji="1" lang="ja-JP" altLang="en-US"/>
          </a:p>
        </p:txBody>
      </p:sp>
    </p:spTree>
    <p:extLst>
      <p:ext uri="{BB962C8B-B14F-4D97-AF65-F5344CB8AC3E}">
        <p14:creationId xmlns:p14="http://schemas.microsoft.com/office/powerpoint/2010/main" val="550872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21</a:t>
            </a:fld>
            <a:endParaRPr kumimoji="1" lang="ja-JP" altLang="en-US"/>
          </a:p>
        </p:txBody>
      </p:sp>
    </p:spTree>
    <p:extLst>
      <p:ext uri="{BB962C8B-B14F-4D97-AF65-F5344CB8AC3E}">
        <p14:creationId xmlns:p14="http://schemas.microsoft.com/office/powerpoint/2010/main" val="3296984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2</a:t>
            </a:fld>
            <a:endParaRPr kumimoji="1" lang="ja-JP" altLang="en-US"/>
          </a:p>
        </p:txBody>
      </p:sp>
    </p:spTree>
    <p:extLst>
      <p:ext uri="{BB962C8B-B14F-4D97-AF65-F5344CB8AC3E}">
        <p14:creationId xmlns:p14="http://schemas.microsoft.com/office/powerpoint/2010/main" val="1335382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3</a:t>
            </a:fld>
            <a:endParaRPr kumimoji="1" lang="ja-JP" altLang="en-US"/>
          </a:p>
        </p:txBody>
      </p:sp>
    </p:spTree>
    <p:extLst>
      <p:ext uri="{BB962C8B-B14F-4D97-AF65-F5344CB8AC3E}">
        <p14:creationId xmlns:p14="http://schemas.microsoft.com/office/powerpoint/2010/main" val="106493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4</a:t>
            </a:fld>
            <a:endParaRPr kumimoji="1" lang="ja-JP" altLang="en-US"/>
          </a:p>
        </p:txBody>
      </p:sp>
    </p:spTree>
    <p:extLst>
      <p:ext uri="{BB962C8B-B14F-4D97-AF65-F5344CB8AC3E}">
        <p14:creationId xmlns:p14="http://schemas.microsoft.com/office/powerpoint/2010/main" val="976822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5</a:t>
            </a:fld>
            <a:endParaRPr kumimoji="1" lang="ja-JP" altLang="en-US"/>
          </a:p>
        </p:txBody>
      </p:sp>
    </p:spTree>
    <p:extLst>
      <p:ext uri="{BB962C8B-B14F-4D97-AF65-F5344CB8AC3E}">
        <p14:creationId xmlns:p14="http://schemas.microsoft.com/office/powerpoint/2010/main" val="1152464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6</a:t>
            </a:fld>
            <a:endParaRPr kumimoji="1" lang="ja-JP" altLang="en-US"/>
          </a:p>
        </p:txBody>
      </p:sp>
    </p:spTree>
    <p:extLst>
      <p:ext uri="{BB962C8B-B14F-4D97-AF65-F5344CB8AC3E}">
        <p14:creationId xmlns:p14="http://schemas.microsoft.com/office/powerpoint/2010/main" val="3773559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7</a:t>
            </a:fld>
            <a:endParaRPr kumimoji="1" lang="ja-JP" altLang="en-US"/>
          </a:p>
        </p:txBody>
      </p:sp>
    </p:spTree>
    <p:extLst>
      <p:ext uri="{BB962C8B-B14F-4D97-AF65-F5344CB8AC3E}">
        <p14:creationId xmlns:p14="http://schemas.microsoft.com/office/powerpoint/2010/main" val="3184190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kumimoji="1" lang="en-US" altLang="ja-JP"/>
              <a:t>CC0-1.0</a:t>
            </a:r>
            <a:r>
              <a:rPr kumimoji="1" lang="ja-JP" altLang="en-US"/>
              <a:t>（パブリックドメイン）</a:t>
            </a:r>
          </a:p>
        </p:txBody>
      </p:sp>
      <p:sp>
        <p:nvSpPr>
          <p:cNvPr id="5" name="スライド番号プレースホルダー 4"/>
          <p:cNvSpPr>
            <a:spLocks noGrp="1"/>
          </p:cNvSpPr>
          <p:nvPr>
            <p:ph type="sldNum" sz="quarter" idx="11"/>
          </p:nvPr>
        </p:nvSpPr>
        <p:spPr/>
        <p:txBody>
          <a:bodyPr/>
          <a:lstStyle/>
          <a:p>
            <a:fld id="{74B8D9F8-1998-4F95-8BD5-42202A1A6A39}" type="slidenum">
              <a:rPr kumimoji="1" lang="ja-JP" altLang="en-US" smtClean="0"/>
              <a:t>8</a:t>
            </a:fld>
            <a:endParaRPr kumimoji="1" lang="ja-JP" altLang="en-US"/>
          </a:p>
        </p:txBody>
      </p:sp>
    </p:spTree>
    <p:extLst>
      <p:ext uri="{BB962C8B-B14F-4D97-AF65-F5344CB8AC3E}">
        <p14:creationId xmlns:p14="http://schemas.microsoft.com/office/powerpoint/2010/main" val="2706961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CA85632-6543-417D-AA37-747D5FCD144A}" type="datetime1">
              <a:rPr kumimoji="1" lang="ja-JP" altLang="en-US" smtClean="0"/>
              <a:t>2019/7/30</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91649776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B06565E3-0D02-4356-A8E4-34212A8E714C}" type="datetime1">
              <a:rPr kumimoji="1" lang="ja-JP" altLang="en-US" smtClean="0"/>
              <a:t>2019/7/30</a:t>
            </a:fld>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2683400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1AE0380-F014-4923-9788-A7EEF4DBE4AF}" type="datetime1">
              <a:rPr kumimoji="1" lang="ja-JP" altLang="en-US" smtClean="0"/>
              <a:t>2019/7/30</a:t>
            </a:fld>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892119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820F06B-049D-4BD4-9820-27A6981014E2}" type="datetime1">
              <a:rPr kumimoji="1" lang="ja-JP" altLang="en-US" smtClean="0"/>
              <a:t>2019/7/30</a:t>
            </a:fld>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07399482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B99404-B2ED-46D2-9FEA-10E2217461D3}" type="datetime1">
              <a:rPr kumimoji="1" lang="ja-JP" altLang="en-US" smtClean="0"/>
              <a:t>2019/7/30</a:t>
            </a:fld>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4" name="スライド番号プレースホルダー 3"/>
          <p:cNvSpPr>
            <a:spLocks noGrp="1"/>
          </p:cNvSpPr>
          <p:nvPr>
            <p:ph type="sldNum" sz="quarter" idx="12"/>
          </p:nvPr>
        </p:nvSpPr>
        <p:spPr/>
        <p:txBody>
          <a:body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13074951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226610-8A1B-469C-9F96-3C27427A06DB}" type="datetime1">
              <a:rPr kumimoji="1" lang="ja-JP" altLang="en-US" smtClean="0"/>
              <a:t>2019/7/30</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en-US" altLang="ja-JP"/>
              <a:t>CC0-1.0</a:t>
            </a:r>
            <a:r>
              <a:rPr kumimoji="1" lang="ja-JP" altLang="en-US"/>
              <a:t>（</a:t>
            </a:r>
            <a:r>
              <a:rPr kumimoji="1" lang="en-US" altLang="ja-JP"/>
              <a:t>Public domain</a:t>
            </a:r>
            <a:r>
              <a:rPr kumimoji="1" lang="ja-JP" altLang="en-US"/>
              <a:t>）</a:t>
            </a:r>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3D1A0-EDAA-48A0-B59C-E1DC4E30C901}" type="slidenum">
              <a:rPr kumimoji="1" lang="ja-JP" altLang="en-US" smtClean="0"/>
              <a:t>‹#›</a:t>
            </a:fld>
            <a:endParaRPr kumimoji="1" lang="ja-JP" altLang="en-US"/>
          </a:p>
        </p:txBody>
      </p:sp>
    </p:spTree>
    <p:extLst>
      <p:ext uri="{BB962C8B-B14F-4D97-AF65-F5344CB8AC3E}">
        <p14:creationId xmlns:p14="http://schemas.microsoft.com/office/powerpoint/2010/main" val="829099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timing>
    <p:tnLst>
      <p:par>
        <p:cTn id="1" dur="indefinite" restart="never" nodeType="tmRoot"/>
      </p:par>
    </p:tnLst>
  </p:timing>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ists.linuxfoundation.org/mailman/listinfo/openchain-japan-w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412776"/>
            <a:ext cx="7772400" cy="1470025"/>
          </a:xfrm>
          <a:noFill/>
          <a:ln>
            <a:solidFill>
              <a:schemeClr val="bg1">
                <a:lumMod val="50000"/>
              </a:schemeClr>
            </a:solidFill>
          </a:ln>
        </p:spPr>
        <p:txBody>
          <a:bodyPr>
            <a:normAutofit/>
          </a:bodyPr>
          <a:lstStyle/>
          <a:p>
            <a:r>
              <a:rPr lang="en-US" altLang="ja-JP" sz="4000" dirty="0">
                <a:latin typeface="Meiryo UI" panose="020B0604030504040204" pitchFamily="50" charset="-128"/>
                <a:ea typeface="Meiryo UI" panose="020B0604030504040204" pitchFamily="50" charset="-128"/>
                <a:cs typeface="Meiryo UI" panose="020B0604030504040204" pitchFamily="50" charset="-128"/>
              </a:rPr>
              <a:t>Frequent Misunderstandings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a:latin typeface="Meiryo UI" panose="020B0604030504040204" pitchFamily="50" charset="-128"/>
                <a:ea typeface="Meiryo UI" panose="020B0604030504040204" pitchFamily="50" charset="-128"/>
                <a:cs typeface="Meiryo UI" panose="020B0604030504040204" pitchFamily="50" charset="-128"/>
              </a:rPr>
              <a:t/>
            </a:r>
            <a:br>
              <a:rPr lang="en-US" altLang="ja-JP" sz="4000" dirty="0">
                <a:latin typeface="Meiryo UI" panose="020B0604030504040204" pitchFamily="50" charset="-128"/>
                <a:ea typeface="Meiryo UI" panose="020B0604030504040204" pitchFamily="50" charset="-128"/>
                <a:cs typeface="Meiryo UI" panose="020B0604030504040204" pitchFamily="50" charset="-128"/>
              </a:rPr>
            </a:br>
            <a:r>
              <a:rPr lang="en-US" altLang="ja-JP" sz="4000" dirty="0">
                <a:latin typeface="Meiryo UI" panose="020B0604030504040204" pitchFamily="50" charset="-128"/>
                <a:ea typeface="Meiryo UI" panose="020B0604030504040204" pitchFamily="50" charset="-128"/>
                <a:cs typeface="Meiryo UI" panose="020B0604030504040204" pitchFamily="50" charset="-128"/>
              </a:rPr>
              <a:t>of OSS</a:t>
            </a:r>
            <a:r>
              <a:rPr lang="ja-JP" altLang="en-US" sz="4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licenses</a:t>
            </a:r>
            <a:r>
              <a:rPr lang="ja-JP" altLang="en-US" sz="4000" dirty="0" smtClean="0">
                <a:latin typeface="Meiryo UI" panose="020B0604030504040204" pitchFamily="50" charset="-128"/>
                <a:ea typeface="Meiryo UI" panose="020B0604030504040204" pitchFamily="50" charset="-128"/>
                <a:cs typeface="Meiryo UI" panose="020B0604030504040204" pitchFamily="50" charset="-128"/>
              </a:rPr>
              <a:t>　</a:t>
            </a:r>
            <a:r>
              <a:rPr lang="en-US" altLang="ja-JP" sz="4000" dirty="0" smtClean="0">
                <a:latin typeface="Meiryo UI" panose="020B0604030504040204" pitchFamily="50" charset="-128"/>
                <a:ea typeface="Meiryo UI" panose="020B0604030504040204" pitchFamily="50" charset="-128"/>
                <a:cs typeface="Meiryo UI" panose="020B0604030504040204" pitchFamily="50" charset="-128"/>
              </a:rPr>
              <a:t>V3</a:t>
            </a:r>
            <a:endParaRPr kumimoji="1" lang="ja-JP" altLang="en-US" sz="4000" dirty="0"/>
          </a:p>
        </p:txBody>
      </p:sp>
      <p:sp>
        <p:nvSpPr>
          <p:cNvPr id="3" name="サブタイトル 2"/>
          <p:cNvSpPr>
            <a:spLocks noGrp="1"/>
          </p:cNvSpPr>
          <p:nvPr>
            <p:ph type="subTitle" idx="1"/>
            <p:custDataLst>
              <p:tags r:id="rId1"/>
            </p:custDataLst>
          </p:nvPr>
        </p:nvSpPr>
        <p:spPr>
          <a:xfrm>
            <a:off x="899592" y="3645024"/>
            <a:ext cx="7344816" cy="2351112"/>
          </a:xfrm>
          <a:noFill/>
          <a:ln>
            <a:solidFill>
              <a:schemeClr val="bg1">
                <a:lumMod val="65000"/>
              </a:schemeClr>
            </a:solidFill>
          </a:ln>
        </p:spPr>
        <p:txBody>
          <a:bodyPr>
            <a:normAutofit fontScale="55000" lnSpcReduction="20000"/>
          </a:bodyPr>
          <a:lstStyle/>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This document summarizes misunderstandings which are frequently appeared in articles on the internet and questions in seminars etc.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Contents are for beginners, general, and may be common to many companies.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If you have any comments about the contents of the FAQs, please join FAQ sub-WG.</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You can freely use this document and make additions or modifications on this document,</a:t>
            </a: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for this document can be used under the CC0-1.0(Public Domain).  </a:t>
            </a:r>
          </a:p>
          <a:p>
            <a:pPr algn="l">
              <a:lnSpc>
                <a:spcPct val="120000"/>
              </a:lnSpc>
            </a:pPr>
            <a:r>
              <a:rPr lang="ja-JP" altLang="en-US"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a:solidFill>
                  <a:srgbClr val="FF0000"/>
                </a:solidFill>
                <a:latin typeface="Meiryo UI" panose="020B0604030504040204" pitchFamily="50" charset="-128"/>
                <a:ea typeface="Meiryo UI" panose="020B0604030504040204" pitchFamily="50" charset="-128"/>
                <a:cs typeface="Meiryo UI" panose="020B0604030504040204" pitchFamily="50" charset="-128"/>
              </a:rPr>
              <a:t>Please be advised that in no event shall the author and provider be liable with regard to the contents of this document. </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[Provided by </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Japan WG (FAQ sub-WG)]</a:t>
            </a:r>
          </a:p>
          <a:p>
            <a:pPr algn="l">
              <a:lnSpc>
                <a:spcPct val="120000"/>
              </a:lnSpc>
            </a:pP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22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Coorperaton</a:t>
            </a:r>
            <a:r>
              <a:rPr lang="en-US" altLang="ja-JP" sz="22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by OSS License Laboratory】</a:t>
            </a:r>
          </a:p>
        </p:txBody>
      </p:sp>
      <p:sp>
        <p:nvSpPr>
          <p:cNvPr id="4" name="フッター プレースホルダー 3"/>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0</a:t>
            </a:fld>
            <a:endParaRPr kumimoji="1" lang="ja-JP" altLang="en-US" dirty="0"/>
          </a:p>
        </p:txBody>
      </p:sp>
    </p:spTree>
    <p:extLst>
      <p:ext uri="{BB962C8B-B14F-4D97-AF65-F5344CB8AC3E}">
        <p14:creationId xmlns:p14="http://schemas.microsoft.com/office/powerpoint/2010/main" val="891709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611560" y="116632"/>
            <a:ext cx="828092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modified, do I need to provide the modified source?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429000"/>
            <a:ext cx="8291264" cy="2594957"/>
          </a:xfrm>
        </p:spPr>
        <p:txBody>
          <a:bodyPr>
            <a:noAutofit/>
          </a:bodyPr>
          <a:lstStyle/>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Although it depends on license, under many licenses(GPL, MPL, EPL etc.) provision of the modified source code to  the community is voluntary and not a duty. </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However, you need to confirm the license condition of the OSS because the OSS developer can define the license condition.</a:t>
            </a:r>
          </a:p>
          <a:p>
            <a:pPr eaLnBrk="0" fontAlgn="base" hangingPunct="0">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In case you fixed a bug, it is recommended to provide the fixed program to the OSS community in order for the community to be able to fix the original OSS.  Because, if original OSS is fixed by the community, you would not need to fix the same bug in a revised version of the OSS again.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I modify an OSS, do I need to provide the modified source code to OSS community?</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DD3924C-59C7-4962-A40C-917F2D58E905}"/>
              </a:ext>
            </a:extLst>
          </p:cNvPr>
          <p:cNvSpPr txBox="1"/>
          <p:nvPr/>
        </p:nvSpPr>
        <p:spPr>
          <a:xfrm>
            <a:off x="356658" y="6428654"/>
            <a:ext cx="3999318"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#modify #community</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9</a:t>
            </a:fld>
            <a:endParaRPr kumimoji="1" lang="ja-JP" altLang="en-US"/>
          </a:p>
        </p:txBody>
      </p:sp>
    </p:spTree>
    <p:extLst>
      <p:ext uri="{BB962C8B-B14F-4D97-AF65-F5344CB8AC3E}">
        <p14:creationId xmlns:p14="http://schemas.microsoft.com/office/powerpoint/2010/main" val="15178061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80920" cy="733745"/>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provide source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code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by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indicating the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developer’s URL?</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70000" lnSpcReduction="20000"/>
          </a:bodyPr>
          <a:lstStyle/>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company using the OSS has the duty to provide source code.  Therefore, the company selling a product which includes OSS binary needs to provide the source code too.</a:t>
            </a:r>
          </a:p>
          <a:p>
            <a:pPr eaLnBrk="0" fontAlgn="base" hangingPunct="0">
              <a:lnSpc>
                <a:spcPct val="120000"/>
              </a:lnSpc>
              <a:buFont typeface="Wingdings" panose="05000000000000000000" pitchFamily="2" charset="2"/>
              <a:buChar char="u"/>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The source code need to be provided for sure.  For example, you can provide it by downloading from a site that your company can control.</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(FYI) </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When the OSS is revised, the source code may not to be able to be downloaded or link may be broken</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at OSS developer’s download site.</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Some licenses such as GPL, MPL, and EPL stipulate a duty to provide source code.  When I include an OSS into a product, is it sufficient to indicate the URL of a download site of the OSS developer?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xmlns="" id="{F253B77F-70F1-4C76-8703-D708C315F6E7}"/>
              </a:ext>
            </a:extLst>
          </p:cNvPr>
          <p:cNvSpPr txBox="1"/>
          <p:nvPr/>
        </p:nvSpPr>
        <p:spPr>
          <a:xfrm>
            <a:off x="356658"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 </a:t>
            </a:r>
            <a:r>
              <a:rPr lang="en-US" altLang="ja-JP" sz="1200">
                <a:latin typeface="Meiryo UI" panose="020B0604030504040204" pitchFamily="50" charset="-128"/>
                <a:ea typeface="Meiryo UI" panose="020B0604030504040204" pitchFamily="50" charset="-128"/>
              </a:rPr>
              <a:t>#URL</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10</a:t>
            </a:fld>
            <a:endParaRPr kumimoji="1" lang="ja-JP" altLang="en-US"/>
          </a:p>
        </p:txBody>
      </p:sp>
    </p:spTree>
    <p:extLst>
      <p:ext uri="{BB962C8B-B14F-4D97-AF65-F5344CB8AC3E}">
        <p14:creationId xmlns:p14="http://schemas.microsoft.com/office/powerpoint/2010/main" val="1452496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75472"/>
            <a:ext cx="8280920" cy="363384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4638"/>
            <a:ext cx="8229600" cy="628996"/>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Whom should I make the source code available for?</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コンテンツ プレースホルダー 6">
            <a:extLst>
              <a:ext uri="{FF2B5EF4-FFF2-40B4-BE49-F238E27FC236}">
                <a16:creationId xmlns:a16="http://schemas.microsoft.com/office/drawing/2014/main" xmlns="" id="{D92C157B-B5E9-40EF-A2D6-A8B49D353884}"/>
              </a:ext>
            </a:extLst>
          </p:cNvPr>
          <p:cNvSpPr>
            <a:spLocks noGrp="1"/>
          </p:cNvSpPr>
          <p:nvPr>
            <p:ph idx="1"/>
          </p:nvPr>
        </p:nvSpPr>
        <p:spPr>
          <a:xfrm>
            <a:off x="457200" y="3475692"/>
            <a:ext cx="8280920" cy="2833628"/>
          </a:xfrm>
        </p:spPr>
        <p:txBody>
          <a:bodyPr>
            <a:noAutofit/>
          </a:bodyPr>
          <a:lstStyle/>
          <a:p>
            <a:pPr marL="0" indent="0">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You must check the licensing terms carefully. The majority of such OSS licenses require you to make the source code available to the recipients of your program (with or separate from the binary), however, there are others that require you to contribute the source code to the OSS development community (if you make modifications), or that entitles anybody who request you to provide the source code.</a:t>
            </a:r>
            <a:endParaRPr kumimoji="1" lang="ja-JP" altLang="en-US" sz="2000" dirty="0">
              <a:latin typeface="Meiryo UI" panose="020B0604030504040204" pitchFamily="50" charset="-128"/>
              <a:ea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51915"/>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In distributing a program using OSS which requires its source code to be published, do I have to make it available for people worldwide, e.g. on the internet?</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1531766"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source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provide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6002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テキスト ボックス 15"/>
          <p:cNvSpPr txBox="1"/>
          <p:nvPr/>
        </p:nvSpPr>
        <p:spPr>
          <a:xfrm>
            <a:off x="3131840" y="2731567"/>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11</a:t>
            </a:fld>
            <a:endParaRPr kumimoji="1" lang="ja-JP" altLang="en-US"/>
          </a:p>
        </p:txBody>
      </p:sp>
    </p:spTree>
    <p:extLst>
      <p:ext uri="{BB962C8B-B14F-4D97-AF65-F5344CB8AC3E}">
        <p14:creationId xmlns:p14="http://schemas.microsoft.com/office/powerpoint/2010/main" val="22550364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0728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Which license should I apply when an OSS module consists of multiple components?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module I intend to embed in the product consists of multiple OSS components. Do I need to abide by each and every OSS license?</a:t>
            </a:r>
            <a:endPar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597186"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multiple</a:t>
            </a:r>
            <a:r>
              <a:rPr kumimoji="1" lang="en-US" altLang="ja-JP"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component </a:t>
            </a:r>
            <a:r>
              <a:rPr kumimoji="1" lang="en-US" altLang="ja-JP" sz="1200" dirty="0">
                <a:latin typeface="Meiryo UI" panose="020B0604030504040204" pitchFamily="50" charset="-128"/>
                <a:ea typeface="Meiryo UI" panose="020B0604030504040204" pitchFamily="50" charset="-128"/>
              </a:rPr>
              <a:t>#license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548680"/>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コンテンツ プレースホルダー 9"/>
          <p:cNvSpPr>
            <a:spLocks noGrp="1"/>
          </p:cNvSpPr>
          <p:nvPr>
            <p:ph idx="1"/>
          </p:nvPr>
        </p:nvSpPr>
        <p:spPr>
          <a:xfrm>
            <a:off x="486418" y="3789040"/>
            <a:ext cx="8262045" cy="2594957"/>
          </a:xfrm>
        </p:spPr>
        <p:txBody>
          <a:bodyPr>
            <a:normAutofit/>
          </a:bodyPr>
          <a:lstStyle/>
          <a:p>
            <a:pPr marL="0" indent="0" eaLnBrk="0" fontAlgn="base" hangingPunc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You must thoroughly check the licensing terms of each component, then abide by all of them.</a:t>
            </a:r>
          </a:p>
          <a:p>
            <a:pPr marL="0" indent="0" eaLnBrk="0" fontAlgn="base" hangingPunct="0">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【Related information】</a:t>
            </a:r>
          </a:p>
          <a:p>
            <a:pPr marL="0" indent="0" eaLnBrk="0" fontAlgn="base" hangingPunct="0">
              <a:lnSpc>
                <a:spcPct val="120000"/>
              </a:lnSpc>
              <a:buNone/>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How should I deal with OSS components that adopt incompatible licenses?</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03848"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12</a:t>
            </a:fld>
            <a:endParaRPr kumimoji="1" lang="ja-JP" altLang="en-US"/>
          </a:p>
        </p:txBody>
      </p:sp>
    </p:spTree>
    <p:extLst>
      <p:ext uri="{BB962C8B-B14F-4D97-AF65-F5344CB8AC3E}">
        <p14:creationId xmlns:p14="http://schemas.microsoft.com/office/powerpoint/2010/main" val="15312877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94868"/>
            <a:ext cx="8280920" cy="713852"/>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How should I deal with OSS components that adopt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ncompatible licenses?</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92500" lnSpcReduction="10000"/>
          </a:bodyPr>
          <a:lstStyle/>
          <a:p>
            <a:pPr marL="0" indent="0" eaLnBrk="0" fontAlgn="base" hangingPunct="0">
              <a:lnSpc>
                <a:spcPct val="120000"/>
              </a:lnSpc>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When OSS_B adopts a license that has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propagativity</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all other OSS components to which the license propagates need to adopt compatible license.</a:t>
            </a:r>
          </a:p>
          <a:p>
            <a:pPr marL="0" indent="0" eaLnBrk="0" fontAlgn="base" hangingPunct="0">
              <a:lnSpc>
                <a:spcPct val="120000"/>
              </a:lnSpc>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  If the license of OSS_B propagates to OSS_C adopting incompatible license, sale of the product using the OSS components violates the licenses.</a:t>
            </a:r>
          </a:p>
          <a:p>
            <a:pPr marL="0" indent="0" eaLnBrk="0" fontAlgn="base" hangingPunct="0">
              <a:lnSpc>
                <a:spcPct val="120000"/>
              </a:lnSpc>
              <a:buNone/>
            </a:pPr>
            <a:endParaRPr lang="en-US" altLang="ja-JP" sz="18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(Supplement) In this case, original OSS_A is violating the licenses, but the person who sells the product also violates the license.</a:t>
            </a:r>
          </a:p>
          <a:p>
            <a:pPr marL="0" indent="0" eaLnBrk="0" fontAlgn="base" hangingPunct="0">
              <a:lnSpc>
                <a:spcPct val="120000"/>
              </a:lnSpc>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lnSpc>
                <a:spcPct val="120000"/>
              </a:lnSpc>
              <a:buNone/>
            </a:pP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will use OSS_A which consists of OSS_B and OSS_C.  License of the OSS_B has </a:t>
            </a:r>
            <a:r>
              <a:rPr lang="en-US" altLang="ja-JP"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propagativity</a:t>
            </a:r>
            <a:r>
              <a:rPr lang="en-US" altLang="ja-JP"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and license of OSS_C is incompatible to the license of OSS_B.  Can I use the OSS_A in our product? </a:t>
            </a:r>
            <a:endParaRPr lang="ja-JP" altLang="en-US"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059832"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13</a:t>
            </a:fld>
            <a:endParaRPr kumimoji="1" lang="ja-JP" altLang="en-US"/>
          </a:p>
        </p:txBody>
      </p:sp>
    </p:spTree>
    <p:extLst>
      <p:ext uri="{BB962C8B-B14F-4D97-AF65-F5344CB8AC3E}">
        <p14:creationId xmlns:p14="http://schemas.microsoft.com/office/powerpoint/2010/main" val="31372183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2636912"/>
            <a:ext cx="8280920" cy="374993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188640"/>
            <a:ext cx="8229600" cy="81279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Am I exempt from the T&amp;Cs of nonfunctional OSS embedded in the product?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199" y="3714701"/>
            <a:ext cx="8310139" cy="2677660"/>
          </a:xfrm>
        </p:spPr>
        <p:txBody>
          <a:bodyPr>
            <a:normAutofit fontScale="25000" lnSpcReduction="20000"/>
          </a:bodyPr>
          <a:lstStyle/>
          <a:p>
            <a:pPr marL="0" indent="0" eaLnBrk="0" fontAlgn="base" hangingPunct="0">
              <a:lnSpc>
                <a:spcPct val="120000"/>
              </a:lnSpc>
              <a:buNone/>
            </a:pPr>
            <a:r>
              <a:rPr lang="en-US" altLang="ja-JP" sz="9600" dirty="0">
                <a:latin typeface="Meiryo UI" panose="020B0604030504040204" pitchFamily="50" charset="-128"/>
                <a:ea typeface="Meiryo UI" panose="020B0604030504040204" pitchFamily="50" charset="-128"/>
                <a:cs typeface="Meiryo UI" panose="020B0604030504040204" pitchFamily="50" charset="-128"/>
              </a:rPr>
              <a:t>You must conform to the licensing T&amp;Cs because you distributed (or intend to distribute) the OSS regardless of it being nonfunctional. If the OSS is not distributed yet, you may remove the OSS from the product along with the obligation to abide by the T&amp;Cs.</a:t>
            </a: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13296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embedded an OSS module that never functions in a commercial product. Am I exempt from conforming to the licensing T&amp;Cs of such OSS in this case?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2780928"/>
            <a:ext cx="3168352"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327881"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nonfunctional</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705470"/>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48534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スライド番号プレースホルダー 7"/>
          <p:cNvSpPr>
            <a:spLocks noGrp="1"/>
          </p:cNvSpPr>
          <p:nvPr>
            <p:ph type="sldNum" sz="quarter" idx="12"/>
          </p:nvPr>
        </p:nvSpPr>
        <p:spPr/>
        <p:txBody>
          <a:bodyPr/>
          <a:lstStyle/>
          <a:p>
            <a:fld id="{CA73D1A0-EDAA-48A0-B59C-E1DC4E30C901}" type="slidenum">
              <a:rPr kumimoji="1" lang="ja-JP" altLang="en-US" smtClean="0"/>
              <a:t>14</a:t>
            </a:fld>
            <a:endParaRPr kumimoji="1" lang="ja-JP" altLang="en-US"/>
          </a:p>
        </p:txBody>
      </p:sp>
    </p:spTree>
    <p:extLst>
      <p:ext uri="{BB962C8B-B14F-4D97-AF65-F5344CB8AC3E}">
        <p14:creationId xmlns:p14="http://schemas.microsoft.com/office/powerpoint/2010/main" val="1635137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171894"/>
            <a:ext cx="8280920" cy="3214950"/>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680248"/>
          </a:xfrm>
          <a:ln>
            <a:solidFill>
              <a:schemeClr val="bg1">
                <a:lumMod val="50000"/>
              </a:schemeClr>
            </a:solidFill>
          </a:ln>
        </p:spPr>
        <p:txBody>
          <a:bodyPr>
            <a:noAutofit/>
          </a:bodyPr>
          <a:lstStyle/>
          <a:p>
            <a:r>
              <a:rPr lang="en-US" altLang="ja-JP" sz="2400" dirty="0"/>
              <a:t>When auto-generated part of my program matches OSS, </a:t>
            </a:r>
            <a:r>
              <a:rPr lang="en-US" altLang="ja-JP" sz="2400" dirty="0" smtClean="0"/>
              <a:t/>
            </a:r>
            <a:br>
              <a:rPr lang="en-US" altLang="ja-JP" sz="2400" dirty="0" smtClean="0"/>
            </a:br>
            <a:r>
              <a:rPr lang="en-US" altLang="ja-JP" sz="2400" dirty="0" smtClean="0"/>
              <a:t>do </a:t>
            </a:r>
            <a:r>
              <a:rPr lang="en-US" altLang="ja-JP" sz="2400" dirty="0"/>
              <a:t>I have to abide by its licensing T&amp;C?</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endParaRPr kumimoji="1" lang="ja-JP" altLang="en-US" dirty="0"/>
          </a:p>
        </p:txBody>
      </p:sp>
      <p:sp>
        <p:nvSpPr>
          <p:cNvPr id="4" name="角丸四角形 3"/>
          <p:cNvSpPr/>
          <p:nvPr/>
        </p:nvSpPr>
        <p:spPr>
          <a:xfrm>
            <a:off x="467544" y="1412776"/>
            <a:ext cx="8280920" cy="167577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rPr>
              <a:t>I </a:t>
            </a:r>
            <a:r>
              <a:rPr lang="en-US" altLang="ja-JP" sz="2000" dirty="0">
                <a:solidFill>
                  <a:schemeClr val="tx1"/>
                </a:solidFill>
                <a:latin typeface="Meiryo UI" panose="020B0604030504040204" pitchFamily="50" charset="-128"/>
                <a:ea typeface="Meiryo UI" panose="020B0604030504040204" pitchFamily="50" charset="-128"/>
              </a:rPr>
              <a:t>found a portion of my program, automatically generated with a proprietary development tool, matching a portion of OSS which turned out to have been generated by the same tool. Do I have to abide by the license applied to the OSS in distributing my program?</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467544" y="6392361"/>
            <a:ext cx="2019527" cy="461665"/>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development #tool</a:t>
            </a:r>
            <a:br>
              <a:rPr lang="en-US" altLang="ja-JP" sz="1200">
                <a:latin typeface="Meiryo UI" panose="020B0604030504040204" pitchFamily="50" charset="-128"/>
                <a:ea typeface="Meiryo UI" panose="020B0604030504040204" pitchFamily="50" charset="-128"/>
                <a:cs typeface="Meiryo UI" panose="020B0604030504040204" pitchFamily="50" charset="-128"/>
              </a:rPr>
            </a:b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automatical #generate</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03920" y="299695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テキスト ボックス 16"/>
          <p:cNvSpPr txBox="1"/>
          <p:nvPr/>
        </p:nvSpPr>
        <p:spPr>
          <a:xfrm>
            <a:off x="3275856" y="3322142"/>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p:cNvSpPr>
            <a:spLocks noGrp="1"/>
          </p:cNvSpPr>
          <p:nvPr>
            <p:ph idx="1"/>
          </p:nvPr>
        </p:nvSpPr>
        <p:spPr>
          <a:xfrm>
            <a:off x="486418" y="4174928"/>
            <a:ext cx="8200381" cy="2211915"/>
          </a:xfrm>
        </p:spPr>
        <p:txBody>
          <a:bodyPr>
            <a:normAutofit/>
          </a:bodyPr>
          <a:lstStyle/>
          <a:p>
            <a:pPr marL="0" indent="0">
              <a:buNone/>
            </a:pPr>
            <a:r>
              <a:rPr lang="en-US" altLang="ja-JP" sz="2000" dirty="0">
                <a:latin typeface="Meiryo UI" panose="020B0604030504040204" pitchFamily="50" charset="-128"/>
                <a:ea typeface="Meiryo UI" panose="020B0604030504040204" pitchFamily="50" charset="-128"/>
              </a:rPr>
              <a:t>Since your program is not based on this OSS, you do not have to abide by its license.</a:t>
            </a:r>
            <a:endParaRPr kumimoji="1" lang="ja-JP" altLang="en-US" sz="2000" dirty="0">
              <a:latin typeface="Meiryo UI" panose="020B0604030504040204" pitchFamily="50" charset="-128"/>
              <a:ea typeface="Meiryo UI" panose="020B0604030504040204" pitchFamily="50" charset="-128"/>
            </a:endParaRPr>
          </a:p>
        </p:txBody>
      </p:sp>
      <p:sp>
        <p:nvSpPr>
          <p:cNvPr id="9" name="スライド番号プレースホルダー 8"/>
          <p:cNvSpPr>
            <a:spLocks noGrp="1"/>
          </p:cNvSpPr>
          <p:nvPr>
            <p:ph type="sldNum" sz="quarter" idx="12"/>
          </p:nvPr>
        </p:nvSpPr>
        <p:spPr/>
        <p:txBody>
          <a:bodyPr/>
          <a:lstStyle/>
          <a:p>
            <a:fld id="{CA73D1A0-EDAA-48A0-B59C-E1DC4E30C901}" type="slidenum">
              <a:rPr kumimoji="1" lang="ja-JP" altLang="en-US" smtClean="0"/>
              <a:t>15</a:t>
            </a:fld>
            <a:endParaRPr kumimoji="1" lang="ja-JP" altLang="en-US"/>
          </a:p>
        </p:txBody>
      </p:sp>
    </p:spTree>
    <p:extLst>
      <p:ext uri="{BB962C8B-B14F-4D97-AF65-F5344CB8AC3E}">
        <p14:creationId xmlns:p14="http://schemas.microsoft.com/office/powerpoint/2010/main" val="12427735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80936" y="131423"/>
            <a:ext cx="8267528" cy="705289"/>
          </a:xfrm>
          <a:ln>
            <a:solidFill>
              <a:schemeClr val="bg1">
                <a:lumMod val="50000"/>
              </a:schemeClr>
            </a:solidFill>
          </a:ln>
        </p:spPr>
        <p:txBody>
          <a:bodyPr>
            <a:noAutofit/>
          </a:bodyPr>
          <a:lstStyle/>
          <a:p>
            <a:r>
              <a:rPr kumimoji="1" lang="en-US" altLang="ja-JP" sz="2400" dirty="0">
                <a:latin typeface="Meiryo UI" panose="020B0604030504040204" pitchFamily="50" charset="-128"/>
                <a:ea typeface="Meiryo UI" panose="020B0604030504040204" pitchFamily="50" charset="-128"/>
                <a:cs typeface="Meiryo UI" panose="020B0604030504040204" pitchFamily="50" charset="-128"/>
              </a:rPr>
              <a:t>How should I deal with dual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573016"/>
            <a:ext cx="8291264" cy="2594957"/>
          </a:xfrm>
        </p:spPr>
        <p:txBody>
          <a:bodyPr>
            <a:normAutofit fontScale="70000" lnSpcReduction="20000"/>
          </a:bodyPr>
          <a:lstStyle/>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In the case of dual license, generally, OSS users can select a license to be applied.  However, selectable license may be limited based on usage</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situation and combination with other OSS.</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And, although dual license is indicated, some OSS requires that both license conditions are applied.  In this case all of the both license conditions need to be satisfied.</a:t>
            </a:r>
          </a:p>
          <a:p>
            <a:pPr marL="0" indent="0" eaLnBrk="0" fontAlgn="base" hangingPunct="0">
              <a:lnSpc>
                <a:spcPct val="120000"/>
              </a:lnSpc>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  Please check whether there are any descriptions about license in Readme file or related information such as FAQs etc. of development community.    </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If an OSS is distributed under two different licenses(dual license), do I need to comply with those two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1541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3" name="テキスト ボックス 12"/>
          <p:cNvSpPr txBox="1"/>
          <p:nvPr/>
        </p:nvSpPr>
        <p:spPr>
          <a:xfrm>
            <a:off x="467544" y="6392361"/>
            <a:ext cx="1859805"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kumimoji="1" lang="en-US" altLang="ja-JP" sz="1200" dirty="0">
                <a:latin typeface="Meiryo UI" panose="020B0604030504040204" pitchFamily="50" charset="-128"/>
                <a:ea typeface="Meiryo UI" panose="020B0604030504040204" pitchFamily="50" charset="-128"/>
              </a:rPr>
              <a:t>#dual license</a:t>
            </a:r>
            <a:endParaRPr kumimoji="1" lang="ja-JP" altLang="en-US" sz="1200" dirty="0">
              <a:latin typeface="Meiryo UI" panose="020B0604030504040204" pitchFamily="50" charset="-128"/>
              <a:ea typeface="Meiryo UI" panose="020B0604030504040204" pitchFamily="50" charset="-128"/>
            </a:endParaRPr>
          </a:p>
        </p:txBody>
      </p:sp>
      <p:sp>
        <p:nvSpPr>
          <p:cNvPr id="11" name="スライド番号プレースホルダー 10"/>
          <p:cNvSpPr>
            <a:spLocks noGrp="1"/>
          </p:cNvSpPr>
          <p:nvPr>
            <p:ph type="sldNum" sz="quarter" idx="12"/>
          </p:nvPr>
        </p:nvSpPr>
        <p:spPr/>
        <p:txBody>
          <a:bodyPr/>
          <a:lstStyle/>
          <a:p>
            <a:fld id="{CA73D1A0-EDAA-48A0-B59C-E1DC4E30C901}" type="slidenum">
              <a:rPr kumimoji="1" lang="ja-JP" altLang="en-US" smtClean="0"/>
              <a:t>16</a:t>
            </a:fld>
            <a:endParaRPr kumimoji="1" lang="ja-JP" altLang="en-US"/>
          </a:p>
        </p:txBody>
      </p:sp>
    </p:spTree>
    <p:extLst>
      <p:ext uri="{BB962C8B-B14F-4D97-AF65-F5344CB8AC3E}">
        <p14:creationId xmlns:p14="http://schemas.microsoft.com/office/powerpoint/2010/main" val="4079200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078642"/>
            <a:ext cx="8280920" cy="323067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I downloaded another OSS to resolve OSS dependencies</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b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Do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I have to worry about these OSS licenses?</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908788"/>
            <a:ext cx="8291264" cy="2400531"/>
          </a:xfrm>
        </p:spPr>
        <p:txBody>
          <a:bodyPr>
            <a:noAutofit/>
          </a:bodyPr>
          <a:lstStyle/>
          <a:p>
            <a:pPr eaLnBrk="0" fontAlgn="base" hangingPunct="0">
              <a:lnSpc>
                <a:spcPts val="30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For other dependent OSSs downloaded by the library / package management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tool,it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is also necessary to comply with the distribution conditions</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lnSpc>
                <a:spcPts val="3000"/>
              </a:lnSpc>
              <a:spcBef>
                <a:spcPts val="0"/>
              </a:spcBef>
              <a:buFont typeface="Wingdings"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Therefore</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please investigate the license as well as the one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downloadedfrom</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the developer yourself and observe the conditions.</a:t>
            </a:r>
          </a:p>
        </p:txBody>
      </p:sp>
      <p:sp>
        <p:nvSpPr>
          <p:cNvPr id="4" name="角丸四角形 3"/>
          <p:cNvSpPr/>
          <p:nvPr/>
        </p:nvSpPr>
        <p:spPr>
          <a:xfrm>
            <a:off x="467544" y="1340767"/>
            <a:ext cx="8280920" cy="169084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are OSSs in which other dependent OSSs are downloaded and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incorporatedby</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library / package management tools such as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cocoapods</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and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composer.If</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I distribute this OSS, can I distribute it without worrying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aboutother</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OSS licenses downloaded by the tool?</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3235623"/>
            <a:ext cx="1584176"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smtClean="0"/>
              <a:t>）</a:t>
            </a:r>
            <a:endParaRPr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3347391"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the library </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package management </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tool</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893125"/>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17</a:t>
            </a:fld>
            <a:endParaRPr kumimoji="1" lang="ja-JP" altLang="en-US"/>
          </a:p>
        </p:txBody>
      </p:sp>
    </p:spTree>
    <p:extLst>
      <p:ext uri="{BB962C8B-B14F-4D97-AF65-F5344CB8AC3E}">
        <p14:creationId xmlns:p14="http://schemas.microsoft.com/office/powerpoint/2010/main" val="278080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86419" y="3021371"/>
            <a:ext cx="8280920" cy="336547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57200" y="270863"/>
            <a:ext cx="8229600" cy="709865"/>
          </a:xfrm>
          <a:ln>
            <a:solidFill>
              <a:schemeClr val="bg1">
                <a:lumMod val="50000"/>
              </a:schemeClr>
            </a:solidFill>
          </a:ln>
        </p:spPr>
        <p:txBody>
          <a:bodyPr>
            <a:noAutofit/>
          </a:bodyPr>
          <a:lstStyle/>
          <a:p>
            <a:r>
              <a:rPr lang="en-US" altLang="ja-JP" sz="1800" dirty="0">
                <a:latin typeface="Meiryo UI" panose="020B0604030504040204" pitchFamily="50" charset="-128"/>
                <a:ea typeface="Meiryo UI" panose="020B0604030504040204" pitchFamily="50" charset="-128"/>
                <a:cs typeface="Meiryo UI" panose="020B0604030504040204" pitchFamily="50" charset="-128"/>
              </a:rPr>
              <a:t>Selling embedded devices that include OSS is not distributed, right?</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4" name="角丸四角形 3"/>
          <p:cNvSpPr/>
          <p:nvPr/>
        </p:nvSpPr>
        <p:spPr>
          <a:xfrm>
            <a:off x="467544" y="1412776"/>
            <a:ext cx="8280920" cy="148569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 sell embedded devices including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OSS.We</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distribute (sell) embedded devices, not distribute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OSS.Users</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not retrieve </a:t>
            </a:r>
            <a:r>
              <a:rPr lang="en-US" altLang="ja-JP" sz="20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OSS.Does</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this mean that we do not distribute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347864" y="3128044"/>
            <a:ext cx="1512168"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5" name="テキスト ボックス 4"/>
          <p:cNvSpPr txBox="1"/>
          <p:nvPr/>
        </p:nvSpPr>
        <p:spPr>
          <a:xfrm>
            <a:off x="378246" y="6392361"/>
            <a:ext cx="2113079"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embedded</a:t>
            </a:r>
            <a:r>
              <a:rPr kumimoji="1" lang="ja-JP" altLang="en-US" sz="1200" dirty="0">
                <a:latin typeface="Meiryo UI" panose="020B0604030504040204" pitchFamily="50" charset="-128"/>
                <a:ea typeface="Meiryo UI" panose="020B0604030504040204" pitchFamily="50" charset="-128"/>
              </a:rPr>
              <a:t>　</a:t>
            </a:r>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distributed</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FF510B5E-E0AA-4B2A-8D36-638BFA602D68}"/>
              </a:ext>
            </a:extLst>
          </p:cNvPr>
          <p:cNvSpPr txBox="1"/>
          <p:nvPr/>
        </p:nvSpPr>
        <p:spPr>
          <a:xfrm>
            <a:off x="113828" y="692696"/>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0C28627F-2471-4D5B-9F1C-638D6BDE634D}"/>
              </a:ext>
            </a:extLst>
          </p:cNvPr>
          <p:cNvSpPr txBox="1"/>
          <p:nvPr/>
        </p:nvSpPr>
        <p:spPr>
          <a:xfrm>
            <a:off x="414503" y="2793702"/>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コンテンツ プレースホルダー 7">
            <a:extLst>
              <a:ext uri="{FF2B5EF4-FFF2-40B4-BE49-F238E27FC236}">
                <a16:creationId xmlns:a16="http://schemas.microsoft.com/office/drawing/2014/main" xmlns="" id="{901C7EE4-8C22-446D-A06A-BF60C309A9EE}"/>
              </a:ext>
            </a:extLst>
          </p:cNvPr>
          <p:cNvSpPr>
            <a:spLocks noGrp="1"/>
          </p:cNvSpPr>
          <p:nvPr>
            <p:ph idx="1"/>
          </p:nvPr>
        </p:nvSpPr>
        <p:spPr>
          <a:xfrm>
            <a:off x="518864" y="3955065"/>
            <a:ext cx="8229600" cy="2431778"/>
          </a:xfrm>
        </p:spPr>
        <p:txBody>
          <a:bodyPr>
            <a:normAutofit/>
          </a:bodyPr>
          <a:lstStyle/>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When the OSS is incorporated into the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device,the</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OSS contained in the device is also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distributedwhen</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the device is distributed to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others.It</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doesn't matter if you can get the OSS out of the device</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lnSpc>
                <a:spcPts val="2900"/>
              </a:lnSpc>
              <a:spcBef>
                <a:spcPts val="0"/>
              </a:spcBef>
              <a:buFont typeface="Wingdings"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Therefore, it is necessary to comply with the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conditionsfor</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confirming and distributing OSS licenses</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endParaRPr lang="ja-JP" altLang="en-US" sz="2000" dirty="0"/>
          </a:p>
        </p:txBody>
      </p:sp>
      <p:sp>
        <p:nvSpPr>
          <p:cNvPr id="10" name="スライド番号プレースホルダー 9"/>
          <p:cNvSpPr>
            <a:spLocks noGrp="1"/>
          </p:cNvSpPr>
          <p:nvPr>
            <p:ph type="sldNum" sz="quarter" idx="12"/>
          </p:nvPr>
        </p:nvSpPr>
        <p:spPr/>
        <p:txBody>
          <a:bodyPr/>
          <a:lstStyle/>
          <a:p>
            <a:fld id="{CA73D1A0-EDAA-48A0-B59C-E1DC4E30C901}" type="slidenum">
              <a:rPr kumimoji="1" lang="ja-JP" altLang="en-US" smtClean="0"/>
              <a:t>18</a:t>
            </a:fld>
            <a:endParaRPr kumimoji="1" lang="ja-JP" altLang="en-US"/>
          </a:p>
        </p:txBody>
      </p:sp>
    </p:spTree>
    <p:extLst>
      <p:ext uri="{BB962C8B-B14F-4D97-AF65-F5344CB8AC3E}">
        <p14:creationId xmlns:p14="http://schemas.microsoft.com/office/powerpoint/2010/main" val="31196339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half" idx="1"/>
          </p:nvPr>
        </p:nvSpPr>
        <p:spPr>
          <a:xfrm>
            <a:off x="323528" y="620688"/>
            <a:ext cx="7992888" cy="5904656"/>
          </a:xfrm>
          <a:ln>
            <a:noFill/>
          </a:ln>
        </p:spPr>
        <p:txBody>
          <a:bodyPr>
            <a:noAutofit/>
          </a:bodyPr>
          <a:lstStyle/>
          <a:p>
            <a:pPr fontAlgn="t">
              <a:buFont typeface="+mj-lt"/>
              <a:buAutoNum type="arabicPeriod"/>
            </a:pPr>
            <a:r>
              <a:rPr lang="en-US" altLang="ja-JP" sz="1400" dirty="0" smtClean="0">
                <a:latin typeface="Meiryo UI" panose="020B0604030504040204" pitchFamily="50" charset="-128"/>
                <a:ea typeface="Meiryo UI" panose="020B0604030504040204" pitchFamily="50" charset="-128"/>
              </a:rPr>
              <a:t>(Index)</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If not prohibited, can I use it?</a:t>
            </a:r>
          </a:p>
          <a:p>
            <a:pPr fontAlgn="t">
              <a:buFont typeface="+mj-lt"/>
              <a:buAutoNum type="arabicPeriod"/>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What to do if my colleagues have used the same </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OSS?</a:t>
            </a:r>
          </a:p>
          <a:p>
            <a:pPr fontAlgn="t">
              <a:buFont typeface="+mj-lt"/>
              <a:buAutoNum type="arabicPeriod"/>
            </a:pPr>
            <a:r>
              <a:rPr lang="en-US" altLang="ja-JP" sz="1400" dirty="0" smtClean="0">
                <a:latin typeface="Meiryo UI" panose="020B0604030504040204" pitchFamily="50" charset="-128"/>
                <a:ea typeface="Meiryo UI" panose="020B0604030504040204" pitchFamily="50" charset="-128"/>
              </a:rPr>
              <a:t>Doesn’t </a:t>
            </a:r>
            <a:r>
              <a:rPr lang="en-US" altLang="ja-JP" sz="1400" dirty="0">
                <a:latin typeface="Meiryo UI" panose="020B0604030504040204" pitchFamily="50" charset="-128"/>
                <a:ea typeface="Meiryo UI" panose="020B0604030504040204" pitchFamily="50" charset="-128"/>
              </a:rPr>
              <a:t>OSS relate to patent infringement?</a:t>
            </a:r>
          </a:p>
          <a:p>
            <a:pPr fontAlgn="t">
              <a:buFont typeface="+mj-lt"/>
              <a:buAutoNum type="arabicPeriod"/>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If I contribute to an OSS </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community,</a:t>
            </a:r>
            <a:r>
              <a:rPr lang="ja-JP" altLang="en-US" sz="1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do </a:t>
            </a:r>
            <a:r>
              <a:rPr lang="en-US" altLang="ja-JP" sz="1400" dirty="0">
                <a:latin typeface="Meiryo UI" panose="020B0604030504040204" pitchFamily="50" charset="-128"/>
                <a:ea typeface="Meiryo UI" panose="020B0604030504040204" pitchFamily="50" charset="-128"/>
                <a:cs typeface="Meiryo UI" panose="020B0604030504040204" pitchFamily="50" charset="-128"/>
              </a:rPr>
              <a:t>I need to abandon my patent</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400" dirty="0">
                <a:latin typeface="Meiryo UI" panose="020B0604030504040204" pitchFamily="50" charset="-128"/>
                <a:ea typeface="Meiryo UI" panose="020B0604030504040204" pitchFamily="50" charset="-128"/>
              </a:rPr>
              <a:t>Is it kind to provide translated license document?</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If I install on behalf of the customer, </a:t>
            </a:r>
            <a:r>
              <a:rPr lang="en-US" altLang="ja-JP" sz="1400" dirty="0" smtClean="0">
                <a:latin typeface="Meiryo UI" panose="020B0604030504040204" pitchFamily="50" charset="-128"/>
                <a:ea typeface="Meiryo UI" panose="020B0604030504040204" pitchFamily="50" charset="-128"/>
              </a:rPr>
              <a:t>don’t </a:t>
            </a:r>
            <a:r>
              <a:rPr lang="en-US" altLang="ja-JP" sz="1400" dirty="0">
                <a:latin typeface="Meiryo UI" panose="020B0604030504040204" pitchFamily="50" charset="-128"/>
                <a:ea typeface="Meiryo UI" panose="020B0604030504040204" pitchFamily="50" charset="-128"/>
              </a:rPr>
              <a:t>I need to follow the license condition?</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Can I modify the license?</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If modified, do I need to provide the modified source?</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Can I provide source </a:t>
            </a:r>
            <a:r>
              <a:rPr lang="en-US" altLang="ja-JP" sz="1400" dirty="0" smtClean="0">
                <a:latin typeface="Meiryo UI" panose="020B0604030504040204" pitchFamily="50" charset="-128"/>
                <a:ea typeface="Meiryo UI" panose="020B0604030504040204" pitchFamily="50" charset="-128"/>
              </a:rPr>
              <a:t>code </a:t>
            </a:r>
            <a:r>
              <a:rPr lang="en-US" altLang="ja-JP" sz="1400" dirty="0">
                <a:latin typeface="Meiryo UI" panose="020B0604030504040204" pitchFamily="50" charset="-128"/>
                <a:ea typeface="Meiryo UI" panose="020B0604030504040204" pitchFamily="50" charset="-128"/>
              </a:rPr>
              <a:t>by indicating </a:t>
            </a:r>
            <a:r>
              <a:rPr lang="en-US" altLang="ja-JP" sz="1400" dirty="0" smtClean="0">
                <a:latin typeface="Meiryo UI" panose="020B0604030504040204" pitchFamily="50" charset="-128"/>
                <a:ea typeface="Meiryo UI" panose="020B0604030504040204" pitchFamily="50" charset="-128"/>
              </a:rPr>
              <a:t>the </a:t>
            </a:r>
            <a:r>
              <a:rPr lang="en-US" altLang="ja-JP" sz="1400" dirty="0">
                <a:latin typeface="Meiryo UI" panose="020B0604030504040204" pitchFamily="50" charset="-128"/>
                <a:ea typeface="Meiryo UI" panose="020B0604030504040204" pitchFamily="50" charset="-128"/>
              </a:rPr>
              <a:t>developer’s URL?</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Whom should I make the source code available for?</a:t>
            </a:r>
          </a:p>
          <a:p>
            <a:pPr fontAlgn="t">
              <a:buFont typeface="+mj-lt"/>
              <a:buAutoNum type="arabicPeriod"/>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Which license should I apply when an OSS module consists of multiple components</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400" dirty="0">
                <a:latin typeface="Meiryo UI" panose="020B0604030504040204" pitchFamily="50" charset="-128"/>
                <a:ea typeface="Meiryo UI" panose="020B0604030504040204" pitchFamily="50" charset="-128"/>
                <a:cs typeface="Meiryo UI" panose="020B0604030504040204" pitchFamily="50" charset="-128"/>
              </a:rPr>
              <a:t>How should I deal with OSS components that adopt incompatible licenses</a:t>
            </a:r>
            <a:r>
              <a:rPr lang="en-US" altLang="ja-JP" sz="140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latin typeface="Meiryo UI" panose="020B0604030504040204" pitchFamily="50" charset="-128"/>
              <a:ea typeface="Meiryo UI" panose="020B0604030504040204" pitchFamily="50" charset="-128"/>
            </a:endParaRPr>
          </a:p>
          <a:p>
            <a:pPr fontAlgn="t">
              <a:buFont typeface="+mj-lt"/>
              <a:buAutoNum type="arabicPeriod"/>
            </a:pPr>
            <a:r>
              <a:rPr lang="en-US" altLang="ja-JP" sz="1400" dirty="0">
                <a:latin typeface="Meiryo UI" panose="020B0604030504040204" pitchFamily="50" charset="-128"/>
                <a:ea typeface="Meiryo UI" panose="020B0604030504040204" pitchFamily="50" charset="-128"/>
              </a:rPr>
              <a:t>Am I exempt from the T&amp;Cs of nonfunctional OSS embedded in the product?</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When auto-generated part of my program matches OSS, do I have to abide by its licensing T&amp;C</a:t>
            </a:r>
            <a:r>
              <a:rPr lang="en-US" altLang="ja-JP" sz="1400" dirty="0" smtClean="0">
                <a:latin typeface="Meiryo UI" panose="020B0604030504040204" pitchFamily="50" charset="-128"/>
                <a:ea typeface="Meiryo UI" panose="020B0604030504040204" pitchFamily="50" charset="-128"/>
              </a:rPr>
              <a:t>?</a:t>
            </a:r>
          </a:p>
          <a:p>
            <a:pPr fontAlgn="t">
              <a:buFont typeface="+mj-lt"/>
              <a:buAutoNum type="arabicPeriod"/>
            </a:pPr>
            <a:r>
              <a:rPr lang="en-US" altLang="ja-JP" sz="1400" dirty="0" smtClean="0">
                <a:latin typeface="Meiryo UI" panose="020B0604030504040204" pitchFamily="50" charset="-128"/>
                <a:ea typeface="Meiryo UI" panose="020B0604030504040204" pitchFamily="50" charset="-128"/>
              </a:rPr>
              <a:t>How </a:t>
            </a:r>
            <a:r>
              <a:rPr lang="en-US" altLang="ja-JP" sz="1400" dirty="0">
                <a:latin typeface="Meiryo UI" panose="020B0604030504040204" pitchFamily="50" charset="-128"/>
                <a:ea typeface="Meiryo UI" panose="020B0604030504040204" pitchFamily="50" charset="-128"/>
              </a:rPr>
              <a:t>should I deal with dual license?</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I downloaded another OSS to resolve OSS dependencies</a:t>
            </a:r>
            <a:r>
              <a:rPr lang="en-US" altLang="ja-JP" sz="1400" dirty="0" smtClean="0">
                <a:latin typeface="Meiryo UI" panose="020B0604030504040204" pitchFamily="50" charset="-128"/>
                <a:ea typeface="Meiryo UI" panose="020B0604030504040204" pitchFamily="50" charset="-128"/>
              </a:rPr>
              <a:t>. Do </a:t>
            </a:r>
            <a:r>
              <a:rPr lang="en-US" altLang="ja-JP" sz="1400" dirty="0">
                <a:latin typeface="Meiryo UI" panose="020B0604030504040204" pitchFamily="50" charset="-128"/>
                <a:ea typeface="Meiryo UI" panose="020B0604030504040204" pitchFamily="50" charset="-128"/>
              </a:rPr>
              <a:t>I have to worry about these OSS licenses?</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Selling embedded devices that include OSS is not distributed, right?</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Is the copyright owner's name enough to compose a copyright notice?</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Can I use documents or diagrams on OSS for my product under the OSS license?</a:t>
            </a:r>
          </a:p>
          <a:p>
            <a:pPr fontAlgn="t">
              <a:buFont typeface="+mj-lt"/>
              <a:buAutoNum type="arabicPeriod"/>
            </a:pPr>
            <a:r>
              <a:rPr lang="en-US" altLang="ja-JP" sz="1400" dirty="0">
                <a:latin typeface="Meiryo UI" panose="020B0604030504040204" pitchFamily="50" charset="-128"/>
                <a:ea typeface="Meiryo UI" panose="020B0604030504040204" pitchFamily="50" charset="-128"/>
              </a:rPr>
              <a:t>Can I change my OSS license</a:t>
            </a:r>
            <a:r>
              <a:rPr lang="en-US" altLang="ja-JP" sz="1400" dirty="0" smtClean="0">
                <a:latin typeface="Meiryo UI" panose="020B0604030504040204" pitchFamily="50" charset="-128"/>
                <a:ea typeface="Meiryo UI" panose="020B0604030504040204" pitchFamily="50" charset="-128"/>
              </a:rPr>
              <a:t>?</a:t>
            </a:r>
          </a:p>
        </p:txBody>
      </p:sp>
      <p:sp>
        <p:nvSpPr>
          <p:cNvPr id="4" name="フッター プレースホルダー 3"/>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7" name="タイトル 6"/>
          <p:cNvSpPr>
            <a:spLocks noGrp="1"/>
          </p:cNvSpPr>
          <p:nvPr>
            <p:ph type="title"/>
          </p:nvPr>
        </p:nvSpPr>
        <p:spPr>
          <a:xfrm>
            <a:off x="457200" y="169762"/>
            <a:ext cx="8229600" cy="378918"/>
          </a:xfrm>
        </p:spPr>
        <p:txBody>
          <a:bodyPr>
            <a:noAutofit/>
          </a:bodyPr>
          <a:lstStyle/>
          <a:p>
            <a:r>
              <a:rPr lang="en-US" altLang="ja-JP" sz="2800" u="sng" dirty="0" smtClean="0">
                <a:latin typeface="Meiryo UI" panose="020B0604030504040204" pitchFamily="50" charset="-128"/>
                <a:ea typeface="Meiryo UI" panose="020B0604030504040204" pitchFamily="50" charset="-128"/>
              </a:rPr>
              <a:t>Index</a:t>
            </a:r>
            <a:endParaRPr kumimoji="1" lang="ja-JP" altLang="en-US" sz="2800" u="sng"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fld id="{CA73D1A0-EDAA-48A0-B59C-E1DC4E30C901}" type="slidenum">
              <a:rPr kumimoji="1" lang="ja-JP" altLang="en-US" smtClean="0"/>
              <a:t>1</a:t>
            </a:fld>
            <a:endParaRPr kumimoji="1" lang="ja-JP" altLang="en-US"/>
          </a:p>
        </p:txBody>
      </p:sp>
    </p:spTree>
    <p:extLst>
      <p:ext uri="{BB962C8B-B14F-4D97-AF65-F5344CB8AC3E}">
        <p14:creationId xmlns:p14="http://schemas.microsoft.com/office/powerpoint/2010/main" val="4093155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418219"/>
            <a:ext cx="8280920" cy="3891101"/>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96535"/>
            <a:ext cx="8424936" cy="864403"/>
          </a:xfrm>
          <a:ln>
            <a:solidFill>
              <a:schemeClr val="bg1">
                <a:lumMod val="50000"/>
              </a:schemeClr>
            </a:solidFill>
          </a:ln>
        </p:spPr>
        <p:txBody>
          <a:bodyPr>
            <a:noAutofit/>
          </a:bodyPr>
          <a:lstStyle/>
          <a:p>
            <a:r>
              <a:rPr lang="en-US" altLang="ja-JP" sz="1800" dirty="0">
                <a:latin typeface="Meiryo UI" panose="020B0604030504040204" pitchFamily="50" charset="-128"/>
                <a:ea typeface="Meiryo UI" panose="020B0604030504040204" pitchFamily="50" charset="-128"/>
                <a:cs typeface="Meiryo UI" panose="020B0604030504040204" pitchFamily="50" charset="-128"/>
              </a:rPr>
              <a:t>Is the copyright owner's name enough to compose a copyright notice?</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205427"/>
            <a:ext cx="8291264" cy="3103893"/>
          </a:xfrm>
        </p:spPr>
        <p:txBody>
          <a:bodyPr>
            <a:noAutofit/>
          </a:bodyPr>
          <a:lstStyle/>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 copyright notice in general contains 1) the symbol © (or the word  "Copyright") , 2) the copyright owner's name, and 3) the year of first publication, according to the Universal Copyright Convention</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e.g</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2019</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eaLnBrk="0" fontAlgn="base" hangingPunct="0">
              <a:lnSpc>
                <a:spcPts val="3000"/>
              </a:lnSpc>
              <a:spcBef>
                <a:spcPts val="0"/>
              </a:spcBef>
              <a:buFont typeface="Wingdings" panose="05000000000000000000" pitchFamily="2" charset="2"/>
              <a:buChar char="u"/>
            </a:pP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The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pubish</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year of a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reivised</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work may often be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added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to the end of the original year</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a:t>
            </a:r>
          </a:p>
          <a:p>
            <a:pPr marL="0" indent="0" eaLnBrk="0" fontAlgn="base" hangingPunct="0">
              <a:lnSpc>
                <a:spcPts val="3000"/>
              </a:lnSpc>
              <a:spcBef>
                <a:spcPts val="0"/>
              </a:spcBef>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   e.g</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 </a:t>
            </a:r>
            <a:r>
              <a:rPr lang="en-US" altLang="ja-JP" sz="2000" dirty="0" err="1">
                <a:latin typeface="Meiryo UI" panose="020B0604030504040204" pitchFamily="50" charset="-128"/>
                <a:ea typeface="Meiryo UI" panose="020B0604030504040204" pitchFamily="50" charset="-128"/>
                <a:cs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latin typeface="Meiryo UI" panose="020B0604030504040204" pitchFamily="50" charset="-128"/>
                <a:ea typeface="Meiryo UI" panose="020B0604030504040204" pitchFamily="50" charset="-128"/>
                <a:cs typeface="Meiryo UI" panose="020B0604030504040204" pitchFamily="50" charset="-128"/>
              </a:rPr>
              <a:t>2018-2019</a:t>
            </a: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91566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am using a software that requires me to include its copyright notice in making a redistribution. Is the name of the copyright owner sufficient to compose the copyright notice?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562235"/>
            <a:ext cx="3744416" cy="769441"/>
          </a:xfrm>
          <a:prstGeom prst="rect">
            <a:avLst/>
          </a:prstGeom>
          <a:noFill/>
        </p:spPr>
        <p:txBody>
          <a:bodyPr wrap="square" rtlCol="0">
            <a:spAutoFit/>
          </a:bodyPr>
          <a:lstStyle/>
          <a:p>
            <a:r>
              <a:rPr lang="en-US" altLang="ja-JP" sz="4400" b="1" dirty="0" smtClean="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1005083"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08520" y="620688"/>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132856"/>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19</a:t>
            </a:fld>
            <a:endParaRPr kumimoji="1" lang="ja-JP" altLang="en-US"/>
          </a:p>
        </p:txBody>
      </p:sp>
    </p:spTree>
    <p:extLst>
      <p:ext uri="{BB962C8B-B14F-4D97-AF65-F5344CB8AC3E}">
        <p14:creationId xmlns:p14="http://schemas.microsoft.com/office/powerpoint/2010/main" val="37164903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636912"/>
            <a:ext cx="8280920" cy="367240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5"/>
            <a:ext cx="8424936" cy="781363"/>
          </a:xfrm>
          <a:ln>
            <a:solidFill>
              <a:schemeClr val="bg1">
                <a:lumMod val="50000"/>
              </a:schemeClr>
            </a:solidFill>
          </a:ln>
        </p:spPr>
        <p:txBody>
          <a:bodyPr>
            <a:noAutofit/>
          </a:bodyPr>
          <a:lstStyle/>
          <a:p>
            <a:r>
              <a:rPr lang="en-US" altLang="ja-JP" sz="2000" dirty="0">
                <a:latin typeface="Meiryo UI" panose="020B0604030504040204" pitchFamily="50" charset="-128"/>
                <a:ea typeface="Meiryo UI" panose="020B0604030504040204" pitchFamily="50" charset="-128"/>
                <a:cs typeface="Meiryo UI" panose="020B0604030504040204" pitchFamily="50" charset="-128"/>
              </a:rPr>
              <a:t>Can I use documents or diagrams on OSS for my product under the OSS license?</a:t>
            </a:r>
            <a:endParaRPr kumimoji="1" lang="ja-JP" altLang="en-US"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140968"/>
            <a:ext cx="8291264" cy="3168352"/>
          </a:xfrm>
        </p:spPr>
        <p:txBody>
          <a:bodyPr>
            <a:noAutofit/>
          </a:bodyPr>
          <a:lstStyle/>
          <a:p>
            <a:pPr eaLnBrk="0" fontAlgn="base" hangingPunct="0">
              <a:lnSpc>
                <a:spcPts val="3000"/>
              </a:lnSpc>
              <a:spcBef>
                <a:spcPts val="0"/>
              </a:spcBef>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lnSpc>
                <a:spcPts val="3000"/>
              </a:lnSpc>
              <a:spcBef>
                <a:spcPts val="0"/>
              </a:spcBef>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Licensing</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terms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of the documents or diagrams are most likely not the same as that of the OSS. You must check the licensing terms of whatever you intend to use for your product individually.</a:t>
            </a:r>
          </a:p>
        </p:txBody>
      </p:sp>
      <p:sp>
        <p:nvSpPr>
          <p:cNvPr id="4" name="角丸四角形 3"/>
          <p:cNvSpPr/>
          <p:nvPr/>
        </p:nvSpPr>
        <p:spPr>
          <a:xfrm>
            <a:off x="467544" y="1340768"/>
            <a:ext cx="8280920" cy="114374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Can I use the documents or diagrams on an OSS  community’s website for my product under the same OSS license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619668"/>
            <a:ext cx="230425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smtClean="0"/>
              <a:t>）</a:t>
            </a:r>
            <a:endParaRPr lang="ja-JP" altLang="en-US" dirty="0"/>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3418949"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#license</a:t>
            </a:r>
            <a:r>
              <a:rPr kumimoji="1"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rPr>
              <a:t>w</a:t>
            </a:r>
            <a:r>
              <a:rPr kumimoji="1" lang="en-US" altLang="ja-JP" sz="1200" dirty="0" smtClean="0">
                <a:latin typeface="Meiryo UI" panose="020B0604030504040204" pitchFamily="50" charset="-128"/>
                <a:ea typeface="Meiryo UI" panose="020B0604030504040204" pitchFamily="50" charset="-128"/>
              </a:rPr>
              <a:t>ebsite</a:t>
            </a:r>
            <a:r>
              <a:rPr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#document</a:t>
            </a:r>
            <a:r>
              <a:rPr kumimoji="1" lang="ja-JP" altLang="en-US" sz="1200" dirty="0" err="1" smtClean="0">
                <a:latin typeface="Meiryo UI" panose="020B0604030504040204" pitchFamily="50" charset="-128"/>
                <a:ea typeface="Meiryo UI" panose="020B0604030504040204" pitchFamily="50" charset="-128"/>
              </a:rPr>
              <a:t>、</a:t>
            </a:r>
            <a:r>
              <a:rPr kumimoji="1" lang="en-US" altLang="ja-JP" sz="1200" dirty="0" smtClean="0">
                <a:latin typeface="Meiryo UI" panose="020B0604030504040204" pitchFamily="50" charset="-128"/>
                <a:ea typeface="Meiryo UI" panose="020B0604030504040204" pitchFamily="50" charset="-128"/>
              </a:rPr>
              <a:t>#diagram</a:t>
            </a:r>
            <a:endParaRPr kumimoji="1"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62122" y="633462"/>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403920" y="2431904"/>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20</a:t>
            </a:fld>
            <a:endParaRPr kumimoji="1" lang="ja-JP" altLang="en-US"/>
          </a:p>
        </p:txBody>
      </p:sp>
    </p:spTree>
    <p:extLst>
      <p:ext uri="{BB962C8B-B14F-4D97-AF65-F5344CB8AC3E}">
        <p14:creationId xmlns:p14="http://schemas.microsoft.com/office/powerpoint/2010/main" val="2437563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60493"/>
            <a:ext cx="8280920" cy="3548827"/>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395536" y="199366"/>
            <a:ext cx="8424936" cy="637346"/>
          </a:xfrm>
          <a:ln>
            <a:solidFill>
              <a:schemeClr val="bg1">
                <a:lumMod val="50000"/>
              </a:schemeClr>
            </a:solidFill>
          </a:ln>
        </p:spPr>
        <p:txBody>
          <a:bodyPr>
            <a:noAutofit/>
          </a:bodyPr>
          <a:lstStyle/>
          <a:p>
            <a:r>
              <a:rPr lang="en-US" altLang="ja-JP" sz="2700" dirty="0">
                <a:latin typeface="Meiryo UI" panose="020B0604030504040204" pitchFamily="50" charset="-128"/>
                <a:ea typeface="Meiryo UI" panose="020B0604030504040204" pitchFamily="50" charset="-128"/>
                <a:cs typeface="Meiryo UI" panose="020B0604030504040204" pitchFamily="50" charset="-128"/>
              </a:rPr>
              <a:t>Can I change my OSS license?</a:t>
            </a:r>
            <a:endParaRPr kumimoji="1" lang="ja-JP" altLang="en-US" sz="27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573016"/>
            <a:ext cx="8291264" cy="2736304"/>
          </a:xfrm>
        </p:spPr>
        <p:txBody>
          <a:bodyPr>
            <a:noAutofit/>
          </a:bodyPr>
          <a:lstStyle/>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no contributions from others have been added to this </a:t>
            </a:r>
            <a:r>
              <a:rPr lang="en-US" altLang="ja-JP" sz="1800" dirty="0" err="1">
                <a:latin typeface="Meiryo UI" panose="020B0604030504040204" pitchFamily="50" charset="-128"/>
                <a:ea typeface="Meiryo UI" panose="020B0604030504040204" pitchFamily="50" charset="-128"/>
                <a:cs typeface="Meiryo UI" panose="020B0604030504040204" pitchFamily="50" charset="-128"/>
              </a:rPr>
              <a:t>program,and</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 you are the author alone, you can change the license at your own discretion.</a:t>
            </a:r>
          </a:p>
          <a:p>
            <a:pPr eaLnBrk="0" fontAlgn="base" hangingPunct="0">
              <a:lnSpc>
                <a:spcPts val="2700"/>
              </a:lnSpc>
              <a:spcBef>
                <a:spcPts val="0"/>
              </a:spcBef>
              <a:buFont typeface="Wingdings" panose="05000000000000000000" pitchFamily="2" charset="2"/>
              <a:buChar char="u"/>
            </a:pPr>
            <a:r>
              <a:rPr lang="en-US" altLang="ja-JP" sz="1800" dirty="0">
                <a:latin typeface="Meiryo UI" panose="020B0604030504040204" pitchFamily="50" charset="-128"/>
                <a:ea typeface="Meiryo UI" panose="020B0604030504040204" pitchFamily="50" charset="-128"/>
                <a:cs typeface="Meiryo UI" panose="020B0604030504040204" pitchFamily="50" charset="-128"/>
              </a:rPr>
              <a:t>If this program already includes contributions from others</a:t>
            </a:r>
            <a:r>
              <a:rPr lang="en-US" altLang="ja-JP" sz="1800">
                <a:latin typeface="Meiryo UI" panose="020B0604030504040204" pitchFamily="50" charset="-128"/>
                <a:ea typeface="Meiryo UI" panose="020B0604030504040204" pitchFamily="50" charset="-128"/>
                <a:cs typeface="Meiryo UI" panose="020B0604030504040204" pitchFamily="50" charset="-128"/>
              </a:rPr>
              <a:t>, you </a:t>
            </a:r>
            <a:r>
              <a:rPr lang="en-US" altLang="ja-JP" sz="1800" dirty="0">
                <a:latin typeface="Meiryo UI" panose="020B0604030504040204" pitchFamily="50" charset="-128"/>
                <a:ea typeface="Meiryo UI" panose="020B0604030504040204" pitchFamily="50" charset="-128"/>
                <a:cs typeface="Meiryo UI" panose="020B0604030504040204" pitchFamily="50" charset="-128"/>
              </a:rPr>
              <a:t>can change the license if you get the consent of all the contributors.</a:t>
            </a:r>
            <a:endParaRPr lang="en-US" altLang="ja-JP"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340768"/>
            <a:ext cx="8280920" cy="118105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lnSpc>
                <a:spcPts val="3000"/>
              </a:lnSpc>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There is a program that I created and released as OSS.</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I want to change the license of this program and distribute it.</a:t>
            </a:r>
          </a:p>
          <a:p>
            <a:pPr fontAlgn="ctr">
              <a:lnSpc>
                <a:spcPts val="3000"/>
              </a:lnSpc>
              <a:spcBef>
                <a:spcPct val="0"/>
              </a:spcBef>
              <a:spcAft>
                <a:spcPct val="0"/>
              </a:spcAft>
            </a:pP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Can I change my OSS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3131840" y="2803575"/>
            <a:ext cx="2304256" cy="769441"/>
          </a:xfrm>
          <a:prstGeom prst="rect">
            <a:avLst/>
          </a:prstGeom>
          <a:noFill/>
        </p:spPr>
        <p:txBody>
          <a:bodyPr wrap="square" rtlCol="0">
            <a:spAutoFit/>
          </a:bodyPr>
          <a:lstStyle/>
          <a:p>
            <a:r>
              <a:rPr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lang="en-US" altLang="ja-JP" dirty="0"/>
              <a:t>CC0-1.0</a:t>
            </a:r>
            <a:r>
              <a:rPr lang="ja-JP" altLang="en-US" dirty="0"/>
              <a:t>（</a:t>
            </a:r>
            <a:r>
              <a:rPr lang="en-US" altLang="ja-JP" dirty="0"/>
              <a:t>Public domain</a:t>
            </a:r>
            <a:r>
              <a:rPr lang="ja-JP" altLang="en-US" dirty="0"/>
              <a:t>）</a:t>
            </a:r>
          </a:p>
        </p:txBody>
      </p:sp>
      <p:sp>
        <p:nvSpPr>
          <p:cNvPr id="11" name="テキスト ボックス 10">
            <a:extLst>
              <a:ext uri="{FF2B5EF4-FFF2-40B4-BE49-F238E27FC236}">
                <a16:creationId xmlns:a16="http://schemas.microsoft.com/office/drawing/2014/main" xmlns="" id="{1F3C87A8-C9D5-403A-9141-1BF329374B2F}"/>
              </a:ext>
            </a:extLst>
          </p:cNvPr>
          <p:cNvSpPr txBox="1"/>
          <p:nvPr/>
        </p:nvSpPr>
        <p:spPr>
          <a:xfrm>
            <a:off x="418320" y="6309320"/>
            <a:ext cx="846707" cy="276999"/>
          </a:xfrm>
          <a:prstGeom prst="rect">
            <a:avLst/>
          </a:prstGeom>
          <a:noFill/>
        </p:spPr>
        <p:txBody>
          <a:bodyPr wrap="none" rtlCol="0">
            <a:spAutoFit/>
          </a:bodyPr>
          <a:lstStyle/>
          <a:p>
            <a:r>
              <a:rPr kumimoji="1" lang="en-US" altLang="ja-JP" sz="1200" dirty="0" smtClean="0">
                <a:latin typeface="Meiryo UI" panose="020B0604030504040204" pitchFamily="50" charset="-128"/>
                <a:ea typeface="Meiryo UI" panose="020B0604030504040204" pitchFamily="50" charset="-128"/>
              </a:rPr>
              <a:t>#</a:t>
            </a:r>
            <a:r>
              <a:rPr lang="en-US" altLang="ja-JP" sz="1200" dirty="0" smtClean="0">
                <a:latin typeface="Meiryo UI" panose="020B0604030504040204" pitchFamily="50" charset="-128"/>
                <a:ea typeface="Meiryo UI" panose="020B0604030504040204" pitchFamily="50" charset="-128"/>
                <a:cs typeface="Meiryo UI" panose="020B0604030504040204" pitchFamily="50" charset="-128"/>
              </a:rPr>
              <a:t>change</a:t>
            </a:r>
            <a:endParaRPr lang="en-US" altLang="ja-JP"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24F0EDEF-029D-495E-A67A-C555ABF10C90}"/>
              </a:ext>
            </a:extLst>
          </p:cNvPr>
          <p:cNvSpPr txBox="1"/>
          <p:nvPr/>
        </p:nvSpPr>
        <p:spPr>
          <a:xfrm>
            <a:off x="113828" y="561454"/>
            <a:ext cx="2545890"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テキスト ボックス 12">
            <a:extLst>
              <a:ext uri="{FF2B5EF4-FFF2-40B4-BE49-F238E27FC236}">
                <a16:creationId xmlns:a16="http://schemas.microsoft.com/office/drawing/2014/main" xmlns="" id="{781F96EC-E865-43D7-B9AA-97413AD2BCE2}"/>
              </a:ext>
            </a:extLst>
          </p:cNvPr>
          <p:cNvSpPr txBox="1"/>
          <p:nvPr/>
        </p:nvSpPr>
        <p:spPr>
          <a:xfrm>
            <a:off x="373768" y="2505670"/>
            <a:ext cx="2182008" cy="923330"/>
          </a:xfrm>
          <a:prstGeom prst="rect">
            <a:avLst/>
          </a:prstGeom>
          <a:noFill/>
        </p:spPr>
        <p:txBody>
          <a:bodyPr wrap="none" rtlCol="0">
            <a:spAutoFit/>
          </a:bodyPr>
          <a:lstStyle/>
          <a:p>
            <a:r>
              <a:rPr lang="en-US" altLang="ja-JP" sz="5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36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スライド番号プレースホルダー 6"/>
          <p:cNvSpPr>
            <a:spLocks noGrp="1"/>
          </p:cNvSpPr>
          <p:nvPr>
            <p:ph type="sldNum" sz="quarter" idx="12"/>
          </p:nvPr>
        </p:nvSpPr>
        <p:spPr/>
        <p:txBody>
          <a:bodyPr/>
          <a:lstStyle/>
          <a:p>
            <a:fld id="{CA73D1A0-EDAA-48A0-B59C-E1DC4E30C901}" type="slidenum">
              <a:rPr kumimoji="1" lang="ja-JP" altLang="en-US" smtClean="0"/>
              <a:t>21</a:t>
            </a:fld>
            <a:endParaRPr kumimoji="1" lang="ja-JP" altLang="en-US"/>
          </a:p>
        </p:txBody>
      </p:sp>
    </p:spTree>
    <p:extLst>
      <p:ext uri="{BB962C8B-B14F-4D97-AF65-F5344CB8AC3E}">
        <p14:creationId xmlns:p14="http://schemas.microsoft.com/office/powerpoint/2010/main" val="1593451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3" name="スライド番号プレースホルダー 2"/>
          <p:cNvSpPr>
            <a:spLocks noGrp="1"/>
          </p:cNvSpPr>
          <p:nvPr>
            <p:ph type="sldNum" sz="quarter" idx="12"/>
          </p:nvPr>
        </p:nvSpPr>
        <p:spPr/>
        <p:txBody>
          <a:bodyPr/>
          <a:lstStyle/>
          <a:p>
            <a:fld id="{CA73D1A0-EDAA-48A0-B59C-E1DC4E30C901}" type="slidenum">
              <a:rPr kumimoji="1" lang="ja-JP" altLang="en-US" smtClean="0"/>
              <a:t>22</a:t>
            </a:fld>
            <a:endParaRPr kumimoji="1" lang="ja-JP" altLang="en-US"/>
          </a:p>
        </p:txBody>
      </p:sp>
      <p:sp>
        <p:nvSpPr>
          <p:cNvPr id="4" name="円/楕円 3"/>
          <p:cNvSpPr/>
          <p:nvPr/>
        </p:nvSpPr>
        <p:spPr>
          <a:xfrm>
            <a:off x="899592" y="1628800"/>
            <a:ext cx="7558608" cy="1800200"/>
          </a:xfrm>
          <a:prstGeom prst="ellipse">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5400">
                <a:solidFill>
                  <a:schemeClr val="tx1"/>
                </a:solidFill>
                <a:latin typeface="Meiryo UI" panose="020B0604030504040204" pitchFamily="50" charset="-128"/>
                <a:ea typeface="Meiryo UI" panose="020B0604030504040204" pitchFamily="50" charset="-128"/>
              </a:rPr>
              <a:t>END</a:t>
            </a:r>
            <a:endParaRPr kumimoji="1" lang="ja-JP" altLang="en-US" sz="5400">
              <a:solidFill>
                <a:schemeClr val="tx1"/>
              </a:solidFill>
              <a:latin typeface="Meiryo UI" panose="020B0604030504040204" pitchFamily="50" charset="-128"/>
              <a:ea typeface="Meiryo UI" panose="020B0604030504040204" pitchFamily="50" charset="-128"/>
            </a:endParaRPr>
          </a:p>
        </p:txBody>
      </p:sp>
      <p:sp>
        <p:nvSpPr>
          <p:cNvPr id="6" name="テキスト ボックス 5"/>
          <p:cNvSpPr txBox="1"/>
          <p:nvPr/>
        </p:nvSpPr>
        <p:spPr>
          <a:xfrm>
            <a:off x="334245" y="3933056"/>
            <a:ext cx="8387040" cy="1754326"/>
          </a:xfrm>
          <a:prstGeom prst="rect">
            <a:avLst/>
          </a:prstGeom>
          <a:noFill/>
        </p:spPr>
        <p:txBody>
          <a:bodyPr wrap="none" rtlCol="0">
            <a:spAutoFit/>
          </a:bodyPr>
          <a:lstStyle/>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You can make registration for </a:t>
            </a:r>
            <a:r>
              <a:rPr lang="en-US" altLang="ja-JP" dirty="0" err="1">
                <a:latin typeface="メイリオ" panose="020B0604030504040204" pitchFamily="50" charset="-128"/>
                <a:ea typeface="メイリオ" panose="020B0604030504040204" pitchFamily="50" charset="-128"/>
              </a:rPr>
              <a:t>Openchain</a:t>
            </a:r>
            <a:r>
              <a:rPr lang="en-US" altLang="ja-JP" dirty="0">
                <a:latin typeface="メイリオ" panose="020B0604030504040204" pitchFamily="50" charset="-128"/>
                <a:ea typeface="メイリオ" panose="020B0604030504040204" pitchFamily="50" charset="-128"/>
              </a:rPr>
              <a:t>-japan-</a:t>
            </a:r>
            <a:r>
              <a:rPr lang="en-US" altLang="ja-JP" dirty="0" err="1">
                <a:latin typeface="メイリオ" panose="020B0604030504040204" pitchFamily="50" charset="-128"/>
                <a:ea typeface="メイリオ" panose="020B0604030504040204" pitchFamily="50" charset="-128"/>
              </a:rPr>
              <a:t>wg</a:t>
            </a:r>
            <a:r>
              <a:rPr lang="en-US" altLang="ja-JP" dirty="0">
                <a:latin typeface="メイリオ" panose="020B0604030504040204" pitchFamily="50" charset="-128"/>
                <a:ea typeface="メイリオ" panose="020B0604030504040204" pitchFamily="50" charset="-128"/>
              </a:rPr>
              <a:t> mailing list from </a:t>
            </a:r>
          </a:p>
          <a:p>
            <a:r>
              <a:rPr lang="en-US" altLang="ja-JP" dirty="0">
                <a:latin typeface="メイリオ" panose="020B0604030504040204" pitchFamily="50" charset="-128"/>
                <a:ea typeface="メイリオ" panose="020B0604030504040204" pitchFamily="50" charset="-128"/>
              </a:rPr>
              <a:t>    the following URL:</a:t>
            </a:r>
          </a:p>
          <a:p>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hlinkClick r:id="rId2"/>
              </a:rPr>
              <a:t>https://lists.linuxfoundation.org/mailman/listinfo/openchain-japan-wg</a:t>
            </a:r>
            <a:r>
              <a:rPr lang="en-US" altLang="ja-JP" dirty="0">
                <a:latin typeface="メイリオ" panose="020B0604030504040204" pitchFamily="50" charset="-128"/>
                <a:ea typeface="メイリオ" panose="020B0604030504040204" pitchFamily="50" charset="-128"/>
              </a:rPr>
              <a:t/>
            </a:r>
            <a:br>
              <a:rPr lang="en-US" altLang="ja-JP" dirty="0">
                <a:latin typeface="メイリオ" panose="020B0604030504040204" pitchFamily="50" charset="-128"/>
                <a:ea typeface="メイリオ" panose="020B0604030504040204" pitchFamily="50" charset="-128"/>
              </a:rPr>
            </a:br>
            <a:endParaRPr lang="en-US" altLang="ja-JP" dirty="0">
              <a:latin typeface="メイリオ" panose="020B0604030504040204" pitchFamily="50" charset="-128"/>
              <a:ea typeface="メイリオ" panose="020B0604030504040204" pitchFamily="50" charset="-128"/>
            </a:endParaRPr>
          </a:p>
          <a:p>
            <a:pPr marL="285750" indent="-285750">
              <a:buFont typeface="Wingdings" panose="05000000000000000000" pitchFamily="2" charset="2"/>
              <a:buChar char="u"/>
            </a:pPr>
            <a:r>
              <a:rPr lang="en-US" altLang="ja-JP" dirty="0">
                <a:latin typeface="メイリオ" panose="020B0604030504040204" pitchFamily="50" charset="-128"/>
                <a:ea typeface="メイリオ" panose="020B0604030504040204" pitchFamily="50" charset="-128"/>
              </a:rPr>
              <a:t>Mailing list</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openchain-japan-wg@lists.linuxfoundation.org</a:t>
            </a:r>
            <a:endParaRPr lang="ja-JP" altLang="en-US" dirty="0">
              <a:latin typeface="メイリオ" panose="020B0604030504040204" pitchFamily="50" charset="-128"/>
              <a:ea typeface="メイリオ" panose="020B0604030504040204" pitchFamily="50" charset="-128"/>
            </a:endParaRPr>
          </a:p>
          <a:p>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162654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27584" y="116633"/>
            <a:ext cx="786956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not prohibited, can I use it?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0"/>
            <a:ext cx="8219256"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Even if downloadable for</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free, it is not necessarily an OSS.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According to copyright laws, the rights to copy, modify, and distribute are solely belong to the copyright holder.</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Without permission of these rights from the copyright holder, you cannot use the program for your product.</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program can be downloaded at </a:t>
            </a:r>
            <a:r>
              <a:rPr lang="en-US" altLang="ja-JP" sz="20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web site on the internet.  Because there is no license condition and commercial use is not prohibited, can I include the program into our product? </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dirty="0"/>
              <a:t>CC0-1.0</a:t>
            </a:r>
            <a:r>
              <a:rPr kumimoji="1" lang="ja-JP" altLang="en-US" dirty="0"/>
              <a:t>（</a:t>
            </a:r>
            <a:r>
              <a:rPr kumimoji="1" lang="en-US" altLang="ja-JP" dirty="0"/>
              <a:t>Public domain</a:t>
            </a:r>
            <a:r>
              <a:rPr kumimoji="1" lang="ja-JP" altLang="en-US" dirty="0"/>
              <a:t>）</a:t>
            </a:r>
          </a:p>
        </p:txBody>
      </p:sp>
      <p:sp>
        <p:nvSpPr>
          <p:cNvPr id="11" name="テキスト ボックス 10">
            <a:extLst>
              <a:ext uri="{FF2B5EF4-FFF2-40B4-BE49-F238E27FC236}">
                <a16:creationId xmlns:a16="http://schemas.microsoft.com/office/drawing/2014/main" xmlns="" id="{754F9331-8652-43EF-AEC7-0E42F96CC6FA}"/>
              </a:ext>
            </a:extLst>
          </p:cNvPr>
          <p:cNvSpPr txBox="1"/>
          <p:nvPr/>
        </p:nvSpPr>
        <p:spPr>
          <a:xfrm>
            <a:off x="219436" y="6428654"/>
            <a:ext cx="1734449"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copyright</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2</a:t>
            </a:fld>
            <a:endParaRPr kumimoji="1" lang="ja-JP" altLang="en-US"/>
          </a:p>
        </p:txBody>
      </p:sp>
    </p:spTree>
    <p:extLst>
      <p:ext uri="{BB962C8B-B14F-4D97-AF65-F5344CB8AC3E}">
        <p14:creationId xmlns:p14="http://schemas.microsoft.com/office/powerpoint/2010/main" val="1705708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3140968"/>
            <a:ext cx="8280920" cy="3240359"/>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40998" y="185507"/>
            <a:ext cx="8212191" cy="648072"/>
          </a:xfrm>
          <a:ln>
            <a:solidFill>
              <a:schemeClr val="bg1">
                <a:lumMod val="50000"/>
              </a:schemeClr>
            </a:solidFill>
          </a:ln>
        </p:spPr>
        <p:txBody>
          <a:bodyPr>
            <a:noAutofit/>
          </a:bodyPr>
          <a:lstStyle/>
          <a:p>
            <a:r>
              <a:rPr lang="en-US" altLang="ja-JP" sz="2200" dirty="0">
                <a:latin typeface="Meiryo UI" panose="020B0604030504040204" pitchFamily="50" charset="-128"/>
                <a:ea typeface="Meiryo UI" panose="020B0604030504040204" pitchFamily="50" charset="-128"/>
                <a:cs typeface="Meiryo UI" panose="020B0604030504040204" pitchFamily="50" charset="-128"/>
              </a:rPr>
              <a:t>What to do if my colleagues have used the same OSS ?</a:t>
            </a:r>
            <a:endParaRPr kumimoji="1" lang="ja-JP" altLang="en-US" sz="22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6371"/>
            <a:ext cx="8229600"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Whether you can follow the license condition or not depends on the object and methods of using the OSS.</a:t>
            </a: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need to refer to the license condition and confirm that your use of the OSS follows the condition.</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For example, when the OSS is used only in your company, the condition for distribute does not matter. But if you include the OSS into your product, you need to follow the condition of the distribution.</a:t>
            </a:r>
          </a:p>
          <a:p>
            <a:pPr eaLnBrk="0" fontAlgn="base" hangingPunct="0"/>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角丸四角形 3"/>
          <p:cNvSpPr/>
          <p:nvPr/>
        </p:nvSpPr>
        <p:spPr>
          <a:xfrm>
            <a:off x="467544" y="1268760"/>
            <a:ext cx="8280920" cy="180019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Searching for a program that best suits my project's requirements, I happened to come across the same OSS that had been approved for use by a different project within my company. Can I assume I can follow the license conditions of this OSS since my colleagues have had no problem in doing so?</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36113" y="2921168"/>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22610" y="314096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3224FE39-BAEA-4CD9-B412-F0BA506C14A4}"/>
              </a:ext>
            </a:extLst>
          </p:cNvPr>
          <p:cNvSpPr txBox="1"/>
          <p:nvPr/>
        </p:nvSpPr>
        <p:spPr>
          <a:xfrm>
            <a:off x="219436" y="6428654"/>
            <a:ext cx="1037463" cy="276999"/>
          </a:xfrm>
          <a:prstGeom prst="rect">
            <a:avLst/>
          </a:prstGeom>
          <a:noFill/>
        </p:spPr>
        <p:txBody>
          <a:bodyPr wrap="non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kumimoji="1" lang="en-US" altLang="ja-JP" sz="1200">
                <a:latin typeface="Meiryo UI" panose="020B0604030504040204" pitchFamily="50" charset="-128"/>
                <a:ea typeface="Meiryo UI" panose="020B0604030504040204" pitchFamily="50" charset="-128"/>
              </a:rPr>
              <a:t>#</a:t>
            </a:r>
            <a:endParaRPr kumimoji="1" lang="ja-JP" altLang="en-US" sz="12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xmlns="" id="{D727DA9C-9E06-4E5E-904B-9FE18FC0F557}"/>
              </a:ext>
            </a:extLst>
          </p:cNvPr>
          <p:cNvSpPr txBox="1"/>
          <p:nvPr/>
        </p:nvSpPr>
        <p:spPr>
          <a:xfrm>
            <a:off x="219436" y="6428654"/>
            <a:ext cx="1995483"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#license</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#track record </a:t>
            </a:r>
            <a:endParaRPr kumimoji="1" lang="ja-JP" altLang="en-US" sz="1200" dirty="0">
              <a:latin typeface="Meiryo UI" panose="020B0604030504040204" pitchFamily="50" charset="-128"/>
              <a:ea typeface="Meiryo UI" panose="020B0604030504040204" pitchFamily="50" charset="-128"/>
            </a:endParaRPr>
          </a:p>
        </p:txBody>
      </p:sp>
      <p:sp>
        <p:nvSpPr>
          <p:cNvPr id="13" name="スライド番号プレースホルダー 12"/>
          <p:cNvSpPr>
            <a:spLocks noGrp="1"/>
          </p:cNvSpPr>
          <p:nvPr>
            <p:ph type="sldNum" sz="quarter" idx="12"/>
          </p:nvPr>
        </p:nvSpPr>
        <p:spPr/>
        <p:txBody>
          <a:bodyPr/>
          <a:lstStyle/>
          <a:p>
            <a:fld id="{CA73D1A0-EDAA-48A0-B59C-E1DC4E30C901}" type="slidenum">
              <a:rPr kumimoji="1" lang="ja-JP" altLang="en-US" smtClean="0"/>
              <a:t>3</a:t>
            </a:fld>
            <a:endParaRPr kumimoji="1" lang="ja-JP" altLang="en-US"/>
          </a:p>
        </p:txBody>
      </p:sp>
    </p:spTree>
    <p:extLst>
      <p:ext uri="{BB962C8B-B14F-4D97-AF65-F5344CB8AC3E}">
        <p14:creationId xmlns:p14="http://schemas.microsoft.com/office/powerpoint/2010/main" val="11568588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528392"/>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797552"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Doesn’t OSS relate to patent infringement?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67544" y="3789041"/>
            <a:ext cx="8280920" cy="2448272"/>
          </a:xfrm>
        </p:spPr>
        <p:txBody>
          <a:bodyPr>
            <a:normAutofit/>
          </a:bodyPr>
          <a:lstStyle/>
          <a:p>
            <a:pPr eaLnBrk="0" fontAlgn="base" hangingPunct="0">
              <a:buFont typeface="Wingdings" panose="05000000000000000000" pitchFamily="2" charset="2"/>
              <a:buChar char="u"/>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Although the OSS developer licensed his patent to the OSS user, another person may have patents related to the OSS.</a:t>
            </a:r>
          </a:p>
          <a:p>
            <a:pPr eaLnBrk="0" fontAlgn="base" hangingPunct="0">
              <a:buFont typeface="Wingdings" panose="05000000000000000000" pitchFamily="2" charset="2"/>
              <a:buChar char="u"/>
            </a:pPr>
            <a:r>
              <a:rPr lang="ja-JP" altLang="en-US" sz="20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cs typeface="Meiryo UI" panose="020B0604030504040204" pitchFamily="50" charset="-128"/>
              </a:rPr>
              <a:t>Therefore, use of the OSS may constitute patent infringement. </a:t>
            </a:r>
          </a:p>
        </p:txBody>
      </p:sp>
      <p:sp>
        <p:nvSpPr>
          <p:cNvPr id="4" name="角丸四角形 3"/>
          <p:cNvSpPr/>
          <p:nvPr/>
        </p:nvSpPr>
        <p:spPr>
          <a:xfrm>
            <a:off x="467544" y="1410107"/>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Because free use of OSS is permitted, can I think that the OSS does not relate to patent infringement?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07034"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4882"/>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6244045-13BF-4DAF-95C0-AD4A5E63C6F5}"/>
              </a:ext>
            </a:extLst>
          </p:cNvPr>
          <p:cNvSpPr txBox="1"/>
          <p:nvPr/>
        </p:nvSpPr>
        <p:spPr>
          <a:xfrm>
            <a:off x="219436" y="6309320"/>
            <a:ext cx="5288668" cy="461665"/>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#patent</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#infringement</a:t>
            </a:r>
            <a:br>
              <a:rPr lang="en-US" altLang="ja-JP" sz="1200">
                <a:latin typeface="Meiryo UI" panose="020B0604030504040204" pitchFamily="50" charset="-128"/>
                <a:ea typeface="Meiryo UI" panose="020B0604030504040204" pitchFamily="50" charset="-128"/>
              </a:rPr>
            </a:br>
            <a:r>
              <a:rPr lang="en-US" altLang="ja-JP" sz="1200">
                <a:latin typeface="Meiryo UI" panose="020B0604030504040204" pitchFamily="50" charset="-128"/>
                <a:ea typeface="Meiryo UI" panose="020B0604030504040204" pitchFamily="50" charset="-128"/>
              </a:rPr>
              <a:t>#patent</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infringement</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4</a:t>
            </a:fld>
            <a:endParaRPr kumimoji="1" lang="ja-JP" altLang="en-US"/>
          </a:p>
        </p:txBody>
      </p:sp>
    </p:spTree>
    <p:extLst>
      <p:ext uri="{BB962C8B-B14F-4D97-AF65-F5344CB8AC3E}">
        <p14:creationId xmlns:p14="http://schemas.microsoft.com/office/powerpoint/2010/main" val="3037454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219256" cy="740822"/>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contribute to an OSS community, </a:t>
            </a:r>
            <a:br>
              <a:rPr lang="en-US" altLang="ja-JP" sz="2400" dirty="0">
                <a:latin typeface="Meiryo UI" panose="020B0604030504040204" pitchFamily="50" charset="-128"/>
                <a:ea typeface="Meiryo UI" panose="020B0604030504040204" pitchFamily="50" charset="-128"/>
                <a:cs typeface="Meiryo UI" panose="020B0604030504040204" pitchFamily="50" charset="-128"/>
              </a:rPr>
            </a:br>
            <a:r>
              <a:rPr lang="en-US" altLang="ja-JP" sz="2400" dirty="0">
                <a:latin typeface="Meiryo UI" panose="020B0604030504040204" pitchFamily="50" charset="-128"/>
                <a:ea typeface="Meiryo UI" panose="020B0604030504040204" pitchFamily="50" charset="-128"/>
                <a:cs typeface="Meiryo UI" panose="020B0604030504040204" pitchFamily="50" charset="-128"/>
              </a:rPr>
              <a:t>do I need to abandon my patent?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29600"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Contributor has no duty to abandon his/her patent.</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Contributor basically cannot exercise patent against the OSS which were contributed on the premise that the contributor permits free use.  But the contributor can exercise the patent against another product which is not related the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 “Exercise (the) patent” means request of injunction or compensation for damage</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contributing a program to an OSS community, does the contributor need to abandon his/her patent?</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D7C43168-A981-4C44-B720-84CFB61613FA}"/>
              </a:ext>
            </a:extLst>
          </p:cNvPr>
          <p:cNvSpPr txBox="1"/>
          <p:nvPr/>
        </p:nvSpPr>
        <p:spPr>
          <a:xfrm>
            <a:off x="219436" y="6428654"/>
            <a:ext cx="3344452" cy="276999"/>
          </a:xfrm>
          <a:prstGeom prst="rect">
            <a:avLst/>
          </a:prstGeom>
          <a:noFill/>
        </p:spPr>
        <p:txBody>
          <a:bodyPr wrap="square" rtlCol="0">
            <a:spAutoFit/>
          </a:bodyPr>
          <a:lstStyle/>
          <a:p>
            <a:r>
              <a:rPr kumimoji="1" lang="en-US" altLang="ja-JP" sz="1200" dirty="0">
                <a:latin typeface="Meiryo UI" panose="020B0604030504040204" pitchFamily="50" charset="-128"/>
                <a:ea typeface="Meiryo UI" panose="020B0604030504040204" pitchFamily="50" charset="-128"/>
              </a:rPr>
              <a:t>#patent</a:t>
            </a:r>
            <a:r>
              <a:rPr kumimoji="1" lang="ja-JP" altLang="en-US" sz="1200" dirty="0">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rPr>
              <a:t>#community  #</a:t>
            </a:r>
            <a:r>
              <a:rPr lang="en-US" altLang="ja-JP" sz="1200" dirty="0">
                <a:latin typeface="Meiryo UI" panose="020B0604030504040204" pitchFamily="50" charset="-128"/>
                <a:ea typeface="Meiryo UI" panose="020B0604030504040204" pitchFamily="50" charset="-128"/>
                <a:cs typeface="Meiryo UI" panose="020B0604030504040204" pitchFamily="50" charset="-128"/>
              </a:rPr>
              <a:t>contribute</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5</a:t>
            </a:fld>
            <a:endParaRPr kumimoji="1" lang="ja-JP" altLang="en-US"/>
          </a:p>
        </p:txBody>
      </p:sp>
    </p:spTree>
    <p:extLst>
      <p:ext uri="{BB962C8B-B14F-4D97-AF65-F5344CB8AC3E}">
        <p14:creationId xmlns:p14="http://schemas.microsoft.com/office/powerpoint/2010/main" val="2011183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755576" y="116632"/>
            <a:ext cx="792088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Is it kind to provide translated license document?</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You need to include the original language license provided by OSS developer.  If you provide a translation as a reference, you need to clarify that the original language license is the official version.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An OSS license condition requires that the license document to be included when the OSS is distributed.  If the license is written in foreign language, is it sufficient to provide the customer with a translation of the license?</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D69AB619-9418-4A18-9DF8-A83427F9DBDD}"/>
              </a:ext>
            </a:extLst>
          </p:cNvPr>
          <p:cNvSpPr txBox="1"/>
          <p:nvPr/>
        </p:nvSpPr>
        <p:spPr>
          <a:xfrm>
            <a:off x="219436" y="6428654"/>
            <a:ext cx="3632484" cy="276999"/>
          </a:xfrm>
          <a:prstGeom prst="rect">
            <a:avLst/>
          </a:prstGeom>
          <a:noFill/>
        </p:spPr>
        <p:txBody>
          <a:bodyPr wrap="square" rtlCol="0">
            <a:spAutoFit/>
          </a:bodyPr>
          <a:lstStyle/>
          <a:p>
            <a:r>
              <a:rPr kumimoji="1"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#translation</a:t>
            </a:r>
            <a:r>
              <a:rPr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#Japanese</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6</a:t>
            </a:fld>
            <a:endParaRPr kumimoji="1" lang="ja-JP" altLang="en-US"/>
          </a:p>
        </p:txBody>
      </p:sp>
    </p:spTree>
    <p:extLst>
      <p:ext uri="{BB962C8B-B14F-4D97-AF65-F5344CB8AC3E}">
        <p14:creationId xmlns:p14="http://schemas.microsoft.com/office/powerpoint/2010/main" val="25338356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467544" y="116632"/>
            <a:ext cx="8352928" cy="720079"/>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If I install on behalf of the customer,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
            </a:r>
            <a:b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b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don’t</a:t>
            </a:r>
            <a:r>
              <a:rPr lang="ja-JP" altLang="en-US" sz="2400" dirty="0">
                <a:latin typeface="Meiryo UI" panose="020B0604030504040204" pitchFamily="50" charset="-128"/>
                <a:ea typeface="Meiryo UI" panose="020B0604030504040204" pitchFamily="50" charset="-128"/>
                <a:cs typeface="Meiryo UI" panose="020B0604030504040204" pitchFamily="50" charset="-128"/>
              </a:rPr>
              <a:t> </a:t>
            </a: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I </a:t>
            </a:r>
            <a:r>
              <a:rPr lang="en-US" altLang="ja-JP" sz="2400" dirty="0">
                <a:latin typeface="Meiryo UI" panose="020B0604030504040204" pitchFamily="50" charset="-128"/>
                <a:ea typeface="Meiryo UI" panose="020B0604030504040204" pitchFamily="50" charset="-128"/>
                <a:cs typeface="Meiryo UI" panose="020B0604030504040204" pitchFamily="50" charset="-128"/>
              </a:rPr>
              <a:t>need to follow the license condition?</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lnSpcReduction="10000"/>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If you download the OSS in an office of your company and provide it with your customer, please confirm the condition of distribution because you are distributing the OSS.</a:t>
            </a: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eaLnBrk="0" fontAlgn="base" hangingPunct="0">
              <a:buFont typeface="Wingdings" panose="05000000000000000000" pitchFamily="2" charset="2"/>
              <a:buChar char="u"/>
            </a:pPr>
            <a:endParaRPr lang="en-US" altLang="ja-JP" sz="2000" dirty="0">
              <a:latin typeface="Meiryo UI" panose="020B0604030504040204" pitchFamily="50" charset="-128"/>
              <a:ea typeface="Meiryo UI" panose="020B0604030504040204" pitchFamily="50" charset="-128"/>
              <a:cs typeface="Meiryo UI" panose="020B0604030504040204" pitchFamily="50" charset="-128"/>
            </a:endParaRPr>
          </a:p>
          <a:p>
            <a:pPr marL="0" indent="0" eaLnBrk="0" fontAlgn="base" hangingPunct="0">
              <a:buNone/>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(FYI)  There may be a license condition which does not regard the provision as the “OSS distribution” in case that is the customer’s request.</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When I download an OSS and install it on behalf of a customer on the customer’s request, do I need to care about the license condition because I provide the OSS to the customer?</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Yes</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F9E38008-4463-4391-838A-71F8CDF36BB5}"/>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#behalf</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a:t>
            </a:r>
            <a:r>
              <a:rPr lang="en-US" altLang="ja-JP" sz="1200">
                <a:latin typeface="Meiryo UI" panose="020B0604030504040204" pitchFamily="50" charset="-128"/>
                <a:ea typeface="Meiryo UI" panose="020B0604030504040204" pitchFamily="50" charset="-128"/>
                <a:cs typeface="Meiryo UI" panose="020B0604030504040204" pitchFamily="50" charset="-128"/>
              </a:rPr>
              <a:t>install</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7</a:t>
            </a:fld>
            <a:endParaRPr kumimoji="1" lang="ja-JP" altLang="en-US"/>
          </a:p>
        </p:txBody>
      </p:sp>
    </p:spTree>
    <p:extLst>
      <p:ext uri="{BB962C8B-B14F-4D97-AF65-F5344CB8AC3E}">
        <p14:creationId xmlns:p14="http://schemas.microsoft.com/office/powerpoint/2010/main" val="3571447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467544" y="2708920"/>
            <a:ext cx="8280920" cy="3672408"/>
          </a:xfrm>
          <a:prstGeom prst="rect">
            <a:avLst/>
          </a:prstGeom>
          <a:solidFill>
            <a:srgbClr val="FFFFCC"/>
          </a:solidFill>
          <a:ln>
            <a:solidFill>
              <a:srgbClr val="CC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タイトル 1"/>
          <p:cNvSpPr>
            <a:spLocks noGrp="1"/>
          </p:cNvSpPr>
          <p:nvPr>
            <p:ph type="title"/>
          </p:nvPr>
        </p:nvSpPr>
        <p:spPr>
          <a:xfrm>
            <a:off x="899592" y="116633"/>
            <a:ext cx="7920880" cy="576064"/>
          </a:xfrm>
          <a:ln>
            <a:solidFill>
              <a:schemeClr val="bg1">
                <a:lumMod val="50000"/>
              </a:schemeClr>
            </a:solidFill>
          </a:ln>
        </p:spPr>
        <p:txBody>
          <a:bodyPr>
            <a:noAutofit/>
          </a:bodyPr>
          <a:lstStyle/>
          <a:p>
            <a:r>
              <a:rPr lang="en-US" altLang="ja-JP" sz="2400" dirty="0">
                <a:latin typeface="Meiryo UI" panose="020B0604030504040204" pitchFamily="50" charset="-128"/>
                <a:ea typeface="Meiryo UI" panose="020B0604030504040204" pitchFamily="50" charset="-128"/>
                <a:cs typeface="Meiryo UI" panose="020B0604030504040204" pitchFamily="50" charset="-128"/>
              </a:rPr>
              <a:t>Can I modify the license?</a:t>
            </a:r>
            <a:endParaRPr kumimoji="1"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コンテンツ プレースホルダー 9"/>
          <p:cNvSpPr>
            <a:spLocks noGrp="1"/>
          </p:cNvSpPr>
          <p:nvPr>
            <p:ph idx="1"/>
          </p:nvPr>
        </p:nvSpPr>
        <p:spPr>
          <a:xfrm>
            <a:off x="457200" y="3789040"/>
            <a:ext cx="8291264" cy="2594957"/>
          </a:xfrm>
        </p:spPr>
        <p:txBody>
          <a:bodyPr>
            <a:normAutofit/>
          </a:bodyPr>
          <a:lstStyle/>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Only the copyright holder can decide the OSS license conditions.</a:t>
            </a:r>
          </a:p>
          <a:p>
            <a:pPr eaLnBrk="0" fontAlgn="base" hangingPunct="0">
              <a:buFont typeface="Wingdings" panose="05000000000000000000" pitchFamily="2" charset="2"/>
              <a:buChar char="u"/>
            </a:pPr>
            <a:r>
              <a:rPr lang="en-US" altLang="ja-JP" sz="2000" dirty="0">
                <a:latin typeface="Meiryo UI" panose="020B0604030504040204" pitchFamily="50" charset="-128"/>
                <a:ea typeface="Meiryo UI" panose="020B0604030504040204" pitchFamily="50" charset="-128"/>
                <a:cs typeface="Meiryo UI" panose="020B0604030504040204" pitchFamily="50" charset="-128"/>
              </a:rPr>
              <a:t>OSS distributor cannot modify the OSS’s license condition.</a:t>
            </a:r>
          </a:p>
        </p:txBody>
      </p:sp>
      <p:sp>
        <p:nvSpPr>
          <p:cNvPr id="4" name="角丸四角形 3"/>
          <p:cNvSpPr/>
          <p:nvPr/>
        </p:nvSpPr>
        <p:spPr>
          <a:xfrm>
            <a:off x="467544" y="1412776"/>
            <a:ext cx="8280920" cy="122413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spcBef>
                <a:spcPct val="0"/>
              </a:spcBef>
              <a:spcAft>
                <a:spcPct val="0"/>
              </a:spcAft>
            </a:pPr>
            <a:r>
              <a:rPr lang="ja-JP" altLang="en-US" sz="2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The OSS license contains a condition that the customer cannot follow.  Can I delete the condition when I distribute the OSS?</a:t>
            </a:r>
            <a:endParaRPr lang="ja-JP" altLang="en-US" sz="20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113828" y="476672"/>
            <a:ext cx="2808782"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Q</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uestion</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テキスト ボックス 7"/>
          <p:cNvSpPr txBox="1"/>
          <p:nvPr/>
        </p:nvSpPr>
        <p:spPr>
          <a:xfrm>
            <a:off x="403920" y="2587551"/>
            <a:ext cx="2401619" cy="1015663"/>
          </a:xfrm>
          <a:prstGeom prst="rect">
            <a:avLst/>
          </a:prstGeom>
          <a:noFill/>
        </p:spPr>
        <p:txBody>
          <a:bodyPr wrap="none" rtlCol="0">
            <a:spAutoFit/>
          </a:bodyPr>
          <a:lstStyle/>
          <a:p>
            <a:r>
              <a:rPr lang="en-US" altLang="ja-JP" sz="6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A</a:t>
            </a:r>
            <a:r>
              <a:rPr lang="en-US" altLang="ja-JP"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nswer</a:t>
            </a:r>
            <a:endParaRPr kumimoji="1" lang="ja-JP" altLang="en-US" sz="40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テキスト ボックス 8"/>
          <p:cNvSpPr txBox="1"/>
          <p:nvPr/>
        </p:nvSpPr>
        <p:spPr>
          <a:xfrm>
            <a:off x="2987824" y="2780928"/>
            <a:ext cx="1944216" cy="769441"/>
          </a:xfrm>
          <a:prstGeom prst="rect">
            <a:avLst/>
          </a:prstGeom>
          <a:noFill/>
        </p:spPr>
        <p:txBody>
          <a:bodyPr wrap="square" rtlCol="0">
            <a:spAutoFit/>
          </a:bodyPr>
          <a:lstStyle/>
          <a:p>
            <a:r>
              <a:rPr kumimoji="1" lang="en-US" altLang="ja-JP"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rPr>
              <a:t>No</a:t>
            </a:r>
            <a:endParaRPr kumimoji="1" lang="ja-JP" altLang="en-US" sz="4400" b="1" dirty="0">
              <a:solidFill>
                <a:srgbClr val="C00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フッター プレースホルダー 2"/>
          <p:cNvSpPr>
            <a:spLocks noGrp="1"/>
          </p:cNvSpPr>
          <p:nvPr>
            <p:ph type="ftr" sz="quarter" idx="11"/>
          </p:nvPr>
        </p:nvSpPr>
        <p:spPr/>
        <p:txBody>
          <a:bodyPr/>
          <a:lstStyle/>
          <a:p>
            <a:r>
              <a:rPr kumimoji="1" lang="en-US" altLang="ja-JP"/>
              <a:t>CC0-1.0</a:t>
            </a:r>
            <a:r>
              <a:rPr kumimoji="1" lang="ja-JP" altLang="en-US"/>
              <a:t>（</a:t>
            </a:r>
            <a:r>
              <a:rPr kumimoji="1" lang="en-US" altLang="ja-JP"/>
              <a:t>Public domain</a:t>
            </a:r>
            <a:r>
              <a:rPr kumimoji="1" lang="ja-JP" altLang="en-US"/>
              <a:t>）</a:t>
            </a:r>
          </a:p>
        </p:txBody>
      </p:sp>
      <p:sp>
        <p:nvSpPr>
          <p:cNvPr id="11" name="テキスト ボックス 10">
            <a:extLst>
              <a:ext uri="{FF2B5EF4-FFF2-40B4-BE49-F238E27FC236}">
                <a16:creationId xmlns:a16="http://schemas.microsoft.com/office/drawing/2014/main" xmlns="" id="{C42B301E-8030-40DA-93BB-AEAF5A9F83A9}"/>
              </a:ext>
            </a:extLst>
          </p:cNvPr>
          <p:cNvSpPr txBox="1"/>
          <p:nvPr/>
        </p:nvSpPr>
        <p:spPr>
          <a:xfrm>
            <a:off x="219436" y="6428654"/>
            <a:ext cx="2703174" cy="276999"/>
          </a:xfrm>
          <a:prstGeom prst="rect">
            <a:avLst/>
          </a:prstGeom>
          <a:noFill/>
        </p:spPr>
        <p:txBody>
          <a:bodyPr wrap="square" rtlCol="0">
            <a:spAutoFit/>
          </a:bodyPr>
          <a:lstStyle/>
          <a:p>
            <a:r>
              <a:rPr lang="en-US" altLang="ja-JP" sz="1200">
                <a:latin typeface="Meiryo UI" panose="020B0604030504040204" pitchFamily="50" charset="-128"/>
                <a:ea typeface="Meiryo UI" panose="020B0604030504040204" pitchFamily="50" charset="-128"/>
              </a:rPr>
              <a:t>#license</a:t>
            </a:r>
            <a:r>
              <a:rPr kumimoji="1" lang="ja-JP" altLang="en-US" sz="1200">
                <a:latin typeface="Meiryo UI" panose="020B0604030504040204" pitchFamily="50" charset="-128"/>
                <a:ea typeface="Meiryo UI" panose="020B0604030504040204" pitchFamily="50" charset="-128"/>
              </a:rPr>
              <a:t>　</a:t>
            </a:r>
            <a:r>
              <a:rPr lang="en-US" altLang="ja-JP" sz="1200">
                <a:latin typeface="Meiryo UI" panose="020B0604030504040204" pitchFamily="50" charset="-128"/>
                <a:ea typeface="Meiryo UI" panose="020B0604030504040204" pitchFamily="50" charset="-128"/>
              </a:rPr>
              <a:t>#modify</a:t>
            </a:r>
            <a:endParaRPr kumimoji="1" lang="ja-JP" altLang="en-US" sz="1200" dirty="0">
              <a:latin typeface="Meiryo UI" panose="020B0604030504040204" pitchFamily="50" charset="-128"/>
              <a:ea typeface="Meiryo UI" panose="020B0604030504040204" pitchFamily="50" charset="-128"/>
            </a:endParaRPr>
          </a:p>
        </p:txBody>
      </p:sp>
      <p:sp>
        <p:nvSpPr>
          <p:cNvPr id="12" name="スライド番号プレースホルダー 11"/>
          <p:cNvSpPr>
            <a:spLocks noGrp="1"/>
          </p:cNvSpPr>
          <p:nvPr>
            <p:ph type="sldNum" sz="quarter" idx="12"/>
          </p:nvPr>
        </p:nvSpPr>
        <p:spPr/>
        <p:txBody>
          <a:bodyPr/>
          <a:lstStyle/>
          <a:p>
            <a:fld id="{CA73D1A0-EDAA-48A0-B59C-E1DC4E30C901}" type="slidenum">
              <a:rPr kumimoji="1" lang="ja-JP" altLang="en-US" smtClean="0"/>
              <a:t>8</a:t>
            </a:fld>
            <a:endParaRPr kumimoji="1" lang="ja-JP" altLang="en-US"/>
          </a:p>
        </p:txBody>
      </p:sp>
    </p:spTree>
    <p:extLst>
      <p:ext uri="{BB962C8B-B14F-4D97-AF65-F5344CB8AC3E}">
        <p14:creationId xmlns:p14="http://schemas.microsoft.com/office/powerpoint/2010/main" val="18027650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1702</TotalTime>
  <Words>2086</Words>
  <Application>Microsoft Office PowerPoint</Application>
  <PresentationFormat>画面に合わせる (4:3)</PresentationFormat>
  <Paragraphs>299</Paragraphs>
  <Slides>23</Slides>
  <Notes>22</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Meiryo UI</vt:lpstr>
      <vt:lpstr>ＭＳ Ｐゴシック</vt:lpstr>
      <vt:lpstr>メイリオ</vt:lpstr>
      <vt:lpstr>Arial</vt:lpstr>
      <vt:lpstr>Calibri</vt:lpstr>
      <vt:lpstr>Wingdings</vt:lpstr>
      <vt:lpstr>Office ​​テーマ</vt:lpstr>
      <vt:lpstr>Frequent Misunderstandings  of OSS licenses　V3</vt:lpstr>
      <vt:lpstr>Index</vt:lpstr>
      <vt:lpstr>If not prohibited, can I use it?</vt:lpstr>
      <vt:lpstr>What to do if my colleagues have used the same OSS ?</vt:lpstr>
      <vt:lpstr>Doesn’t OSS relate to patent infringement?</vt:lpstr>
      <vt:lpstr>If I contribute to an OSS community,  do I need to abandon my patent?</vt:lpstr>
      <vt:lpstr>Is it kind to provide translated license document?</vt:lpstr>
      <vt:lpstr>If I install on behalf of the customer,  don’t I need to follow the license condition?</vt:lpstr>
      <vt:lpstr>Can I modify the license?</vt:lpstr>
      <vt:lpstr>If modified, do I need to provide the modified source?</vt:lpstr>
      <vt:lpstr>Can I provide source code by indicating the developer’s URL?</vt:lpstr>
      <vt:lpstr>Whom should I make the source code available for?</vt:lpstr>
      <vt:lpstr>Which license should I apply when an OSS module consists of multiple components?</vt:lpstr>
      <vt:lpstr>How should I deal with OSS components that adopt incompatible licenses?</vt:lpstr>
      <vt:lpstr>Am I exempt from the T&amp;Cs of nonfunctional OSS embedded in the product?</vt:lpstr>
      <vt:lpstr>When auto-generated part of my program matches OSS,  do I have to abide by its licensing T&amp;C?</vt:lpstr>
      <vt:lpstr>How should I deal with dual license?</vt:lpstr>
      <vt:lpstr>I downloaded another OSS to resolve OSS dependencies. Do I have to worry about these OSS licenses?</vt:lpstr>
      <vt:lpstr>Selling embedded devices that include OSS is not distributed, right?</vt:lpstr>
      <vt:lpstr>Is the copyright owner's name enough to compose a copyright notice?</vt:lpstr>
      <vt:lpstr>Can I use documents or diagrams on OSS for my product under the OSS license?</vt:lpstr>
      <vt:lpstr>Can I change my OSS license?</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Misunderstandings  of OSS licenses</dc:title>
  <dc:creator>Ohuchi, Yoshiko/大内 佳子</dc:creator>
  <cp:lastModifiedBy>Ohuchi, Yoshiko/大内 佳子</cp:lastModifiedBy>
  <cp:revision>100</cp:revision>
  <dcterms:created xsi:type="dcterms:W3CDTF">2018-08-01T08:19:55Z</dcterms:created>
  <dcterms:modified xsi:type="dcterms:W3CDTF">2019-07-30T00:47:13Z</dcterms:modified>
  <cp:category>公開情報</cp:category>
</cp:coreProperties>
</file>