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01" r:id="rId3"/>
    <p:sldId id="258" r:id="rId4"/>
    <p:sldId id="259" r:id="rId5"/>
    <p:sldId id="260" r:id="rId6"/>
    <p:sldId id="261" r:id="rId7"/>
    <p:sldId id="265" r:id="rId8"/>
    <p:sldId id="283" r:id="rId9"/>
    <p:sldId id="282" r:id="rId10"/>
    <p:sldId id="262" r:id="rId11"/>
    <p:sldId id="263" r:id="rId12"/>
    <p:sldId id="312" r:id="rId13"/>
    <p:sldId id="267" r:id="rId14"/>
    <p:sldId id="268" r:id="rId15"/>
    <p:sldId id="303" r:id="rId16"/>
    <p:sldId id="305" r:id="rId17"/>
    <p:sldId id="318" r:id="rId18"/>
    <p:sldId id="320" r:id="rId19"/>
    <p:sldId id="319" r:id="rId20"/>
    <p:sldId id="307" r:id="rId21"/>
    <p:sldId id="308" r:id="rId22"/>
    <p:sldId id="313" r:id="rId23"/>
    <p:sldId id="293" r:id="rId24"/>
    <p:sldId id="291" r:id="rId25"/>
    <p:sldId id="292" r:id="rId26"/>
    <p:sldId id="270" r:id="rId27"/>
    <p:sldId id="271" r:id="rId28"/>
    <p:sldId id="294" r:id="rId29"/>
    <p:sldId id="314" r:id="rId30"/>
    <p:sldId id="315" r:id="rId31"/>
    <p:sldId id="309" r:id="rId32"/>
    <p:sldId id="310" r:id="rId33"/>
    <p:sldId id="302" r:id="rId34"/>
    <p:sldId id="316" r:id="rId35"/>
    <p:sldId id="297" r:id="rId36"/>
    <p:sldId id="311" r:id="rId37"/>
    <p:sldId id="299" r:id="rId38"/>
    <p:sldId id="317"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6600"/>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4" autoAdjust="0"/>
    <p:restoredTop sz="94660"/>
  </p:normalViewPr>
  <p:slideViewPr>
    <p:cSldViewPr>
      <p:cViewPr varScale="1">
        <p:scale>
          <a:sx n="61" d="100"/>
          <a:sy n="61" d="100"/>
        </p:scale>
        <p:origin x="1598" y="38"/>
      </p:cViewPr>
      <p:guideLst>
        <p:guide orient="horz" pos="2160"/>
        <p:guide pos="2880"/>
      </p:guideLst>
    </p:cSldViewPr>
  </p:slideViewPr>
  <p:notesTextViewPr>
    <p:cViewPr>
      <p:scale>
        <a:sx n="1" d="1"/>
        <a:sy n="1" d="1"/>
      </p:scale>
      <p:origin x="0" y="0"/>
    </p:cViewPr>
  </p:notesTextViewPr>
  <p:sorterViewPr>
    <p:cViewPr varScale="1">
      <p:scale>
        <a:sx n="1" d="1"/>
        <a:sy n="1" d="1"/>
      </p:scale>
      <p:origin x="0" y="-11078"/>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2019/3/8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2019/3/8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72347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842680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819988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22264" fontAlgn="auto">
              <a:spcBef>
                <a:spcPts val="0"/>
              </a:spcBef>
              <a:spcAft>
                <a:spcPts val="0"/>
              </a:spcAft>
              <a:defRPr/>
            </a:pPr>
            <a:endParaRPr kumimoji="1" lang="en-US" altLang="ja-JP"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14</a:t>
            </a:fld>
            <a:endParaRPr kumimoji="1" lang="ja-JP" altLang="en-US"/>
          </a:p>
        </p:txBody>
      </p:sp>
    </p:spTree>
    <p:extLst>
      <p:ext uri="{BB962C8B-B14F-4D97-AF65-F5344CB8AC3E}">
        <p14:creationId xmlns:p14="http://schemas.microsoft.com/office/powerpoint/2010/main" val="524425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4218327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685348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699399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2608579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387156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1701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4071870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3680592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307853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841102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ACB17D4A-2BD3-420B-95F7-694AB5166409}" type="slidenum">
              <a:rPr kumimoji="1" lang="ja-JP" altLang="en-US" smtClean="0"/>
              <a:t>27</a:t>
            </a:fld>
            <a:endParaRPr kumimoji="1" lang="ja-JP" altLang="en-US"/>
          </a:p>
        </p:txBody>
      </p:sp>
    </p:spTree>
    <p:extLst>
      <p:ext uri="{BB962C8B-B14F-4D97-AF65-F5344CB8AC3E}">
        <p14:creationId xmlns:p14="http://schemas.microsoft.com/office/powerpoint/2010/main" val="2544187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2840085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2520994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980900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2807550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126211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535997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349156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318419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270696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281337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2019/3/8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309D837-E112-4075-8CAC-C88D900CABC2}" type="datetime1">
              <a:rPr kumimoji="1" lang="ja-JP" altLang="en-US" smtClean="0"/>
              <a:t>2019/3/8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3C085D0-E678-423B-BDBC-C918E7FD0C67}" type="datetime1">
              <a:rPr kumimoji="1" lang="ja-JP" altLang="en-US" smtClean="0"/>
              <a:t>2019/3/8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2019/3/8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B8A8A6D-241C-4478-AD39-11F7EBF3663F}" type="datetime1">
              <a:rPr kumimoji="1" lang="ja-JP" altLang="en-US" smtClean="0"/>
              <a:t>2019/3/8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2019/3/8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0B50E0-6CD7-4849-A428-FA4F0846C438}" type="datetime1">
              <a:rPr kumimoji="1" lang="ja-JP" altLang="en-US" smtClean="0"/>
              <a:t>2019/3/8</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2019/3/8</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2019/3/8</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79A7FF1-DF10-4B96-BC18-4D653DE91BD6}" type="datetime1">
              <a:rPr kumimoji="1" lang="ja-JP" altLang="en-US" smtClean="0"/>
              <a:t>2019/3/8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1A0CA68-9F96-420A-9187-AB0E3D6FEA1B}" type="datetime1">
              <a:rPr kumimoji="1" lang="ja-JP" altLang="en-US" smtClean="0"/>
              <a:t>2019/3/8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2019/3/8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nu.org/licenses/gpl-faq.ja.html#LibGCCExcep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oftic.or.jp/ossqa/all_180328_mc.pdf"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reebsd.org/ja/copyright/licens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nu.org/licenses/gpl-faq.ja.html#GPLWrapper"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softic.or.jp/ossqa/all_180328_mc.pdf#page=16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gnu.org/licenses/gpl-faq.html#LGPLStaticVsDynamic"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softic.or.jp/ossqa/all_180328_mc.pdf#page=137"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licenses</a:t>
            </a:r>
            <a:endParaRPr kumimoji="1" lang="ja-JP" altLang="en-US" sz="4000" dirty="0"/>
          </a:p>
        </p:txBody>
      </p:sp>
      <p:sp>
        <p:nvSpPr>
          <p:cNvPr id="3" name="サブタイトル 2"/>
          <p:cNvSpPr>
            <a:spLocks noGrp="1"/>
          </p:cNvSpPr>
          <p:nvPr>
            <p:ph type="subTitle" idx="1"/>
            <p:custDataLst>
              <p:tags r:id="rId1"/>
            </p:custDataLst>
          </p:nvPr>
        </p:nvSpPr>
        <p:spPr>
          <a:xfrm>
            <a:off x="899592" y="3645024"/>
            <a:ext cx="7344816" cy="2351112"/>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FAQs, please join FAQ sub-WG.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this document can be used under the CC0-1.0(Public Domain).  </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Please be advised that in no event shall the author and provider be liable with regard to the contents of this document.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 (FAQ sub-WG)]</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OSS License Laboratory】</a:t>
            </a: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89170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2"/>
            <a:ext cx="817240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not modified, don’t I need to provide source code?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645024"/>
            <a:ext cx="8352928" cy="2378933"/>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license condition of GPL, MPL, and EPL requires to provide source code when binary OSS is provided, regardless of whether the OSS is modified of not. </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you sell your product including binary OSS, you need to provide the source code too.</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Some licenses such as GPL, MPL, and EPL stipulate a duty to provide source code.  As long as I don’t modify the OSS, don’t I  need to provide source code, even though I include the OSS into a product?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CBDBF241-6C3C-4F38-85D7-8EA2EED366DD}"/>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308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modified, do I need to provide the modified source?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429000"/>
            <a:ext cx="8291264" cy="2594957"/>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Although it depends on license, under many licenses(GPL, MPL, EPL etc.) provision of the modified source code to  the community is voluntary and not a duty. </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you need to confirm the license condition of the OSS because the OSS developer can define the license condition.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case you fixed a bug, it is recommended to provide the fixed program to the OSS community in order for the community to be able to fix the original OSS.  Because, if original OSS is fixed by the community, you would not need to fix the same bug in a revised version of the OSS again.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 do I need to provide the modified source code to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151780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2"/>
            <a:ext cx="7560840" cy="733745"/>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provide source cord by indicating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developer’s URL?</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70000" lnSpcReduction="20000"/>
          </a:bodyPr>
          <a:lstStyle/>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company using the OSS has the duty to provide source code.  Therefore, the company selling a product which includes OSS binary needs to provide the source code too.</a:t>
            </a:r>
          </a:p>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source code need to be provided for sure.  For example, you can provide it by downloading from a site that your company can control.</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(FYI) </a:t>
            </a: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When the OSS is revised, the source code may not to be able to be downloaded or link may be broken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at OSS developer’s download site.</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Some licenses such as GPL, MPL, and EPL stipulate a duty to provide source code.  When I include an OSS into a product, is it sufficient to indicate the URL of a download site of the OSS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 xmlns:a16="http://schemas.microsoft.com/office/drawing/2014/main"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145249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352928"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OK to copy a license from OSI 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200" dirty="0">
                <a:latin typeface="Meiryo UI" panose="020B0604030504040204" pitchFamily="50" charset="-128"/>
                <a:ea typeface="Meiryo UI" panose="020B0604030504040204" pitchFamily="50" charset="-128"/>
                <a:cs typeface="Meiryo UI" panose="020B0604030504040204" pitchFamily="50" charset="-128"/>
              </a:rPr>
              <a:t>The OSI’s site introduces samples of MIT license and BSD license, and copyright notice is also just a sample(see next slide).   Because MIT license requires distribution of license document that includes copyright notice of the OSS, creation year and copyright holder name need to be written.</a:t>
            </a:r>
          </a:p>
          <a:p>
            <a:pPr eaLnBrk="0" fontAlgn="base" hangingPunct="0">
              <a:buFont typeface="Wingdings" panose="05000000000000000000" pitchFamily="2" charset="2"/>
              <a:buChar char="u"/>
            </a:pPr>
            <a:r>
              <a:rPr lang="en-US" altLang="ja-JP" sz="2200" dirty="0">
                <a:latin typeface="Meiryo UI" panose="020B0604030504040204" pitchFamily="50" charset="-128"/>
                <a:ea typeface="Meiryo UI" panose="020B0604030504040204" pitchFamily="50" charset="-128"/>
                <a:cs typeface="Meiryo UI" panose="020B0604030504040204" pitchFamily="50" charset="-128"/>
              </a:rPr>
              <a:t>Firstly, please confirm whether a license document is contained in the downloaded OSS files.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download site indicates MIT LICENSE is applied, but there are no license document on the site.  Is it OK to copy MIT License from OSI’s site and distribute the OSS with the copy?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B8CBC6A6-A4DF-4D85-B8F8-5464732D3B81}"/>
              </a:ext>
            </a:extLst>
          </p:cNvPr>
          <p:cNvSpPr txBox="1"/>
          <p:nvPr/>
        </p:nvSpPr>
        <p:spPr>
          <a:xfrm>
            <a:off x="418320" y="6428654"/>
            <a:ext cx="1314784"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151969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Autofit/>
          </a:bodyPr>
          <a:lstStyle/>
          <a:p>
            <a:r>
              <a:rPr kumimoji="1" lang="ja-JP" altLang="en-US" sz="2400" u="sng"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400" u="sng" dirty="0">
                <a:latin typeface="Meiryo UI" panose="020B0604030504040204" pitchFamily="50" charset="-128"/>
                <a:ea typeface="Meiryo UI" panose="020B0604030504040204" pitchFamily="50" charset="-128"/>
                <a:cs typeface="Meiryo UI" panose="020B0604030504040204" pitchFamily="50" charset="-128"/>
              </a:rPr>
              <a:t>Supplement) Sample in the OSI site</a:t>
            </a:r>
            <a:endParaRPr kumimoji="1" lang="ja-JP" altLang="en-US" sz="240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79512" y="1844824"/>
            <a:ext cx="8786813" cy="4608512"/>
          </a:xfrm>
          <a:ln>
            <a:solidFill>
              <a:schemeClr val="bg1">
                <a:lumMod val="65000"/>
              </a:schemeClr>
            </a:solidFill>
          </a:ln>
        </p:spPr>
        <p:txBody>
          <a:bodyPr>
            <a:normAutofit fontScale="92500"/>
          </a:bodyPr>
          <a:lstStyle/>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MIT License (MIT)</a:t>
            </a:r>
          </a:p>
          <a:p>
            <a:pPr marL="0" indent="0">
              <a:buNone/>
            </a:pPr>
            <a:r>
              <a:rPr lang="en-US" altLang="ja-JP" sz="1600"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Copyright (c) &lt;year&gt; &lt;copyright holders&gt;</a:t>
            </a: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Permission is hereby granted, free of charge, to any person obtaining a </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copyof</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pPr marL="0" indent="0">
              <a:buNone/>
            </a:pPr>
            <a:endParaRPr lang="en-US" altLang="ja-JP" sz="6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above copyright notice and this permission notice shall be included in all copies or substantial portions of the Software.</a:t>
            </a:r>
          </a:p>
          <a:p>
            <a:pPr marL="0" indent="0">
              <a:buNone/>
            </a:pP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SOFTWARE IS PROVIDED "AS IS", WITHOUT WARRANTY OF ANY KIND, EXPRESS OR</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IMPLIED, INCLUDING BUT NOT LIMITED TO THE WARRANTIES OF MERCHANTABILITY,</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FITNESS FOR A PARTICULAR PURPOSE AND NONINFRINGEMENT. IN NO EVENT SHALL THE AUTHORS OR COPYRIGHT HOLDERS BE LIABLE FOR ANY CLAIM, DAMAGES OR OTHER  LIABILITY, WHETHER IN AN ACTION OF CONTRACT, TORT OR OTHERWISE, ARISING FROM,OUT OF OR IN CONNECTION WITH THE SOFTWARE OR THE USE OR OTHER DEALINGS IN THE SOFTWARE.</a:t>
            </a:r>
          </a:p>
          <a:p>
            <a:pPr marL="0" indent="0">
              <a:buNone/>
            </a:pP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ectangle 9"/>
          <p:cNvSpPr>
            <a:spLocks noChangeArrowheads="1"/>
          </p:cNvSpPr>
          <p:nvPr/>
        </p:nvSpPr>
        <p:spPr bwMode="gray">
          <a:xfrm>
            <a:off x="107504" y="908720"/>
            <a:ext cx="8928992" cy="792088"/>
          </a:xfrm>
          <a:prstGeom prst="rect">
            <a:avLst/>
          </a:prstGeom>
          <a:solidFill>
            <a:schemeClr val="bg1"/>
          </a:solidFill>
          <a:ln w="19050" algn="ctr">
            <a:solidFill>
              <a:srgbClr val="80808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charset="-128"/>
                <a:cs typeface="Arial" charset="0"/>
              </a:defRPr>
            </a:lvl4pPr>
            <a:lvl5pPr marL="2057400" indent="-228600" algn="l" eaLnBrk="0" fontAlgn="base" hangingPunct="0">
              <a:buBlip>
                <a:blip r:embed="rId3"/>
              </a:buBlip>
              <a:defRPr kumimoji="1" sz="12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9pPr>
          </a:lstStyle>
          <a:p>
            <a:pPr algn="ctr" eaLnBrk="1" fontAlgn="ctr" hangingPunct="1">
              <a:lnSpc>
                <a:spcPts val="2000"/>
              </a:lnSpc>
              <a:spcBef>
                <a:spcPct val="50000"/>
              </a:spcBef>
              <a:spcAft>
                <a:spcPct val="0"/>
              </a:spcAft>
              <a:buClrTx/>
              <a:buFontTx/>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It’s NG to copy the sample of OSI site and distribute it(MIT, BSD etc.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gn="ctr" eaLnBrk="1" fontAlgn="ctr" hangingPunct="1">
              <a:lnSpc>
                <a:spcPts val="2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formal license is included in the OSS by the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円形吹き出し 10"/>
          <p:cNvSpPr/>
          <p:nvPr/>
        </p:nvSpPr>
        <p:spPr bwMode="gray">
          <a:xfrm>
            <a:off x="5076056" y="1772816"/>
            <a:ext cx="3888432" cy="2088232"/>
          </a:xfrm>
          <a:prstGeom prst="wedgeEllipseCallout">
            <a:avLst>
              <a:gd name="adj1" fmla="val -70881"/>
              <a:gd name="adj2" fmla="val -22664"/>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No copyright notice</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(year and copyright holder)</a:t>
            </a:r>
            <a:endParaRPr kumimoji="1" lang="ja-JP" altLang="en-US" sz="20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318782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for?</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marL="0" indent="0">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You must check the licensing terms carefully. The majority of such OSS licenses require you to make the source code available to the recipients of your program (with or separate from the binary), however, there are others that requires you to contribute the source code to the OSS development community (if you make modifications), or that entitles anybody who requests you to provide the source code.</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distributing a program using OSS which requires its source code to be published, do I have to make it available for people worldwide, e.g. on the internet?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168630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315"/>
            <a:ext cx="8280920" cy="38640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 license of the compiler I use?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11698"/>
            <a:ext cx="8229600" cy="3044652"/>
          </a:xfrm>
        </p:spPr>
        <p:txBody>
          <a:bodyPr>
            <a:noAutofit/>
          </a:bodyPr>
          <a:lstStyle/>
          <a:p>
            <a:pPr marL="0" indent="0" eaLnBrk="0" fontAlgn="base" hangingPunct="0">
              <a:lnSpc>
                <a:spcPts val="19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Unless any portion of the OSS compiler is combined in your output binary, you do not need to abide by the OSS license.</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[See Also]</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GCC* runtime library exception:</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Where can I obtain detailed information on GCC runtime library exception?</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hlinkClick r:id="rId3"/>
              </a:rPr>
              <a:t>https://www.gnu.org/licenses/gpl-faq.ja.html#LibGCCException</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1900"/>
              </a:lnSpc>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Questions and Answers on OSS use and legal issues in the </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IoT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era” published by SOFTIC:  "D-3-2-2: GPL compliance when linking GCC runtime library”</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hlinkClick r:id="rId4"/>
              </a:rPr>
              <a:t>http://www.softic.or.jp/ossqa/all_180328_mc.pdf</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algn="r" eaLnBrk="0" fontAlgn="base" hangingPunct="0">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59"/>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 write a program from scratch and compile it using an OSS compiler, does the output binary become covered by the license of the complier?</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5" name="テキスト ボックス 4"/>
          <p:cNvSpPr txBox="1"/>
          <p:nvPr/>
        </p:nvSpPr>
        <p:spPr>
          <a:xfrm>
            <a:off x="467544" y="6392361"/>
            <a:ext cx="1677062" cy="276999"/>
          </a:xfrm>
          <a:prstGeom prst="rect">
            <a:avLst/>
          </a:prstGeom>
          <a:noFill/>
        </p:spPr>
        <p:txBody>
          <a:bodyPr wrap="none" rtlCol="0">
            <a:spAutoFit/>
          </a:bodyPr>
          <a:lstStyle/>
          <a:p>
            <a:r>
              <a:rPr lang="en-US" altLang="ja-JP" sz="1200">
                <a:latin typeface="Meiryo UI" panose="020B0604030504040204" pitchFamily="50" charset="-128"/>
                <a:ea typeface="Meiryo UI" panose="020B0604030504040204" pitchFamily="50" charset="-128"/>
              </a:rPr>
              <a:t>#compiler</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5937952" y="6309320"/>
            <a:ext cx="2882520" cy="307777"/>
          </a:xfrm>
          <a:prstGeom prst="rect">
            <a:avLst/>
          </a:prstGeom>
          <a:noFill/>
        </p:spPr>
        <p:txBody>
          <a:bodyPr wrap="none" rtlCol="0">
            <a:spAutoFit/>
          </a:bodyPr>
          <a:lstStyle/>
          <a:p>
            <a:r>
              <a:rPr lang="en-US" altLang="ja-JP" sz="1400" dirty="0">
                <a:latin typeface="Meiryo UI" panose="020B0604030504040204" pitchFamily="50" charset="-128"/>
                <a:ea typeface="Meiryo UI" panose="020B0604030504040204" pitchFamily="50" charset="-128"/>
                <a:cs typeface="Meiryo UI" panose="020B0604030504040204" pitchFamily="50" charset="-128"/>
              </a:rPr>
              <a:t>*GCC:GNU Compiler Collection</a:t>
            </a: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564904"/>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159477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Which license should I apply when a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intend to embed in the product consists of multiple OSS components. Do I need to abide by each and every OSS license?</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lnSpcReduction="10000"/>
          </a:bodyPr>
          <a:lstStyle/>
          <a:p>
            <a:pPr marL="0" indent="0" eaLnBrk="0" fontAlgn="base" hangingPunc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You must thoroughly check the licensing terms of each component, then abide by all of them.</a:t>
            </a:r>
          </a:p>
          <a:p>
            <a:pPr marL="0" indent="0" eaLnBrk="0" fontAlgn="base" hangingPunct="0">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 should I deal with OSSs that adopt incompatible licenses?</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408718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How should I deal with OSSs that adopt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ncompatible licenses?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a:bodyPr>
          <a:lstStyle/>
          <a:p>
            <a:pPr marL="0" indent="0" eaLnBrk="0" fontAlgn="base" hangingPunct="0">
              <a:lnSpc>
                <a:spcPct val="120000"/>
              </a:lnSpc>
              <a:buNone/>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When OSS_B adopts a license that has </a:t>
            </a:r>
            <a:r>
              <a:rPr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propagativity</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all other OSSs to which the license propagates need to adopt compatible license.</a:t>
            </a:r>
          </a:p>
          <a:p>
            <a:pPr marL="0" indent="0" eaLnBrk="0" fontAlgn="base" hangingPunct="0">
              <a:lnSpc>
                <a:spcPct val="120000"/>
              </a:lnSpc>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If the license of OSS_B propagates to OSS_C adopting incompatible license, sale of the product using the OSSs violates the licenses.</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(Supplement) In this case, original OSS_A is violating the licenses, but the person who sells the product also violates the license.</a:t>
            </a:r>
          </a:p>
          <a:p>
            <a:pPr marL="0" indent="0" eaLnBrk="0" fontAlgn="base" hangingPunct="0">
              <a:lnSpc>
                <a:spcPct val="120000"/>
              </a:lnSpc>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will use </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OSS_A which consists of OSS_B and OSS_C.  License of the OSS_B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has </a:t>
            </a:r>
            <a:r>
              <a:rPr lang="en-US" altLang="ja-JP"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propagativity</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and </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license of OSS_C is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incompatible to the license of </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OSS_B.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use the OSS_A in our product? </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smtClean="0"/>
              <a:t>CC0-1.0</a:t>
            </a:r>
            <a:r>
              <a:rPr kumimoji="1" lang="ja-JP" altLang="en-US" dirty="0" smtClean="0"/>
              <a:t>（</a:t>
            </a:r>
            <a:r>
              <a:rPr kumimoji="1" lang="en-US" altLang="ja-JP" dirty="0" smtClean="0"/>
              <a:t>Public domain</a:t>
            </a:r>
            <a:r>
              <a:rPr kumimoji="1" lang="ja-JP" altLang="en-US" dirty="0" smtClean="0"/>
              <a:t>）</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#license</a:t>
            </a:r>
            <a:r>
              <a:rPr kumimoji="1" lang="ja-JP" altLang="en-US" sz="1200" dirty="0" smtClean="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387899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1279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T&amp;Cs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714701"/>
            <a:ext cx="8310139" cy="2677660"/>
          </a:xfrm>
        </p:spPr>
        <p:txBody>
          <a:bodyPr>
            <a:normAutofit fontScale="25000" lnSpcReduction="20000"/>
          </a:bodyPr>
          <a:lstStyle/>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You must conform to the licensing T&amp;Cs because you distributed (or intend to distribute) the OSS regardless of it being nonfunctional. If the OSS is not distributed yet, you may remove the OSS from the product along with the obligation to abide by the T&amp;Cs.</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T&amp;Cs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163513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kumimoji="1" lang="en-US" altLang="ja-JP" sz="4000" dirty="0"/>
              <a:t>General QA</a:t>
            </a:r>
            <a:r>
              <a:rPr lang="ja-JP" altLang="en-US" sz="4000" dirty="0"/>
              <a:t>（</a:t>
            </a:r>
            <a:r>
              <a:rPr lang="en-US" altLang="ja-JP" sz="4000" dirty="0"/>
              <a:t>Common to licenses</a:t>
            </a:r>
            <a:r>
              <a:rPr lang="ja-JP" altLang="en-US" sz="4000" dirty="0"/>
              <a:t>）</a:t>
            </a:r>
            <a:endParaRPr kumimoji="1" lang="ja-JP" altLang="en-US" sz="4000"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1159980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auto-generated part of your program matches with GPL?</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found a portion of my program, automatically generated with a proprietary development tool, matching with a </a:t>
            </a:r>
            <a:r>
              <a:rPr lang="en-US" altLang="ja-JP"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GPLed</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 which turned out to have been generated by the same tool. Do I have to abide by GPL in distributing my program?</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a:extLst>
              <a:ext uri="{FF2B5EF4-FFF2-40B4-BE49-F238E27FC236}">
                <a16:creationId xmlns="" xmlns:a16="http://schemas.microsoft.com/office/drawing/2014/main" id="{9B601336-CB7B-4780-9410-ABB576DA17EE}"/>
              </a:ext>
            </a:extLst>
          </p:cNvPr>
          <p:cNvSpPr>
            <a:spLocks noGrp="1"/>
          </p:cNvSpPr>
          <p:nvPr>
            <p:ph idx="1"/>
          </p:nvPr>
        </p:nvSpPr>
        <p:spPr>
          <a:xfrm>
            <a:off x="457199" y="4133256"/>
            <a:ext cx="8310139" cy="2259105"/>
          </a:xfrm>
        </p:spPr>
        <p:txBody>
          <a:bodyPr>
            <a:normAutofit fontScale="325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7400" dirty="0">
                <a:latin typeface="Meiryo UI" panose="020B0604030504040204" pitchFamily="50" charset="-128"/>
                <a:ea typeface="Meiryo UI" panose="020B0604030504040204" pitchFamily="50" charset="-128"/>
                <a:cs typeface="Meiryo UI" panose="020B0604030504040204" pitchFamily="50" charset="-128"/>
              </a:rPr>
              <a:t>Since your program is not based on the </a:t>
            </a:r>
            <a:r>
              <a:rPr lang="en-US" altLang="ja-JP" sz="7400" dirty="0" err="1">
                <a:latin typeface="Meiryo UI" panose="020B0604030504040204" pitchFamily="50" charset="-128"/>
                <a:ea typeface="Meiryo UI" panose="020B0604030504040204" pitchFamily="50" charset="-128"/>
                <a:cs typeface="Meiryo UI" panose="020B0604030504040204" pitchFamily="50" charset="-128"/>
              </a:rPr>
              <a:t>GPLed</a:t>
            </a:r>
            <a:r>
              <a:rPr lang="en-US" altLang="ja-JP" sz="7400" dirty="0">
                <a:latin typeface="Meiryo UI" panose="020B0604030504040204" pitchFamily="50" charset="-128"/>
                <a:ea typeface="Meiryo UI" panose="020B0604030504040204" pitchFamily="50" charset="-128"/>
                <a:cs typeface="Meiryo UI" panose="020B0604030504040204" pitchFamily="50" charset="-128"/>
              </a:rPr>
              <a:t> OSS, you do not have to abide by GPL.</a:t>
            </a: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33221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1242773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8478"/>
            <a:ext cx="8280920" cy="359836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34517"/>
            <a:ext cx="8229600" cy="6742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What should I do if the OSS license that we use is changed in the new version?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6094"/>
            <a:ext cx="8310139" cy="2690424"/>
          </a:xfrm>
        </p:spPr>
        <p:txBody>
          <a:bodyPr>
            <a:noAutofit/>
          </a:bodyPr>
          <a:lstStyle/>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As long as you keep using the version of OSS with Apache 2.0 applied, Apache 2.0 is still available.</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Reference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As a general rule as above. However, when relaxing the conditions like FreeBSD, there are cases where notice of change of licensing condition is announced to the old version as well.</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https://www.freebsd.</a:t>
            </a:r>
            <a:r>
              <a:rPr lang="en-US" altLang="ja-JP" sz="2000">
                <a:latin typeface="Meiryo UI" panose="020B0604030504040204" pitchFamily="50" charset="-128"/>
                <a:ea typeface="Meiryo UI" panose="020B0604030504040204" pitchFamily="50" charset="-128"/>
                <a:cs typeface="Meiryo UI" panose="020B0604030504040204" pitchFamily="50" charset="-128"/>
                <a:hlinkClick r:id="rId3"/>
              </a:rPr>
              <a:t>org/copyright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/license.html</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503947"/>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provide applications including Apache 2.0* OSS. </a:t>
            </a:r>
          </a:p>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license of OSS of Apache 2.0 has changed to GPLv2 with new version. Does OSS used by our application need to comply with the requirements of GPLv2?</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860487"/>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91945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Version</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upgrade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#Change </a:t>
            </a:r>
            <a:r>
              <a:rPr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63985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5649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 xmlns:a16="http://schemas.microsoft.com/office/drawing/2014/main" id="{58D5AA38-B6AA-4F91-BA34-D87874533A28}"/>
              </a:ext>
            </a:extLst>
          </p:cNvPr>
          <p:cNvSpPr txBox="1"/>
          <p:nvPr/>
        </p:nvSpPr>
        <p:spPr>
          <a:xfrm>
            <a:off x="5292080" y="1143907"/>
            <a:ext cx="3433953" cy="369332"/>
          </a:xfrm>
          <a:prstGeom prst="rect">
            <a:avLst/>
          </a:prstGeom>
          <a:noFill/>
        </p:spPr>
        <p:txBody>
          <a:bodyPr wrap="none" rtlCol="0">
            <a:spAutoFit/>
          </a:bodyPr>
          <a:lstStyle/>
          <a:p>
            <a:r>
              <a:rPr lang="en-US" altLang="ja-JP" dirty="0"/>
              <a:t> </a:t>
            </a:r>
            <a:r>
              <a:rPr lang="ja-JP" altLang="en-US" dirty="0"/>
              <a:t>*</a:t>
            </a:r>
            <a:r>
              <a:rPr lang="en-US" altLang="ja-JP" dirty="0"/>
              <a:t>Apache2.0</a:t>
            </a:r>
            <a:r>
              <a:rPr lang="ja-JP" altLang="en-US" dirty="0"/>
              <a:t> </a:t>
            </a:r>
            <a:r>
              <a:rPr lang="en-US" altLang="ja-JP" dirty="0"/>
              <a:t>: Apache License V2.0</a:t>
            </a:r>
            <a:endParaRPr kumimoji="1" lang="ja-JP" altLang="en-US" dirty="0"/>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409977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How should I deal with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70000" lnSpcReduction="20000"/>
          </a:bodyPr>
          <a:lstStyle/>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In the case of dual license, generally, OSS users can select a license to be applied.  However, selectable license may be limited based on usage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situation and combination with other OSS.</a:t>
            </a: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And, although dual license is indicated, some OSS requires that both license conditions are applied.  In this case all of the both license conditions need to be satisfied.</a:t>
            </a: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Please check whether there are any descriptions about license in Readme file or related information such as FAQs etc. of development community.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is distributed under two different licenses(dual license), do I need to comply with those two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4" name="スライド番号プレースホルダー 13"/>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4079200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en-US" altLang="ja-JP" dirty="0"/>
              <a:t>Related to BSD</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776601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8092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BSD license require only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BSD license requires to retain the copyright notice, the list of conditions and the disclaimer. That is, the whole license document needs to be retained.</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Also other conditions stipulated in the license need to be followed. </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Because some people mistakenly understand that only the copyright notice is required, it is important to confirm the license condition by yourself.</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heard that “an OSS under BSD license can be freely used only by indicating copyright notice.”  When I use the OSS in our product, is it OK for me to just retain the copyright notice?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5FE0365D-2DA5-44E1-946C-6471C3FA5F44}"/>
              </a:ext>
            </a:extLst>
          </p:cNvPr>
          <p:cNvSpPr txBox="1"/>
          <p:nvPr/>
        </p:nvSpPr>
        <p:spPr>
          <a:xfrm>
            <a:off x="418320" y="6428654"/>
            <a:ext cx="2050241"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 notice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#BSD</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2838999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en-US" altLang="ja-JP" dirty="0"/>
              <a:t>Related to APACHE LICENSE V2</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247851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3"/>
            <a:ext cx="8064896"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How to deal with a blank for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blank etc. in the APPENDIX of the APACHE LICENSE V2.0 is not a blank to fill in copyright.</a:t>
            </a: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APPENDIX introduces a writing method when adopting Apache License V2.0 for originally developed program.</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the bottom portion of the APACHE LICENSE V2.0, there is a blank for copyright notice.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OK to fill in the blank with copyright notice when distribute the OSS? </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See the next slide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E285A9D9-68B8-438C-98B4-750324D5DDFF}"/>
              </a:ext>
            </a:extLst>
          </p:cNvPr>
          <p:cNvSpPr txBox="1"/>
          <p:nvPr/>
        </p:nvSpPr>
        <p:spPr>
          <a:xfrm>
            <a:off x="107504" y="6381328"/>
            <a:ext cx="4032448"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#APPENDIX</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 notice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APACHE V2.0</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34817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490067"/>
          </a:xfrm>
        </p:spPr>
        <p:txBody>
          <a:bodyPr>
            <a:normAutofit/>
          </a:bodyPr>
          <a:lstStyle/>
          <a:p>
            <a:r>
              <a:rPr lang="ja-JP" altLang="en-US" sz="2400" u="sng"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u="sng" dirty="0">
                <a:latin typeface="Meiryo UI" panose="020B0604030504040204" pitchFamily="50" charset="-128"/>
                <a:ea typeface="Meiryo UI" panose="020B0604030504040204" pitchFamily="50" charset="-128"/>
                <a:cs typeface="Meiryo UI" panose="020B0604030504040204" pitchFamily="50" charset="-128"/>
              </a:rPr>
              <a:t>Example</a:t>
            </a:r>
            <a:r>
              <a:rPr lang="ja-JP" altLang="en-US" sz="2400" u="sng"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u="sng" dirty="0">
                <a:latin typeface="Meiryo UI" panose="020B0604030504040204" pitchFamily="50" charset="-128"/>
                <a:ea typeface="Meiryo UI" panose="020B0604030504040204" pitchFamily="50" charset="-128"/>
                <a:cs typeface="Meiryo UI" panose="020B0604030504040204" pitchFamily="50" charset="-128"/>
              </a:rPr>
              <a:t> APPENDIX of APACHE LICENSE V2.0</a:t>
            </a:r>
            <a:endParaRPr kumimoji="1" lang="ja-JP" altLang="en-US" sz="2400" u="sng"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79512" y="764705"/>
            <a:ext cx="6916167" cy="3312367"/>
          </a:xfrm>
          <a:prstGeom prst="rect">
            <a:avLst/>
          </a:prstGeom>
          <a:noFill/>
          <a:ln>
            <a:noFill/>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cap="flat" cmpd="sng" algn="ctr">
                <a:solidFill>
                  <a:srgbClr val="57564F"/>
                </a:solidFill>
                <a:prstDash val="solid"/>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5536" y="3284984"/>
            <a:ext cx="5107726" cy="3071993"/>
          </a:xfrm>
          <a:prstGeom prst="rect">
            <a:avLst/>
          </a:prstGeom>
          <a:noFill/>
          <a:ln w="9525" cap="flat" cmpd="sng" algn="ctr">
            <a:solidFill>
              <a:srgbClr val="57564F"/>
            </a:solidFill>
            <a:prstDash val="solid"/>
            <a:miter lim="800000"/>
            <a:headEnd/>
            <a:tailEnd/>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Lst>
        </p:spPr>
      </p:pic>
      <p:sp>
        <p:nvSpPr>
          <p:cNvPr id="9" name="角丸四角形吹き出し 8"/>
          <p:cNvSpPr/>
          <p:nvPr/>
        </p:nvSpPr>
        <p:spPr bwMode="gray">
          <a:xfrm>
            <a:off x="4067944" y="3356992"/>
            <a:ext cx="4896544" cy="1440160"/>
          </a:xfrm>
          <a:prstGeom prst="wedgeRoundRectCallout">
            <a:avLst>
              <a:gd name="adj1" fmla="val -65722"/>
              <a:gd name="adj2" fmla="val 49740"/>
              <a:gd name="adj3" fmla="val 16667"/>
            </a:avLst>
          </a:prstGeom>
          <a:solidFill>
            <a:srgbClr val="F8C6C5"/>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APPENDIX</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introduces how to adopt</a:t>
            </a: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 License V2.0 for an original </a:t>
            </a: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program. Please note that distributor </a:t>
            </a: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cannot write year and his name for </a:t>
            </a: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non-developed program. </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8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2188322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lang="en-US" altLang="ja-JP" dirty="0"/>
              <a:t>Related to GPL</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1950167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260648"/>
            <a:ext cx="8352928"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GPL prohibit sale?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92500"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 does not prohibit sales for a fee.  Therefore, you can sell the product including the OSS.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when the customer who bought the product copies a portion under GPL, you cannot charge royalty based on the copy and you cannot prohibited resale by the customer.</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Does GPL allow to sale a copy of program for a fee?</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OSS under GPL is used in a product, can I sell the product for a fee?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3" name="テキスト ボックス 12">
            <a:extLst>
              <a:ext uri="{FF2B5EF4-FFF2-40B4-BE49-F238E27FC236}">
                <a16:creationId xmlns="" xmlns:a16="http://schemas.microsoft.com/office/drawing/2014/main" id="{D1867D30-FE7F-465D-8A8D-6ED4DE5DE2D0}"/>
              </a:ext>
            </a:extLst>
          </p:cNvPr>
          <p:cNvSpPr txBox="1"/>
          <p:nvPr/>
        </p:nvSpPr>
        <p:spPr>
          <a:xfrm>
            <a:off x="418320" y="6428654"/>
            <a:ext cx="19143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sale prohibition</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#GPL</a:t>
            </a:r>
            <a:endParaRPr kumimoji="1" lang="ja-JP" altLang="en-US" sz="1200" dirty="0">
              <a:latin typeface="Meiryo UI" panose="020B0604030504040204" pitchFamily="50" charset="-128"/>
              <a:ea typeface="Meiryo UI" panose="020B0604030504040204" pitchFamily="50" charset="-128"/>
            </a:endParaRPr>
          </a:p>
        </p:txBody>
      </p:sp>
      <p:sp>
        <p:nvSpPr>
          <p:cNvPr id="14" name="スライド番号プレースホルダー 13"/>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Tree>
    <p:extLst>
      <p:ext uri="{BB962C8B-B14F-4D97-AF65-F5344CB8AC3E}">
        <p14:creationId xmlns:p14="http://schemas.microsoft.com/office/powerpoint/2010/main" val="61588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3"/>
            <a:ext cx="786956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not prohibited, can I use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Even if downloadable for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free, it is not necessarily an OSS.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According to copyright laws, the rights to copy, modify, and distribute are solely belong to the copyright holder.</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Without permission of these rights from the copyright holder, you cannot use the program for your product.</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program can be downloaded at an web site on the internet.  Because there is no license condition and commercial use is not prohibited, can I include the program into our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 xmlns:a16="http://schemas.microsoft.com/office/drawing/2014/main"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260648"/>
            <a:ext cx="828092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GPL affect to dynamic linked program?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539552" y="3429000"/>
            <a:ext cx="8291264" cy="2664296"/>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GPL does not allow to prohibit program distribution and modification even for dynamic linked program.  Such GPL conditions need to be applied.</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Free Software Foundation(FSF) which has made the GPL indicates in its FAQ(see Related information) that  GPL affects to linked program regardless of the link is dynamic or static.</a:t>
            </a:r>
          </a:p>
          <a:p>
            <a:pPr marL="0" indent="0" eaLnBrk="0" fontAlgn="base" hangingPunc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【Related information】</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  Is there different requirement in GPL for a module which is statically linked to GPL work and for a module which is dynamically linked to the GPL work?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an OSS under GPL and an original program is linked statically, the original program needs to adopt GPL.  In case of dynamic link, is it possible to prohibit distribution and modification of the original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 xmlns:a16="http://schemas.microsoft.com/office/drawing/2014/main" id="{688448FE-C9DD-43F1-A340-7370B03658B0}"/>
              </a:ext>
            </a:extLst>
          </p:cNvPr>
          <p:cNvSpPr txBox="1"/>
          <p:nvPr/>
        </p:nvSpPr>
        <p:spPr>
          <a:xfrm>
            <a:off x="418320" y="6428654"/>
            <a:ext cx="167327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link</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affect</a:t>
            </a:r>
            <a:r>
              <a:rPr kumimoji="1" lang="ja-JP" altLang="en-US" sz="120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#GPL</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3263346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315"/>
            <a:ext cx="8280920" cy="38640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GPL require description of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46302"/>
            <a:ext cx="8229600" cy="2810047"/>
          </a:xfrm>
        </p:spPr>
        <p:txBody>
          <a:bodyPr>
            <a:normAutofit fontScale="250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GPL obliges you to include appropriate copyright </a:t>
            </a:r>
            <a:r>
              <a:rPr lang="en-US" altLang="ja-JP" sz="9600" dirty="0" err="1">
                <a:latin typeface="Meiryo UI" panose="020B0604030504040204" pitchFamily="50" charset="-128"/>
                <a:ea typeface="Meiryo UI" panose="020B0604030504040204" pitchFamily="50" charset="-128"/>
                <a:cs typeface="Meiryo UI" panose="020B0604030504040204" pitchFamily="50" charset="-128"/>
              </a:rPr>
              <a:t>noticewhen</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 distributing target OSS.</a:t>
            </a:r>
          </a:p>
          <a:p>
            <a:pPr marL="0" indent="0" eaLnBrk="0" fontAlgn="base" hangingPunct="0">
              <a:lnSpc>
                <a:spcPct val="120000"/>
              </a:lnSpc>
              <a:buNone/>
            </a:pP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err="1">
                <a:latin typeface="Meiryo UI" panose="020B0604030504040204" pitchFamily="50" charset="-128"/>
                <a:ea typeface="Meiryo UI" panose="020B0604030504040204" pitchFamily="50" charset="-128"/>
                <a:cs typeface="Meiryo UI" panose="020B0604030504040204" pitchFamily="50" charset="-128"/>
              </a:rPr>
              <a:t>GPLv</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 2: Section 1</a:t>
            </a:r>
          </a:p>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err="1">
                <a:latin typeface="Meiryo UI" panose="020B0604030504040204" pitchFamily="50" charset="-128"/>
                <a:ea typeface="Meiryo UI" panose="020B0604030504040204" pitchFamily="50" charset="-128"/>
                <a:cs typeface="Meiryo UI" panose="020B0604030504040204" pitchFamily="50" charset="-128"/>
              </a:rPr>
              <a:t>GPLv</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 3: Section 4</a:t>
            </a:r>
            <a:endParaRPr lang="en-US" altLang="ja-JP" sz="25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59"/>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a:solidFill>
                  <a:schemeClr val="tx1"/>
                </a:solidFill>
                <a:latin typeface="Meiryo UI" panose="020B0604030504040204" pitchFamily="50" charset="-128"/>
                <a:ea typeface="Meiryo UI" panose="020B0604030504040204" pitchFamily="50" charset="-128"/>
                <a:cs typeface="Meiryo UI" panose="020B0604030504040204" pitchFamily="50" charset="-128"/>
              </a:rPr>
              <a:t>When distributing the OSS which is licensed under GPL,do I need to distribute the copyright notice in additionto the license document together?</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5" name="テキスト ボックス 4"/>
          <p:cNvSpPr txBox="1"/>
          <p:nvPr/>
        </p:nvSpPr>
        <p:spPr>
          <a:xfrm>
            <a:off x="467544" y="6392361"/>
            <a:ext cx="299729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#GPL</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 notice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2533113"/>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 xmlns:a16="http://schemas.microsoft.com/office/drawing/2014/main" id="{244B7846-3E69-4550-B2FB-307647B94455}"/>
              </a:ext>
            </a:extLst>
          </p:cNvPr>
          <p:cNvSpPr/>
          <p:nvPr/>
        </p:nvSpPr>
        <p:spPr>
          <a:xfrm>
            <a:off x="4053236" y="3244334"/>
            <a:ext cx="1037528" cy="369332"/>
          </a:xfrm>
          <a:prstGeom prst="rect">
            <a:avLst/>
          </a:prstGeom>
        </p:spPr>
        <p:txBody>
          <a:bodyPr wrap="none">
            <a:spAutoFit/>
          </a:bodyPr>
          <a:lstStyle/>
          <a:p>
            <a:r>
              <a:rPr lang="en-US" altLang="ja-JP">
                <a:latin typeface="Meiryo UI" panose="020B0604030504040204" pitchFamily="50" charset="-128"/>
                <a:ea typeface="Meiryo UI" panose="020B0604030504040204" pitchFamily="50" charset="-128"/>
                <a:cs typeface="Meiryo UI" panose="020B0604030504040204" pitchFamily="50" charset="-128"/>
              </a:rPr>
              <a:t>SOFTIC</a:t>
            </a:r>
            <a:endParaRPr lang="ja-JP" altLang="en-US"/>
          </a:p>
        </p:txBody>
      </p:sp>
      <p:sp>
        <p:nvSpPr>
          <p:cNvPr id="14" name="スライド番号プレースホルダー 13"/>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Tree>
    <p:extLst>
      <p:ext uri="{BB962C8B-B14F-4D97-AF65-F5344CB8AC3E}">
        <p14:creationId xmlns:p14="http://schemas.microsoft.com/office/powerpoint/2010/main" val="1012113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800821"/>
            <a:ext cx="8280920" cy="351384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36525"/>
            <a:ext cx="8229600" cy="86568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using the GPL wrapper, how does GPL affect my own program?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429000"/>
            <a:ext cx="8310139" cy="2927350"/>
          </a:xfrm>
        </p:spPr>
        <p:txBody>
          <a:bodyPr>
            <a:noAutofit/>
          </a:bodyPr>
          <a:lstStyle/>
          <a:p>
            <a:pPr marL="0" indent="0" eaLnBrk="0" fontAlgn="base" hangingPunct="0">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will also have to apply the GPL condition to your own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program.Since</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FSF publishes similar QA, please refer to the following information.</a:t>
            </a: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I'd like to incorporate GPL-</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coveredsoftware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in my proprietary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system.Can</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I do this by putting a “wrapper” module, under a GPL-compatible lax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permissivelicense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(such as the X11 license) in between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theGPL</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-covered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partand</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the proprietary part?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https://www.gnu.org/licenses/gpl-faq.ja.html#GPLWrapper</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3160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plan to use GPL library A for our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program.This</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library A and my own program link via library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B.Do</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have to apply the GPL conditions to our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programeven</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linking to our program by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applyinga</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less restrictive MIT license etc. to this library B?</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788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#GPL</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link</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wrapper</a:t>
            </a:r>
            <a:r>
              <a:rPr kumimoji="1" lang="ja-JP" altLang="en-US" sz="1200" dirty="0">
                <a:latin typeface="Meiryo UI" panose="020B0604030504040204" pitchFamily="50" charset="-128"/>
                <a:ea typeface="Meiryo UI" panose="020B0604030504040204" pitchFamily="50" charset="-128"/>
              </a:rPr>
              <a:t>　</a:t>
            </a: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928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4956914" y="1074222"/>
            <a:ext cx="3863558" cy="338554"/>
          </a:xfrm>
          <a:prstGeom prst="rect">
            <a:avLst/>
          </a:prstGeom>
          <a:noFill/>
        </p:spPr>
        <p:txBody>
          <a:bodyPr wrap="none" rtlCol="0">
            <a:spAutoFit/>
          </a:bodyPr>
          <a:lstStyle/>
          <a:p>
            <a:r>
              <a:rPr lang="en-US" altLang="ja-JP" sz="1600" dirty="0"/>
              <a:t>"GPL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library"</a:t>
            </a:r>
            <a:r>
              <a:rPr lang="en-US" altLang="ja-JP" sz="1600" dirty="0"/>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library </a:t>
            </a:r>
            <a:r>
              <a:rPr lang="en-US" altLang="ja-JP" sz="1600" dirty="0"/>
              <a:t>licensed under GPL</a:t>
            </a:r>
            <a:endParaRPr kumimoji="1" lang="ja-JP" altLang="en-US" sz="1600" dirty="0"/>
          </a:p>
        </p:txBody>
      </p:sp>
      <p:sp>
        <p:nvSpPr>
          <p:cNvPr id="16" name="テキスト ボックス 15"/>
          <p:cNvSpPr txBox="1"/>
          <p:nvPr/>
        </p:nvSpPr>
        <p:spPr>
          <a:xfrm>
            <a:off x="3275856" y="2803575"/>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404226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lang="en-US" altLang="ja-JP" dirty="0"/>
              <a:t>Related to LGPL</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1590816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539552" y="260648"/>
            <a:ext cx="8147248"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LGPL affect to statically linked program?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12975"/>
            <a:ext cx="8280920" cy="3096345"/>
          </a:xfrm>
        </p:spPr>
        <p:txBody>
          <a:bodyPr>
            <a:noAutofit/>
          </a:bodyPr>
          <a:lstStyle/>
          <a:p>
            <a:pPr marL="0" indent="0" eaLnBrk="0" fontAlgn="base" hangingPunct="0">
              <a:lnSpc>
                <a:spcPts val="23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You don’t need to adopt LGPL for the other program.  However there is a condition adopted to the program.</a:t>
            </a:r>
          </a:p>
          <a:p>
            <a:pPr marL="0" indent="0" eaLnBrk="0" fontAlgn="base" hangingPunct="0">
              <a:lnSpc>
                <a:spcPts val="23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Please </a:t>
            </a:r>
            <a:r>
              <a:rPr lang="en-US" altLang="ja-JP" sz="1800">
                <a:latin typeface="Meiryo UI" panose="020B0604030504040204" pitchFamily="50" charset="-128"/>
                <a:ea typeface="Meiryo UI" panose="020B0604030504040204" pitchFamily="50" charset="-128"/>
                <a:cs typeface="Meiryo UI" panose="020B0604030504040204" pitchFamily="50" charset="-128"/>
              </a:rPr>
              <a:t>see D-3-8</a:t>
            </a:r>
            <a:r>
              <a:rPr lang="ja-JP" altLang="en-US" sz="180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of </a:t>
            </a:r>
            <a:r>
              <a:rPr lang="en-US" altLang="ja-JP" sz="1800">
                <a:latin typeface="Meiryo UI" panose="020B0604030504040204" pitchFamily="50" charset="-128"/>
                <a:ea typeface="Meiryo UI" panose="020B0604030504040204" pitchFamily="50" charset="-128"/>
                <a:cs typeface="Meiryo UI" panose="020B0604030504040204" pitchFamily="50" charset="-128"/>
              </a:rPr>
              <a:t>SOFTIC’s </a:t>
            </a:r>
            <a:r>
              <a:rPr lang="ja-JP" altLang="en-US" sz="1800">
                <a:latin typeface="Meiryo UI" panose="020B0604030504040204" pitchFamily="50" charset="-128"/>
                <a:ea typeface="Meiryo UI" panose="020B0604030504040204" pitchFamily="50" charset="-128"/>
                <a:cs typeface="Meiryo UI" panose="020B0604030504040204" pitchFamily="50" charset="-128"/>
              </a:rPr>
              <a:t>「</a:t>
            </a:r>
            <a:r>
              <a:rPr lang="en-US" altLang="ja-JP" sz="1800">
                <a:latin typeface="Meiryo UI" panose="020B0604030504040204" pitchFamily="50" charset="-128"/>
                <a:ea typeface="Meiryo UI" panose="020B0604030504040204" pitchFamily="50" charset="-128"/>
                <a:cs typeface="Meiryo UI" panose="020B0604030504040204" pitchFamily="50" charset="-128"/>
                <a:hlinkClick r:id="rId3"/>
              </a:rPr>
              <a:t>Use of OSS in the IoT era and legal problems Q &amp; A collection</a:t>
            </a:r>
            <a:r>
              <a:rPr lang="ja-JP" altLang="en-US" sz="180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for detailed conditions of LGPL.</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100"/>
              </a:lnSpc>
              <a:spcBef>
                <a:spcPts val="0"/>
              </a:spcBef>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【Related information】</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100"/>
              </a:lnSpc>
              <a:spcBef>
                <a:spcPts val="0"/>
              </a:spcBef>
              <a:buNone/>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LGPLv2.1: Section 6</a:t>
            </a:r>
          </a:p>
          <a:p>
            <a:pPr marL="0" indent="0" eaLnBrk="0" fontAlgn="base" hangingPunct="0">
              <a:lnSpc>
                <a:spcPts val="2100"/>
              </a:lnSpc>
              <a:spcBef>
                <a:spcPts val="0"/>
              </a:spcBef>
              <a:buNone/>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LGPLv3: Section 4</a:t>
            </a:r>
          </a:p>
          <a:p>
            <a:pPr marL="0" indent="0" eaLnBrk="0" fontAlgn="base" hangingPunct="0">
              <a:lnSpc>
                <a:spcPts val="2100"/>
              </a:lnSpc>
              <a:spcBef>
                <a:spcPts val="0"/>
              </a:spcBef>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ts val="2100"/>
              </a:lnSpc>
              <a:spcBef>
                <a:spcPts val="0"/>
              </a:spcBef>
              <a:buNone/>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cs typeface="Meiryo UI" panose="020B0604030504040204" pitchFamily="50" charset="-128"/>
                <a:hlinkClick r:id="rId4"/>
              </a:rPr>
              <a:t>Is there different requirement in GPL for a module which is statically linked to GPL work and for a module which is dynamically linked to the GPL work?</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a:t>
            </a:r>
          </a:p>
          <a:p>
            <a:pPr eaLnBrk="0" fontAlgn="base" hangingPunct="0">
              <a:lnSpc>
                <a:spcPts val="23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9361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 I need to adopt LGPL for other program which is statically linked to an OSS under LGPL?</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29685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492896"/>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4" name="テキスト ボックス 13">
            <a:extLst>
              <a:ext uri="{FF2B5EF4-FFF2-40B4-BE49-F238E27FC236}">
                <a16:creationId xmlns="" xmlns:a16="http://schemas.microsoft.com/office/drawing/2014/main" id="{1F3C87A8-C9D5-403A-9141-1BF329374B2F}"/>
              </a:ext>
            </a:extLst>
          </p:cNvPr>
          <p:cNvSpPr txBox="1"/>
          <p:nvPr/>
        </p:nvSpPr>
        <p:spPr>
          <a:xfrm>
            <a:off x="251520" y="6381328"/>
            <a:ext cx="220893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static link</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affect</a:t>
            </a:r>
            <a:r>
              <a:rPr kumimoji="1" lang="ja-JP" altLang="en-US" sz="120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#LGPL</a:t>
            </a:r>
            <a:endParaRPr kumimoji="1" lang="ja-JP" altLang="en-US" sz="1200" dirty="0">
              <a:latin typeface="Meiryo UI" panose="020B0604030504040204" pitchFamily="50" charset="-128"/>
              <a:ea typeface="Meiryo UI" panose="020B0604030504040204" pitchFamily="50" charset="-128"/>
            </a:endParaRPr>
          </a:p>
        </p:txBody>
      </p:sp>
      <p:sp>
        <p:nvSpPr>
          <p:cNvPr id="13" name="スライド番号プレースホルダー 12"/>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2577806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lang="en-US" altLang="ja-JP" dirty="0"/>
              <a:t>Related to AGPL</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1436368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19567"/>
            <a:ext cx="8229600" cy="6891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AGPL mandatory to provide source code without distributing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501008"/>
            <a:ext cx="8310139" cy="2891353"/>
          </a:xfrm>
        </p:spPr>
        <p:txBody>
          <a:bodyPr>
            <a:noAutofit/>
          </a:bodyPr>
          <a:lstStyle/>
          <a:p>
            <a:pPr marL="0" indent="0" eaLnBrk="0" fontAlgn="base" hangingPunct="0">
              <a:buNone/>
            </a:pPr>
            <a:r>
              <a:rPr lang="ja-JP" altLang="en-US" sz="1800">
                <a:latin typeface="Meiryo UI" panose="020B0604030504040204" pitchFamily="50" charset="-128"/>
                <a:ea typeface="Meiryo UI" panose="020B0604030504040204" pitchFamily="50" charset="-128"/>
                <a:cs typeface="Meiryo UI" panose="020B0604030504040204" pitchFamily="50" charset="-128"/>
              </a:rPr>
              <a:t>　</a:t>
            </a:r>
            <a:r>
              <a:rPr lang="en-US" altLang="ja-JP" sz="1800">
                <a:latin typeface="Meiryo UI" panose="020B0604030504040204" pitchFamily="50" charset="-128"/>
                <a:ea typeface="Meiryo UI" panose="020B0604030504040204" pitchFamily="50" charset="-128"/>
                <a:cs typeface="Meiryo UI" panose="020B0604030504040204" pitchFamily="50" charset="-128"/>
              </a:rPr>
              <a:t>1. When exchanging with a service user via a network</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   and</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  2. When AGPL OSS is modified(Note) Includes the case (AGPL)applied to other programs by link etc. (propagation).</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For propagation, refer to (D-3-1) of SOFTIC 's</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hlinkClick r:id="rId3"/>
              </a:rPr>
              <a:t>"Use of OSS in the IoT era and legal problems Q &amp; A collection".</a:t>
            </a:r>
            <a:endParaRPr lang="en-US" altLang="ja-JP" sz="180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
            </a:r>
            <a:br>
              <a:rPr lang="en-US" altLang="ja-JP" sz="1800">
                <a:latin typeface="Meiryo UI" panose="020B0604030504040204" pitchFamily="50" charset="-128"/>
                <a:ea typeface="Meiryo UI" panose="020B0604030504040204" pitchFamily="50" charset="-128"/>
                <a:cs typeface="Meiryo UI" panose="020B0604030504040204" pitchFamily="50" charset="-128"/>
              </a:rPr>
            </a:br>
            <a:r>
              <a:rPr lang="en-US" altLang="ja-JP" sz="180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AGPL: Section 0, Section 5, Section 13</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plan to use the AGPL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Affero</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GPLv</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3) OSS for services such as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SaaS.Do</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have to provide AGPL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Affero</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GPLv</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3) source code without distributing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27089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AfferoGPL</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AGPL</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#distribute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2731567"/>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2216296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476672"/>
            <a:ext cx="8229600" cy="5879678"/>
          </a:xfrm>
        </p:spPr>
        <p:txBody>
          <a:bodyPr>
            <a:normAutofit/>
          </a:bodyPr>
          <a:lstStyle/>
          <a:p>
            <a:pPr marL="0" indent="0">
              <a:buNone/>
            </a:pPr>
            <a:r>
              <a:rPr lang="en-US" altLang="ja-JP" sz="1800" dirty="0"/>
              <a:t>【QA added】</a:t>
            </a:r>
            <a:endParaRPr kumimoji="1" lang="en-US" altLang="ja-JP" sz="1800" dirty="0"/>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for?</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Should I abide by the license of the compiler I use?</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Which license should I apply when a OSS module consists of multiple components?</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How should I deal with OSSs that adopt incompatible licenses</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Am I exempt from the T&amp;Cs of nonfunctional OSS embedded in the </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product?</a:t>
            </a:r>
          </a:p>
          <a:p>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When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auto-generated part of your program matches with GPL?</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What should I do if the OSS license that we use is changed in the new version?</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Does GPL require description of copyright notice?</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using the GPL wrapper, how does GPL affect my own program?</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Is AGPL mandatory to provide source code without distributing OSS?</a:t>
            </a: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2046565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6265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797552"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another section have used it, can I use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645024"/>
            <a:ext cx="8229600"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you can follow the license condition or not depends on the object and methods of using the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need to refer to the license condition and confirm that your use of the OSS follows the condition.</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For example, when the OSS is used only in your company, the condition for distribute does not matter. But if you include the OSS into your product, you need to follow the condition of the distribution.</a:t>
            </a:r>
          </a:p>
          <a:p>
            <a:pPr eaLnBrk="0" fontAlgn="base" hangingPunct="0"/>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investigating OSSs which I can use,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found out that an OSS used by another section in my company has required function for our product.  Can I regard that I can  follow license condition because the another section have used that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16" name="スライド番号プレースホルダー 15"/>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19794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79755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Doesn’t OSS relate to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Although the OSS developer licensed his patent to the OSS user, another person may have patents related to the OSS.</a:t>
            </a:r>
          </a:p>
          <a:p>
            <a:pPr eaLnBrk="0" fontAlgn="base" hangingPunct="0">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Therefore, use of the OSS may constitute patent infringement.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Because free use of OSS is permitted, can I think that the OSS does not relate to patent infringement?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F6244045-13BF-4DAF-95C0-AD4A5E63C6F5}"/>
              </a:ext>
            </a:extLst>
          </p:cNvPr>
          <p:cNvSpPr txBox="1"/>
          <p:nvPr/>
        </p:nvSpPr>
        <p:spPr>
          <a:xfrm>
            <a:off x="219436" y="6309320"/>
            <a:ext cx="5288668" cy="461665"/>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#patent</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#infringement</a:t>
            </a:r>
            <a:br>
              <a:rPr lang="en-US" altLang="ja-JP" sz="1200">
                <a:latin typeface="Meiryo UI" panose="020B0604030504040204" pitchFamily="50" charset="-128"/>
                <a:ea typeface="Meiryo UI" panose="020B0604030504040204" pitchFamily="50" charset="-128"/>
              </a:rPr>
            </a:br>
            <a:r>
              <a:rPr lang="en-US" altLang="ja-JP" sz="1200">
                <a:latin typeface="Meiryo UI" panose="020B0604030504040204" pitchFamily="50" charset="-128"/>
                <a:ea typeface="Meiryo UI" panose="020B0604030504040204" pitchFamily="50" charset="-128"/>
              </a:rPr>
              <a:t>#patent</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Contributor has no duty to abandon his registered patents.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Contributor basically cannot exercise patent against the OSS which were contributed on the premise that the contributor permits free use.  But the contributor can exercise the patent against another product which is not related the OSS.</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“Exercise (the) patent” means request of injunction or compensation for damage</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 program to OSS community, does the contributor need to abandon his patent?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#patent</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#community  #</a:t>
            </a:r>
            <a:r>
              <a:rPr lang="en-US" altLang="ja-JP" sz="120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261944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2"/>
            <a:ext cx="792088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kind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need to include the original language license provided by OSS developer.  If you provide a translation as a reference, you need to clarify that the original language license is the official version.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sufficient to provide the customer with a translation of the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install on behalf of the customer,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don’t</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need to follow the license condition?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download the OSS in an office of your company and provide it with your customer, please confirm the condition of distribution because you are distributing the OSS.</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(FYI)  There may be a license condition which does not regard the provision as the “OSS distribution” in case that is the customer’s request.</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 download an OSS and install it on behalf of a customer on the customer’s request, do I need to care about the license condition because I provide the OSS to the customer?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357144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92088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Only the copyright holder can decide the OSS license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 distributor cannot modify the OSS’s license condition.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the customer cannot follow.  Can I delete the condition when I distribute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 xmlns:a16="http://schemas.microsoft.com/office/drawing/2014/main"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5" name="スライド番号プレースホルダー 14"/>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1802765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1418</TotalTime>
  <Words>2685</Words>
  <Application>Microsoft Office PowerPoint</Application>
  <PresentationFormat>画面に合わせる (4:3)</PresentationFormat>
  <Paragraphs>441</Paragraphs>
  <Slides>38</Slides>
  <Notes>30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Meiryo UI</vt:lpstr>
      <vt:lpstr>ＭＳ Ｐゴシック</vt:lpstr>
      <vt:lpstr>メイリオ</vt:lpstr>
      <vt:lpstr>Arial</vt:lpstr>
      <vt:lpstr>Calibri</vt:lpstr>
      <vt:lpstr>Wingdings</vt:lpstr>
      <vt:lpstr>Office ​​テーマ</vt:lpstr>
      <vt:lpstr>Frequent Misunderstandings  of OSS licenses</vt:lpstr>
      <vt:lpstr>General QA（Common to licenses）</vt:lpstr>
      <vt:lpstr>If not prohibited, can I use it?</vt:lpstr>
      <vt:lpstr>If another section have used it, can I use it?</vt:lpstr>
      <vt:lpstr>Doesn’t OSS relate to patent infringement?</vt:lpstr>
      <vt:lpstr>If I contribute to OSS community,  do I need to abandon my patent?</vt:lpstr>
      <vt:lpstr>Is it kind to provide translated license document?</vt:lpstr>
      <vt:lpstr>If I install on behalf of the customer,  don’t I need to follow the license condition?</vt:lpstr>
      <vt:lpstr>Can I modify the license?</vt:lpstr>
      <vt:lpstr>If not modified, don’t I need to provide source code?</vt:lpstr>
      <vt:lpstr>If modified, do I need to provide the modified source?</vt:lpstr>
      <vt:lpstr>Can I provide source cord by indicating  the developer’s URL?</vt:lpstr>
      <vt:lpstr>Is it OK to copy a license from OSI site?</vt:lpstr>
      <vt:lpstr>（Supplement) Sample in the OSI site</vt:lpstr>
      <vt:lpstr>Whom should I make the source code available for?</vt:lpstr>
      <vt:lpstr>Should I abide by the license of the compiler I use?</vt:lpstr>
      <vt:lpstr>Which license should I apply when a OSS module consists of multiple components?</vt:lpstr>
      <vt:lpstr>How should I deal with OSSs that adopt incompatible licenses?</vt:lpstr>
      <vt:lpstr>Am I exempt from the T&amp;Cs of nonfunctional OSS embedded in the product?</vt:lpstr>
      <vt:lpstr>When auto-generated part of your program matches with GPL?</vt:lpstr>
      <vt:lpstr>What should I do if the OSS license that we use is changed in the new version?</vt:lpstr>
      <vt:lpstr>How should I deal with dual license?</vt:lpstr>
      <vt:lpstr>Related to BSD</vt:lpstr>
      <vt:lpstr>Does the BSD license require only copyright notice?</vt:lpstr>
      <vt:lpstr>Related to APACHE LICENSE V2</vt:lpstr>
      <vt:lpstr>How to deal with a blank for copyright notice?</vt:lpstr>
      <vt:lpstr>（Example） APPENDIX of APACHE LICENSE V2.0</vt:lpstr>
      <vt:lpstr>Related to GPL</vt:lpstr>
      <vt:lpstr>Does GPL prohibit sale?</vt:lpstr>
      <vt:lpstr>Does GPL affect to dynamic linked program?</vt:lpstr>
      <vt:lpstr>Does GPL require description of copyright notice?</vt:lpstr>
      <vt:lpstr>When using the GPL wrapper, how does GPL affect my own program?</vt:lpstr>
      <vt:lpstr>Related to LGPL</vt:lpstr>
      <vt:lpstr>Does LGPL affect to statically linked program?</vt:lpstr>
      <vt:lpstr>Related to AGPL</vt:lpstr>
      <vt:lpstr>Is AGPL mandatory to provide source code without distributing OSS?</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56</cp:revision>
  <dcterms:created xsi:type="dcterms:W3CDTF">2018-08-01T08:19:55Z</dcterms:created>
  <dcterms:modified xsi:type="dcterms:W3CDTF">2019-03-08T09:36:24Z</dcterms:modified>
  <cp:category>公開情報</cp:category>
</cp:coreProperties>
</file>