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2"/>
  </p:notesMasterIdLst>
  <p:handoutMasterIdLst>
    <p:handoutMasterId r:id="rId33"/>
  </p:handoutMasterIdLst>
  <p:sldIdLst>
    <p:sldId id="320" r:id="rId2"/>
    <p:sldId id="321" r:id="rId3"/>
    <p:sldId id="258" r:id="rId4"/>
    <p:sldId id="259" r:id="rId5"/>
    <p:sldId id="260" r:id="rId6"/>
    <p:sldId id="315" r:id="rId7"/>
    <p:sldId id="265" r:id="rId8"/>
    <p:sldId id="327" r:id="rId9"/>
    <p:sldId id="328" r:id="rId10"/>
    <p:sldId id="333" r:id="rId11"/>
    <p:sldId id="266" r:id="rId12"/>
    <p:sldId id="269" r:id="rId13"/>
    <p:sldId id="330" r:id="rId14"/>
    <p:sldId id="263" r:id="rId15"/>
    <p:sldId id="264" r:id="rId16"/>
    <p:sldId id="290" r:id="rId17"/>
    <p:sldId id="294" r:id="rId18"/>
    <p:sldId id="331" r:id="rId19"/>
    <p:sldId id="306" r:id="rId20"/>
    <p:sldId id="295" r:id="rId21"/>
    <p:sldId id="319" r:id="rId22"/>
    <p:sldId id="334" r:id="rId23"/>
    <p:sldId id="325" r:id="rId24"/>
    <p:sldId id="309" r:id="rId25"/>
    <p:sldId id="311" r:id="rId26"/>
    <p:sldId id="326" r:id="rId27"/>
    <p:sldId id="312" r:id="rId28"/>
    <p:sldId id="323" r:id="rId29"/>
    <p:sldId id="322" r:id="rId30"/>
    <p:sldId id="292" r:id="rId31"/>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CC"/>
    <a:srgbClr val="FFFF99"/>
    <a:srgbClr val="CC66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90" autoAdjust="0"/>
    <p:restoredTop sz="95571" autoAdjust="0"/>
  </p:normalViewPr>
  <p:slideViewPr>
    <p:cSldViewPr>
      <p:cViewPr varScale="1">
        <p:scale>
          <a:sx n="111" d="100"/>
          <a:sy n="111" d="100"/>
        </p:scale>
        <p:origin x="1152" y="114"/>
      </p:cViewPr>
      <p:guideLst>
        <p:guide orient="horz" pos="2160"/>
        <p:guide pos="2880"/>
      </p:guideLst>
    </p:cSldViewPr>
  </p:slideViewPr>
  <p:notesTextViewPr>
    <p:cViewPr>
      <p:scale>
        <a:sx n="1" d="1"/>
        <a:sy n="1" d="1"/>
      </p:scale>
      <p:origin x="0" y="0"/>
    </p:cViewPr>
  </p:notesTextViewPr>
  <p:sorterViewPr>
    <p:cViewPr>
      <p:scale>
        <a:sx n="125" d="100"/>
        <a:sy n="125" d="100"/>
      </p:scale>
      <p:origin x="0" y="-44904"/>
    </p:cViewPr>
  </p:sorterViewPr>
  <p:notesViewPr>
    <p:cSldViewPr>
      <p:cViewPr varScale="1">
        <p:scale>
          <a:sx n="48" d="100"/>
          <a:sy n="48" d="100"/>
        </p:scale>
        <p:origin x="-2382"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2020/3/18</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2020/3/18</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842482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4256001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2984430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3452443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4243377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374571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299506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3552418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1357167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2583278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1811169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1002409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3735689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2718206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2347213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594146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2428080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1342897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2411749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2846323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3750816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2594435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2488345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F6EEF47-1700-4DA1-A12A-46C3A98268AE}" type="datetime1">
              <a:rPr kumimoji="1" lang="ja-JP" altLang="en-US" smtClean="0"/>
              <a:t>2020/3/18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09B751-E20B-4601-8FCC-4DCE76AAF79A}" type="datetime1">
              <a:rPr kumimoji="1" lang="ja-JP" altLang="en-US" smtClean="0"/>
              <a:t>2020/3/18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FEAAAF7-EDA0-4235-A545-7AB0C24FBDA6}" type="datetime1">
              <a:rPr kumimoji="1" lang="ja-JP" altLang="en-US" smtClean="0"/>
              <a:t>2020/3/18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5640C0F-A32A-4236-A248-B36E840FF7D6}" type="datetime1">
              <a:rPr kumimoji="1" lang="ja-JP" altLang="en-US" smtClean="0"/>
              <a:t>2020/3/18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96EB0ED-91E7-44FC-A66F-1DCEBF319813}" type="datetime1">
              <a:rPr kumimoji="1" lang="ja-JP" altLang="en-US" smtClean="0"/>
              <a:t>2020/3/18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C1B8B4B-7C72-4AB9-B97E-4EAA61B6F01F}" type="datetime1">
              <a:rPr kumimoji="1" lang="ja-JP" altLang="en-US" smtClean="0"/>
              <a:t>2020/3/18</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9E63B48-0467-4B6C-A234-7338FF705378}" type="datetime1">
              <a:rPr kumimoji="1" lang="ja-JP" altLang="en-US" smtClean="0"/>
              <a:t>2020/3/18</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4E36825-C6A1-41EE-892B-E07291ADACA4}" type="datetime1">
              <a:rPr kumimoji="1" lang="ja-JP" altLang="en-US" smtClean="0"/>
              <a:t>2020/3/18</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41DE8D1-3938-40AC-A0C1-479AEC672C84}" type="datetime1">
              <a:rPr kumimoji="1" lang="ja-JP" altLang="en-US" smtClean="0"/>
              <a:t>2020/3/18</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B62A7E3-23A2-4FE6-AB59-3F8AD1E842E6}" type="datetime1">
              <a:rPr kumimoji="1" lang="ja-JP" altLang="en-US" smtClean="0"/>
              <a:t>2020/3/18</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2FDA3B1-B00D-4131-9807-A15A1FC744C7}" type="datetime1">
              <a:rPr kumimoji="1" lang="ja-JP" altLang="en-US" smtClean="0"/>
              <a:t>2020/3/18</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64DE0-D899-4AB4-8D01-B3366D9037CB}" type="datetime1">
              <a:rPr kumimoji="1" lang="ja-JP" altLang="en-US" smtClean="0"/>
              <a:t>2020/3/18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（パブリックドメイン）</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www.osll.jp/" TargetMode="External"/><Relationship Id="rId5" Type="http://schemas.openxmlformats.org/officeDocument/2006/relationships/hyperlink" Target="https://wiki.linuxfoundation.org/openchain/openchain-japanese-working-group"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japan-wg+subscribe@lists.openchainproject.or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99592" y="548680"/>
            <a:ext cx="7344816" cy="1003027"/>
          </a:xfrm>
          <a:solidFill>
            <a:srgbClr val="CCECFF"/>
          </a:solidFill>
          <a:ln>
            <a:solidFill>
              <a:schemeClr val="bg1">
                <a:lumMod val="50000"/>
              </a:schemeClr>
            </a:solidFill>
          </a:ln>
        </p:spPr>
        <p:txBody>
          <a:bodyPr>
            <a:norm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ライセンス関連でよくある誤解　</a:t>
            </a:r>
            <a:r>
              <a:rPr lang="en-US" altLang="ja-JP" sz="3200" dirty="0" smtClean="0">
                <a:latin typeface="Meiryo UI" panose="020B0604030504040204" pitchFamily="50" charset="-128"/>
                <a:ea typeface="Meiryo UI" panose="020B0604030504040204" pitchFamily="50" charset="-128"/>
                <a:cs typeface="Meiryo UI" panose="020B0604030504040204" pitchFamily="50" charset="-128"/>
              </a:rPr>
              <a:t>V4</a:t>
            </a:r>
            <a:endParaRPr kumimoji="1" lang="ja-JP" altLang="en-US" sz="3200" dirty="0"/>
          </a:p>
        </p:txBody>
      </p:sp>
      <p:sp>
        <p:nvSpPr>
          <p:cNvPr id="3" name="サブタイトル 2"/>
          <p:cNvSpPr>
            <a:spLocks noGrp="1"/>
          </p:cNvSpPr>
          <p:nvPr>
            <p:ph type="subTitle" idx="1"/>
            <p:custDataLst>
              <p:tags r:id="rId1"/>
            </p:custDataLst>
          </p:nvPr>
        </p:nvSpPr>
        <p:spPr>
          <a:xfrm>
            <a:off x="899592" y="1700808"/>
            <a:ext cx="7344816" cy="4655542"/>
          </a:xfrm>
          <a:solidFill>
            <a:srgbClr val="FFFFCC"/>
          </a:solidFill>
          <a:ln>
            <a:solidFill>
              <a:schemeClr val="bg1">
                <a:lumMod val="65000"/>
              </a:schemeClr>
            </a:solidFill>
          </a:ln>
        </p:spPr>
        <p:txBody>
          <a:bodyPr>
            <a:normAutofit fontScale="77500" lnSpcReduction="20000"/>
          </a:bodyPr>
          <a:lstStyle/>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本ドキュメントは、インターネットの記事やセミナーの質問等にて、よくある誤解をまとめたものです。初心者向けの内容であり、各社に共通しそうな一般的な内容としています。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の内容にコメント等がある場合は、本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へご参加いただけますと幸いです。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本資料は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の下でリリースされています。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記載内容について、</a:t>
            </a:r>
            <a:r>
              <a:rPr lang="ja-JP" altLang="en-US" sz="20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作成者、提供元は一切の責任を負いません</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ので、ご承知のうえご利用ください</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提供元：</a:t>
            </a:r>
            <a:r>
              <a:rPr lang="en-US" altLang="ja-JP" sz="210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1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Japan WG</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作成</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algn="l">
              <a:lnSpc>
                <a:spcPts val="3000"/>
              </a:lnSpc>
              <a:spcBef>
                <a:spcPts val="0"/>
              </a:spcBef>
            </a:pPr>
            <a:r>
              <a:rPr lang="en-US" altLang="ja-JP" sz="21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協力   ：</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OSS</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ライセンス研究所</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4" name="テキスト ボックス 3"/>
          <p:cNvSpPr txBox="1"/>
          <p:nvPr/>
        </p:nvSpPr>
        <p:spPr>
          <a:xfrm>
            <a:off x="5767194" y="188640"/>
            <a:ext cx="2621230" cy="369332"/>
          </a:xfrm>
          <a:prstGeom prst="rect">
            <a:avLst/>
          </a:prstGeom>
          <a:noFill/>
        </p:spPr>
        <p:txBody>
          <a:bodyPr wrap="none" rtlCol="0">
            <a:spAutoFit/>
          </a:bodyPr>
          <a:lstStyle/>
          <a:p>
            <a:r>
              <a:rPr kumimoji="1" lang="ja-JP" altLang="en-US" dirty="0"/>
              <a:t>更新日：</a:t>
            </a:r>
            <a:r>
              <a:rPr kumimoji="1" lang="en-US" altLang="ja-JP" dirty="0"/>
              <a:t>2019</a:t>
            </a:r>
            <a:r>
              <a:rPr kumimoji="1" lang="ja-JP" altLang="en-US" dirty="0" smtClean="0"/>
              <a:t>年</a:t>
            </a:r>
            <a:r>
              <a:rPr lang="en-US" altLang="ja-JP" dirty="0"/>
              <a:t>12</a:t>
            </a:r>
            <a:r>
              <a:rPr kumimoji="1" lang="ja-JP" altLang="en-US" dirty="0" smtClean="0"/>
              <a:t>月</a:t>
            </a:r>
            <a:r>
              <a:rPr kumimoji="1" lang="en-US" altLang="ja-JP" smtClean="0"/>
              <a:t>26</a:t>
            </a:r>
            <a:r>
              <a:rPr kumimoji="1" lang="ja-JP" altLang="en-US" smtClean="0"/>
              <a:t>日</a:t>
            </a:r>
            <a:endParaRPr kumimoji="1" lang="ja-JP" altLang="en-US" dirty="0"/>
          </a:p>
        </p:txBody>
      </p:sp>
    </p:spTree>
    <p:extLst>
      <p:ext uri="{BB962C8B-B14F-4D97-AF65-F5344CB8AC3E}">
        <p14:creationId xmlns:p14="http://schemas.microsoft.com/office/powerpoint/2010/main" val="1954214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ライセンス文書を添付すると</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の改変になる？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そのものを変更しているわけではないですし、ライセンス条件を遵守するための行為ですので、改変にはなりません</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ライセンスが添付されて</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いなかった場合、まずは、</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オリジナルを探し、そこ</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にライセンスファイルが付いていれば</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それを</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付けてください。オリジナル</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も付いていない</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場合</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、著作権者</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にライセンスを添付するよう依頼</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66339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に著名なライセンスが適用される旨が記載されていました。しかし、配布時にライセンスを添付する義務があるにもかかわらず、ライセンスファイルが添付されていませんでした。この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に指定のライセンスファイルを添付して配布した場合、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を改変したことになりますか？</a:t>
            </a:r>
          </a:p>
        </p:txBody>
      </p:sp>
      <p:sp>
        <p:nvSpPr>
          <p:cNvPr id="9" name="テキスト ボックス 8"/>
          <p:cNvSpPr txBox="1"/>
          <p:nvPr/>
        </p:nvSpPr>
        <p:spPr>
          <a:xfrm>
            <a:off x="3131840" y="3282315"/>
            <a:ext cx="3744416" cy="769441"/>
          </a:xfrm>
          <a:prstGeom prst="rect">
            <a:avLst/>
          </a:prstGeom>
          <a:noFill/>
        </p:spPr>
        <p:txBody>
          <a:bodyPr wrap="square" rtlCol="0">
            <a:spAutoFit/>
          </a:bodyPr>
          <a:lstStyle/>
          <a:p>
            <a:r>
              <a:rPr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a:t>
            </a:r>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55609"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kumimoji="1" lang="ja-JP" altLang="en-US" sz="1200" smtClean="0">
                <a:latin typeface="Meiryo UI" panose="020B0604030504040204" pitchFamily="50" charset="-128"/>
                <a:ea typeface="Meiryo UI" panose="020B0604030504040204" pitchFamily="50" charset="-128"/>
              </a:rPr>
              <a:t>ライセンス文書　＃改変</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9</a:t>
            </a:fld>
            <a:endParaRPr kumimoji="1" lang="ja-JP" altLang="en-US"/>
          </a:p>
        </p:txBody>
      </p:sp>
    </p:spTree>
    <p:extLst>
      <p:ext uri="{BB962C8B-B14F-4D97-AF65-F5344CB8AC3E}">
        <p14:creationId xmlns:p14="http://schemas.microsoft.com/office/powerpoint/2010/main" val="880681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代行作業であれば、ライセンス条件は関係なし？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22378"/>
            <a:ext cx="8291264" cy="2761620"/>
          </a:xfrm>
        </p:spPr>
        <p:txBody>
          <a:bodyPr>
            <a:noAutofit/>
          </a:bodyPr>
          <a:lstStyle/>
          <a:p>
            <a:pPr fontAlgn="base">
              <a:lnSpc>
                <a:spcPts val="3000"/>
              </a:lnSpc>
              <a:spcBef>
                <a:spcPts val="0"/>
              </a:spcBef>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多くの</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では、</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を配布する際にライセンス条件を課しています。</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自社内</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でダウンロードした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を、お客様の事務所へ持ち込む場合は、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を配布して</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いますので</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、ライセンス条件で定められた配布する際の条件を遵守する必要があります</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ライセンス条件によっては、お客様からの依頼による場合は、配布とみなさないものもあり得ます。</a:t>
            </a: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お客様からの依頼により、</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をダウンロードしてインストールする作業を代行して行う場合、お客様へ</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を提</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供したとしても、特にライセンス条件を気にする必要はないと思っていいですか？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11CB18C-8867-42F7-ABAC-69BF061F1ADC}"/>
              </a:ext>
            </a:extLst>
          </p:cNvPr>
          <p:cNvSpPr txBox="1"/>
          <p:nvPr/>
        </p:nvSpPr>
        <p:spPr>
          <a:xfrm>
            <a:off x="418320" y="6428654"/>
            <a:ext cx="154561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代行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インストール</a:t>
            </a:r>
          </a:p>
        </p:txBody>
      </p:sp>
      <p:sp>
        <p:nvSpPr>
          <p:cNvPr id="12" name="テキスト ボックス 11">
            <a:extLst>
              <a:ext uri="{FF2B5EF4-FFF2-40B4-BE49-F238E27FC236}">
                <a16:creationId xmlns:a16="http://schemas.microsoft.com/office/drawing/2014/main" id="{3054D590-BA1B-4DE2-9632-4FFF2F1BE11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05B085B-8487-4B01-A407-8AED33212CF0}"/>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pPr/>
              <a:t>10</a:t>
            </a:fld>
            <a:endParaRPr kumimoji="1" lang="ja-JP" altLang="en-US"/>
          </a:p>
        </p:txBody>
      </p:sp>
    </p:spTree>
    <p:extLst>
      <p:ext uri="{BB962C8B-B14F-4D97-AF65-F5344CB8AC3E}">
        <p14:creationId xmlns:p14="http://schemas.microsoft.com/office/powerpoint/2010/main" val="180653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のライセンス</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を修正する</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ことは可能</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のライセンス条件を決定できるのは、著作権者だけです。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著作権者の許諾を得ない限り、</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の配布者が、勝手にライセンス条件を変更することはできません。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のライセンス条件を確認したところ、配布先のお客様が遵守できない条件が記載されていました。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を配布する際、この条件を削除してもいいですか？</a:t>
            </a:r>
          </a:p>
        </p:txBody>
      </p:sp>
      <p:sp>
        <p:nvSpPr>
          <p:cNvPr id="9" name="テキスト ボックス 8"/>
          <p:cNvSpPr txBox="1"/>
          <p:nvPr/>
        </p:nvSpPr>
        <p:spPr>
          <a:xfrm>
            <a:off x="3275856"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BFDA7D5-659D-408B-A9F1-0304D9E9C529}"/>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修正</a:t>
            </a:r>
          </a:p>
        </p:txBody>
      </p:sp>
      <p:sp>
        <p:nvSpPr>
          <p:cNvPr id="12" name="テキスト ボックス 11">
            <a:extLst>
              <a:ext uri="{FF2B5EF4-FFF2-40B4-BE49-F238E27FC236}">
                <a16:creationId xmlns:a16="http://schemas.microsoft.com/office/drawing/2014/main" id="{82B4BED3-F7BB-445E-9DD0-E4D16410F83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7689BED-24FF-49F8-B101-A6E7BF37C1D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pPr/>
              <a:t>11</a:t>
            </a:fld>
            <a:endParaRPr kumimoji="1" lang="ja-JP" altLang="en-US"/>
          </a:p>
        </p:txBody>
      </p:sp>
    </p:spTree>
    <p:extLst>
      <p:ext uri="{BB962C8B-B14F-4D97-AF65-F5344CB8AC3E}">
        <p14:creationId xmlns:p14="http://schemas.microsoft.com/office/powerpoint/2010/main" val="2580678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700" dirty="0" smtClean="0">
                <a:latin typeface="Meiryo UI" panose="020B0604030504040204" pitchFamily="50" charset="-128"/>
                <a:ea typeface="Meiryo UI" panose="020B0604030504040204" pitchFamily="50" charset="-128"/>
                <a:cs typeface="Meiryo UI" panose="020B0604030504040204" pitchFamily="50" charset="-128"/>
              </a:rPr>
              <a:t>自社で開発</a:t>
            </a:r>
            <a:r>
              <a:rPr lang="ja-JP" altLang="en-US" sz="2700" dirty="0">
                <a:latin typeface="Meiryo UI" panose="020B0604030504040204" pitchFamily="50" charset="-128"/>
                <a:ea typeface="Meiryo UI" panose="020B0604030504040204" pitchFamily="50" charset="-128"/>
                <a:cs typeface="Meiryo UI" panose="020B0604030504040204" pitchFamily="50" charset="-128"/>
              </a:rPr>
              <a:t>した</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700" dirty="0">
                <a:latin typeface="Meiryo UI" panose="020B0604030504040204" pitchFamily="50" charset="-128"/>
                <a:ea typeface="Meiryo UI" panose="020B0604030504040204" pitchFamily="50" charset="-128"/>
                <a:cs typeface="Meiryo UI" panose="020B0604030504040204" pitchFamily="50" charset="-128"/>
              </a:rPr>
              <a:t>の</a:t>
            </a:r>
            <a:r>
              <a:rPr lang="ja-JP" altLang="en-US" sz="2700" dirty="0" smtClean="0">
                <a:latin typeface="Meiryo UI" panose="020B0604030504040204" pitchFamily="50" charset="-128"/>
                <a:ea typeface="Meiryo UI" panose="020B0604030504040204" pitchFamily="50" charset="-128"/>
                <a:cs typeface="Meiryo UI" panose="020B0604030504040204" pitchFamily="50" charset="-128"/>
              </a:rPr>
              <a:t>ライセンスを変更できる？</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fontAlgn="base">
              <a:lnSpc>
                <a:spcPts val="2700"/>
              </a:lnSpc>
              <a:spcBef>
                <a:spcPts val="0"/>
              </a:spcBef>
              <a:buFont typeface="Wingdings" panose="05000000000000000000" pitchFamily="2" charset="2"/>
              <a:buChar char="u"/>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この</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プログラム</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に自社以外から</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の貢献がまだ入っておらず、著作者</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が自社のみの</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状態であれば</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、自社の意志でライセンス</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変更することが可能</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です</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既</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にこのプログラムに他者からの貢献が入っている場合は、すべての貢献者の同意を得られればライセンスを</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変更する</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ことが可能です</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自社が</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作成</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して</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として公開したプログラムのライセンスを変更して配布したいのですが、変更することができますか？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ja-JP" altLang="en-US" sz="4400" b="1">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769763"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両立</a:t>
            </a:r>
            <a:r>
              <a:rPr lang="ja-JP" altLang="en-US" sz="1200" dirty="0" smtClean="0">
                <a:latin typeface="Meiryo UI" panose="020B0604030504040204" pitchFamily="50" charset="-128"/>
                <a:ea typeface="Meiryo UI" panose="020B0604030504040204" pitchFamily="50" charset="-128"/>
              </a:rPr>
              <a:t>性</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4353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pPr/>
              <a:t>12</a:t>
            </a:fld>
            <a:endParaRPr kumimoji="1" lang="ja-JP" altLang="en-US"/>
          </a:p>
        </p:txBody>
      </p:sp>
    </p:spTree>
    <p:extLst>
      <p:ext uri="{BB962C8B-B14F-4D97-AF65-F5344CB8AC3E}">
        <p14:creationId xmlns:p14="http://schemas.microsoft.com/office/powerpoint/2010/main" val="3663511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398240"/>
            <a:ext cx="8280920" cy="398308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改変したら、コミュニティへ提供する必要あり？</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271306"/>
            <a:ext cx="8280920" cy="314152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ライセンスによりますが</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、多く</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のライセンス条件では、改変したソースコードの開発コミュニティへの提供は任意であり、義務とはされていません。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ただし、ライセンス条件は、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の開発者が自由に設定できるため、利用する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なお、バグ修正を行なった場合は、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開発コミュニティへ提供して大もとの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を修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正してもらう方が、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のバージョンアップ後に再度修正する手間が無くなるため、提供することをお勧めします。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8372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を改変した場合、改変したソースコードを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開発コミュニティへ提供する必要がありますか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4225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4903258-C0C7-4EE9-AAB3-BD16CBEECD9A}"/>
              </a:ext>
            </a:extLst>
          </p:cNvPr>
          <p:cNvSpPr txBox="1"/>
          <p:nvPr/>
        </p:nvSpPr>
        <p:spPr>
          <a:xfrm>
            <a:off x="219436" y="6428654"/>
            <a:ext cx="292099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改変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p>
        </p:txBody>
      </p:sp>
      <p:sp>
        <p:nvSpPr>
          <p:cNvPr id="12" name="テキスト ボックス 11">
            <a:extLst>
              <a:ext uri="{FF2B5EF4-FFF2-40B4-BE49-F238E27FC236}">
                <a16:creationId xmlns:a16="http://schemas.microsoft.com/office/drawing/2014/main" id="{94D95B24-C342-4488-B223-962EB94FED6A}"/>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54FEA1A-D801-4E99-B878-7F21646A4754}"/>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pPr/>
              <a:t>13</a:t>
            </a:fld>
            <a:endParaRPr kumimoji="1" lang="ja-JP" altLang="en-US"/>
          </a:p>
        </p:txBody>
      </p:sp>
    </p:spTree>
    <p:extLst>
      <p:ext uri="{BB962C8B-B14F-4D97-AF65-F5344CB8AC3E}">
        <p14:creationId xmlns:p14="http://schemas.microsoft.com/office/powerpoint/2010/main" val="151780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2636912"/>
            <a:ext cx="864096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75755" y="116633"/>
            <a:ext cx="8644717"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ソースコード提供は開発元の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紹介で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251520" y="3503855"/>
            <a:ext cx="8640960" cy="2805465"/>
          </a:xfrm>
        </p:spPr>
        <p:txBody>
          <a:bodyPr>
            <a:noAutofit/>
          </a:bodyPr>
          <a:lstStyle/>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ソースコードの提供義務を負っているのは、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を利用している企業です。したがって、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のバイナリを製品に組み込んで販売するのであれば、販売する会社がソースコードも提供できるようにする必要があります。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ソースコードを確実に提供する手段をとる必要があります。例えば、自社がコントロール可能なサイトからダウンロード提供する方法があります。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開発者のダウンロードサイトは、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のバージョンアップ時に、対象のソースコードがダウンロードできなくなったり、リンク切れになったりすることがあります。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251520" y="1268760"/>
            <a:ext cx="864096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ライセンスの中には</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、ソースコードを提供する</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義務を含むものが</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あります。製品に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を組み込んだ場合、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開発者のダウンロードサイトの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を記載しておけばいいですか？</a:t>
            </a:r>
          </a:p>
        </p:txBody>
      </p:sp>
      <p:sp>
        <p:nvSpPr>
          <p:cNvPr id="9" name="テキスト ボックス 8"/>
          <p:cNvSpPr txBox="1"/>
          <p:nvPr/>
        </p:nvSpPr>
        <p:spPr>
          <a:xfrm>
            <a:off x="3059832" y="2634243"/>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1754EDB-7857-4060-971C-CD856BE04F3B}"/>
              </a:ext>
            </a:extLst>
          </p:cNvPr>
          <p:cNvSpPr txBox="1"/>
          <p:nvPr/>
        </p:nvSpPr>
        <p:spPr>
          <a:xfrm>
            <a:off x="395536" y="6428654"/>
            <a:ext cx="203773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9560E3F8-C65C-4B5F-90C0-8C489757DE0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D9FB9C74-F5BD-4F33-A3F0-92CF8BD0D4F0}"/>
              </a:ext>
            </a:extLst>
          </p:cNvPr>
          <p:cNvSpPr txBox="1"/>
          <p:nvPr/>
        </p:nvSpPr>
        <p:spPr>
          <a:xfrm>
            <a:off x="187896" y="236885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pPr/>
              <a:t>14</a:t>
            </a:fld>
            <a:endParaRPr kumimoji="1" lang="ja-JP" altLang="en-US"/>
          </a:p>
        </p:txBody>
      </p:sp>
    </p:spTree>
    <p:extLst>
      <p:ext uri="{BB962C8B-B14F-4D97-AF65-F5344CB8AC3E}">
        <p14:creationId xmlns:p14="http://schemas.microsoft.com/office/powerpoint/2010/main" val="305831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25412"/>
            <a:ext cx="8280920" cy="35839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a:t>
            </a:r>
            <a:r>
              <a:rPr kumimoji="1"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は全世界の人へ提供</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する？</a:t>
            </a: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475692"/>
            <a:ext cx="8280920" cy="2833628"/>
          </a:xfrm>
        </p:spPr>
        <p:txBody>
          <a:bodyPr>
            <a:noAutofit/>
          </a:bodyPr>
          <a:lstStyle/>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ソースコードの提供相手は、ライセンスにより</a:t>
            </a:r>
            <a:r>
              <a:rPr lang="ja-JP" altLang="en-US" sz="2000" dirty="0" smtClean="0">
                <a:latin typeface="Meiryo UI" panose="020B0604030504040204" pitchFamily="50" charset="-128"/>
                <a:ea typeface="Meiryo UI" panose="020B0604030504040204" pitchFamily="50" charset="-128"/>
              </a:rPr>
              <a:t>異なります</a:t>
            </a:r>
            <a:r>
              <a:rPr lang="ja-JP" altLang="en-US" sz="2000" dirty="0">
                <a:latin typeface="Meiryo UI" panose="020B0604030504040204" pitchFamily="50" charset="-128"/>
                <a:ea typeface="Meiryo UI" panose="020B0604030504040204" pitchFamily="50" charset="-128"/>
              </a:rPr>
              <a:t>が、一般的には、配布先に提供すれば十分とするライセンスが</a:t>
            </a:r>
            <a:r>
              <a:rPr lang="ja-JP" altLang="en-US" sz="2000" dirty="0" smtClean="0">
                <a:latin typeface="Meiryo UI" panose="020B0604030504040204" pitchFamily="50" charset="-128"/>
                <a:ea typeface="Meiryo UI" panose="020B0604030504040204" pitchFamily="50" charset="-128"/>
              </a:rPr>
              <a:t>多いです</a:t>
            </a:r>
            <a:r>
              <a:rPr lang="ja-JP" altLang="en-US" sz="2000" dirty="0">
                <a:latin typeface="Meiryo UI" panose="020B0604030504040204" pitchFamily="50" charset="-128"/>
                <a:ea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rPr>
              <a:t>ただし、ライセンスの中には、提供</a:t>
            </a:r>
            <a:r>
              <a:rPr lang="ja-JP" altLang="en-US" sz="2000" dirty="0">
                <a:latin typeface="Meiryo UI" panose="020B0604030504040204" pitchFamily="50" charset="-128"/>
                <a:ea typeface="Meiryo UI" panose="020B0604030504040204" pitchFamily="50" charset="-128"/>
              </a:rPr>
              <a:t>相手が指定されている</a:t>
            </a:r>
            <a:r>
              <a:rPr lang="ja-JP" altLang="en-US" sz="2000" dirty="0" smtClean="0">
                <a:latin typeface="Meiryo UI" panose="020B0604030504040204" pitchFamily="50" charset="-128"/>
                <a:ea typeface="Meiryo UI" panose="020B0604030504040204" pitchFamily="50" charset="-128"/>
              </a:rPr>
              <a:t>ケースや、</a:t>
            </a:r>
            <a:r>
              <a:rPr lang="ja-JP" altLang="en-US" sz="2000" dirty="0">
                <a:latin typeface="Meiryo UI" panose="020B0604030504040204" pitchFamily="50" charset="-128"/>
                <a:ea typeface="Meiryo UI" panose="020B0604030504040204" pitchFamily="50" charset="-128"/>
              </a:rPr>
              <a:t>いくつかの選択肢があるケースもあります</a:t>
            </a:r>
            <a:r>
              <a:rPr lang="ja-JP" altLang="en-US" sz="2000" dirty="0" smtClean="0">
                <a:latin typeface="Meiryo UI" panose="020B0604030504040204" pitchFamily="50" charset="-128"/>
                <a:ea typeface="Meiryo UI" panose="020B0604030504040204" pitchFamily="50" charset="-128"/>
              </a:rPr>
              <a:t>。例えば</a:t>
            </a:r>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のバイナリを提供した相手、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の開発コミュニティ、インターネットへの掲載等があります。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したがって、誰にソースコードを提供するかは、利用する個々の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のライセンス条件を確認する必要があります</a:t>
            </a:r>
            <a:r>
              <a:rPr lang="ja-JP" altLang="en-US" sz="2000" dirty="0" smtClean="0">
                <a:latin typeface="Meiryo UI" panose="020B0604030504040204" pitchFamily="50" charset="-128"/>
                <a:ea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295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ソースコードの提供義務のあるライセンスの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を配布する場合、ソースコードをインターネットなどを通じて全世界の人がソースコードを入手できるようにする必要がありますか？</a:t>
            </a:r>
          </a:p>
        </p:txBody>
      </p:sp>
      <p:sp>
        <p:nvSpPr>
          <p:cNvPr id="9" name="テキスト ボックス 8"/>
          <p:cNvSpPr txBox="1"/>
          <p:nvPr/>
        </p:nvSpPr>
        <p:spPr>
          <a:xfrm>
            <a:off x="3419872" y="2725413"/>
            <a:ext cx="187220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5" name="テキスト ボックス 4"/>
          <p:cNvSpPr txBox="1"/>
          <p:nvPr/>
        </p:nvSpPr>
        <p:spPr>
          <a:xfrm>
            <a:off x="467544" y="6392361"/>
            <a:ext cx="143981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スライド番号プレースホルダー 9"/>
          <p:cNvSpPr>
            <a:spLocks noGrp="1"/>
          </p:cNvSpPr>
          <p:nvPr>
            <p:ph type="sldNum" sz="quarter" idx="12"/>
          </p:nvPr>
        </p:nvSpPr>
        <p:spPr/>
        <p:txBody>
          <a:bodyPr/>
          <a:lstStyle/>
          <a:p>
            <a:fld id="{CA73D1A0-EDAA-48A0-B59C-E1DC4E30C901}" type="slidenum">
              <a:rPr kumimoji="1" lang="ja-JP" altLang="en-US" smtClean="0"/>
              <a:t>15</a:t>
            </a:fld>
            <a:endParaRPr kumimoji="1" lang="ja-JP" altLang="en-US"/>
          </a:p>
        </p:txBody>
      </p:sp>
    </p:spTree>
    <p:extLst>
      <p:ext uri="{BB962C8B-B14F-4D97-AF65-F5344CB8AC3E}">
        <p14:creationId xmlns:p14="http://schemas.microsoft.com/office/powerpoint/2010/main" val="127362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186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製品に組み込む予定の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は、他の複数の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成されています。製品に</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おいて、複数</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それぞれすべてのライセンスの要請事項に対応しなければなりませんか？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4291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 #</a:t>
            </a:r>
            <a:r>
              <a:rPr kumimoji="1" lang="ja-JP" altLang="en-US" sz="1200">
                <a:latin typeface="Meiryo UI" panose="020B0604030504040204" pitchFamily="50" charset="-128"/>
                <a:ea typeface="Meiryo UI" panose="020B0604030504040204" pitchFamily="50" charset="-128"/>
              </a:rPr>
              <a:t>ライセンス</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A355E01E-E4BA-4580-B3AF-9C1B2817467C}"/>
              </a:ext>
            </a:extLst>
          </p:cNvPr>
          <p:cNvSpPr>
            <a:spLocks noGrp="1"/>
          </p:cNvSpPr>
          <p:nvPr>
            <p:ph idx="1"/>
          </p:nvPr>
        </p:nvSpPr>
        <p:spPr>
          <a:xfrm>
            <a:off x="457200" y="3699902"/>
            <a:ext cx="8291264" cy="2656448"/>
          </a:xfrm>
        </p:spPr>
        <p:txBody>
          <a:bodyPr>
            <a:noAutofit/>
          </a:bodyPr>
          <a:lstStyle/>
          <a:p>
            <a:pPr fontAlgn="base">
              <a:lnSpc>
                <a:spcPts val="3000"/>
              </a:lnSpc>
              <a:spcBef>
                <a:spcPts val="0"/>
              </a:spcBef>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を構成する他の</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の中には、開発者やライセンスが異なるものが含まれていることが考えられます。</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を構成するすべての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についてライセンスを確認のうえ、その条件を遵守する必要があります。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Q:</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に含まれる両立しないライセンスの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対応は？」参照</a:t>
            </a: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pPr/>
              <a:t>16</a:t>
            </a:fld>
            <a:endParaRPr kumimoji="1" lang="ja-JP" altLang="en-US"/>
          </a:p>
        </p:txBody>
      </p:sp>
    </p:spTree>
    <p:extLst>
      <p:ext uri="{BB962C8B-B14F-4D97-AF65-F5344CB8AC3E}">
        <p14:creationId xmlns:p14="http://schemas.microsoft.com/office/powerpoint/2010/main" val="2005057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78642"/>
            <a:ext cx="8280920" cy="323067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依存関係でダウンロードされた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は気にせず配布可能？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ライブラリ</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パッケージ管理ツールによってダウンロードされた、依存関係のある他の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についても、配布する際の条件を遵守する必要があります。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したがって、自分で開発元からダウンロードしたものと同様に、ライセンスを調査し、その条件を遵守してください。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690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cocoapods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composer</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などのライブラリ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パッケージ管理ツールによって、依存関係のある他の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がダウンロードされて組み込まれた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があります。この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を配布する場合、ツールがダウンロードした他の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のライセンスは気にせず配布できますか？</a:t>
            </a:r>
          </a:p>
        </p:txBody>
      </p:sp>
      <p:sp>
        <p:nvSpPr>
          <p:cNvPr id="9" name="テキスト ボックス 8"/>
          <p:cNvSpPr txBox="1"/>
          <p:nvPr/>
        </p:nvSpPr>
        <p:spPr>
          <a:xfrm>
            <a:off x="3131840" y="3084314"/>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997937" cy="461665"/>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ライブラリ管理ツール</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パッケージ管理</a:t>
            </a:r>
            <a:r>
              <a:rPr lang="ja-JP" altLang="en-US" sz="1200" dirty="0" smtClean="0">
                <a:latin typeface="Meiryo UI" panose="020B0604030504040204" pitchFamily="50" charset="-128"/>
                <a:ea typeface="Meiryo UI" panose="020B0604030504040204" pitchFamily="50" charset="-128"/>
              </a:rPr>
              <a:t>ツール</a:t>
            </a:r>
            <a:endParaRPr lang="en-US" altLang="ja-JP" sz="1200" dirty="0" smtClean="0">
              <a:latin typeface="Meiryo UI" panose="020B0604030504040204" pitchFamily="50" charset="-128"/>
              <a:ea typeface="Meiryo UI" panose="020B0604030504040204" pitchFamily="50" charset="-128"/>
            </a:endParaRPr>
          </a:p>
          <a:p>
            <a:r>
              <a:rPr lang="en-US" altLang="ja-JP" sz="1200" dirty="0" smtClean="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依存関係</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931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pPr/>
              <a:t>17</a:t>
            </a:fld>
            <a:endParaRPr kumimoji="1" lang="ja-JP" altLang="en-US"/>
          </a:p>
        </p:txBody>
      </p:sp>
    </p:spTree>
    <p:extLst>
      <p:ext uri="{BB962C8B-B14F-4D97-AF65-F5344CB8AC3E}">
        <p14:creationId xmlns:p14="http://schemas.microsoft.com/office/powerpoint/2010/main" val="2025917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両立しないライセンスの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を含む</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31501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製品に組み込む予定の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OSS_A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成されています。伝播性のあるライセンスの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OSS_B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と、これと両立しないライセンスの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OSS_C</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が含まれていますが、この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OSS_A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を製品にそのまま組み込むことはできますか？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648796"/>
            <a:ext cx="8291264" cy="2707554"/>
          </a:xfrm>
        </p:spPr>
        <p:txBody>
          <a:bodyPr>
            <a:noAutofit/>
          </a:bodyPr>
          <a:lstStyle/>
          <a:p>
            <a:pPr fontAlgn="base">
              <a:lnSpc>
                <a:spcPts val="30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伝播性のあるライセンスの</a:t>
            </a:r>
            <a:r>
              <a:rPr lang="en-US" altLang="ja-JP" sz="2000">
                <a:latin typeface="Meiryo UI" panose="020B0604030504040204" pitchFamily="50" charset="-128"/>
                <a:ea typeface="Meiryo UI" panose="020B0604030504040204" pitchFamily="50" charset="-128"/>
                <a:cs typeface="Meiryo UI" panose="020B0604030504040204" pitchFamily="50" charset="-128"/>
              </a:rPr>
              <a:t>OSS_B</a:t>
            </a:r>
            <a:r>
              <a:rPr lang="ja-JP" altLang="en-US" sz="2000">
                <a:latin typeface="Meiryo UI" panose="020B0604030504040204" pitchFamily="50" charset="-128"/>
                <a:ea typeface="Meiryo UI" panose="020B0604030504040204" pitchFamily="50" charset="-128"/>
                <a:cs typeface="Meiryo UI" panose="020B0604030504040204" pitchFamily="50" charset="-128"/>
              </a:rPr>
              <a:t>が含まれる場合、伝播する範囲のすべての</a:t>
            </a: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a:latin typeface="Meiryo UI" panose="020B0604030504040204" pitchFamily="50" charset="-128"/>
                <a:ea typeface="Meiryo UI" panose="020B0604030504040204" pitchFamily="50" charset="-128"/>
                <a:cs typeface="Meiryo UI" panose="020B0604030504040204" pitchFamily="50" charset="-128"/>
              </a:rPr>
              <a:t>は両立するライセンスである必要があります。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両立しないライセンスの</a:t>
            </a:r>
            <a:r>
              <a:rPr lang="en-US" altLang="ja-JP" sz="2000">
                <a:latin typeface="Meiryo UI" panose="020B0604030504040204" pitchFamily="50" charset="-128"/>
                <a:ea typeface="Meiryo UI" panose="020B0604030504040204" pitchFamily="50" charset="-128"/>
                <a:cs typeface="Meiryo UI" panose="020B0604030504040204" pitchFamily="50" charset="-128"/>
              </a:rPr>
              <a:t>OSS_C</a:t>
            </a:r>
            <a:r>
              <a:rPr lang="ja-JP" altLang="en-US" sz="2000">
                <a:latin typeface="Meiryo UI" panose="020B0604030504040204" pitchFamily="50" charset="-128"/>
                <a:ea typeface="Meiryo UI" panose="020B0604030504040204" pitchFamily="50" charset="-128"/>
                <a:cs typeface="Meiryo UI" panose="020B0604030504040204" pitchFamily="50" charset="-128"/>
              </a:rPr>
              <a:t>に対して</a:t>
            </a:r>
            <a:r>
              <a:rPr lang="en-US" altLang="ja-JP" sz="2000">
                <a:latin typeface="Meiryo UI" panose="020B0604030504040204" pitchFamily="50" charset="-128"/>
                <a:ea typeface="Meiryo UI" panose="020B0604030504040204" pitchFamily="50" charset="-128"/>
                <a:cs typeface="Meiryo UI" panose="020B0604030504040204" pitchFamily="50" charset="-128"/>
              </a:rPr>
              <a:t>OSS_B</a:t>
            </a:r>
            <a:r>
              <a:rPr lang="ja-JP" altLang="en-US" sz="2000">
                <a:latin typeface="Meiryo UI" panose="020B0604030504040204" pitchFamily="50" charset="-128"/>
                <a:ea typeface="Meiryo UI" panose="020B0604030504040204" pitchFamily="50" charset="-128"/>
                <a:cs typeface="Meiryo UI" panose="020B0604030504040204" pitchFamily="50" charset="-128"/>
              </a:rPr>
              <a:t>のライセンスが伝播するのであれば、それらを製品に組み込んで販売するとライセンス違反になります。</a:t>
            </a:r>
            <a:r>
              <a:rPr lang="en-US" altLang="ja-JP" sz="2000">
                <a:latin typeface="Meiryo UI" panose="020B0604030504040204" pitchFamily="50" charset="-128"/>
                <a:ea typeface="Meiryo UI" panose="020B0604030504040204" pitchFamily="50" charset="-128"/>
                <a:cs typeface="Meiryo UI" panose="020B0604030504040204" pitchFamily="50" charset="-128"/>
              </a:rPr>
              <a:t/>
            </a:r>
            <a:br>
              <a:rPr lang="en-US" altLang="ja-JP" sz="2000">
                <a:latin typeface="Meiryo UI" panose="020B0604030504040204" pitchFamily="50" charset="-128"/>
                <a:ea typeface="Meiryo UI" panose="020B0604030504040204" pitchFamily="50" charset="-128"/>
                <a:cs typeface="Meiryo UI" panose="020B0604030504040204" pitchFamily="50" charset="-128"/>
              </a:rPr>
            </a:br>
            <a:endParaRPr lang="ja-JP" altLang="en-US" sz="200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a:latin typeface="Meiryo UI" panose="020B0604030504040204" pitchFamily="50" charset="-128"/>
                <a:ea typeface="Meiryo UI" panose="020B0604030504040204" pitchFamily="50" charset="-128"/>
                <a:cs typeface="Meiryo UI" panose="020B0604030504040204" pitchFamily="50" charset="-128"/>
              </a:rPr>
              <a:t>（補足）この場合、もともとの</a:t>
            </a:r>
            <a:r>
              <a:rPr lang="en-US" altLang="ja-JP" sz="2000">
                <a:latin typeface="Meiryo UI" panose="020B0604030504040204" pitchFamily="50" charset="-128"/>
                <a:ea typeface="Meiryo UI" panose="020B0604030504040204" pitchFamily="50" charset="-128"/>
                <a:cs typeface="Meiryo UI" panose="020B0604030504040204" pitchFamily="50" charset="-128"/>
              </a:rPr>
              <a:t>OSS_A</a:t>
            </a:r>
            <a:r>
              <a:rPr lang="ja-JP" altLang="en-US" sz="2000">
                <a:latin typeface="Meiryo UI" panose="020B0604030504040204" pitchFamily="50" charset="-128"/>
                <a:ea typeface="Meiryo UI" panose="020B0604030504040204" pitchFamily="50" charset="-128"/>
                <a:cs typeface="Meiryo UI" panose="020B0604030504040204" pitchFamily="50" charset="-128"/>
              </a:rPr>
              <a:t>自体がライセンス違反ですが、製品の販売者もライセンス違反になります。</a:t>
            </a: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pPr/>
              <a:t>18</a:t>
            </a:fld>
            <a:endParaRPr kumimoji="1" lang="ja-JP" altLang="en-US"/>
          </a:p>
        </p:txBody>
      </p:sp>
    </p:spTree>
    <p:extLst>
      <p:ext uri="{BB962C8B-B14F-4D97-AF65-F5344CB8AC3E}">
        <p14:creationId xmlns:p14="http://schemas.microsoft.com/office/powerpoint/2010/main" val="3728814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717674"/>
            <a:ext cx="4464496" cy="5417567"/>
          </a:xfrm>
          <a:ln>
            <a:noFill/>
          </a:ln>
        </p:spPr>
        <p:txBody>
          <a:bodyPr>
            <a:noAutofit/>
          </a:bodyPr>
          <a:lstStyle/>
          <a:p>
            <a:pPr fontAlgn="t">
              <a:lnSpc>
                <a:spcPts val="1800"/>
              </a:lnSpc>
              <a:buFont typeface="+mj-lt"/>
              <a:buAutoNum type="arabicPeriod"/>
            </a:pPr>
            <a:r>
              <a:rPr lang="ja-JP" altLang="en-US" sz="1200" dirty="0" smtClean="0">
                <a:latin typeface="Meiryo UI" panose="020B0604030504040204" pitchFamily="50" charset="-128"/>
                <a:ea typeface="Meiryo UI" panose="020B0604030504040204" pitchFamily="50" charset="-128"/>
              </a:rPr>
              <a:t>（目次）</a:t>
            </a:r>
            <a:endParaRPr lang="en-US" altLang="ja-JP" sz="1200" dirty="0" smtClean="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ja-JP" sz="1200" dirty="0" smtClean="0">
                <a:latin typeface="Meiryo UI" panose="020B0604030504040204" pitchFamily="50" charset="-128"/>
                <a:ea typeface="Meiryo UI" panose="020B0604030504040204" pitchFamily="50" charset="-128"/>
              </a:rPr>
              <a:t>禁止</a:t>
            </a:r>
            <a:r>
              <a:rPr lang="ja-JP" altLang="ja-JP" sz="1200" dirty="0">
                <a:latin typeface="Meiryo UI" panose="020B0604030504040204" pitchFamily="50" charset="-128"/>
                <a:ea typeface="Meiryo UI" panose="020B0604030504040204" pitchFamily="50" charset="-128"/>
              </a:rPr>
              <a:t>されていなければ、利用できる？</a:t>
            </a:r>
          </a:p>
          <a:p>
            <a:pPr fontAlgn="t">
              <a:lnSpc>
                <a:spcPts val="1800"/>
              </a:lnSpc>
              <a:buFont typeface="+mj-lt"/>
              <a:buAutoNum type="arabicPeriod"/>
            </a:pPr>
            <a:r>
              <a:rPr lang="ja-JP" altLang="ja-JP" sz="1200" dirty="0">
                <a:latin typeface="Meiryo UI" panose="020B0604030504040204" pitchFamily="50" charset="-128"/>
                <a:ea typeface="Meiryo UI" panose="020B0604030504040204" pitchFamily="50" charset="-128"/>
              </a:rPr>
              <a:t>他で利用実績があれば、利用できる？</a:t>
            </a:r>
          </a:p>
          <a:p>
            <a:pPr fontAlgn="t">
              <a:lnSpc>
                <a:spcPts val="1800"/>
              </a:lnSpc>
              <a:buFont typeface="+mj-lt"/>
              <a:buAutoNum type="arabicPeriod"/>
            </a:pP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は特許侵害とは関係しない？</a:t>
            </a:r>
          </a:p>
          <a:p>
            <a:pPr fontAlgn="t">
              <a:lnSpc>
                <a:spcPts val="1800"/>
              </a:lnSpc>
              <a:buFont typeface="+mj-lt"/>
              <a:buAutoNum type="arabicPeriod"/>
            </a:pPr>
            <a:r>
              <a:rPr lang="ja-JP" altLang="ja-JP" sz="1200" dirty="0" smtClean="0">
                <a:latin typeface="Meiryo UI" panose="020B0604030504040204" pitchFamily="50" charset="-128"/>
                <a:ea typeface="Meiryo UI" panose="020B0604030504040204" pitchFamily="50" charset="-128"/>
              </a:rPr>
              <a:t>コミュニティへ投稿すると特許権の放棄は必須？</a:t>
            </a:r>
          </a:p>
          <a:p>
            <a:pPr fontAlgn="t">
              <a:lnSpc>
                <a:spcPts val="1800"/>
              </a:lnSpc>
              <a:buFont typeface="+mj-lt"/>
              <a:buAutoNum type="arabicPeriod"/>
            </a:pPr>
            <a:r>
              <a:rPr lang="ja-JP" altLang="ja-JP" sz="1200" dirty="0" smtClean="0">
                <a:latin typeface="Meiryo UI" panose="020B0604030504040204" pitchFamily="50" charset="-128"/>
                <a:ea typeface="Meiryo UI" panose="020B0604030504040204" pitchFamily="50" charset="-128"/>
              </a:rPr>
              <a:t>ライセンス</a:t>
            </a:r>
            <a:r>
              <a:rPr lang="ja-JP" altLang="ja-JP" sz="1200" dirty="0">
                <a:latin typeface="Meiryo UI" panose="020B0604030504040204" pitchFamily="50" charset="-128"/>
                <a:ea typeface="Meiryo UI" panose="020B0604030504040204" pitchFamily="50" charset="-128"/>
              </a:rPr>
              <a:t>文書の提示は、参考和訳の方が親切</a:t>
            </a:r>
            <a:r>
              <a:rPr lang="ja-JP" altLang="ja-JP" sz="1200" dirty="0" smtClean="0">
                <a:latin typeface="Meiryo UI" panose="020B0604030504040204" pitchFamily="50" charset="-128"/>
                <a:ea typeface="Meiryo UI" panose="020B0604030504040204" pitchFamily="50" charset="-128"/>
              </a:rPr>
              <a:t>？</a:t>
            </a:r>
            <a:endParaRPr lang="en-US" altLang="ja-JP" sz="1200" dirty="0" smtClean="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ライセンス文書の提供は名称や</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の記載だけでいい？</a:t>
            </a: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ライセンス文書の提供は紙への印刷が必要？</a:t>
            </a: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ライセンス文書を添付すると</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の改変になる</a:t>
            </a:r>
            <a:r>
              <a:rPr lang="ja-JP" altLang="en-US" sz="1200" dirty="0" smtClean="0">
                <a:latin typeface="Meiryo UI" panose="020B0604030504040204" pitchFamily="50" charset="-128"/>
                <a:ea typeface="Meiryo UI" panose="020B0604030504040204" pitchFamily="50" charset="-128"/>
              </a:rPr>
              <a:t>？</a:t>
            </a:r>
            <a:endParaRPr lang="ja-JP"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ja-JP" sz="1200" dirty="0">
                <a:latin typeface="Meiryo UI" panose="020B0604030504040204" pitchFamily="50" charset="-128"/>
                <a:ea typeface="Meiryo UI" panose="020B0604030504040204" pitchFamily="50" charset="-128"/>
              </a:rPr>
              <a:t>代行作業であれば、ライセンス条件は関係なし？</a:t>
            </a: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200" dirty="0" smtClean="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ja-JP" sz="1200" dirty="0" smtClean="0">
                <a:latin typeface="Meiryo UI" panose="020B0604030504040204" pitchFamily="50" charset="-128"/>
                <a:ea typeface="Meiryo UI" panose="020B0604030504040204" pitchFamily="50" charset="-128"/>
              </a:rPr>
              <a:t>改変</a:t>
            </a:r>
            <a:r>
              <a:rPr lang="ja-JP" altLang="ja-JP" sz="1200" dirty="0">
                <a:latin typeface="Meiryo UI" panose="020B0604030504040204" pitchFamily="50" charset="-128"/>
                <a:ea typeface="Meiryo UI" panose="020B0604030504040204" pitchFamily="50" charset="-128"/>
              </a:rPr>
              <a:t>したら、コミュニティへ提供する必要あり？</a:t>
            </a:r>
          </a:p>
          <a:p>
            <a:pPr fontAlgn="t">
              <a:lnSpc>
                <a:spcPts val="1800"/>
              </a:lnSpc>
              <a:buFont typeface="+mj-lt"/>
              <a:buAutoNum type="arabicPeriod"/>
            </a:pPr>
            <a:r>
              <a:rPr lang="ja-JP" altLang="en-US" sz="1200" dirty="0" smtClean="0">
                <a:latin typeface="Meiryo UI" panose="020B0604030504040204" pitchFamily="50" charset="-128"/>
                <a:ea typeface="Meiryo UI" panose="020B0604030504040204" pitchFamily="50" charset="-128"/>
              </a:rPr>
              <a:t>ソース</a:t>
            </a:r>
            <a:r>
              <a:rPr lang="ja-JP" altLang="ja-JP" sz="1200" dirty="0" smtClean="0">
                <a:latin typeface="Meiryo UI" panose="020B0604030504040204" pitchFamily="50" charset="-128"/>
                <a:ea typeface="Meiryo UI" panose="020B0604030504040204" pitchFamily="50" charset="-128"/>
              </a:rPr>
              <a:t>コードの提供は開発元の</a:t>
            </a:r>
            <a:r>
              <a:rPr lang="en-US" altLang="ja-JP" sz="1200" dirty="0" smtClean="0">
                <a:latin typeface="Meiryo UI" panose="020B0604030504040204" pitchFamily="50" charset="-128"/>
                <a:ea typeface="Meiryo UI" panose="020B0604030504040204" pitchFamily="50" charset="-128"/>
              </a:rPr>
              <a:t>URL</a:t>
            </a:r>
            <a:r>
              <a:rPr lang="ja-JP" altLang="ja-JP" sz="1200" dirty="0" smtClean="0">
                <a:latin typeface="Meiryo UI" panose="020B0604030504040204" pitchFamily="50" charset="-128"/>
                <a:ea typeface="Meiryo UI" panose="020B0604030504040204" pitchFamily="50" charset="-128"/>
              </a:rPr>
              <a:t>紹介で</a:t>
            </a:r>
            <a:r>
              <a:rPr lang="en-US" altLang="ja-JP" sz="1200" dirty="0" smtClean="0">
                <a:latin typeface="Meiryo UI" panose="020B0604030504040204" pitchFamily="50" charset="-128"/>
                <a:ea typeface="Meiryo UI" panose="020B0604030504040204" pitchFamily="50" charset="-128"/>
              </a:rPr>
              <a:t>OK</a:t>
            </a:r>
            <a:r>
              <a:rPr lang="ja-JP" altLang="ja-JP" sz="1200" dirty="0" smtClean="0">
                <a:latin typeface="Meiryo UI" panose="020B0604030504040204" pitchFamily="50" charset="-128"/>
                <a:ea typeface="Meiryo UI" panose="020B0604030504040204" pitchFamily="50" charset="-128"/>
              </a:rPr>
              <a:t>？</a:t>
            </a:r>
            <a:endParaRPr lang="ja-JP"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r>
              <a:rPr lang="ja-JP" altLang="ja-JP" sz="1200" dirty="0" smtClean="0">
                <a:latin typeface="Meiryo UI" panose="020B0604030504040204" pitchFamily="50" charset="-128"/>
                <a:ea typeface="Meiryo UI" panose="020B0604030504040204" pitchFamily="50" charset="-128"/>
              </a:rPr>
              <a:t> </a:t>
            </a:r>
            <a:endParaRPr lang="en-US" altLang="ja-JP" sz="1200" dirty="0" smtClean="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fontAlgn="t">
              <a:lnSpc>
                <a:spcPts val="1800"/>
              </a:lnSpc>
              <a:buFont typeface="+mj-lt"/>
              <a:buAutoNum type="arabicPeriod"/>
            </a:pPr>
            <a:r>
              <a:rPr lang="ja-JP" altLang="ja-JP" sz="1200" dirty="0">
                <a:latin typeface="Meiryo UI" panose="020B0604030504040204" pitchFamily="50" charset="-128"/>
                <a:ea typeface="Meiryo UI" panose="020B0604030504040204" pitchFamily="50" charset="-128"/>
              </a:rPr>
              <a:t>依存関係でダウンロードされた</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は気にせず配布可能</a:t>
            </a:r>
            <a:r>
              <a:rPr lang="ja-JP" altLang="ja-JP" sz="1200" dirty="0" smtClean="0">
                <a:latin typeface="Meiryo UI" panose="020B0604030504040204" pitchFamily="50" charset="-128"/>
                <a:ea typeface="Meiryo UI" panose="020B0604030504040204" pitchFamily="50" charset="-128"/>
              </a:rPr>
              <a:t>？</a:t>
            </a:r>
            <a:endParaRPr lang="en-US" altLang="ja-JP" sz="1200" dirty="0" smtClean="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en-US" sz="1200" dirty="0" smtClean="0">
                <a:latin typeface="Meiryo UI" panose="020B0604030504040204" pitchFamily="50" charset="-128"/>
                <a:ea typeface="Meiryo UI" panose="020B0604030504040204" pitchFamily="50" charset="-128"/>
              </a:rPr>
              <a:t>両立</a:t>
            </a:r>
            <a:r>
              <a:rPr lang="ja-JP" altLang="en-US" sz="1200" dirty="0">
                <a:latin typeface="Meiryo UI" panose="020B0604030504040204" pitchFamily="50" charset="-128"/>
                <a:ea typeface="Meiryo UI" panose="020B0604030504040204" pitchFamily="50" charset="-128"/>
              </a:rPr>
              <a:t>しないライセンスの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を含む</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を利用できる？</a:t>
            </a:r>
            <a:endParaRPr lang="en-US" altLang="ja-JP" sz="1200" dirty="0" smtClean="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ja-JP" sz="1200" dirty="0" smtClean="0">
                <a:latin typeface="Meiryo UI" panose="020B0604030504040204" pitchFamily="50" charset="-128"/>
                <a:ea typeface="Meiryo UI" panose="020B0604030504040204" pitchFamily="50" charset="-128"/>
              </a:rPr>
              <a:t>動作</a:t>
            </a:r>
            <a:r>
              <a:rPr lang="ja-JP" altLang="ja-JP" sz="1200" dirty="0">
                <a:latin typeface="Meiryo UI" panose="020B0604030504040204" pitchFamily="50" charset="-128"/>
                <a:ea typeface="Meiryo UI" panose="020B0604030504040204" pitchFamily="50" charset="-128"/>
              </a:rPr>
              <a:t>しないならライセンスを守る必要はない？ </a:t>
            </a:r>
            <a:endParaRPr lang="en-US" altLang="ja-JP" sz="1200" dirty="0" smtClean="0">
              <a:latin typeface="Meiryo UI" panose="020B0604030504040204" pitchFamily="50" charset="-128"/>
              <a:ea typeface="Meiryo UI" panose="020B0604030504040204" pitchFamily="50" charset="-128"/>
            </a:endParaRPr>
          </a:p>
          <a:p>
            <a:pPr fontAlgn="t">
              <a:lnSpc>
                <a:spcPts val="18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コンテンツ プレースホルダー 5"/>
          <p:cNvSpPr>
            <a:spLocks noGrp="1"/>
          </p:cNvSpPr>
          <p:nvPr>
            <p:ph sz="half" idx="2"/>
          </p:nvPr>
        </p:nvSpPr>
        <p:spPr>
          <a:xfrm>
            <a:off x="4650950" y="722759"/>
            <a:ext cx="4309346" cy="5370537"/>
          </a:xfrm>
          <a:ln>
            <a:noFill/>
          </a:ln>
        </p:spPr>
        <p:txBody>
          <a:bodyPr>
            <a:normAutofit/>
          </a:bodyPr>
          <a:lstStyle/>
          <a:p>
            <a:pPr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rPr>
              <a:t>デュアルライセンスは両方のライセンスを遵守する？</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startAt="21"/>
            </a:pPr>
            <a:r>
              <a:rPr lang="ja-JP" altLang="en-US" sz="1200" dirty="0" smtClean="0">
                <a:latin typeface="Meiryo UI" panose="020B0604030504040204" pitchFamily="50" charset="-128"/>
                <a:ea typeface="Meiryo UI" panose="020B0604030504040204" pitchFamily="50" charset="-128"/>
              </a:rPr>
              <a:t>デュアルライセンス</a:t>
            </a:r>
            <a:r>
              <a:rPr lang="ja-JP" altLang="en-US" sz="1200" dirty="0">
                <a:latin typeface="Meiryo UI" panose="020B0604030504040204" pitchFamily="50" charset="-128"/>
                <a:ea typeface="Meiryo UI" panose="020B0604030504040204" pitchFamily="50" charset="-128"/>
              </a:rPr>
              <a:t>への貢献はデュアルライセンスにする？</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startAt="21"/>
            </a:pPr>
            <a:r>
              <a:rPr lang="ja-JP" altLang="ja-JP" sz="1200" dirty="0">
                <a:latin typeface="Meiryo UI" panose="020B0604030504040204" pitchFamily="50" charset="-128"/>
                <a:ea typeface="Meiryo UI" panose="020B0604030504040204" pitchFamily="50" charset="-128"/>
              </a:rPr>
              <a:t>組込機器に組み込んだ</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は配布にならない？</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startAt="21"/>
            </a:pPr>
            <a:r>
              <a:rPr lang="ja-JP" altLang="ja-JP" sz="1200" dirty="0">
                <a:latin typeface="Meiryo UI" panose="020B0604030504040204" pitchFamily="50" charset="-128"/>
                <a:ea typeface="Meiryo UI" panose="020B0604030504040204" pitchFamily="50" charset="-128"/>
              </a:rPr>
              <a:t>著作権表示は著作者名だけで</a:t>
            </a:r>
            <a:r>
              <a:rPr lang="en-US" altLang="ja-JP" sz="1200" dirty="0">
                <a:latin typeface="Meiryo UI" panose="020B0604030504040204" pitchFamily="50" charset="-128"/>
                <a:ea typeface="Meiryo UI" panose="020B0604030504040204" pitchFamily="50" charset="-128"/>
              </a:rPr>
              <a:t>OK</a:t>
            </a:r>
            <a:r>
              <a:rPr lang="ja-JP" altLang="ja-JP"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startAt="21"/>
            </a:pPr>
            <a:r>
              <a:rPr lang="ja-JP" altLang="en-US" sz="1200" dirty="0">
                <a:latin typeface="Meiryo UI" panose="020B0604030504040204" pitchFamily="50" charset="-128"/>
                <a:ea typeface="Meiryo UI" panose="020B0604030504040204" pitchFamily="50" charset="-128"/>
              </a:rPr>
              <a:t>著作権表示は、ソースコードだけを確認すればいい？</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fontAlgn="t">
              <a:lnSpc>
                <a:spcPts val="1800"/>
              </a:lnSpc>
              <a:buFont typeface="+mj-lt"/>
              <a:buAutoNum type="arabicPeriod" startAt="21"/>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800"/>
              </a:lnSpc>
              <a:buFont typeface="+mj-lt"/>
              <a:buAutoNum type="arabicPeriod" startAt="21"/>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の書籍等に掲載されたサンプルコードを利用できる</a:t>
            </a:r>
            <a:r>
              <a:rPr lang="ja-JP" altLang="en-US" sz="1200" dirty="0" smtClean="0">
                <a:latin typeface="Meiryo UI" panose="020B0604030504040204" pitchFamily="50" charset="-128"/>
                <a:ea typeface="Meiryo UI" panose="020B0604030504040204" pitchFamily="50" charset="-128"/>
              </a:rPr>
              <a:t>？</a:t>
            </a:r>
            <a:endParaRPr lang="en-US" altLang="ja-JP" sz="1200" dirty="0" smtClean="0">
              <a:latin typeface="Meiryo UI" panose="020B0604030504040204" pitchFamily="50" charset="-128"/>
              <a:ea typeface="Meiryo UI" panose="020B0604030504040204" pitchFamily="50" charset="-128"/>
            </a:endParaRPr>
          </a:p>
          <a:p>
            <a:pPr fontAlgn="t">
              <a:lnSpc>
                <a:spcPts val="1800"/>
              </a:lnSpc>
              <a:buFont typeface="+mj-lt"/>
              <a:buAutoNum type="arabicPeriod" startAt="21"/>
            </a:pPr>
            <a:r>
              <a:rPr lang="en-US" altLang="ja-JP" sz="1200" dirty="0" smtClean="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を製品に組み込んでも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は免責される？</a:t>
            </a:r>
          </a:p>
          <a:p>
            <a:pPr>
              <a:lnSpc>
                <a:spcPts val="1800"/>
              </a:lnSpc>
              <a:buFont typeface="+mj-lt"/>
              <a:buAutoNum type="arabicPeriod" startAt="21"/>
            </a:pPr>
            <a:endParaRPr lang="ja-JP" altLang="en-US" sz="1200" dirty="0">
              <a:latin typeface="Meiryo UI" panose="020B0604030504040204" pitchFamily="50" charset="-128"/>
              <a:ea typeface="Meiryo UI" panose="020B0604030504040204" pitchFamily="50" charset="-128"/>
            </a:endParaRPr>
          </a:p>
          <a:p>
            <a:pPr>
              <a:lnSpc>
                <a:spcPts val="1800"/>
              </a:lnSpc>
              <a:buFont typeface="+mj-lt"/>
              <a:buAutoNum type="arabicPeriod" startAt="21"/>
            </a:pPr>
            <a:endParaRPr kumimoji="1" lang="ja-JP" altLang="en-US" sz="1200" dirty="0"/>
          </a:p>
        </p:txBody>
      </p:sp>
      <p:sp>
        <p:nvSpPr>
          <p:cNvPr id="4" name="フッター プレースホルダー 3"/>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7" name="タイトル 6"/>
          <p:cNvSpPr>
            <a:spLocks noGrp="1"/>
          </p:cNvSpPr>
          <p:nvPr>
            <p:ph type="title"/>
          </p:nvPr>
        </p:nvSpPr>
        <p:spPr>
          <a:xfrm>
            <a:off x="457200" y="169762"/>
            <a:ext cx="8229600" cy="378918"/>
          </a:xfrm>
        </p:spPr>
        <p:txBody>
          <a:bodyPr>
            <a:noAutofit/>
          </a:bodyPr>
          <a:lstStyle/>
          <a:p>
            <a:r>
              <a:rPr kumimoji="1" lang="en-US" altLang="ja-JP" sz="2800" u="sng" dirty="0" smtClean="0">
                <a:latin typeface="Meiryo UI" panose="020B0604030504040204" pitchFamily="50" charset="-128"/>
                <a:ea typeface="Meiryo UI" panose="020B0604030504040204" pitchFamily="50" charset="-128"/>
              </a:rPr>
              <a:t>QA</a:t>
            </a:r>
            <a:r>
              <a:rPr kumimoji="1" lang="ja-JP" altLang="en-US" sz="2800" u="sng" dirty="0" smtClean="0">
                <a:latin typeface="Meiryo UI" panose="020B0604030504040204" pitchFamily="50" charset="-128"/>
                <a:ea typeface="Meiryo UI" panose="020B0604030504040204" pitchFamily="50" charset="-128"/>
              </a:rPr>
              <a:t>一覧（目次）</a:t>
            </a:r>
            <a:endParaRPr kumimoji="1" lang="ja-JP" altLang="en-US" sz="2800" u="sng" dirty="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3855391" y="2348880"/>
            <a:ext cx="572593" cy="276999"/>
          </a:xfrm>
          <a:prstGeom prst="rect">
            <a:avLst/>
          </a:prstGeom>
          <a:noFill/>
        </p:spPr>
        <p:txBody>
          <a:bodyPr wrap="none" rtlCol="0">
            <a:spAutoFit/>
          </a:bodyPr>
          <a:lstStyle/>
          <a:p>
            <a:r>
              <a:rPr kumimoji="1" lang="en-US" altLang="ja-JP" sz="1200" b="1" i="1" dirty="0" smtClean="0">
                <a:solidFill>
                  <a:srgbClr val="FF0000"/>
                </a:solidFill>
                <a:latin typeface="Meiryo UI" panose="020B0604030504040204" pitchFamily="50" charset="-128"/>
                <a:ea typeface="Meiryo UI" panose="020B0604030504040204" pitchFamily="50" charset="-128"/>
              </a:rPr>
              <a:t>NEW</a:t>
            </a:r>
            <a:endParaRPr kumimoji="1" lang="ja-JP" altLang="en-US" sz="1200" b="1" i="1" dirty="0">
              <a:solidFill>
                <a:srgbClr val="FF0000"/>
              </a:solidFill>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3203848" y="2617167"/>
            <a:ext cx="572593" cy="276999"/>
          </a:xfrm>
          <a:prstGeom prst="rect">
            <a:avLst/>
          </a:prstGeom>
          <a:noFill/>
        </p:spPr>
        <p:txBody>
          <a:bodyPr wrap="none" rtlCol="0">
            <a:spAutoFit/>
          </a:bodyPr>
          <a:lstStyle/>
          <a:p>
            <a:r>
              <a:rPr kumimoji="1" lang="en-US" altLang="ja-JP" sz="1200" b="1" i="1" dirty="0" smtClean="0">
                <a:solidFill>
                  <a:srgbClr val="FF0000"/>
                </a:solidFill>
                <a:latin typeface="Meiryo UI" panose="020B0604030504040204" pitchFamily="50" charset="-128"/>
                <a:ea typeface="Meiryo UI" panose="020B0604030504040204" pitchFamily="50" charset="-128"/>
              </a:rPr>
              <a:t>NEW</a:t>
            </a:r>
            <a:endParaRPr kumimoji="1" lang="ja-JP" altLang="en-US" sz="1200" b="1" i="1" dirty="0">
              <a:solidFill>
                <a:srgbClr val="FF0000"/>
              </a:solidFill>
              <a:latin typeface="Meiryo UI" panose="020B0604030504040204" pitchFamily="50" charset="-128"/>
              <a:ea typeface="Meiryo UI" panose="020B0604030504040204" pitchFamily="50" charset="-128"/>
            </a:endParaRPr>
          </a:p>
        </p:txBody>
      </p:sp>
      <p:sp>
        <p:nvSpPr>
          <p:cNvPr id="12" name="テキスト ボックス 11"/>
          <p:cNvSpPr txBox="1"/>
          <p:nvPr/>
        </p:nvSpPr>
        <p:spPr>
          <a:xfrm>
            <a:off x="3356248" y="2905199"/>
            <a:ext cx="572593" cy="276999"/>
          </a:xfrm>
          <a:prstGeom prst="rect">
            <a:avLst/>
          </a:prstGeom>
          <a:noFill/>
        </p:spPr>
        <p:txBody>
          <a:bodyPr wrap="none" rtlCol="0">
            <a:spAutoFit/>
          </a:bodyPr>
          <a:lstStyle/>
          <a:p>
            <a:r>
              <a:rPr kumimoji="1" lang="en-US" altLang="ja-JP" sz="1200" b="1" i="1" dirty="0" smtClean="0">
                <a:solidFill>
                  <a:srgbClr val="FF0000"/>
                </a:solidFill>
                <a:latin typeface="Meiryo UI" panose="020B0604030504040204" pitchFamily="50" charset="-128"/>
                <a:ea typeface="Meiryo UI" panose="020B0604030504040204" pitchFamily="50" charset="-128"/>
              </a:rPr>
              <a:t>NEW</a:t>
            </a:r>
            <a:endParaRPr kumimoji="1" lang="ja-JP" altLang="en-US" sz="1200" b="1" i="1" dirty="0">
              <a:solidFill>
                <a:srgbClr val="FF0000"/>
              </a:solidFill>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8316416" y="1052736"/>
            <a:ext cx="572593" cy="276999"/>
          </a:xfrm>
          <a:prstGeom prst="rect">
            <a:avLst/>
          </a:prstGeom>
          <a:noFill/>
        </p:spPr>
        <p:txBody>
          <a:bodyPr wrap="none" rtlCol="0">
            <a:spAutoFit/>
          </a:bodyPr>
          <a:lstStyle/>
          <a:p>
            <a:r>
              <a:rPr kumimoji="1" lang="en-US" altLang="ja-JP" sz="1200" b="1" i="1" dirty="0" smtClean="0">
                <a:solidFill>
                  <a:srgbClr val="FF0000"/>
                </a:solidFill>
                <a:latin typeface="Meiryo UI" panose="020B0604030504040204" pitchFamily="50" charset="-128"/>
                <a:ea typeface="Meiryo UI" panose="020B0604030504040204" pitchFamily="50" charset="-128"/>
              </a:rPr>
              <a:t>NEW</a:t>
            </a:r>
            <a:endParaRPr kumimoji="1" lang="ja-JP" altLang="en-US" sz="1200" b="1" i="1" dirty="0">
              <a:solidFill>
                <a:srgbClr val="FF0000"/>
              </a:solidFill>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8170664" y="1857407"/>
            <a:ext cx="572593" cy="276999"/>
          </a:xfrm>
          <a:prstGeom prst="rect">
            <a:avLst/>
          </a:prstGeom>
          <a:noFill/>
        </p:spPr>
        <p:txBody>
          <a:bodyPr wrap="none" rtlCol="0">
            <a:spAutoFit/>
          </a:bodyPr>
          <a:lstStyle/>
          <a:p>
            <a:r>
              <a:rPr kumimoji="1" lang="en-US" altLang="ja-JP" sz="1200" b="1" i="1" dirty="0" smtClean="0">
                <a:solidFill>
                  <a:srgbClr val="FF0000"/>
                </a:solidFill>
                <a:latin typeface="Meiryo UI" panose="020B0604030504040204" pitchFamily="50" charset="-128"/>
                <a:ea typeface="Meiryo UI" panose="020B0604030504040204" pitchFamily="50" charset="-128"/>
              </a:rPr>
              <a:t>NEW</a:t>
            </a:r>
            <a:endParaRPr kumimoji="1" lang="ja-JP" altLang="en-US" sz="1200" b="1" i="1" dirty="0">
              <a:solidFill>
                <a:srgbClr val="FF0000"/>
              </a:solidFill>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8450385" y="2380917"/>
            <a:ext cx="572593" cy="276999"/>
          </a:xfrm>
          <a:prstGeom prst="rect">
            <a:avLst/>
          </a:prstGeom>
          <a:noFill/>
        </p:spPr>
        <p:txBody>
          <a:bodyPr wrap="none" rtlCol="0">
            <a:spAutoFit/>
          </a:bodyPr>
          <a:lstStyle/>
          <a:p>
            <a:r>
              <a:rPr kumimoji="1" lang="en-US" altLang="ja-JP" sz="1200" b="1" i="1" dirty="0" smtClean="0">
                <a:solidFill>
                  <a:srgbClr val="FF0000"/>
                </a:solidFill>
                <a:latin typeface="Meiryo UI" panose="020B0604030504040204" pitchFamily="50" charset="-128"/>
                <a:ea typeface="Meiryo UI" panose="020B0604030504040204" pitchFamily="50" charset="-128"/>
              </a:rPr>
              <a:t>NEW</a:t>
            </a:r>
            <a:endParaRPr kumimoji="1" lang="ja-JP" altLang="en-US" sz="1200" b="1" i="1" dirty="0">
              <a:solidFill>
                <a:srgbClr val="FF0000"/>
              </a:solidFill>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7892806" y="2665163"/>
            <a:ext cx="572593" cy="276999"/>
          </a:xfrm>
          <a:prstGeom prst="rect">
            <a:avLst/>
          </a:prstGeom>
          <a:noFill/>
        </p:spPr>
        <p:txBody>
          <a:bodyPr wrap="none" rtlCol="0">
            <a:spAutoFit/>
          </a:bodyPr>
          <a:lstStyle/>
          <a:p>
            <a:r>
              <a:rPr kumimoji="1" lang="en-US" altLang="ja-JP" sz="1200" b="1" i="1" dirty="0" smtClean="0">
                <a:solidFill>
                  <a:srgbClr val="FF0000"/>
                </a:solidFill>
                <a:latin typeface="Meiryo UI" panose="020B0604030504040204" pitchFamily="50" charset="-128"/>
                <a:ea typeface="Meiryo UI" panose="020B0604030504040204" pitchFamily="50" charset="-128"/>
              </a:rPr>
              <a:t>NEW</a:t>
            </a:r>
            <a:endParaRPr kumimoji="1" lang="ja-JP" altLang="en-US" sz="1200" b="1" i="1" dirty="0">
              <a:solidFill>
                <a:srgbClr val="FF0000"/>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2012581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latin typeface="Meiryo UI" panose="020B0604030504040204" pitchFamily="50" charset="-128"/>
                <a:ea typeface="Meiryo UI" panose="020B0604030504040204" pitchFamily="50" charset="-128"/>
                <a:cs typeface="Meiryo UI" panose="020B0604030504040204" pitchFamily="50" charset="-128"/>
              </a:rPr>
              <a:t>　　動作しなくても</a:t>
            </a:r>
            <a:r>
              <a:rPr lang="en-US" altLang="ja-JP">
                <a:latin typeface="Meiryo UI" panose="020B0604030504040204" pitchFamily="50" charset="-128"/>
                <a:ea typeface="Meiryo UI" panose="020B0604030504040204" pitchFamily="50" charset="-128"/>
                <a:cs typeface="Meiryo UI" panose="020B0604030504040204" pitchFamily="50" charset="-128"/>
              </a:rPr>
              <a:t>OSS</a:t>
            </a:r>
            <a:r>
              <a:rPr lang="ja-JP" altLang="en-US">
                <a:latin typeface="Meiryo UI" panose="020B0604030504040204" pitchFamily="50" charset="-128"/>
                <a:ea typeface="Meiryo UI" panose="020B0604030504040204" pitchFamily="50" charset="-128"/>
                <a:cs typeface="Meiryo UI" panose="020B0604030504040204" pitchFamily="50" charset="-128"/>
              </a:rPr>
              <a:t>を配布したことになります。</a:t>
            </a:r>
            <a:r>
              <a:rPr lang="en-US" altLang="ja-JP">
                <a:latin typeface="Meiryo UI" panose="020B0604030504040204" pitchFamily="50" charset="-128"/>
                <a:ea typeface="Meiryo UI" panose="020B0604030504040204" pitchFamily="50" charset="-128"/>
                <a:cs typeface="Meiryo UI" panose="020B0604030504040204" pitchFamily="50" charset="-128"/>
              </a:rPr>
              <a:t>OSS</a:t>
            </a:r>
            <a:r>
              <a:rPr lang="ja-JP" altLang="en-US">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a:latin typeface="Meiryo UI" panose="020B0604030504040204" pitchFamily="50" charset="-128"/>
                <a:ea typeface="Meiryo UI" panose="020B0604030504040204" pitchFamily="50" charset="-128"/>
                <a:cs typeface="Meiryo UI" panose="020B0604030504040204" pitchFamily="50" charset="-128"/>
              </a:rPr>
              <a:t>OSS</a:t>
            </a:r>
            <a:r>
              <a:rPr lang="ja-JP" altLang="en-US">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動作しないならライセンスを守る必要はない？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製品に搭載してあっても動作することがない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が含まれています。この場合、この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のライセンスを特に気にしなくてもいいですか？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14165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同梱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動作</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コンテンツ プレースホルダー 9">
            <a:extLst>
              <a:ext uri="{FF2B5EF4-FFF2-40B4-BE49-F238E27FC236}">
                <a16:creationId xmlns:a16="http://schemas.microsoft.com/office/drawing/2014/main" id="{5EE74299-3ED0-40AE-AFEA-1F93330F82F7}"/>
              </a:ext>
            </a:extLst>
          </p:cNvPr>
          <p:cNvSpPr>
            <a:spLocks noGrp="1"/>
          </p:cNvSpPr>
          <p:nvPr>
            <p:ph idx="1"/>
          </p:nvPr>
        </p:nvSpPr>
        <p:spPr>
          <a:xfrm>
            <a:off x="457200" y="3648796"/>
            <a:ext cx="8291264" cy="2707554"/>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動作しなくても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pPr/>
              <a:t>19</a:t>
            </a:fld>
            <a:endParaRPr kumimoji="1" lang="ja-JP" altLang="en-US"/>
          </a:p>
        </p:txBody>
      </p:sp>
    </p:spTree>
    <p:extLst>
      <p:ext uri="{BB962C8B-B14F-4D97-AF65-F5344CB8AC3E}">
        <p14:creationId xmlns:p14="http://schemas.microsoft.com/office/powerpoint/2010/main" val="2446876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171894"/>
            <a:ext cx="8280920" cy="321495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自動生成</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部分と一致した</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のライセンス</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遵守が必要</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6757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市販の開発ツールでプログラムを開発したところ、自動生成された部分が</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、ある</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と一致していました。調べたところ、この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も同じ開発ツールで開発されたことが分かりました</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。自社の</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プログラムを配布する場合</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、この</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を遵守する必要がありますか？</a:t>
            </a:r>
          </a:p>
        </p:txBody>
      </p:sp>
      <p:sp>
        <p:nvSpPr>
          <p:cNvPr id="9" name="テキスト ボックス 8"/>
          <p:cNvSpPr txBox="1"/>
          <p:nvPr/>
        </p:nvSpPr>
        <p:spPr>
          <a:xfrm>
            <a:off x="3347864" y="3292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716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自動生成</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9969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36BD993B-95E8-4715-B08C-A140D9A33F7D}"/>
              </a:ext>
            </a:extLst>
          </p:cNvPr>
          <p:cNvSpPr>
            <a:spLocks noGrp="1"/>
          </p:cNvSpPr>
          <p:nvPr>
            <p:ph idx="1"/>
          </p:nvPr>
        </p:nvSpPr>
        <p:spPr>
          <a:xfrm>
            <a:off x="457200" y="4182616"/>
            <a:ext cx="8291264" cy="2173733"/>
          </a:xfrm>
        </p:spPr>
        <p:txBody>
          <a:bodyPr>
            <a:noAutofit/>
          </a:bodyPr>
          <a:lstStyle/>
          <a:p>
            <a:pPr fontAlgn="base">
              <a:lnSpc>
                <a:spcPts val="3000"/>
              </a:lnSpc>
              <a:spcBef>
                <a:spcPts val="0"/>
              </a:spcBef>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対象の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プログラムは</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に基づいて開発したわけではないので</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のライセンス条件</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を遵守する必要はありません。</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pPr/>
              <a:t>20</a:t>
            </a:fld>
            <a:endParaRPr kumimoji="1" lang="ja-JP" altLang="en-US"/>
          </a:p>
        </p:txBody>
      </p:sp>
    </p:spTree>
    <p:extLst>
      <p:ext uri="{BB962C8B-B14F-4D97-AF65-F5344CB8AC3E}">
        <p14:creationId xmlns:p14="http://schemas.microsoft.com/office/powerpoint/2010/main" val="1615555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デュアルライセンスは両方のライセンスを遵守する？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86419" y="3429000"/>
            <a:ext cx="8280919" cy="2965394"/>
          </a:xfrm>
        </p:spPr>
        <p:txBody>
          <a:bodyPr>
            <a:noAutofit/>
          </a:bodyPr>
          <a:lstStyle/>
          <a:p>
            <a:pPr fontAlgn="base">
              <a:lnSpc>
                <a:spcPts val="28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デュアルライセンス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の場合、一般的には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の利用者が、適用するライセンスを選択可能です。ただし、選択するライセンスは、利用状況や他の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との組み合わせによって、どちらかのライセンスに限定されることも</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の中には、デュアルライセンスと記載しながら、両方のライセンス条件が適用される旨を記載していることもあります。この場合、両方のライセンス条件をすべて満たす必要が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ファイルや開発コミュニティの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等の関連情報に、ライセンスに関する記載がないかを確認したうえで判断してください。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が異なる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種類のライセンス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デュアルライセンス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の元で配布されている場合、両方のライセンスに従う必要がありますか？</a:t>
            </a:r>
          </a:p>
        </p:txBody>
      </p:sp>
      <p:sp>
        <p:nvSpPr>
          <p:cNvPr id="9" name="テキスト ボックス 8"/>
          <p:cNvSpPr txBox="1"/>
          <p:nvPr/>
        </p:nvSpPr>
        <p:spPr>
          <a:xfrm>
            <a:off x="3347864" y="264446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スライド番号プレースホルダー 10"/>
          <p:cNvSpPr>
            <a:spLocks noGrp="1"/>
          </p:cNvSpPr>
          <p:nvPr>
            <p:ph type="sldNum" sz="quarter" idx="12"/>
          </p:nvPr>
        </p:nvSpPr>
        <p:spPr/>
        <p:txBody>
          <a:bodyPr/>
          <a:lstStyle/>
          <a:p>
            <a:fld id="{CA73D1A0-EDAA-48A0-B59C-E1DC4E30C901}" type="slidenum">
              <a:rPr kumimoji="1" lang="ja-JP" altLang="en-US" smtClean="0"/>
              <a:pPr/>
              <a:t>21</a:t>
            </a:fld>
            <a:endParaRPr kumimoji="1" lang="ja-JP" altLang="en-US"/>
          </a:p>
        </p:txBody>
      </p:sp>
    </p:spTree>
    <p:extLst>
      <p:ext uri="{BB962C8B-B14F-4D97-AF65-F5344CB8AC3E}">
        <p14:creationId xmlns:p14="http://schemas.microsoft.com/office/powerpoint/2010/main" val="713852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kumimoji="1"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デュアルライセンスへの貢献はデュアルライセンスにする？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コミュニティ</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が元</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に反映した場合、その反映版</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もデュアルライセンス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で公開されることを承知しておく必要があります</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選択したライセンスだけで反映してもらうことはできません。</a:t>
            </a: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デュアルライセンス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を、一方のライセンスを</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選択し</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、改変</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して配布しました。この改変部分を元の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コミュニティへ</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投稿するときは、元のデュアルライセンスで投稿する必要がありますか？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46230"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コミュニティ</a:t>
            </a:r>
            <a:r>
              <a:rPr kumimoji="1" lang="ja-JP" altLang="en-US" sz="1200" dirty="0">
                <a:latin typeface="Meiryo UI" panose="020B0604030504040204" pitchFamily="50" charset="-128"/>
                <a:ea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22</a:t>
            </a:fld>
            <a:endParaRPr kumimoji="1" lang="ja-JP" altLang="en-US"/>
          </a:p>
        </p:txBody>
      </p:sp>
    </p:spTree>
    <p:extLst>
      <p:ext uri="{BB962C8B-B14F-4D97-AF65-F5344CB8AC3E}">
        <p14:creationId xmlns:p14="http://schemas.microsoft.com/office/powerpoint/2010/main" val="2119744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組込機器に組込んだ</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は配布にならない？</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4" name="角丸四角形 3"/>
          <p:cNvSpPr/>
          <p:nvPr/>
        </p:nvSpPr>
        <p:spPr>
          <a:xfrm>
            <a:off x="467544" y="1412776"/>
            <a:ext cx="8280920" cy="1485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組込機器に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を含めて販売します。当社は機器を配布（販売）しているのであって、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を配布しているわけではないし、ユーザーが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を取り出すこともできませんので、当社は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を配布していないという事になりますか？</a:t>
            </a:r>
          </a:p>
        </p:txBody>
      </p:sp>
      <p:sp>
        <p:nvSpPr>
          <p:cNvPr id="9" name="テキスト ボックス 8"/>
          <p:cNvSpPr txBox="1"/>
          <p:nvPr/>
        </p:nvSpPr>
        <p:spPr>
          <a:xfrm>
            <a:off x="3347864" y="302912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組込機器</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81649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fontAlgn="base">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が機器に組込まれた場合、機器が他人へ配布された段階で、中に含まれる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も配布された事になります。中から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を取り出せるかどうかは関係しません。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9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のライセンスを確認して配布する際の条件を遵守する必要があります。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a:lnSpc>
                <a:spcPts val="2900"/>
              </a:lnSpc>
              <a:spcBef>
                <a:spcPts val="0"/>
              </a:spcBef>
              <a:buNone/>
            </a:pPr>
            <a:endParaRPr lang="ja-JP" altLang="en-US" sz="2000" dirty="0"/>
          </a:p>
        </p:txBody>
      </p:sp>
      <p:sp>
        <p:nvSpPr>
          <p:cNvPr id="10" name="スライド番号プレースホルダー 9"/>
          <p:cNvSpPr>
            <a:spLocks noGrp="1"/>
          </p:cNvSpPr>
          <p:nvPr>
            <p:ph type="sldNum" sz="quarter" idx="12"/>
          </p:nvPr>
        </p:nvSpPr>
        <p:spPr/>
        <p:txBody>
          <a:bodyPr/>
          <a:lstStyle/>
          <a:p>
            <a:fld id="{CA73D1A0-EDAA-48A0-B59C-E1DC4E30C901}" type="slidenum">
              <a:rPr kumimoji="1" lang="ja-JP" altLang="en-US" smtClean="0"/>
              <a:pPr/>
              <a:t>23</a:t>
            </a:fld>
            <a:endParaRPr kumimoji="1" lang="ja-JP" altLang="en-US"/>
          </a:p>
        </p:txBody>
      </p:sp>
    </p:spTree>
    <p:extLst>
      <p:ext uri="{BB962C8B-B14F-4D97-AF65-F5344CB8AC3E}">
        <p14:creationId xmlns:p14="http://schemas.microsoft.com/office/powerpoint/2010/main" val="3113002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05427"/>
            <a:ext cx="8291264" cy="310389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著作権表示は、一般的に、著作者名ではなく、「</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のマーク」、「最初の発行年」、「著作権者の名前」の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点を記載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します。技術的に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の表示ができない場合は、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Copyright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で代用することも多いです。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バージョンアップ等により修正版を公開する場合は、例えば</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2018-2019</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Linux Foundation</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2000" dirty="0" err="1" smtClean="0">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ように</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公開年を追加して記載することが一般的です。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万国著作権条約に基づく記載方法です。</a:t>
            </a:r>
            <a:endParaRPr lang="en-US" altLang="ja-JP" sz="2000" i="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著作権表示は著作者の名前を記載しておけばいいですか？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775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pPr/>
              <a:t>24</a:t>
            </a:fld>
            <a:endParaRPr kumimoji="1" lang="ja-JP" altLang="en-US"/>
          </a:p>
        </p:txBody>
      </p:sp>
    </p:spTree>
    <p:extLst>
      <p:ext uri="{BB962C8B-B14F-4D97-AF65-F5344CB8AC3E}">
        <p14:creationId xmlns:p14="http://schemas.microsoft.com/office/powerpoint/2010/main" val="475079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157999"/>
            <a:ext cx="8280920" cy="637346"/>
          </a:xfrm>
          <a:ln>
            <a:solidFill>
              <a:schemeClr val="bg1">
                <a:lumMod val="50000"/>
              </a:schemeClr>
            </a:solidFill>
          </a:ln>
        </p:spPr>
        <p:txBody>
          <a:bodyPr>
            <a:noAutofit/>
          </a:bodyPr>
          <a:lstStyle/>
          <a:p>
            <a:pPr fontAlgn="ctr">
              <a:lnSpc>
                <a:spcPts val="3000"/>
              </a:lnSpc>
              <a:spcAft>
                <a:spcPct val="0"/>
              </a:spcAft>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著作権</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表示は、</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ソースコードだけ</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を確認すれば</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いい？</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17336"/>
            <a:ext cx="8291264" cy="2891984"/>
          </a:xfrm>
        </p:spPr>
        <p:txBody>
          <a:bodyPr>
            <a:noAutofit/>
          </a:bodyPr>
          <a:lstStyle/>
          <a:p>
            <a:pPr fontAlgn="base">
              <a:spcBef>
                <a:spcPts val="0"/>
              </a:spcBef>
              <a:buFont typeface="Wingdings" panose="05000000000000000000" pitchFamily="2" charset="2"/>
              <a:buChar char="u"/>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ソースコード</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先頭部分以外にも、</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NOTICE</a:t>
            </a:r>
            <a:r>
              <a:rPr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README</a:t>
            </a:r>
            <a:r>
              <a:rPr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COPYING</a:t>
            </a:r>
            <a:r>
              <a:rPr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LICENSE</a:t>
            </a:r>
            <a:r>
              <a:rPr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AUTHORS</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等に記載されています。ただし、これらのファイルの中には、ライセンス自体の著作権表示がある場合があります。</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のファイル数が多い</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と抽出漏れが発生する可能性があるので、</a:t>
            </a:r>
            <a:r>
              <a:rPr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FOSSology</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等のツールを</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活用するのも効果的です。</a:t>
            </a:r>
          </a:p>
          <a:p>
            <a:pPr fontAlgn="base">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記載がない場合は、ダウンロードサイトから開発者を特定して著作権者を問い合わせる方法もあります</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】Q:</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著作権表示は、ソースコードの先頭だけを確認すればいいですか？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19115"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著作権者</a:t>
            </a:r>
            <a:r>
              <a:rPr kumimoji="1" lang="ja-JP" altLang="en-US" sz="1200" dirty="0">
                <a:latin typeface="Meiryo UI" panose="020B0604030504040204" pitchFamily="50" charset="-128"/>
                <a:ea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rPr>
              <a:t>#</a:t>
            </a:r>
            <a:r>
              <a:rPr kumimoji="1" lang="ja-JP" altLang="en-US" sz="1200" smtClean="0">
                <a:latin typeface="Meiryo UI" panose="020B0604030504040204" pitchFamily="50" charset="-128"/>
                <a:ea typeface="Meiryo UI" panose="020B0604030504040204" pitchFamily="50" charset="-128"/>
              </a:rPr>
              <a:t>著作権表示</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496671"/>
            <a:ext cx="3744416" cy="769441"/>
          </a:xfrm>
          <a:prstGeom prst="rect">
            <a:avLst/>
          </a:prstGeom>
          <a:noFill/>
        </p:spPr>
        <p:txBody>
          <a:bodyPr wrap="square" rtlCol="0">
            <a:spAutoFit/>
          </a:bodyPr>
          <a:lstStyle/>
          <a:p>
            <a:r>
              <a:rPr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a:t>
            </a:r>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pPr/>
              <a:t>25</a:t>
            </a:fld>
            <a:endParaRPr kumimoji="1" lang="ja-JP" altLang="en-US"/>
          </a:p>
        </p:txBody>
      </p:sp>
    </p:spTree>
    <p:extLst>
      <p:ext uri="{BB962C8B-B14F-4D97-AF65-F5344CB8AC3E}">
        <p14:creationId xmlns:p14="http://schemas.microsoft.com/office/powerpoint/2010/main" val="1466541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40968"/>
            <a:ext cx="8291264" cy="3168352"/>
          </a:xfrm>
        </p:spPr>
        <p:txBody>
          <a:bodyPr>
            <a:noAutofit/>
          </a:bodyPr>
          <a:lstStyle/>
          <a:p>
            <a:pPr fontAlgn="base">
              <a:lnSpc>
                <a:spcPts val="30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とドキュメント等の利用条件が同じとは限りません。</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サイトのドキュメントや設計図などを利用する場合は、そのドキュメントなどの利用条件を確認する必要があります。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とは異なる条件が設定されていることもあります。</a:t>
            </a:r>
          </a:p>
          <a:p>
            <a:pPr marL="0" indent="0" fontAlgn="base">
              <a:lnSpc>
                <a:spcPts val="3000"/>
              </a:lnSpc>
              <a:spcBef>
                <a:spcPts val="0"/>
              </a:spcBef>
              <a:buNone/>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を公開している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サイトに記載されているドキュメントや設計図を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と同じ条件で利用して自社製品に組込んでもいいですか？</a:t>
            </a:r>
          </a:p>
        </p:txBody>
      </p:sp>
      <p:sp>
        <p:nvSpPr>
          <p:cNvPr id="9" name="テキスト ボックス 8"/>
          <p:cNvSpPr txBox="1"/>
          <p:nvPr/>
        </p:nvSpPr>
        <p:spPr>
          <a:xfrm>
            <a:off x="3131840" y="2420888"/>
            <a:ext cx="2304256" cy="769441"/>
          </a:xfrm>
          <a:prstGeom prst="rect">
            <a:avLst/>
          </a:prstGeom>
          <a:noFill/>
        </p:spPr>
        <p:txBody>
          <a:bodyPr wrap="square" rtlCol="0">
            <a:spAutoFit/>
          </a:bodyPr>
          <a:lstStyle/>
          <a:p>
            <a:r>
              <a:rPr lang="ja-JP" altLang="en-US" sz="4400" b="1">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6085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a:t>
            </a:r>
            <a:r>
              <a:rPr kumimoji="1" lang="en-US" altLang="ja-JP" sz="1200" dirty="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サイト</a:t>
            </a:r>
            <a:r>
              <a:rPr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ja-JP" altLang="en-US" sz="1200">
                <a:latin typeface="Meiryo UI" panose="020B0604030504040204" pitchFamily="50" charset="-128"/>
                <a:ea typeface="Meiryo UI" panose="020B0604030504040204" pitchFamily="50" charset="-128"/>
              </a:rPr>
              <a:t>ドキュメント</a:t>
            </a:r>
            <a:r>
              <a:rPr kumimoji="1"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設計図</a:t>
            </a:r>
            <a:endParaRPr kumimoji="1"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06084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pPr/>
              <a:t>26</a:t>
            </a:fld>
            <a:endParaRPr kumimoji="1" lang="ja-JP" altLang="en-US"/>
          </a:p>
        </p:txBody>
      </p:sp>
    </p:spTree>
    <p:extLst>
      <p:ext uri="{BB962C8B-B14F-4D97-AF65-F5344CB8AC3E}">
        <p14:creationId xmlns:p14="http://schemas.microsoft.com/office/powerpoint/2010/main" val="3228063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の</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書籍等に掲載</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されたサンプルコードを</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利用できる</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fontAlgn="base">
              <a:lnSpc>
                <a:spcPts val="3000"/>
              </a:lnSpc>
              <a:spcBef>
                <a:spcPts val="0"/>
              </a:spcBef>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書籍等のサンプルコードであっても、自由な利用を許諾されているとは限らないため、その利用条件</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を確認する必要があります</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利用条件が記載されていない場合は、著作権者の許諾を得ない限り、利用することはできません。</a:t>
            </a: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Q:OSS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介する書籍や雑誌などに掲載されて</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いたサンプルコードを自社製品に組み込みたいのですが、自由に利用してもいい</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22348"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#Web</a:t>
            </a:r>
            <a:r>
              <a:rPr kumimoji="1" lang="ja-JP" altLang="en-US" sz="1200" dirty="0" smtClean="0">
                <a:latin typeface="Meiryo UI" panose="020B0604030504040204" pitchFamily="50" charset="-128"/>
                <a:ea typeface="Meiryo UI" panose="020B0604030504040204" pitchFamily="50" charset="-128"/>
              </a:rPr>
              <a:t>サイト </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サンプルコード</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pPr/>
              <a:t>27</a:t>
            </a:fld>
            <a:endParaRPr kumimoji="1" lang="ja-JP" altLang="en-US"/>
          </a:p>
        </p:txBody>
      </p:sp>
    </p:spTree>
    <p:extLst>
      <p:ext uri="{BB962C8B-B14F-4D97-AF65-F5344CB8AC3E}">
        <p14:creationId xmlns:p14="http://schemas.microsoft.com/office/powerpoint/2010/main" val="3175107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を製品に組み込んでも</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は免責され</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る</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条件では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開発者を免責しています。</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を組み込んだ製品を開発、販売した会社を免責しているわけではありません。</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　製品の免責事項については、製品の契約条件により決まります。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を当社製品</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組み込みました。その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のライセンスに免責の条件が記載されているので、</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に起因した製品の不具合</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ついて、当社</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はユーザーに対して免責</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になりますか？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49674"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免責　</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契約</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pPr/>
              <a:t>28</a:t>
            </a:fld>
            <a:endParaRPr kumimoji="1" lang="ja-JP" altLang="en-US"/>
          </a:p>
        </p:txBody>
      </p:sp>
    </p:spTree>
    <p:extLst>
      <p:ext uri="{BB962C8B-B14F-4D97-AF65-F5344CB8AC3E}">
        <p14:creationId xmlns:p14="http://schemas.microsoft.com/office/powerpoint/2010/main" val="1265945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禁止されていなければ、利用できる？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無償でダウンロードできるものがすべて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とは限りません。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著作権法では、複製したり、改変したり、配布したりする権利は、著作権者が専有しています。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これらの権利について、著作権者が許諾していない限り、ネットに掲載されたプログラムを自社製品に利用することはできません。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インターネットの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サイトにて、プログラムをダウンロードできるようになっていました。特にライセンス条件がなく、商用利用も禁止されていないので、自社製品に同梱して利用してもいいですか？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pPr/>
              <a:t>2</a:t>
            </a:fld>
            <a:endParaRPr kumimoji="1" lang="ja-JP" altLang="en-US"/>
          </a:p>
        </p:txBody>
      </p:sp>
    </p:spTree>
    <p:extLst>
      <p:ext uri="{BB962C8B-B14F-4D97-AF65-F5344CB8AC3E}">
        <p14:creationId xmlns:p14="http://schemas.microsoft.com/office/powerpoint/2010/main" val="1705708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a:solidFill>
                  <a:schemeClr val="tx1"/>
                </a:solidFill>
                <a:latin typeface="Meiryo UI" panose="020B0604030504040204" pitchFamily="50" charset="-128"/>
                <a:ea typeface="Meiryo UI" panose="020B0604030504040204" pitchFamily="50" charset="-128"/>
              </a:rPr>
              <a:t>END</a:t>
            </a:r>
            <a:endParaRPr kumimoji="1" lang="ja-JP" altLang="en-US" sz="4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34245" y="3933056"/>
            <a:ext cx="8281434" cy="1246495"/>
          </a:xfrm>
          <a:prstGeom prst="rect">
            <a:avLst/>
          </a:prstGeom>
          <a:noFill/>
        </p:spPr>
        <p:txBody>
          <a:bodyPr wrap="none" rtlCol="0">
            <a:spAutoFit/>
          </a:bodyPr>
          <a:lstStyle/>
          <a:p>
            <a:pPr marL="285750" indent="-285750">
              <a:lnSpc>
                <a:spcPts val="3000"/>
              </a:lnSpc>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Openchain</a:t>
            </a:r>
            <a:r>
              <a:rPr lang="en-US" altLang="ja-JP" sz="2000" dirty="0">
                <a:latin typeface="Meiryo UI" panose="020B0604030504040204" pitchFamily="50" charset="-128"/>
                <a:ea typeface="Meiryo UI" panose="020B0604030504040204" pitchFamily="50" charset="-128"/>
              </a:rPr>
              <a:t>-japan-</a:t>
            </a:r>
            <a:r>
              <a:rPr lang="en-US" altLang="ja-JP" sz="2000" dirty="0" err="1">
                <a:latin typeface="Meiryo UI" panose="020B0604030504040204" pitchFamily="50" charset="-128"/>
                <a:ea typeface="Meiryo UI" panose="020B0604030504040204" pitchFamily="50" charset="-128"/>
              </a:rPr>
              <a:t>wg</a:t>
            </a:r>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のメーリングリストは、どなた</a:t>
            </a:r>
            <a:r>
              <a:rPr lang="ja-JP" altLang="en-US" sz="2000" dirty="0" smtClean="0">
                <a:latin typeface="Meiryo UI" panose="020B0604030504040204" pitchFamily="50" charset="-128"/>
                <a:ea typeface="Meiryo UI" panose="020B0604030504040204" pitchFamily="50" charset="-128"/>
              </a:rPr>
              <a:t>でも参加可能です。</a:t>
            </a:r>
            <a:endParaRPr lang="en-US" altLang="ja-JP" sz="2000" dirty="0">
              <a:latin typeface="Meiryo UI" panose="020B0604030504040204" pitchFamily="50" charset="-128"/>
              <a:ea typeface="Meiryo UI" panose="020B0604030504040204" pitchFamily="50" charset="-128"/>
            </a:endParaRPr>
          </a:p>
          <a:p>
            <a:pPr marL="285750" indent="-285750">
              <a:lnSpc>
                <a:spcPts val="3000"/>
              </a:lnSpc>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rPr>
              <a:t>以下にメールを送信すれば、機械的に処理されます。（本文の内容は不要）</a:t>
            </a:r>
            <a:endParaRPr lang="en-US" altLang="ja-JP" sz="2000" dirty="0">
              <a:latin typeface="Meiryo UI" panose="020B0604030504040204" pitchFamily="50" charset="-128"/>
              <a:ea typeface="Meiryo UI" panose="020B0604030504040204" pitchFamily="50" charset="-128"/>
            </a:endParaRPr>
          </a:p>
          <a:p>
            <a:pPr>
              <a:lnSpc>
                <a:spcPts val="3000"/>
              </a:lnSpc>
            </a:pPr>
            <a:r>
              <a:rPr lang="ja-JP" altLang="en-US" dirty="0">
                <a:latin typeface="Meiryo UI" panose="020B0604030504040204" pitchFamily="50" charset="-128"/>
                <a:ea typeface="Meiryo UI" panose="020B0604030504040204" pitchFamily="50" charset="-128"/>
              </a:rPr>
              <a:t>　</a:t>
            </a:r>
            <a:r>
              <a:rPr lang="ja-JP" altLang="en-US" dirty="0" smtClean="0">
                <a:latin typeface="Meiryo UI" panose="020B0604030504040204" pitchFamily="50" charset="-128"/>
                <a:ea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hlinkClick r:id="rId2"/>
              </a:rPr>
              <a:t>japan-wg+subscribe@lists.openchainproject.org</a:t>
            </a:r>
            <a:endParaRPr lang="en-US" altLang="ja-JP"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01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他で利用実績があれば、利用できる？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ライセンスを遵守できるかどうかは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の利用目的や利用方法により異なります。ライセンス条件を参照し、今回の利用方法で遵守可能であることを確認する必要があります。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例えば、社内利用であれば、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を配布する際の条件は関係ありませんが、今回、製品に含めるのであれば、配布する際の条件を遵守する必要があります。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68760"/>
            <a:ext cx="8280920" cy="13681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を調査していたところ、他部門で利用実績のある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に必要な機能が含まれていることが分かりました。利用実績があるので、ライセンス条件は遵守可能と思っていいですか？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587D97C0-F5CB-4551-9CFD-71BE093088DA}"/>
              </a:ext>
            </a:extLst>
          </p:cNvPr>
          <p:cNvSpPr txBox="1"/>
          <p:nvPr/>
        </p:nvSpPr>
        <p:spPr>
          <a:xfrm>
            <a:off x="219436"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実績</a:t>
            </a:r>
          </a:p>
        </p:txBody>
      </p:sp>
      <p:sp>
        <p:nvSpPr>
          <p:cNvPr id="12" name="テキスト ボックス 11">
            <a:extLst>
              <a:ext uri="{FF2B5EF4-FFF2-40B4-BE49-F238E27FC236}">
                <a16:creationId xmlns:a16="http://schemas.microsoft.com/office/drawing/2014/main" id="{DE3F1B5C-5D20-45B7-80A2-45994961CE49}"/>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7FB41C9-0D83-4E06-BEC7-71E73D482E1B}"/>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pPr/>
              <a:t>3</a:t>
            </a:fld>
            <a:endParaRPr kumimoji="1" lang="ja-JP" altLang="en-US"/>
          </a:p>
        </p:txBody>
      </p:sp>
    </p:spTree>
    <p:extLst>
      <p:ext uri="{BB962C8B-B14F-4D97-AF65-F5344CB8AC3E}">
        <p14:creationId xmlns:p14="http://schemas.microsoft.com/office/powerpoint/2010/main" val="19794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は特許侵害とは関係しない？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58379"/>
            <a:ext cx="822960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の開発者が特許権を許諾していたとしても、その他、開発者以外の人が特許権を保有していることも考えられます。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の利用が特許権侵害になることがあります。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は、自由に利用することが許諾されているので、特許</a:t>
            </a:r>
            <a:r>
              <a:rPr lang="ja-JP" altLang="en-US" sz="2000">
                <a:solidFill>
                  <a:schemeClr val="tx1"/>
                </a:solidFill>
                <a:latin typeface="Meiryo UI" panose="020B0604030504040204" pitchFamily="50" charset="-128"/>
                <a:ea typeface="Meiryo UI" panose="020B0604030504040204" pitchFamily="50" charset="-128"/>
                <a:cs typeface="Meiryo UI" panose="020B0604030504040204" pitchFamily="50" charset="-128"/>
              </a:rPr>
              <a:t>侵害は関係</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ないと思っていいですか？</a:t>
            </a:r>
          </a:p>
        </p:txBody>
      </p:sp>
      <p:sp>
        <p:nvSpPr>
          <p:cNvPr id="9" name="テキスト ボックス 8"/>
          <p:cNvSpPr txBox="1"/>
          <p:nvPr/>
        </p:nvSpPr>
        <p:spPr>
          <a:xfrm>
            <a:off x="3275856" y="285026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C729DD84-530D-4094-BC3F-E245F6C45C5F}"/>
              </a:ext>
            </a:extLst>
          </p:cNvPr>
          <p:cNvSpPr txBox="1"/>
          <p:nvPr/>
        </p:nvSpPr>
        <p:spPr>
          <a:xfrm>
            <a:off x="219436" y="6309320"/>
            <a:ext cx="19912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侵害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6CF6ACC6-31ED-4A81-80C6-028C7EA7B2BF}"/>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A1CA3B48-82A7-45F4-B98B-FA0B9FB61DA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pPr/>
              <a:t>4</a:t>
            </a:fld>
            <a:endParaRPr kumimoji="1" lang="ja-JP" altLang="en-US"/>
          </a:p>
        </p:txBody>
      </p:sp>
    </p:spTree>
    <p:extLst>
      <p:ext uri="{BB962C8B-B14F-4D97-AF65-F5344CB8AC3E}">
        <p14:creationId xmlns:p14="http://schemas.microsoft.com/office/powerpoint/2010/main" val="303745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コミュニティへ投稿すると特許権の放棄は必須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特許庁へ登録した特許権を</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放棄しなくてもいいです。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例えば、この</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を利用せず、他社が開発した製品に対して権利行使*することは可能です。</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 *ここでの権利行使とは、差止請求や損害賠償請求のこと。</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開発コミュニティにプログラム投稿を行った場合、投稿者が保有する特許権を放棄しなければなりませんか？</a:t>
            </a:r>
          </a:p>
        </p:txBody>
      </p:sp>
      <p:sp>
        <p:nvSpPr>
          <p:cNvPr id="9" name="テキスト ボックス 8"/>
          <p:cNvSpPr txBox="1"/>
          <p:nvPr/>
        </p:nvSpPr>
        <p:spPr>
          <a:xfrm>
            <a:off x="3203848"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B074266-BBA0-4ED1-9E75-BAD75CA7D4BE}"/>
              </a:ext>
            </a:extLst>
          </p:cNvPr>
          <p:cNvSpPr txBox="1"/>
          <p:nvPr/>
        </p:nvSpPr>
        <p:spPr>
          <a:xfrm>
            <a:off x="219436" y="6428654"/>
            <a:ext cx="199445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特許　</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コミュニティ　</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投稿</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D0D2098C-22C7-4D24-AB5B-D4A7344E3D78}"/>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EF2EE98-FAAD-4221-BBC6-018E29622734}"/>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pPr/>
              <a:t>5</a:t>
            </a:fld>
            <a:endParaRPr kumimoji="1" lang="ja-JP" altLang="en-US"/>
          </a:p>
        </p:txBody>
      </p:sp>
    </p:spTree>
    <p:extLst>
      <p:ext uri="{BB962C8B-B14F-4D97-AF65-F5344CB8AC3E}">
        <p14:creationId xmlns:p14="http://schemas.microsoft.com/office/powerpoint/2010/main" val="1078524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ライセンス文書の提示は、参考和訳の方が親切？</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の開発者が提示した英文のドキュメントを添付する必要が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参考</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情報として和訳を提供する場合は、英文のライセンスが正式版であることを明確にしておく必要があります。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＊ライセンス原文が英語以外の場合も同様に原則、原文の提示が必要です。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のライセンス条件にて、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を配布する際、ライセンス文書を添付する義務がありました。ライセンスが英文の場合、日本国内のお客様であれば、参考和訳だけを添付しておけばよいですか？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1D85982-31AB-4364-9E41-93E902C67B1D}"/>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和訳</a:t>
            </a:r>
          </a:p>
        </p:txBody>
      </p:sp>
      <p:sp>
        <p:nvSpPr>
          <p:cNvPr id="12" name="テキスト ボックス 11">
            <a:extLst>
              <a:ext uri="{FF2B5EF4-FFF2-40B4-BE49-F238E27FC236}">
                <a16:creationId xmlns:a16="http://schemas.microsoft.com/office/drawing/2014/main" id="{1844D2EF-C705-40D2-91CC-75D81A89ED7B}"/>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1118F0AF-52C2-4117-A190-7CA002A8210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pPr/>
              <a:t>6</a:t>
            </a:fld>
            <a:endParaRPr kumimoji="1" lang="ja-JP" altLang="en-US"/>
          </a:p>
        </p:txBody>
      </p:sp>
    </p:spTree>
    <p:extLst>
      <p:ext uri="{BB962C8B-B14F-4D97-AF65-F5344CB8AC3E}">
        <p14:creationId xmlns:p14="http://schemas.microsoft.com/office/powerpoint/2010/main" val="2533835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ライセンス文書の提供は名称や</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の記載だけでいい？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多くのライセンスでは、ライセンス文書そのものを添付することを条件としています</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ただし、ライセンス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文書の代わりにライセンス文書へのリンクの記載でよいとして</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いる</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もあります。リンク</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の記載としたい場合は、それ</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が認められている</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smtClean="0">
                <a:latin typeface="Meiryo UI" panose="020B0604030504040204" pitchFamily="50" charset="-128"/>
                <a:ea typeface="Meiryo UI" panose="020B0604030504040204" pitchFamily="50" charset="-128"/>
                <a:cs typeface="Meiryo UI" panose="020B0604030504040204" pitchFamily="50" charset="-128"/>
              </a:rPr>
              <a:t>かを</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確認してください。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配布時にライセンス条件で定められている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は、ライセンス名の表示、またはライセンス文書へのリンクを記載するだけでもよいですか？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kumimoji="1" lang="ja-JP" altLang="en-US" sz="1200" smtClean="0">
                <a:latin typeface="Meiryo UI" panose="020B0604030504040204" pitchFamily="50" charset="-128"/>
                <a:ea typeface="Meiryo UI" panose="020B0604030504040204" pitchFamily="50" charset="-128"/>
              </a:rPr>
              <a:t>ライセンス文書</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131840" y="2850267"/>
            <a:ext cx="3744416" cy="769441"/>
          </a:xfrm>
          <a:prstGeom prst="rect">
            <a:avLst/>
          </a:prstGeom>
          <a:noFill/>
        </p:spPr>
        <p:txBody>
          <a:bodyPr wrap="square" rtlCol="0">
            <a:spAutoFit/>
          </a:bodyPr>
          <a:lstStyle/>
          <a:p>
            <a:r>
              <a:rPr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a:t>
            </a:r>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7</a:t>
            </a:fld>
            <a:endParaRPr kumimoji="1" lang="ja-JP" altLang="en-US"/>
          </a:p>
        </p:txBody>
      </p:sp>
    </p:spTree>
    <p:extLst>
      <p:ext uri="{BB962C8B-B14F-4D97-AF65-F5344CB8AC3E}">
        <p14:creationId xmlns:p14="http://schemas.microsoft.com/office/powerpoint/2010/main" val="2917524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紙への印刷が必要？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必ずしも紙に印刷する必要はなく、多くのライセンスでは手段は限定されていません</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を再配布する形態によって、紙に印刷、電子ファイルを添付、アプリケーションの画面に表示など、受領する人が見ることのできるわかりやすい方法であれば良いです。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ただし、一部のライセンスにおいては</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UI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上での表示を求めているものもあります。</a:t>
            </a:r>
          </a:p>
          <a:p>
            <a:pPr fontAlgn="base">
              <a:lnSpc>
                <a:spcPts val="3000"/>
              </a:lnSpc>
              <a:spcBef>
                <a:spcPts val="0"/>
              </a:spcBef>
              <a:buFont typeface="Wingdings" panose="05000000000000000000" pitchFamily="2" charset="2"/>
              <a:buChar char="u"/>
            </a:pP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ライセンス</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条件に</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ライセンス文書の</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提供方法が定められているかを確認してください。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3437"/>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は、マニュアル等の紙に印刷しなければなりませんか？</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a:t>
            </a:r>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ライセンス文書</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8</a:t>
            </a:fld>
            <a:endParaRPr kumimoji="1" lang="ja-JP" altLang="en-US"/>
          </a:p>
        </p:txBody>
      </p:sp>
    </p:spTree>
    <p:extLst>
      <p:ext uri="{BB962C8B-B14F-4D97-AF65-F5344CB8AC3E}">
        <p14:creationId xmlns:p14="http://schemas.microsoft.com/office/powerpoint/2010/main" val="22718214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7282</TotalTime>
  <Words>2854</Words>
  <Application>Microsoft Office PowerPoint</Application>
  <PresentationFormat>画面に合わせる (4:3)</PresentationFormat>
  <Paragraphs>401</Paragraphs>
  <Slides>30</Slides>
  <Notes>29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Meiryo UI</vt:lpstr>
      <vt:lpstr>ＭＳ Ｐゴシック</vt:lpstr>
      <vt:lpstr>Arial</vt:lpstr>
      <vt:lpstr>Calibri</vt:lpstr>
      <vt:lpstr>Wingdings</vt:lpstr>
      <vt:lpstr>Office ​​テーマ</vt:lpstr>
      <vt:lpstr>OSSライセンス関連でよくある誤解　V4</vt:lpstr>
      <vt:lpstr>QA一覧（目次）</vt:lpstr>
      <vt:lpstr>禁止されていなければ、利用できる？</vt:lpstr>
      <vt:lpstr>他で利用実績があれば、利用できる？</vt:lpstr>
      <vt:lpstr>OSSは特許侵害とは関係しない？</vt:lpstr>
      <vt:lpstr>コミュニティへ投稿すると特許権の放棄は必須?</vt:lpstr>
      <vt:lpstr>ライセンス文書の提示は、参考和訳の方が親切？</vt:lpstr>
      <vt:lpstr>ライセンス文書の提供は名称やURLの記載だけでいい？</vt:lpstr>
      <vt:lpstr>ライセンス文書の提供は紙への印刷が必要？</vt:lpstr>
      <vt:lpstr>ライセンス文書を添付するとOSSの改変になる？</vt:lpstr>
      <vt:lpstr>代行作業であれば、ライセンス条件は関係なし？</vt:lpstr>
      <vt:lpstr>入手したOSSのライセンスを修正することは可能？</vt:lpstr>
      <vt:lpstr>自社で開発したOSSのライセンスを変更できる？</vt:lpstr>
      <vt:lpstr>改変したら、コミュニティへ提供する必要あり？</vt:lpstr>
      <vt:lpstr>ソースコード提供は開発元のURL紹介でOK？</vt:lpstr>
      <vt:lpstr>ソースコードは全世界の人へ提供する？</vt:lpstr>
      <vt:lpstr>OSSに含まれる他のOSSもライセンス遵守が必要？</vt:lpstr>
      <vt:lpstr>依存関係でダウンロードされたOSSは気にせず配布可能？</vt:lpstr>
      <vt:lpstr>両立しないライセンスのOSSを含むOSSを利用できる？</vt:lpstr>
      <vt:lpstr>動作しないならライセンスを守る必要はない？</vt:lpstr>
      <vt:lpstr>自動生成部分と一致したOSSのライセンス遵守が必要？</vt:lpstr>
      <vt:lpstr>デュアルライセンスは両方のライセンスを遵守する？</vt:lpstr>
      <vt:lpstr>デュアルライセンスへの貢献はデュアルライセンスにする？</vt:lpstr>
      <vt:lpstr>組込機器に組込んだOSSは配布にならない？</vt:lpstr>
      <vt:lpstr>著作権表示は著作者名だけでOK？</vt:lpstr>
      <vt:lpstr>著作権表示は、ソースコードだけを確認すればいい？</vt:lpstr>
      <vt:lpstr>OSSのWebサイトにあるドキュメントを利用できる？</vt:lpstr>
      <vt:lpstr>OSSの書籍等に掲載されたサンプルコードを利用できる？</vt:lpstr>
      <vt:lpstr>OSSを製品に組み込んでもOSSは免責される？</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OSSライセンス関連でよくある誤解</dc:title>
  <dc:creator>yoshiko</dc:creator>
  <cp:lastModifiedBy>1134140352905</cp:lastModifiedBy>
  <cp:revision>216</cp:revision>
  <cp:lastPrinted>2019-11-27T04:28:29Z</cp:lastPrinted>
  <dcterms:created xsi:type="dcterms:W3CDTF">2018-08-01T08:19:55Z</dcterms:created>
  <dcterms:modified xsi:type="dcterms:W3CDTF">2020-03-18T00:14:31Z</dcterms:modified>
  <cp:category>公開情報</cp:category>
</cp:coreProperties>
</file>