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347" r:id="rId3"/>
    <p:sldId id="345" r:id="rId4"/>
    <p:sldId id="349" r:id="rId5"/>
    <p:sldId id="352" r:id="rId6"/>
    <p:sldId id="353" r:id="rId7"/>
    <p:sldId id="351" r:id="rId8"/>
    <p:sldId id="348" r:id="rId9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FF"/>
    <a:srgbClr val="0066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84869" autoAdjust="0"/>
  </p:normalViewPr>
  <p:slideViewPr>
    <p:cSldViewPr>
      <p:cViewPr varScale="1">
        <p:scale>
          <a:sx n="76" d="100"/>
          <a:sy n="76" d="100"/>
        </p:scale>
        <p:origin x="-1242" y="-90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636E-95EA-4AB1-8EE1-7E66ACF1DCF2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180824" y="4653136"/>
            <a:ext cx="75491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>
                <a:ea typeface="HGS創英角ｺﾞｼｯｸUB" pitchFamily="50" charset="-128"/>
              </a:rPr>
              <a:t>Panasonic Corporation</a:t>
            </a:r>
          </a:p>
          <a:p>
            <a:pPr algn="ctr"/>
            <a:r>
              <a:rPr lang="ja-JP" altLang="en-US" sz="3200" dirty="0" smtClean="0">
                <a:ea typeface="HGS創英角ｺﾞｼｯｸUB" pitchFamily="50" charset="-128"/>
              </a:rPr>
              <a:t>加藤 慎介</a:t>
            </a:r>
            <a:endParaRPr lang="en-US" altLang="ja-JP" sz="3200" dirty="0" smtClean="0">
              <a:ea typeface="HGS創英角ｺﾞｼｯｸUB" pitchFamily="50" charset="-128"/>
            </a:endParaRPr>
          </a:p>
          <a:p>
            <a:pPr algn="ctr"/>
            <a:r>
              <a:rPr lang="en-US" altLang="ja-JP" sz="3200" dirty="0" smtClean="0">
                <a:ea typeface="HGS創英角ｺﾞｼｯｸUB" pitchFamily="50" charset="-128"/>
              </a:rPr>
              <a:t>kato.shinsuke@jp.panasonic.com</a:t>
            </a:r>
            <a:endParaRPr lang="ja-JP" altLang="en-US" sz="3200" dirty="0">
              <a:ea typeface="HGS創英角ｺﾞｼｯｸUB" pitchFamily="50" charset="-128"/>
            </a:endParaRPr>
          </a:p>
        </p:txBody>
      </p:sp>
      <p:pic>
        <p:nvPicPr>
          <p:cNvPr id="1026" name="Picture 2" descr="https://www.openchainproject.org/wp-content/uploads/sites/15/2017/04/OpenChain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193096"/>
            <a:ext cx="3240360" cy="18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972301" y="1772816"/>
            <a:ext cx="4229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dirty="0" err="1"/>
              <a:t>OpenChain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JWG</a:t>
            </a:r>
          </a:p>
          <a:p>
            <a:pPr algn="ctr"/>
            <a:r>
              <a:rPr lang="ja-JP" altLang="en-US" sz="3600" dirty="0" smtClean="0"/>
              <a:t>第</a:t>
            </a:r>
            <a:r>
              <a:rPr lang="en-US" altLang="ja-JP" sz="3600" dirty="0" smtClean="0"/>
              <a:t>3</a:t>
            </a:r>
            <a:r>
              <a:rPr lang="ja-JP" altLang="en-US" sz="3600" dirty="0"/>
              <a:t>回</a:t>
            </a:r>
            <a:r>
              <a:rPr lang="ja-JP" altLang="en-US" sz="3600" dirty="0" smtClean="0"/>
              <a:t>会合</a:t>
            </a:r>
            <a:endParaRPr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93541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コンプライアンスにおいて、情報収集や情報共有の場で、他社の良い事例を聞ける機会も増えてきたと思います</a:t>
            </a:r>
            <a:endParaRPr kumimoji="1"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で、広く議論する場はあっても、その場限りで終わってしまい、各自が自分のメモを頼りに社内へフィードバックする、などという状況が多いと感じて</a:t>
            </a:r>
            <a:r>
              <a:rPr lang="ja-JP" altLang="en-US" dirty="0" smtClean="0"/>
              <a:t>います</a:t>
            </a:r>
            <a:endParaRPr lang="en-US" altLang="ja-JP" dirty="0" smtClean="0"/>
          </a:p>
          <a:p>
            <a:r>
              <a:rPr kumimoji="1" lang="ja-JP" altLang="en-US" dirty="0" smtClean="0"/>
              <a:t>フリーディスカッション</a:t>
            </a:r>
            <a:r>
              <a:rPr lang="ja-JP" altLang="en-US" dirty="0" smtClean="0"/>
              <a:t>の場で情報を集めることができても、テーマが発散しがちなケースもあり、あえてケースを絞って各社の状況を話す、というようなことはあまりないと感じています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そこ</a:t>
            </a:r>
            <a:r>
              <a:rPr lang="ja-JP" altLang="en-US" dirty="0" smtClean="0"/>
              <a:t>で、</a:t>
            </a:r>
            <a:r>
              <a:rPr kumimoji="1" lang="ja-JP" altLang="en-US" dirty="0" smtClean="0"/>
              <a:t>テーマを決めて、各社の状況をそれぞれ発表し、下記の効果を目論見ます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テーマに沿って、ケーススタディを集めることで、参考にしやすい／新しい気付きがある、などの効果を</a:t>
            </a:r>
            <a:r>
              <a:rPr lang="ja-JP" altLang="en-US" dirty="0" smtClean="0"/>
              <a:t>期待</a:t>
            </a:r>
            <a:endParaRPr lang="en-US" altLang="ja-JP" dirty="0" smtClean="0"/>
          </a:p>
          <a:p>
            <a:pPr lvl="1"/>
            <a:r>
              <a:rPr lang="ja-JP" altLang="en-US" dirty="0"/>
              <a:t>似て</a:t>
            </a:r>
            <a:r>
              <a:rPr lang="ja-JP" altLang="en-US" dirty="0" smtClean="0"/>
              <a:t>いる</a:t>
            </a:r>
            <a:r>
              <a:rPr lang="ja-JP" altLang="en-US" dirty="0"/>
              <a:t>状況</a:t>
            </a:r>
            <a:r>
              <a:rPr lang="ja-JP" altLang="en-US" dirty="0" smtClean="0"/>
              <a:t>の他社のケースから、良い点を社内に</a:t>
            </a:r>
            <a:r>
              <a:rPr lang="ja-JP" altLang="en-US" dirty="0" smtClean="0"/>
              <a:t>フィードバック</a:t>
            </a:r>
            <a:endParaRPr lang="en-US" altLang="ja-JP" dirty="0"/>
          </a:p>
          <a:p>
            <a:pPr lvl="1"/>
            <a:r>
              <a:rPr lang="ja-JP" altLang="en-US" dirty="0" smtClean="0"/>
              <a:t>発表形態：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社</a:t>
            </a:r>
            <a:r>
              <a:rPr lang="ja-JP" altLang="en-US" dirty="0"/>
              <a:t>持ち</a:t>
            </a:r>
            <a:r>
              <a:rPr lang="ja-JP" altLang="en-US" dirty="0" smtClean="0"/>
              <a:t>時間は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3</a:t>
            </a:r>
            <a:r>
              <a:rPr lang="ja-JP" altLang="en-US" dirty="0" smtClean="0"/>
              <a:t>分として</a:t>
            </a:r>
            <a:r>
              <a:rPr lang="ja-JP" altLang="en-US" dirty="0" smtClean="0"/>
              <a:t>、状況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実状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プレゼン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あえてある程度フォーマット化してシンプルに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その</a:t>
            </a:r>
            <a:r>
              <a:rPr lang="ja-JP" altLang="en-US" dirty="0" smtClean="0"/>
              <a:t>中でポイントと思う点、など</a:t>
            </a:r>
            <a:r>
              <a:rPr lang="ja-JP" altLang="en-US" dirty="0" smtClean="0"/>
              <a:t>を含める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匿名</a:t>
            </a:r>
            <a:r>
              <a:rPr lang="ja-JP" altLang="en-US" dirty="0" smtClean="0"/>
              <a:t>希望</a:t>
            </a:r>
            <a:r>
              <a:rPr lang="en-US" altLang="ja-JP" dirty="0" smtClean="0"/>
              <a:t>(A</a:t>
            </a:r>
            <a:r>
              <a:rPr lang="ja-JP" altLang="en-US" dirty="0" smtClean="0"/>
              <a:t>社，</a:t>
            </a:r>
            <a:r>
              <a:rPr lang="en-US" altLang="ja-JP" dirty="0" smtClean="0"/>
              <a:t>B</a:t>
            </a:r>
            <a:r>
              <a:rPr lang="ja-JP" altLang="en-US" dirty="0" smtClean="0"/>
              <a:t>社</a:t>
            </a:r>
            <a:r>
              <a:rPr lang="en-US" altLang="ja-JP" dirty="0" smtClean="0"/>
              <a:t>)</a:t>
            </a:r>
            <a:r>
              <a:rPr lang="ja-JP" altLang="en-US" dirty="0" smtClean="0"/>
              <a:t>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として、出来れば</a:t>
            </a:r>
            <a:r>
              <a:rPr lang="ja-JP" altLang="en-US" dirty="0" smtClean="0"/>
              <a:t>議事</a:t>
            </a:r>
            <a:r>
              <a:rPr lang="en-US" altLang="ja-JP" dirty="0" smtClean="0"/>
              <a:t>(Wiki)</a:t>
            </a:r>
            <a:r>
              <a:rPr lang="ja-JP" altLang="en-US" dirty="0" smtClean="0"/>
              <a:t>に残す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  <p:pic>
        <p:nvPicPr>
          <p:cNvPr id="25" name="図 2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484" y="836712"/>
            <a:ext cx="9289032" cy="5832648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テーマ例</a:t>
            </a:r>
            <a:endParaRPr lang="en-US" altLang="ja-JP" dirty="0" smtClean="0"/>
          </a:p>
          <a:p>
            <a:pPr marL="627063" lvl="1" indent="-263525"/>
            <a:r>
              <a:rPr lang="ja-JP" altLang="en-US" dirty="0" smtClean="0">
                <a:solidFill>
                  <a:srgbClr val="0070C0"/>
                </a:solidFill>
              </a:rPr>
              <a:t>社内の</a:t>
            </a:r>
            <a:r>
              <a:rPr lang="en-US" altLang="ja-JP" dirty="0" smtClean="0">
                <a:solidFill>
                  <a:srgbClr val="0070C0"/>
                </a:solidFill>
              </a:rPr>
              <a:t>OSS</a:t>
            </a:r>
            <a:r>
              <a:rPr lang="ja-JP" altLang="en-US" dirty="0" smtClean="0">
                <a:solidFill>
                  <a:srgbClr val="0070C0"/>
                </a:solidFill>
              </a:rPr>
              <a:t>コンプライアンス推進、体制</a:t>
            </a:r>
            <a:r>
              <a:rPr lang="en-US" altLang="ja-JP" dirty="0" smtClean="0">
                <a:solidFill>
                  <a:srgbClr val="0070C0"/>
                </a:solidFill>
              </a:rPr>
              <a:t>/</a:t>
            </a:r>
            <a:r>
              <a:rPr lang="ja-JP" altLang="en-US" dirty="0" smtClean="0">
                <a:solidFill>
                  <a:srgbClr val="0070C0"/>
                </a:solidFill>
              </a:rPr>
              <a:t>組織としては、こんな感じです 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ja-JP" altLang="en-US" dirty="0" smtClean="0">
                <a:solidFill>
                  <a:srgbClr val="0070C0"/>
                </a:solidFill>
              </a:rPr>
              <a:t>今回はこれをテーマに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</a:p>
          <a:p>
            <a:pPr marL="627063" lvl="1" indent="-263525"/>
            <a:r>
              <a:rPr kumimoji="1" lang="ja-JP" altLang="en-US" dirty="0" smtClean="0"/>
              <a:t>技術者への説明の導入で、どんなことを伝えている？</a:t>
            </a:r>
            <a:endParaRPr kumimoji="1" lang="en-US" altLang="ja-JP" dirty="0" smtClean="0"/>
          </a:p>
          <a:p>
            <a:pPr marL="627063" lvl="1" indent="-263525"/>
            <a:r>
              <a:rPr lang="ja-JP" altLang="en-US" dirty="0" smtClean="0"/>
              <a:t>定期的な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コンプライアンス推進</a:t>
            </a:r>
            <a:r>
              <a:rPr lang="en-US" altLang="ja-JP" dirty="0" smtClean="0"/>
              <a:t>(</a:t>
            </a:r>
            <a:r>
              <a:rPr lang="ja-JP" altLang="en-US" dirty="0" smtClean="0"/>
              <a:t>啓発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にしていることは？</a:t>
            </a:r>
            <a:endParaRPr lang="en-US" altLang="ja-JP" dirty="0" smtClean="0"/>
          </a:p>
          <a:p>
            <a:pPr marL="627063" lvl="1" indent="-263525"/>
            <a:r>
              <a:rPr lang="ja-JP" altLang="en-US" dirty="0" smtClean="0"/>
              <a:t>子会社・孫会社対応</a:t>
            </a:r>
            <a:r>
              <a:rPr lang="ja-JP" altLang="en-US" dirty="0"/>
              <a:t>は？海外対応は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627063" lvl="1" indent="-263525"/>
            <a:r>
              <a:rPr lang="en-US" altLang="ja-JP" dirty="0" smtClean="0"/>
              <a:t>OSS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コントリビューションの際のあれこれ</a:t>
            </a:r>
            <a:endParaRPr lang="en-US" altLang="ja-JP" dirty="0" smtClean="0"/>
          </a:p>
          <a:p>
            <a:pPr marL="627063" lvl="1" indent="-263525"/>
            <a:r>
              <a:rPr lang="ja-JP" altLang="en-US" dirty="0" smtClean="0"/>
              <a:t>技術以外の職能の協力の取り付け方やアプローチの仕方</a:t>
            </a:r>
            <a:endParaRPr lang="en-US" altLang="ja-JP" dirty="0" smtClean="0"/>
          </a:p>
          <a:p>
            <a:pPr marL="627063" lvl="1" indent="-263525"/>
            <a:r>
              <a:rPr lang="ja-JP" altLang="en-US" dirty="0"/>
              <a:t>「他社さんはこうなのに、なぜ当社はこうなの？」と言われたときの返しは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627063" lvl="1" indent="-263525"/>
            <a:r>
              <a:rPr lang="ja-JP" altLang="en-US" dirty="0" smtClean="0"/>
              <a:t>開発現場</a:t>
            </a:r>
            <a:r>
              <a:rPr lang="ja-JP" altLang="en-US" dirty="0"/>
              <a:t>から</a:t>
            </a:r>
            <a:r>
              <a:rPr lang="ja-JP" altLang="en-US" dirty="0" smtClean="0"/>
              <a:t>の「ｘｘｘｘｘ」という声に、どうしている？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81074"/>
            <a:ext cx="8915400" cy="568828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以下、フォーマット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lang="ja-JP" altLang="en-US" dirty="0"/>
              <a:t>補足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独自フォーマットも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です。ただし「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枚」で。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「資料なし。当日口頭での発表」も</a:t>
            </a:r>
            <a:r>
              <a:rPr kumimoji="1" lang="en-US" altLang="ja-JP" dirty="0" smtClean="0"/>
              <a:t>Welcome</a:t>
            </a:r>
            <a:r>
              <a:rPr kumimoji="1" lang="ja-JP" altLang="en-US" dirty="0" err="1" smtClean="0"/>
              <a:t>です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「某</a:t>
            </a:r>
            <a:r>
              <a:rPr lang="en-US" altLang="ja-JP" dirty="0" smtClean="0"/>
              <a:t>X</a:t>
            </a:r>
            <a:r>
              <a:rPr lang="ja-JP" altLang="en-US" dirty="0" smtClean="0"/>
              <a:t>社」</a:t>
            </a:r>
            <a:r>
              <a:rPr lang="ja-JP" altLang="en-US" dirty="0" smtClean="0"/>
              <a:t>，「某社」，「</a:t>
            </a:r>
            <a:r>
              <a:rPr lang="ja-JP" altLang="en-US" dirty="0" smtClean="0"/>
              <a:t>匿名希望」，でも構いません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「何が良い・悪い」、ではなく、似ている状況の者同士</a:t>
            </a:r>
            <a:r>
              <a:rPr kumimoji="1" lang="ja-JP" altLang="en-US" dirty="0" smtClean="0"/>
              <a:t>が参考</a:t>
            </a:r>
            <a:r>
              <a:rPr kumimoji="1" lang="ja-JP" altLang="en-US" dirty="0" smtClean="0"/>
              <a:t>になる点を</a:t>
            </a:r>
            <a:r>
              <a:rPr kumimoji="1" lang="ja-JP" altLang="en-US" dirty="0" smtClean="0"/>
              <a:t>見つけられる</a:t>
            </a:r>
            <a:r>
              <a:rPr kumimoji="1" lang="ja-JP" altLang="en-US" dirty="0" smtClean="0"/>
              <a:t>機会になれば、というスタンス</a:t>
            </a:r>
            <a:r>
              <a:rPr kumimoji="1" lang="ja-JP" altLang="en-US" dirty="0" smtClean="0"/>
              <a:t>です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できれば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ファイルにして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に掲載したいです。理由は、その回に参加できなかった方にも参考にして頂くため、です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OSS</a:t>
            </a:r>
            <a:r>
              <a:rPr kumimoji="1" lang="ja-JP" altLang="en-US" sz="3200" dirty="0" smtClean="0"/>
              <a:t>コンプライアンス </a:t>
            </a:r>
            <a:r>
              <a:rPr kumimoji="1" lang="ja-JP" altLang="en-US" sz="3200" dirty="0" smtClean="0"/>
              <a:t>～組織・体制面～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5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35129"/>
              </p:ext>
            </p:extLst>
          </p:nvPr>
        </p:nvGraphicFramePr>
        <p:xfrm>
          <a:off x="416496" y="836712"/>
          <a:ext cx="9073008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/>
                <a:gridCol w="135240"/>
                <a:gridCol w="3426113"/>
                <a:gridCol w="1653435"/>
                <a:gridCol w="2913340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会社名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記載者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584">
                <a:tc gridSpan="5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68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組織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515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人数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392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当社のポイント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519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11330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以下，参考記載例，と，パナソニックの状況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04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OSS</a:t>
            </a:r>
            <a:r>
              <a:rPr kumimoji="1" lang="ja-JP" altLang="en-US" sz="3200" dirty="0" smtClean="0"/>
              <a:t>コンプライアンス </a:t>
            </a:r>
            <a:r>
              <a:rPr kumimoji="1" lang="ja-JP" altLang="en-US" sz="3200" dirty="0" smtClean="0"/>
              <a:t>～組織・体制面～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7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37159"/>
              </p:ext>
            </p:extLst>
          </p:nvPr>
        </p:nvGraphicFramePr>
        <p:xfrm>
          <a:off x="416496" y="836712"/>
          <a:ext cx="9073008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/>
                <a:gridCol w="135240"/>
                <a:gridCol w="3426113"/>
                <a:gridCol w="1653435"/>
                <a:gridCol w="2913340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会社名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社 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某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社 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匿名希望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記載者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匿名希望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584">
                <a:tc gridSpan="5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68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組織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515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人数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392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当社のポイント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活動する上で良い点・助かっている点、など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組織としても会社としても課題認識は低く、孤軍奮闘状態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519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こんなところが困っています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どうやって課題認識を促すか？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上司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組織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経営層、に対して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11330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なにかフリーフォーマットで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r>
                        <a:rPr kumimoji="1" lang="ja-JP" altLang="en-US" dirty="0" smtClean="0"/>
                        <a:t>・ </a:t>
                      </a:r>
                      <a:r>
                        <a:rPr kumimoji="1" lang="en-US" altLang="ja-JP" dirty="0" err="1" smtClean="0"/>
                        <a:t>OpenChain</a:t>
                      </a:r>
                      <a:r>
                        <a:rPr kumimoji="1" lang="ja-JP" altLang="en-US" baseline="0" dirty="0" smtClean="0"/>
                        <a:t> や </a:t>
                      </a:r>
                      <a:r>
                        <a:rPr kumimoji="1" lang="en-US" altLang="ja-JP" baseline="0" dirty="0" err="1" smtClean="0"/>
                        <a:t>OpenChain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JWG</a:t>
                      </a:r>
                      <a:r>
                        <a:rPr kumimoji="1" lang="ja-JP" altLang="en-US" baseline="0" dirty="0" smtClean="0"/>
                        <a:t> の活動や資料は参考になり助かります</a:t>
                      </a:r>
                      <a:endParaRPr kumimoji="1" lang="en-US" altLang="ja-JP" baseline="0" dirty="0" smtClean="0"/>
                    </a:p>
                    <a:p>
                      <a:r>
                        <a:rPr kumimoji="1" lang="ja-JP" altLang="en-US" baseline="0" dirty="0" smtClean="0"/>
                        <a:t>・ 黎明期からどうやって活動推進してきたか？の話やノウハウを知りたいです</a:t>
                      </a:r>
                      <a:endParaRPr kumimoji="1" lang="en-US" altLang="ja-JP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 bwMode="auto">
          <a:xfrm rot="20443996">
            <a:off x="243521" y="270854"/>
            <a:ext cx="1008112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記載例</a:t>
            </a:r>
          </a:p>
        </p:txBody>
      </p:sp>
      <p:sp>
        <p:nvSpPr>
          <p:cNvPr id="6" name="円/楕円 5"/>
          <p:cNvSpPr/>
          <p:nvPr/>
        </p:nvSpPr>
        <p:spPr bwMode="auto">
          <a:xfrm>
            <a:off x="7329264" y="1986042"/>
            <a:ext cx="122413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6190933" y="2636912"/>
            <a:ext cx="122413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7617296" y="692696"/>
            <a:ext cx="1800200" cy="803369"/>
          </a:xfrm>
          <a:prstGeom prst="wedgeRectCallout">
            <a:avLst>
              <a:gd name="adj1" fmla="val -139122"/>
              <a:gd name="adj2" fmla="val 45928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記載日を儲けておくことで、状況が変わったあとでも「あくまで当時の状況」とできることを意図しています</a:t>
            </a: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4413974" y="692696"/>
            <a:ext cx="1979185" cy="401684"/>
          </a:xfrm>
          <a:prstGeom prst="wedgeRectCallout">
            <a:avLst>
              <a:gd name="adj1" fmla="val -59799"/>
              <a:gd name="adj2" fmla="val 52165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明示が厳しい場合は、「某社」や「匿名希望」で構いません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697416" y="2098251"/>
            <a:ext cx="1208584" cy="1077322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100" dirty="0"/>
              <a:t>ある程度選択肢のなかから選ぶことで、似ているケースの判別に使えれば、と考えました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093124" y="4077072"/>
            <a:ext cx="1208584" cy="511041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課題や、まだ出来ていない点、など</a:t>
            </a:r>
          </a:p>
        </p:txBody>
      </p:sp>
      <p:sp>
        <p:nvSpPr>
          <p:cNvPr id="12" name="四角形吹き出し 11"/>
          <p:cNvSpPr/>
          <p:nvPr/>
        </p:nvSpPr>
        <p:spPr bwMode="auto">
          <a:xfrm>
            <a:off x="165897" y="5301208"/>
            <a:ext cx="1030025" cy="803369"/>
          </a:xfrm>
          <a:prstGeom prst="wedgeRectCallout">
            <a:avLst>
              <a:gd name="adj1" fmla="val 31289"/>
              <a:gd name="adj2" fmla="val -339191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OSS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コンプライアンス推進活動に従事する者として 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OSS</a:t>
            </a:r>
            <a:r>
              <a:rPr kumimoji="1" lang="ja-JP" altLang="en-US" sz="3200" dirty="0" smtClean="0"/>
              <a:t>コンプライアンス </a:t>
            </a:r>
            <a:r>
              <a:rPr kumimoji="1" lang="ja-JP" altLang="en-US" sz="3200" dirty="0" smtClean="0"/>
              <a:t>～組織・体制面～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8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47559"/>
              </p:ext>
            </p:extLst>
          </p:nvPr>
        </p:nvGraphicFramePr>
        <p:xfrm>
          <a:off x="254478" y="764704"/>
          <a:ext cx="9397044" cy="60486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/>
                <a:gridCol w="135240"/>
                <a:gridCol w="3426113"/>
                <a:gridCol w="1653435"/>
                <a:gridCol w="3237376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会社名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パナソニック株式会社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記載者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加藤 慎介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584">
                <a:tc gridSpan="5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68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組織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 専属組織や完全な専任者はおらず、バーチャルな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体制。ただし「誰」を明確化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515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人数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 コンプライアンス面の対応・推進として。技術面を含む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全体として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は、これから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392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当社のポイント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法務・知財の参画　　・ </a:t>
                      </a:r>
                      <a:r>
                        <a:rPr kumimoji="1" lang="en-US" altLang="ja-JP" dirty="0" smtClean="0"/>
                        <a:t>OSS</a:t>
                      </a:r>
                      <a:r>
                        <a:rPr kumimoji="1" lang="ja-JP" altLang="en-US" dirty="0" smtClean="0"/>
                        <a:t>コンプライアンスだけでなくソフトウェア全般を対象</a:t>
                      </a:r>
                      <a:endParaRPr kumimoji="1" lang="en-US" altLang="ja-JP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</a:t>
                      </a:r>
                      <a:r>
                        <a:rPr kumimoji="1" lang="ja-JP" altLang="en-US" dirty="0" smtClean="0"/>
                        <a:t>最終的には各開発</a:t>
                      </a:r>
                      <a:r>
                        <a:rPr kumimoji="1" lang="ja-JP" altLang="en-US" dirty="0" smtClean="0"/>
                        <a:t>部門</a:t>
                      </a:r>
                      <a:r>
                        <a:rPr kumimoji="1" lang="ja-JP" altLang="en-US" dirty="0" smtClean="0"/>
                        <a:t>に裁量はある</a:t>
                      </a:r>
                      <a:r>
                        <a:rPr kumimoji="1" lang="ja-JP" altLang="en-US" dirty="0" smtClean="0"/>
                        <a:t>　　・ 社内ケースの良いところ取り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519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海外対応　</a:t>
                      </a:r>
                      <a:r>
                        <a:rPr kumimoji="1" lang="ja-JP" altLang="en-US" dirty="0" smtClean="0"/>
                        <a:t>・ </a:t>
                      </a:r>
                      <a:r>
                        <a:rPr kumimoji="1" lang="ja-JP" altLang="en-US" dirty="0" smtClean="0"/>
                        <a:t>人事異動や組織改変などによる</a:t>
                      </a:r>
                      <a:r>
                        <a:rPr kumimoji="1" lang="ja-JP" altLang="en-US" dirty="0" smtClean="0"/>
                        <a:t>体制・活動の維持、活動強度の</a:t>
                      </a:r>
                      <a:r>
                        <a:rPr kumimoji="1" lang="ja-JP" altLang="en-US" dirty="0" smtClean="0"/>
                        <a:t>波</a:t>
                      </a:r>
                      <a:endParaRPr kumimoji="1" lang="en-US" altLang="ja-JP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予算面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組織がないという状況は予算面で・・・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82997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円/楕円 6"/>
          <p:cNvSpPr/>
          <p:nvPr/>
        </p:nvSpPr>
        <p:spPr bwMode="auto">
          <a:xfrm>
            <a:off x="3008784" y="1916832"/>
            <a:ext cx="122413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3872880" y="2564904"/>
            <a:ext cx="1728192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862868" y="5125834"/>
            <a:ext cx="7554627" cy="154352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2640" y="4941168"/>
            <a:ext cx="148874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Panasonic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6885" y="5454516"/>
            <a:ext cx="1489510" cy="1077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社内カンパニー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 技術 </a:t>
            </a:r>
            <a:r>
              <a:rPr lang="en-US" altLang="ja-JP" sz="1600" dirty="0" smtClean="0"/>
              <a:t>(AAA)</a:t>
            </a:r>
          </a:p>
          <a:p>
            <a:r>
              <a:rPr kumimoji="1" lang="ja-JP" altLang="en-US" sz="1600" dirty="0" smtClean="0"/>
              <a:t>・ 法務 </a:t>
            </a:r>
            <a:r>
              <a:rPr kumimoji="1" lang="en-US" altLang="ja-JP" sz="1600" dirty="0" smtClean="0"/>
              <a:t>(BBB)</a:t>
            </a:r>
            <a:endParaRPr lang="en-US" altLang="ja-JP" sz="1600" dirty="0"/>
          </a:p>
          <a:p>
            <a:r>
              <a:rPr lang="ja-JP" altLang="en-US" sz="1600" dirty="0" smtClean="0"/>
              <a:t>・ 知財 </a:t>
            </a:r>
            <a:r>
              <a:rPr lang="en-US" altLang="ja-JP" sz="1600" dirty="0" smtClean="0"/>
              <a:t>(CCC)</a:t>
            </a:r>
            <a:endParaRPr kumimoji="1" lang="en-US" altLang="ja-JP" sz="16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84848" y="5445224"/>
            <a:ext cx="1489510" cy="1077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社内カンパニー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 技術 </a:t>
            </a:r>
            <a:r>
              <a:rPr lang="en-US" altLang="ja-JP" sz="1600" dirty="0" smtClean="0"/>
              <a:t>(DDD)</a:t>
            </a:r>
          </a:p>
          <a:p>
            <a:r>
              <a:rPr kumimoji="1" lang="ja-JP" altLang="en-US" sz="1600" dirty="0" smtClean="0"/>
              <a:t>・ 法務 </a:t>
            </a:r>
            <a:r>
              <a:rPr lang="en-US" altLang="ja-JP" sz="1600" dirty="0" smtClean="0"/>
              <a:t>(EEE)</a:t>
            </a:r>
            <a:endParaRPr lang="en-US" altLang="ja-JP" sz="1600" dirty="0"/>
          </a:p>
          <a:p>
            <a:r>
              <a:rPr lang="ja-JP" altLang="en-US" sz="1600" dirty="0" smtClean="0"/>
              <a:t>・ 知財 </a:t>
            </a:r>
            <a:r>
              <a:rPr lang="en-US" altLang="ja-JP" sz="1600" dirty="0" smtClean="0"/>
              <a:t>(FFF)</a:t>
            </a:r>
            <a:endParaRPr kumimoji="1" lang="en-US" altLang="ja-JP" sz="16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01736" y="5454516"/>
            <a:ext cx="1476686" cy="1077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HQ(</a:t>
            </a:r>
            <a:r>
              <a:rPr lang="ja-JP" altLang="en-US" sz="1600" dirty="0" smtClean="0"/>
              <a:t>事務局</a:t>
            </a:r>
            <a:r>
              <a:rPr lang="en-US" altLang="ja-JP" sz="1600" dirty="0" smtClean="0"/>
              <a:t>)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 技術 </a:t>
            </a:r>
            <a:r>
              <a:rPr lang="en-US" altLang="ja-JP" sz="1600" dirty="0" smtClean="0"/>
              <a:t>(XXX)</a:t>
            </a:r>
          </a:p>
          <a:p>
            <a:r>
              <a:rPr kumimoji="1" lang="ja-JP" altLang="en-US" sz="1600" dirty="0" smtClean="0"/>
              <a:t>・ 法務 </a:t>
            </a:r>
            <a:r>
              <a:rPr kumimoji="1" lang="en-US" altLang="ja-JP" sz="1600" dirty="0" smtClean="0"/>
              <a:t>(YYY)</a:t>
            </a:r>
            <a:endParaRPr lang="en-US" altLang="ja-JP" sz="1600" dirty="0"/>
          </a:p>
          <a:p>
            <a:r>
              <a:rPr lang="ja-JP" altLang="en-US" sz="1600" dirty="0" smtClean="0"/>
              <a:t>・ 知財 </a:t>
            </a:r>
            <a:r>
              <a:rPr lang="en-US" altLang="ja-JP" sz="1600" dirty="0" smtClean="0"/>
              <a:t>(ZZZ)</a:t>
            </a:r>
            <a:endParaRPr kumimoji="1" lang="en-US" altLang="ja-JP" sz="16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68210" y="5445224"/>
            <a:ext cx="1510350" cy="1077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社内カンパニー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 技術 </a:t>
            </a:r>
            <a:r>
              <a:rPr lang="en-US" altLang="ja-JP" sz="1600" dirty="0" smtClean="0"/>
              <a:t>(OOO)</a:t>
            </a:r>
          </a:p>
          <a:p>
            <a:r>
              <a:rPr kumimoji="1" lang="ja-JP" altLang="en-US" sz="1600" dirty="0" smtClean="0"/>
              <a:t>・ 法務 </a:t>
            </a:r>
            <a:r>
              <a:rPr kumimoji="1" lang="en-US" altLang="ja-JP" sz="1600" dirty="0" smtClean="0"/>
              <a:t>(PPP)</a:t>
            </a:r>
            <a:endParaRPr lang="en-US" altLang="ja-JP" sz="1600" dirty="0"/>
          </a:p>
          <a:p>
            <a:r>
              <a:rPr lang="ja-JP" altLang="en-US" sz="1600" dirty="0" smtClean="0"/>
              <a:t>・ 知財 </a:t>
            </a:r>
            <a:r>
              <a:rPr lang="en-US" altLang="ja-JP" sz="1600" dirty="0" smtClean="0"/>
              <a:t>(QQQ)</a:t>
            </a:r>
            <a:endParaRPr kumimoji="1" lang="en-US" altLang="ja-JP" sz="16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69024" y="579916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6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18261</TotalTime>
  <Words>980</Words>
  <Application>Microsoft Office PowerPoint</Application>
  <PresentationFormat>A4 210 x 297 mm</PresentationFormat>
  <Paragraphs>123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標準デザイン</vt:lpstr>
      <vt:lpstr>PowerPoint プレゼンテーション</vt:lpstr>
      <vt:lpstr>アジェンダ案</vt:lpstr>
      <vt:lpstr>アジェンダ案</vt:lpstr>
      <vt:lpstr>PowerPoint プレゼンテーション</vt:lpstr>
      <vt:lpstr>OSSコンプライアンス ～組織・体制面～</vt:lpstr>
      <vt:lpstr>PowerPoint プレゼンテーション</vt:lpstr>
      <vt:lpstr>OSSコンプライアンス ～組織・体制面～</vt:lpstr>
      <vt:lpstr>OSSコンプライアンス ～組織・体制面～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skato</cp:lastModifiedBy>
  <cp:revision>897</cp:revision>
  <dcterms:created xsi:type="dcterms:W3CDTF">2006-04-18T03:56:29Z</dcterms:created>
  <dcterms:modified xsi:type="dcterms:W3CDTF">2018-04-17T01:43:48Z</dcterms:modified>
</cp:coreProperties>
</file>