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374" r:id="rId3"/>
    <p:sldId id="376" r:id="rId4"/>
    <p:sldId id="377" r:id="rId5"/>
    <p:sldId id="371" r:id="rId6"/>
    <p:sldId id="375" r:id="rId7"/>
    <p:sldId id="373" r:id="rId8"/>
    <p:sldId id="276" r:id="rId9"/>
    <p:sldId id="364" r:id="rId10"/>
    <p:sldId id="347" r:id="rId11"/>
    <p:sldId id="365" r:id="rId12"/>
    <p:sldId id="345" r:id="rId13"/>
    <p:sldId id="366" r:id="rId14"/>
    <p:sldId id="368" r:id="rId15"/>
    <p:sldId id="367" r:id="rId16"/>
    <p:sldId id="349" r:id="rId17"/>
  </p:sldIdLst>
  <p:sldSz cx="9906000" cy="6858000" type="A4"/>
  <p:notesSz cx="6797675" cy="9926638"/>
  <p:defaultTextStyle>
    <a:defPPr>
      <a:defRPr lang="ja-JP"/>
    </a:defPPr>
    <a:lvl1pPr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Black" pitchFamily="34"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Black" pitchFamily="34"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Black" pitchFamily="34"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Black" pitchFamily="34"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Black" pitchFamily="34" charset="0"/>
        <a:ea typeface="HGP創英角ｺﾞｼｯｸUB" pitchFamily="50"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FF"/>
    <a:srgbClr val="0066FF"/>
    <a:srgbClr val="FFFF00"/>
    <a:srgbClr val="99FF66"/>
    <a:srgbClr val="FFCC99"/>
    <a:srgbClr val="FFFF99"/>
    <a:srgbClr val="00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92" autoAdjust="0"/>
    <p:restoredTop sz="84869" autoAdjust="0"/>
  </p:normalViewPr>
  <p:slideViewPr>
    <p:cSldViewPr>
      <p:cViewPr varScale="1">
        <p:scale>
          <a:sx n="76" d="100"/>
          <a:sy n="76" d="100"/>
        </p:scale>
        <p:origin x="-1242" y="-90"/>
      </p:cViewPr>
      <p:guideLst>
        <p:guide orient="horz" pos="2387"/>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27"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lvl1pPr algn="r" defTabSz="920750">
              <a:defRPr sz="1200">
                <a:latin typeface="Arial" charset="0"/>
                <a:ea typeface="ＭＳ Ｐゴシック" pitchFamily="50" charset="-128"/>
              </a:defRPr>
            </a:lvl1pPr>
          </a:lstStyle>
          <a:p>
            <a:endParaRPr lang="en-US" altLang="ja-JP"/>
          </a:p>
        </p:txBody>
      </p:sp>
      <p:sp>
        <p:nvSpPr>
          <p:cNvPr id="52228" name="Rectangle 4"/>
          <p:cNvSpPr>
            <a:spLocks noGrp="1" noRot="1" noChangeAspect="1" noChangeArrowheads="1" noTextEdit="1"/>
          </p:cNvSpPr>
          <p:nvPr>
            <p:ph type="sldImg" idx="2"/>
          </p:nvPr>
        </p:nvSpPr>
        <p:spPr bwMode="auto">
          <a:xfrm>
            <a:off x="712788" y="744538"/>
            <a:ext cx="5376862"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52230" name="Rectangle 6"/>
          <p:cNvSpPr>
            <a:spLocks noGrp="1" noChangeArrowheads="1"/>
          </p:cNvSpPr>
          <p:nvPr>
            <p:ph type="ftr" sz="quarter" idx="4"/>
          </p:nvPr>
        </p:nvSpPr>
        <p:spPr bwMode="auto">
          <a:xfrm>
            <a:off x="0"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defTabSz="920750">
              <a:defRPr sz="1200">
                <a:latin typeface="Arial" charset="0"/>
                <a:ea typeface="ＭＳ Ｐゴシック" pitchFamily="50" charset="-128"/>
              </a:defRPr>
            </a:lvl1pPr>
          </a:lstStyle>
          <a:p>
            <a:endParaRPr lang="en-US" altLang="ja-JP"/>
          </a:p>
        </p:txBody>
      </p:sp>
      <p:sp>
        <p:nvSpPr>
          <p:cNvPr id="52231" name="Rectangle 7"/>
          <p:cNvSpPr>
            <a:spLocks noGrp="1" noChangeArrowheads="1"/>
          </p:cNvSpPr>
          <p:nvPr>
            <p:ph type="sldNum" sz="quarter" idx="5"/>
          </p:nvPr>
        </p:nvSpPr>
        <p:spPr bwMode="auto">
          <a:xfrm>
            <a:off x="3851275" y="9428163"/>
            <a:ext cx="2944813"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93" tIns="46047" rIns="92093" bIns="46047" numCol="1" anchor="b" anchorCtr="0" compatLnSpc="1">
            <a:prstTxWarp prst="textNoShape">
              <a:avLst/>
            </a:prstTxWarp>
          </a:bodyPr>
          <a:lstStyle>
            <a:lvl1pPr algn="r" defTabSz="920750">
              <a:defRPr sz="1200">
                <a:latin typeface="Arial" charset="0"/>
                <a:ea typeface="ＭＳ Ｐゴシック" pitchFamily="50" charset="-128"/>
              </a:defRPr>
            </a:lvl1pPr>
          </a:lstStyle>
          <a:p>
            <a:fld id="{C44AA761-D904-4563-AA97-C4795CA9B7F4}" type="slidenum">
              <a:rPr lang="en-US" altLang="ja-JP"/>
              <a:pPr/>
              <a:t>‹#›</a:t>
            </a:fld>
            <a:endParaRPr lang="en-US" altLang="ja-JP"/>
          </a:p>
        </p:txBody>
      </p:sp>
    </p:spTree>
    <p:extLst>
      <p:ext uri="{BB962C8B-B14F-4D97-AF65-F5344CB8AC3E}">
        <p14:creationId xmlns:p14="http://schemas.microsoft.com/office/powerpoint/2010/main" val="182298523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fontAlgn="base">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fontAlgn="base">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fontAlgn="base">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fontAlgn="base">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25"/>
            <a:ext cx="84201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AF61D636-AD0A-43DF-AC7C-A7251A308AEE}" type="slidenum">
              <a:rPr lang="en-US" altLang="ja-JP"/>
              <a:pPr/>
              <a:t>‹#›</a:t>
            </a:fld>
            <a:endParaRPr lang="en-US" altLang="ja-JP"/>
          </a:p>
        </p:txBody>
      </p:sp>
    </p:spTree>
    <p:extLst>
      <p:ext uri="{BB962C8B-B14F-4D97-AF65-F5344CB8AC3E}">
        <p14:creationId xmlns:p14="http://schemas.microsoft.com/office/powerpoint/2010/main" val="35566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B777403E-EA80-4965-BEC1-CDEF91C4E7E9}" type="slidenum">
              <a:rPr lang="en-US" altLang="ja-JP"/>
              <a:pPr/>
              <a:t>‹#›</a:t>
            </a:fld>
            <a:endParaRPr lang="en-US" altLang="ja-JP"/>
          </a:p>
        </p:txBody>
      </p:sp>
    </p:spTree>
    <p:extLst>
      <p:ext uri="{BB962C8B-B14F-4D97-AF65-F5344CB8AC3E}">
        <p14:creationId xmlns:p14="http://schemas.microsoft.com/office/powerpoint/2010/main" val="377545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91375" y="0"/>
            <a:ext cx="2232025" cy="6126163"/>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95300" y="0"/>
            <a:ext cx="6543675" cy="6126163"/>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611CC2F8-B0BC-4C25-9E9D-0020E75A6ED3}" type="slidenum">
              <a:rPr lang="en-US" altLang="ja-JP"/>
              <a:pPr/>
              <a:t>‹#›</a:t>
            </a:fld>
            <a:endParaRPr lang="en-US" altLang="ja-JP"/>
          </a:p>
        </p:txBody>
      </p:sp>
    </p:spTree>
    <p:extLst>
      <p:ext uri="{BB962C8B-B14F-4D97-AF65-F5344CB8AC3E}">
        <p14:creationId xmlns:p14="http://schemas.microsoft.com/office/powerpoint/2010/main" val="26876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567819" y="1802716"/>
            <a:ext cx="8770432" cy="1440333"/>
          </a:xfrm>
          <a:prstGeom prst="rect">
            <a:avLst/>
          </a:prstGeom>
        </p:spPr>
        <p:txBody>
          <a:bodyPr wrap="none" lIns="30736" tIns="0" rIns="30736" bIns="0" anchor="b" anchorCtr="0">
            <a:noAutofit/>
          </a:bodyPr>
          <a:lstStyle>
            <a:lvl1pPr algn="l">
              <a:defRPr sz="3200" smtClean="0">
                <a:solidFill>
                  <a:schemeClr val="tx1"/>
                </a:solidFill>
              </a:defRPr>
            </a:lvl1pPr>
          </a:lstStyle>
          <a:p>
            <a:r>
              <a:rPr lang="ja-JP" altLang="en-US" smtClean="0"/>
              <a:t>マスター タイトルの書式設定</a:t>
            </a:r>
            <a:endParaRPr lang="ja-JP" altLang="en-US" dirty="0" smtClean="0"/>
          </a:p>
        </p:txBody>
      </p:sp>
      <p:sp>
        <p:nvSpPr>
          <p:cNvPr id="12" name="Rectangle 8"/>
          <p:cNvSpPr>
            <a:spLocks noGrp="1" noChangeArrowheads="1"/>
          </p:cNvSpPr>
          <p:nvPr>
            <p:ph type="subTitle" idx="1"/>
          </p:nvPr>
        </p:nvSpPr>
        <p:spPr>
          <a:xfrm>
            <a:off x="567819" y="3595653"/>
            <a:ext cx="8770432" cy="1080251"/>
          </a:xfrm>
          <a:prstGeom prst="rect">
            <a:avLst/>
          </a:prstGeom>
        </p:spPr>
        <p:txBody>
          <a:bodyPr wrap="none" lIns="30736" tIns="0" rIns="30736" bIns="0"/>
          <a:lstStyle>
            <a:lvl1pPr marL="0" indent="0" algn="l">
              <a:defRPr sz="2100" smtClean="0">
                <a:solidFill>
                  <a:schemeClr val="tx1"/>
                </a:solidFill>
              </a:defRPr>
            </a:lvl1pPr>
          </a:lstStyle>
          <a:p>
            <a:r>
              <a:rPr lang="ja-JP" altLang="en-US" smtClean="0"/>
              <a:t>マスター サブタイトルの書式設定</a:t>
            </a:r>
            <a:endParaRPr lang="ja-JP" altLang="en-US" dirty="0" smtClean="0"/>
          </a:p>
        </p:txBody>
      </p:sp>
      <p:cxnSp>
        <p:nvCxnSpPr>
          <p:cNvPr id="6" name="直線コネクタ 5"/>
          <p:cNvCxnSpPr/>
          <p:nvPr userDrawn="1"/>
        </p:nvCxnSpPr>
        <p:spPr>
          <a:xfrm>
            <a:off x="292348" y="3429795"/>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a:t>
            </a:r>
            <a:r>
              <a:rPr lang="en-US" altLang="ja-JP" sz="1500" dirty="0" smtClean="0">
                <a:solidFill>
                  <a:prstClr val="white">
                    <a:lumMod val="65000"/>
                  </a:prstClr>
                </a:solidFill>
                <a:latin typeface="Myriad Pro" pitchFamily="34" charset="0"/>
                <a:ea typeface="Adobe Gothic Std B" pitchFamily="34" charset="-128"/>
                <a:cs typeface="Times New Roman"/>
              </a:rPr>
              <a:t>2018 </a:t>
            </a:r>
            <a:r>
              <a:rPr lang="en-US" altLang="ja-JP" sz="1500" dirty="0">
                <a:solidFill>
                  <a:prstClr val="white">
                    <a:lumMod val="65000"/>
                  </a:prstClr>
                </a:solidFill>
                <a:latin typeface="Myriad Pro" pitchFamily="34" charset="0"/>
                <a:ea typeface="Adobe Gothic Std B" pitchFamily="34" charset="-128"/>
                <a:cs typeface="Times New Roman"/>
              </a:rPr>
              <a:t>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396342057"/>
      </p:ext>
    </p:extLst>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mj-ea"/>
                <a:ea typeface="+mj-ea"/>
              </a:defRPr>
            </a:lvl1pPr>
          </a:lstStyle>
          <a:p>
            <a:r>
              <a:rPr kumimoji="1" lang="ja-JP" altLang="en-US" smtClean="0"/>
              <a:t>マスター タイトルの書式設定</a:t>
            </a:r>
            <a:endParaRPr kumimoji="1" lang="ja-JP" altLang="en-US" dirty="0"/>
          </a:p>
        </p:txBody>
      </p:sp>
      <p:sp>
        <p:nvSpPr>
          <p:cNvPr id="14" name="コンテンツ プレースホルダー 4"/>
          <p:cNvSpPr>
            <a:spLocks noGrp="1"/>
          </p:cNvSpPr>
          <p:nvPr>
            <p:ph sz="quarter" idx="10"/>
          </p:nvPr>
        </p:nvSpPr>
        <p:spPr>
          <a:xfrm>
            <a:off x="468000" y="1056492"/>
            <a:ext cx="8970000" cy="5114521"/>
          </a:xfrm>
          <a:prstGeom prst="rect">
            <a:avLst/>
          </a:prstGeom>
        </p:spPr>
        <p:txBody>
          <a:bodyPr lIns="77662" tIns="38932" rIns="77662" bIns="38932"/>
          <a:lstStyle>
            <a:lvl1pPr marL="151315" indent="-151315">
              <a:spcBef>
                <a:spcPts val="0"/>
              </a:spcBef>
              <a:buFont typeface="Arial" pitchFamily="34" charset="0"/>
              <a:buChar char="•"/>
              <a:defRPr sz="2800">
                <a:solidFill>
                  <a:schemeClr val="tx1"/>
                </a:solidFill>
                <a:latin typeface="+mn-ea"/>
                <a:ea typeface="+mn-ea"/>
              </a:defRPr>
            </a:lvl1pPr>
            <a:lvl2pPr marL="383655" indent="-156712">
              <a:spcBef>
                <a:spcPts val="0"/>
              </a:spcBef>
              <a:buFont typeface="Arial" pitchFamily="34" charset="0"/>
              <a:buChar char="•"/>
              <a:defRPr sz="2300">
                <a:solidFill>
                  <a:schemeClr val="tx1"/>
                </a:solidFill>
                <a:latin typeface="+mn-ea"/>
                <a:ea typeface="+mn-ea"/>
              </a:defRPr>
            </a:lvl2pPr>
            <a:lvl3pPr marL="606611" indent="-145967">
              <a:spcBef>
                <a:spcPts val="0"/>
              </a:spcBef>
              <a:buFont typeface="Arial" pitchFamily="34" charset="0"/>
              <a:buChar char="•"/>
              <a:defRPr sz="1900">
                <a:solidFill>
                  <a:schemeClr val="tx1"/>
                </a:solidFill>
                <a:latin typeface="+mn-ea"/>
                <a:ea typeface="+mn-ea"/>
              </a:defRPr>
            </a:lvl3pPr>
            <a:lvl4pPr marL="838993" indent="-151315">
              <a:spcBef>
                <a:spcPts val="0"/>
              </a:spcBef>
              <a:buFont typeface="Arial" pitchFamily="34" charset="0"/>
              <a:buChar char="•"/>
              <a:defRPr sz="1600">
                <a:solidFill>
                  <a:schemeClr val="tx1"/>
                </a:solidFill>
                <a:latin typeface="+mn-ea"/>
                <a:ea typeface="+mn-ea"/>
              </a:defRPr>
            </a:lvl4pPr>
            <a:lvl5pPr marL="1071373" indent="-156712">
              <a:spcBef>
                <a:spcPts val="0"/>
              </a:spcBef>
              <a:buFont typeface="Arial" pitchFamily="34" charset="0"/>
              <a:buChar char="•"/>
              <a:defRPr sz="1600">
                <a:solidFill>
                  <a:schemeClr val="tx1"/>
                </a:solidFill>
                <a:latin typeface="+mn-ea"/>
                <a:ea typeface="+mn-ea"/>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a:t>
            </a:r>
            <a:r>
              <a:rPr lang="en-US" altLang="ja-JP" sz="1500" dirty="0" smtClean="0">
                <a:solidFill>
                  <a:prstClr val="white">
                    <a:lumMod val="65000"/>
                  </a:prstClr>
                </a:solidFill>
                <a:latin typeface="Myriad Pro" pitchFamily="34" charset="0"/>
                <a:ea typeface="Adobe Gothic Std B" pitchFamily="34" charset="-128"/>
                <a:cs typeface="Times New Roman"/>
              </a:rPr>
              <a:t>2018 </a:t>
            </a:r>
            <a:r>
              <a:rPr lang="en-US" altLang="ja-JP" sz="1500" dirty="0">
                <a:solidFill>
                  <a:prstClr val="white">
                    <a:lumMod val="65000"/>
                  </a:prstClr>
                </a:solidFill>
                <a:latin typeface="Myriad Pro" pitchFamily="34" charset="0"/>
                <a:ea typeface="Adobe Gothic Std B" pitchFamily="34" charset="-128"/>
                <a:cs typeface="Times New Roman"/>
              </a:rPr>
              <a:t>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3569769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468000" y="46032"/>
            <a:ext cx="897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dirty="0" smtClean="0"/>
              <a:t>マスター タイトルの書式設定</a:t>
            </a:r>
            <a:endParaRPr kumimoji="1" lang="ja-JP" altLang="en-US" dirty="0"/>
          </a:p>
        </p:txBody>
      </p:sp>
      <p:cxnSp>
        <p:nvCxnSpPr>
          <p:cNvPr id="7" name="直線コネクタ 6"/>
          <p:cNvCxnSpPr/>
          <p:nvPr userDrawn="1"/>
        </p:nvCxnSpPr>
        <p:spPr>
          <a:xfrm>
            <a:off x="292348" y="908931"/>
            <a:ext cx="9355127"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 7"/>
          <p:cNvSpPr txBox="1">
            <a:spLocks noGrp="1"/>
          </p:cNvSpPr>
          <p:nvPr userDrawn="1"/>
        </p:nvSpPr>
        <p:spPr bwMode="auto">
          <a:xfrm>
            <a:off x="175411" y="6408000"/>
            <a:ext cx="5262259" cy="360000"/>
          </a:xfrm>
          <a:prstGeom prst="rect">
            <a:avLst/>
          </a:prstGeom>
          <a:noFill/>
          <a:ln w="9525">
            <a:noFill/>
            <a:miter lim="800000"/>
            <a:headEnd/>
            <a:tailEnd/>
          </a:ln>
        </p:spPr>
        <p:txBody>
          <a:bodyPr wrap="none" lIns="0" tIns="0" rIns="0" bIns="0" anchor="ctr"/>
          <a:lstStyle/>
          <a:p>
            <a:pPr defTabSz="1072866">
              <a:defRPr/>
            </a:pPr>
            <a:fld id="{27D7B6D7-B93D-4A81-9951-1EF138C68E07}" type="slidenum">
              <a:rPr lang="en-US" altLang="ja-JP" sz="1500" b="1" kern="0">
                <a:solidFill>
                  <a:prstClr val="white">
                    <a:lumMod val="50000"/>
                  </a:prstClr>
                </a:solidFill>
                <a:latin typeface="Segoe UI Symbol"/>
                <a:ea typeface="Tahoma" pitchFamily="34" charset="0"/>
                <a:cs typeface="Tahoma" pitchFamily="34" charset="0"/>
              </a:rPr>
              <a:pPr defTabSz="1072866">
                <a:defRPr/>
              </a:pPr>
              <a:t>‹#›</a:t>
            </a:fld>
            <a:r>
              <a:rPr lang="en-US" altLang="ja-JP" sz="1500" b="1" kern="0" dirty="0">
                <a:solidFill>
                  <a:prstClr val="white">
                    <a:lumMod val="50000"/>
                  </a:prstClr>
                </a:solidFill>
                <a:latin typeface="Segoe UI Symbol"/>
                <a:ea typeface="Tahoma" pitchFamily="34" charset="0"/>
                <a:cs typeface="Tahoma" pitchFamily="34" charset="0"/>
              </a:rPr>
              <a:t>  </a:t>
            </a:r>
            <a:r>
              <a:rPr lang="en-US" altLang="ja-JP" sz="1500" dirty="0">
                <a:solidFill>
                  <a:srgbClr val="7FD13B"/>
                </a:solidFill>
                <a:latin typeface="Myriad Pro" pitchFamily="34" charset="0"/>
                <a:ea typeface="Adobe Gothic Std B" pitchFamily="34" charset="-128"/>
                <a:cs typeface="Times New Roman"/>
              </a:rPr>
              <a:t>▇</a:t>
            </a:r>
            <a:r>
              <a:rPr lang="en-US" altLang="ja-JP" sz="1500" dirty="0">
                <a:solidFill>
                  <a:srgbClr val="EA157A"/>
                </a:solidFill>
                <a:latin typeface="Myriad Pro" pitchFamily="34" charset="0"/>
                <a:ea typeface="Adobe Gothic Std B" pitchFamily="34" charset="-128"/>
                <a:cs typeface="Times New Roman"/>
              </a:rPr>
              <a:t>▇</a:t>
            </a:r>
            <a:r>
              <a:rPr lang="en-US" altLang="ja-JP" sz="1500" dirty="0">
                <a:solidFill>
                  <a:srgbClr val="D6ECFF">
                    <a:lumMod val="50000"/>
                  </a:srgbClr>
                </a:solidFill>
                <a:latin typeface="Myriad Pro" pitchFamily="34" charset="0"/>
                <a:ea typeface="Adobe Gothic Std B" pitchFamily="34" charset="-128"/>
                <a:cs typeface="Times New Roman"/>
              </a:rPr>
              <a:t>▇</a:t>
            </a:r>
            <a:r>
              <a:rPr lang="ja-JP" altLang="en-US" sz="1500" dirty="0">
                <a:solidFill>
                  <a:srgbClr val="7FD13B"/>
                </a:solidFill>
                <a:latin typeface="Myriad Pro" pitchFamily="34" charset="0"/>
                <a:ea typeface="Adobe Gothic Std B" pitchFamily="34" charset="-128"/>
                <a:cs typeface="Times New Roman"/>
              </a:rPr>
              <a:t>  </a:t>
            </a:r>
            <a:r>
              <a:rPr lang="en-US" altLang="ja-JP" sz="1500" dirty="0">
                <a:solidFill>
                  <a:prstClr val="white">
                    <a:lumMod val="65000"/>
                  </a:prstClr>
                </a:solidFill>
                <a:latin typeface="Myriad Pro" pitchFamily="34" charset="0"/>
                <a:ea typeface="Adobe Gothic Std B" pitchFamily="34" charset="-128"/>
                <a:cs typeface="Times New Roman"/>
              </a:rPr>
              <a:t>Copyright </a:t>
            </a:r>
            <a:r>
              <a:rPr lang="en-US" altLang="ja-JP" sz="1500" dirty="0" smtClean="0">
                <a:solidFill>
                  <a:prstClr val="white">
                    <a:lumMod val="65000"/>
                  </a:prstClr>
                </a:solidFill>
                <a:latin typeface="Myriad Pro" pitchFamily="34" charset="0"/>
                <a:ea typeface="Adobe Gothic Std B" pitchFamily="34" charset="-128"/>
                <a:cs typeface="Times New Roman"/>
              </a:rPr>
              <a:t>2018 </a:t>
            </a:r>
            <a:r>
              <a:rPr lang="en-US" altLang="ja-JP" sz="1500" dirty="0">
                <a:solidFill>
                  <a:prstClr val="white">
                    <a:lumMod val="65000"/>
                  </a:prstClr>
                </a:solidFill>
                <a:latin typeface="Myriad Pro" pitchFamily="34" charset="0"/>
                <a:ea typeface="Adobe Gothic Std B" pitchFamily="34" charset="-128"/>
                <a:cs typeface="Times New Roman"/>
              </a:rPr>
              <a:t>Sony Corporation</a:t>
            </a:r>
            <a:endParaRPr lang="ja-JP" altLang="ja-JP" sz="14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38287086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1DFF8A6-EE54-4210-8F3C-CB7615268D43}" type="slidenum">
              <a:rPr lang="en-US" altLang="ja-JP"/>
              <a:pPr/>
              <a:t>‹#›</a:t>
            </a:fld>
            <a:endParaRPr lang="en-US" altLang="ja-JP"/>
          </a:p>
        </p:txBody>
      </p:sp>
    </p:spTree>
    <p:extLst>
      <p:ext uri="{BB962C8B-B14F-4D97-AF65-F5344CB8AC3E}">
        <p14:creationId xmlns:p14="http://schemas.microsoft.com/office/powerpoint/2010/main" val="2347723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82638" y="4406900"/>
            <a:ext cx="84201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endParaRPr lang="en-US" altLang="ja-JP"/>
          </a:p>
        </p:txBody>
      </p:sp>
      <p:sp>
        <p:nvSpPr>
          <p:cNvPr id="5" name="フッター プレースホルダー 4"/>
          <p:cNvSpPr>
            <a:spLocks noGrp="1"/>
          </p:cNvSpPr>
          <p:nvPr>
            <p:ph type="ftr" sz="quarter" idx="11"/>
          </p:nvPr>
        </p:nvSpPr>
        <p:spPr/>
        <p:txBody>
          <a:bodyPr/>
          <a:lstStyle>
            <a:lvl1pPr>
              <a:defRPr/>
            </a:lvl1pPr>
          </a:lstStyle>
          <a:p>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8C93D0C7-FBAC-4E2F-B3EE-67DD7DD765C6}" type="slidenum">
              <a:rPr lang="en-US" altLang="ja-JP"/>
              <a:pPr/>
              <a:t>‹#›</a:t>
            </a:fld>
            <a:endParaRPr lang="en-US" altLang="ja-JP"/>
          </a:p>
        </p:txBody>
      </p:sp>
    </p:spTree>
    <p:extLst>
      <p:ext uri="{BB962C8B-B14F-4D97-AF65-F5344CB8AC3E}">
        <p14:creationId xmlns:p14="http://schemas.microsoft.com/office/powerpoint/2010/main" val="391736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953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29200" y="981075"/>
            <a:ext cx="4381500" cy="5145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6AFFE1A4-D84F-4FD7-B421-8E89443BA148}" type="slidenum">
              <a:rPr lang="en-US" altLang="ja-JP"/>
              <a:pPr/>
              <a:t>‹#›</a:t>
            </a:fld>
            <a:endParaRPr lang="en-US" altLang="ja-JP"/>
          </a:p>
        </p:txBody>
      </p:sp>
    </p:spTree>
    <p:extLst>
      <p:ext uri="{BB962C8B-B14F-4D97-AF65-F5344CB8AC3E}">
        <p14:creationId xmlns:p14="http://schemas.microsoft.com/office/powerpoint/2010/main" val="338909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9154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endParaRPr lang="en-US" altLang="ja-JP"/>
          </a:p>
        </p:txBody>
      </p:sp>
      <p:sp>
        <p:nvSpPr>
          <p:cNvPr id="8" name="フッター プレースホルダー 7"/>
          <p:cNvSpPr>
            <a:spLocks noGrp="1"/>
          </p:cNvSpPr>
          <p:nvPr>
            <p:ph type="ftr" sz="quarter" idx="11"/>
          </p:nvPr>
        </p:nvSpPr>
        <p:spPr/>
        <p:txBody>
          <a:bodyPr/>
          <a:lstStyle>
            <a:lvl1pPr>
              <a:defRPr/>
            </a:lvl1pPr>
          </a:lstStyle>
          <a:p>
            <a:endParaRPr lang="en-US" altLang="ja-JP"/>
          </a:p>
        </p:txBody>
      </p:sp>
      <p:sp>
        <p:nvSpPr>
          <p:cNvPr id="9" name="スライド番号プレースホルダー 8"/>
          <p:cNvSpPr>
            <a:spLocks noGrp="1"/>
          </p:cNvSpPr>
          <p:nvPr>
            <p:ph type="sldNum" sz="quarter" idx="12"/>
          </p:nvPr>
        </p:nvSpPr>
        <p:spPr/>
        <p:txBody>
          <a:bodyPr/>
          <a:lstStyle>
            <a:lvl1pPr>
              <a:defRPr/>
            </a:lvl1pPr>
          </a:lstStyle>
          <a:p>
            <a:fld id="{2F273A21-F769-4B8F-9EF9-B61693594D95}" type="slidenum">
              <a:rPr lang="en-US" altLang="ja-JP"/>
              <a:pPr/>
              <a:t>‹#›</a:t>
            </a:fld>
            <a:endParaRPr lang="en-US" altLang="ja-JP"/>
          </a:p>
        </p:txBody>
      </p:sp>
    </p:spTree>
    <p:extLst>
      <p:ext uri="{BB962C8B-B14F-4D97-AF65-F5344CB8AC3E}">
        <p14:creationId xmlns:p14="http://schemas.microsoft.com/office/powerpoint/2010/main" val="51363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endParaRPr lang="en-US" altLang="ja-JP"/>
          </a:p>
        </p:txBody>
      </p:sp>
      <p:sp>
        <p:nvSpPr>
          <p:cNvPr id="4" name="フッター プレースホルダー 3"/>
          <p:cNvSpPr>
            <a:spLocks noGrp="1"/>
          </p:cNvSpPr>
          <p:nvPr>
            <p:ph type="ftr" sz="quarter" idx="11"/>
          </p:nvPr>
        </p:nvSpPr>
        <p:spPr/>
        <p:txBody>
          <a:bodyPr/>
          <a:lstStyle>
            <a:lvl1pPr>
              <a:defRPr/>
            </a:lvl1pPr>
          </a:lstStyle>
          <a:p>
            <a:endParaRPr lang="en-US" altLang="ja-JP"/>
          </a:p>
        </p:txBody>
      </p:sp>
      <p:sp>
        <p:nvSpPr>
          <p:cNvPr id="5" name="スライド番号プレースホルダー 4"/>
          <p:cNvSpPr>
            <a:spLocks noGrp="1"/>
          </p:cNvSpPr>
          <p:nvPr>
            <p:ph type="sldNum" sz="quarter" idx="12"/>
          </p:nvPr>
        </p:nvSpPr>
        <p:spPr/>
        <p:txBody>
          <a:bodyPr/>
          <a:lstStyle>
            <a:lvl1pPr>
              <a:defRPr/>
            </a:lvl1pPr>
          </a:lstStyle>
          <a:p>
            <a:fld id="{E73DBEDE-3FD2-467D-B95D-ECC9E8BFD38F}" type="slidenum">
              <a:rPr lang="en-US" altLang="ja-JP"/>
              <a:pPr/>
              <a:t>‹#›</a:t>
            </a:fld>
            <a:endParaRPr lang="en-US" altLang="ja-JP"/>
          </a:p>
        </p:txBody>
      </p:sp>
    </p:spTree>
    <p:extLst>
      <p:ext uri="{BB962C8B-B14F-4D97-AF65-F5344CB8AC3E}">
        <p14:creationId xmlns:p14="http://schemas.microsoft.com/office/powerpoint/2010/main" val="212985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endParaRPr lang="en-US" altLang="ja-JP"/>
          </a:p>
        </p:txBody>
      </p:sp>
      <p:sp>
        <p:nvSpPr>
          <p:cNvPr id="3" name="フッター プレースホルダー 2"/>
          <p:cNvSpPr>
            <a:spLocks noGrp="1"/>
          </p:cNvSpPr>
          <p:nvPr>
            <p:ph type="ftr" sz="quarter" idx="11"/>
          </p:nvPr>
        </p:nvSpPr>
        <p:spPr/>
        <p:txBody>
          <a:bodyPr/>
          <a:lstStyle>
            <a:lvl1pPr>
              <a:defRPr/>
            </a:lvl1pPr>
          </a:lstStyle>
          <a:p>
            <a:endParaRPr lang="en-US" altLang="ja-JP"/>
          </a:p>
        </p:txBody>
      </p:sp>
      <p:sp>
        <p:nvSpPr>
          <p:cNvPr id="4" name="スライド番号プレースホルダー 3"/>
          <p:cNvSpPr>
            <a:spLocks noGrp="1"/>
          </p:cNvSpPr>
          <p:nvPr>
            <p:ph type="sldNum" sz="quarter" idx="12"/>
          </p:nvPr>
        </p:nvSpPr>
        <p:spPr/>
        <p:txBody>
          <a:bodyPr/>
          <a:lstStyle>
            <a:lvl1pPr>
              <a:defRPr/>
            </a:lvl1pPr>
          </a:lstStyle>
          <a:p>
            <a:fld id="{4C910578-D3E6-472F-AE39-46045EBBA788}" type="slidenum">
              <a:rPr lang="en-US" altLang="ja-JP"/>
              <a:pPr/>
              <a:t>‹#›</a:t>
            </a:fld>
            <a:endParaRPr lang="en-US" altLang="ja-JP"/>
          </a:p>
        </p:txBody>
      </p:sp>
    </p:spTree>
    <p:extLst>
      <p:ext uri="{BB962C8B-B14F-4D97-AF65-F5344CB8AC3E}">
        <p14:creationId xmlns:p14="http://schemas.microsoft.com/office/powerpoint/2010/main" val="369944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3259138"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024D3F74-1EBF-49FB-A377-5BEDF230D590}" type="slidenum">
              <a:rPr lang="en-US" altLang="ja-JP"/>
              <a:pPr/>
              <a:t>‹#›</a:t>
            </a:fld>
            <a:endParaRPr lang="en-US" altLang="ja-JP"/>
          </a:p>
        </p:txBody>
      </p:sp>
    </p:spTree>
    <p:extLst>
      <p:ext uri="{BB962C8B-B14F-4D97-AF65-F5344CB8AC3E}">
        <p14:creationId xmlns:p14="http://schemas.microsoft.com/office/powerpoint/2010/main" val="129853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513" y="4800600"/>
            <a:ext cx="59436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endParaRPr lang="en-US" altLang="ja-JP"/>
          </a:p>
        </p:txBody>
      </p:sp>
      <p:sp>
        <p:nvSpPr>
          <p:cNvPr id="6" name="フッター プレースホルダー 5"/>
          <p:cNvSpPr>
            <a:spLocks noGrp="1"/>
          </p:cNvSpPr>
          <p:nvPr>
            <p:ph type="ftr" sz="quarter" idx="11"/>
          </p:nvPr>
        </p:nvSpPr>
        <p:spPr/>
        <p:txBody>
          <a:bodyPr/>
          <a:lstStyle>
            <a:lvl1pPr>
              <a:defRPr/>
            </a:lvl1pPr>
          </a:lstStyle>
          <a:p>
            <a:endParaRPr lang="en-US" altLang="ja-JP"/>
          </a:p>
        </p:txBody>
      </p:sp>
      <p:sp>
        <p:nvSpPr>
          <p:cNvPr id="7" name="スライド番号プレースホルダー 6"/>
          <p:cNvSpPr>
            <a:spLocks noGrp="1"/>
          </p:cNvSpPr>
          <p:nvPr>
            <p:ph type="sldNum" sz="quarter" idx="12"/>
          </p:nvPr>
        </p:nvSpPr>
        <p:spPr/>
        <p:txBody>
          <a:bodyPr/>
          <a:lstStyle>
            <a:lvl1pPr>
              <a:defRPr/>
            </a:lvl1pPr>
          </a:lstStyle>
          <a:p>
            <a:fld id="{D3DEDC0E-0906-46FE-ADD4-7F1004ACD6C4}" type="slidenum">
              <a:rPr lang="en-US" altLang="ja-JP"/>
              <a:pPr/>
              <a:t>‹#›</a:t>
            </a:fld>
            <a:endParaRPr lang="en-US" altLang="ja-JP"/>
          </a:p>
        </p:txBody>
      </p:sp>
    </p:spTree>
    <p:extLst>
      <p:ext uri="{BB962C8B-B14F-4D97-AF65-F5344CB8AC3E}">
        <p14:creationId xmlns:p14="http://schemas.microsoft.com/office/powerpoint/2010/main" val="299573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95300" y="981075"/>
            <a:ext cx="8915400" cy="514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495300" y="6245225"/>
            <a:ext cx="2311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ja-JP"/>
          </a:p>
        </p:txBody>
      </p:sp>
      <p:sp>
        <p:nvSpPr>
          <p:cNvPr id="1029" name="Rectangle 5"/>
          <p:cNvSpPr>
            <a:spLocks noGrp="1" noChangeArrowheads="1"/>
          </p:cNvSpPr>
          <p:nvPr>
            <p:ph type="ftr" sz="quarter" idx="3"/>
          </p:nvPr>
        </p:nvSpPr>
        <p:spPr bwMode="auto">
          <a:xfrm>
            <a:off x="3384550" y="6245225"/>
            <a:ext cx="31369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ja-JP"/>
          </a:p>
        </p:txBody>
      </p:sp>
      <p:sp>
        <p:nvSpPr>
          <p:cNvPr id="1031" name="Rectangle 7"/>
          <p:cNvSpPr>
            <a:spLocks noChangeArrowheads="1"/>
          </p:cNvSpPr>
          <p:nvPr userDrawn="1"/>
        </p:nvSpPr>
        <p:spPr bwMode="auto">
          <a:xfrm>
            <a:off x="0" y="-12700"/>
            <a:ext cx="9906000" cy="6556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026" name="Rectangle 2"/>
          <p:cNvSpPr>
            <a:spLocks noGrp="1" noChangeArrowheads="1"/>
          </p:cNvSpPr>
          <p:nvPr>
            <p:ph type="title"/>
          </p:nvPr>
        </p:nvSpPr>
        <p:spPr bwMode="auto">
          <a:xfrm>
            <a:off x="508000" y="0"/>
            <a:ext cx="8915400" cy="62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30" name="Rectangle 6"/>
          <p:cNvSpPr>
            <a:spLocks noGrp="1" noChangeArrowheads="1"/>
          </p:cNvSpPr>
          <p:nvPr>
            <p:ph type="sldNum" sz="quarter" idx="4"/>
          </p:nvPr>
        </p:nvSpPr>
        <p:spPr bwMode="auto">
          <a:xfrm>
            <a:off x="9280525" y="398463"/>
            <a:ext cx="557213"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8F741FB3-BD6B-40AB-AB61-76A93EAC5D80}"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3600">
          <a:solidFill>
            <a:schemeClr val="bg1"/>
          </a:solidFill>
          <a:latin typeface="+mj-lt"/>
          <a:ea typeface="+mj-ea"/>
          <a:cs typeface="+mj-cs"/>
        </a:defRPr>
      </a:lvl1pPr>
      <a:lvl2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2pPr>
      <a:lvl3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3pPr>
      <a:lvl4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4pPr>
      <a:lvl5pPr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5pPr>
      <a:lvl6pPr marL="4572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6pPr>
      <a:lvl7pPr marL="9144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7pPr>
      <a:lvl8pPr marL="13716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8pPr>
      <a:lvl9pPr marL="1828800" algn="ctr" rtl="0" fontAlgn="base">
        <a:spcBef>
          <a:spcPct val="0"/>
        </a:spcBef>
        <a:spcAft>
          <a:spcPct val="0"/>
        </a:spcAft>
        <a:defRPr kumimoji="1" sz="3600">
          <a:solidFill>
            <a:schemeClr val="bg1"/>
          </a:solidFill>
          <a:latin typeface="HGP創英角ｺﾞｼｯｸUB" pitchFamily="50" charset="-128"/>
          <a:ea typeface="HGP創英角ｺﾞｼｯｸUB" pitchFamily="50" charset="-128"/>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6751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hf hdr="0"/>
  <p:txStyles>
    <p:titleStyle>
      <a:lvl1pPr algn="l" rtl="0" eaLnBrk="1" fontAlgn="base" hangingPunct="1">
        <a:spcBef>
          <a:spcPct val="0"/>
        </a:spcBef>
        <a:spcAft>
          <a:spcPct val="0"/>
        </a:spcAft>
        <a:defRPr kumimoji="1" sz="28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800">
          <a:solidFill>
            <a:schemeClr val="tx2"/>
          </a:solidFill>
          <a:latin typeface="HGP創英角ｺﾞｼｯｸUB" pitchFamily="50" charset="-128"/>
          <a:ea typeface="HGP創英角ｺﾞｼｯｸUB" pitchFamily="50" charset="-128"/>
          <a:cs typeface="HGP創英角ｺﾞｼｯｸUB" pitchFamily="50" charset="-128"/>
        </a:defRPr>
      </a:lvl5pPr>
      <a:lvl6pPr marL="389170"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6pPr>
      <a:lvl7pPr marL="778297"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7pPr>
      <a:lvl8pPr marL="1167429"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8pPr>
      <a:lvl9pPr marL="1556578" algn="l" rtl="0" eaLnBrk="1" fontAlgn="base" hangingPunct="1">
        <a:spcBef>
          <a:spcPct val="0"/>
        </a:spcBef>
        <a:spcAft>
          <a:spcPct val="0"/>
        </a:spcAft>
        <a:defRPr kumimoji="1" sz="3200">
          <a:solidFill>
            <a:schemeClr val="tx2"/>
          </a:solidFill>
          <a:latin typeface="HGP創英角ｺﾞｼｯｸUB" pitchFamily="50" charset="-128"/>
          <a:ea typeface="HGP創英角ｺﾞｼｯｸUB" pitchFamily="50" charset="-128"/>
        </a:defRPr>
      </a:lvl9pPr>
    </p:titleStyle>
    <p:bodyStyle>
      <a:lvl1pPr marL="291857" indent="-291857" algn="l" rtl="0" eaLnBrk="1" fontAlgn="base" hangingPunct="1">
        <a:spcBef>
          <a:spcPct val="20000"/>
        </a:spcBef>
        <a:spcAft>
          <a:spcPct val="0"/>
        </a:spcAft>
        <a:defRPr kumimoji="1" sz="2500">
          <a:solidFill>
            <a:schemeClr val="tx1"/>
          </a:solidFill>
          <a:latin typeface="+mn-lt"/>
          <a:ea typeface="+mn-ea"/>
          <a:cs typeface="HGP創英角ｺﾞｼｯｸUB" pitchFamily="50" charset="-128"/>
        </a:defRPr>
      </a:lvl1pPr>
      <a:lvl2pPr marL="632357" indent="-243149"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2pPr>
      <a:lvl3pPr marL="972858" indent="-194601" algn="l" rtl="0" eaLnBrk="1" fontAlgn="base" hangingPunct="1">
        <a:spcBef>
          <a:spcPct val="20000"/>
        </a:spcBef>
        <a:spcAft>
          <a:spcPct val="0"/>
        </a:spcAft>
        <a:buChar char="•"/>
        <a:defRPr kumimoji="1" sz="2100">
          <a:solidFill>
            <a:schemeClr val="tx1"/>
          </a:solidFill>
          <a:latin typeface="+mn-lt"/>
          <a:ea typeface="+mn-ea"/>
          <a:cs typeface="HGP創英角ｺﾞｼｯｸUB" pitchFamily="50" charset="-128"/>
        </a:defRPr>
      </a:lvl3pPr>
      <a:lvl4pPr marL="1362001"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4pPr>
      <a:lvl5pPr marL="1751148" indent="-194601" algn="l" rtl="0" eaLnBrk="1" fontAlgn="base" hangingPunct="1">
        <a:spcBef>
          <a:spcPct val="20000"/>
        </a:spcBef>
        <a:spcAft>
          <a:spcPct val="0"/>
        </a:spcAft>
        <a:defRPr kumimoji="1" sz="1800">
          <a:solidFill>
            <a:schemeClr val="tx1"/>
          </a:solidFill>
          <a:latin typeface="+mn-lt"/>
          <a:ea typeface="+mn-ea"/>
          <a:cs typeface="HGP創英角ｺﾞｼｯｸUB" pitchFamily="50" charset="-128"/>
        </a:defRPr>
      </a:lvl5pPr>
      <a:lvl6pPr marL="2140299" indent="-194601" algn="l" rtl="0" eaLnBrk="1" fontAlgn="base" hangingPunct="1">
        <a:spcBef>
          <a:spcPct val="20000"/>
        </a:spcBef>
        <a:spcAft>
          <a:spcPct val="0"/>
        </a:spcAft>
        <a:buChar char="»"/>
        <a:defRPr kumimoji="1" sz="1800">
          <a:solidFill>
            <a:schemeClr val="tx1"/>
          </a:solidFill>
          <a:latin typeface="+mn-lt"/>
          <a:ea typeface="+mn-ea"/>
        </a:defRPr>
      </a:lvl6pPr>
      <a:lvl7pPr marL="2529447" indent="-194601" algn="l" rtl="0" eaLnBrk="1" fontAlgn="base" hangingPunct="1">
        <a:spcBef>
          <a:spcPct val="20000"/>
        </a:spcBef>
        <a:spcAft>
          <a:spcPct val="0"/>
        </a:spcAft>
        <a:buChar char="»"/>
        <a:defRPr kumimoji="1" sz="1800">
          <a:solidFill>
            <a:schemeClr val="tx1"/>
          </a:solidFill>
          <a:latin typeface="+mn-lt"/>
          <a:ea typeface="+mn-ea"/>
        </a:defRPr>
      </a:lvl7pPr>
      <a:lvl8pPr marL="2918586" indent="-194601" algn="l" rtl="0" eaLnBrk="1" fontAlgn="base" hangingPunct="1">
        <a:spcBef>
          <a:spcPct val="20000"/>
        </a:spcBef>
        <a:spcAft>
          <a:spcPct val="0"/>
        </a:spcAft>
        <a:buChar char="»"/>
        <a:defRPr kumimoji="1" sz="1800">
          <a:solidFill>
            <a:schemeClr val="tx1"/>
          </a:solidFill>
          <a:latin typeface="+mn-lt"/>
          <a:ea typeface="+mn-ea"/>
        </a:defRPr>
      </a:lvl8pPr>
      <a:lvl9pPr marL="3307733" indent="-194601" algn="l" rtl="0" eaLnBrk="1" fontAlgn="base" hangingPunct="1">
        <a:spcBef>
          <a:spcPct val="20000"/>
        </a:spcBef>
        <a:spcAft>
          <a:spcPct val="0"/>
        </a:spcAft>
        <a:buChar char="»"/>
        <a:defRPr kumimoji="1" sz="1800">
          <a:solidFill>
            <a:schemeClr val="tx1"/>
          </a:solidFill>
          <a:latin typeface="+mn-lt"/>
          <a:ea typeface="+mn-ea"/>
        </a:defRPr>
      </a:lvl9pPr>
    </p:bodyStyle>
    <p:otherStyle>
      <a:defPPr>
        <a:defRPr lang="ja-JP"/>
      </a:defPPr>
      <a:lvl1pPr marL="0" algn="l" defTabSz="778297" rtl="0" eaLnBrk="1" latinLnBrk="0" hangingPunct="1">
        <a:defRPr kumimoji="1" sz="1500" kern="1200">
          <a:solidFill>
            <a:schemeClr val="tx1"/>
          </a:solidFill>
          <a:latin typeface="+mn-lt"/>
          <a:ea typeface="+mn-ea"/>
          <a:cs typeface="+mn-cs"/>
        </a:defRPr>
      </a:lvl1pPr>
      <a:lvl2pPr marL="389170" algn="l" defTabSz="778297" rtl="0" eaLnBrk="1" latinLnBrk="0" hangingPunct="1">
        <a:defRPr kumimoji="1" sz="1500" kern="1200">
          <a:solidFill>
            <a:schemeClr val="tx1"/>
          </a:solidFill>
          <a:latin typeface="+mn-lt"/>
          <a:ea typeface="+mn-ea"/>
          <a:cs typeface="+mn-cs"/>
        </a:defRPr>
      </a:lvl2pPr>
      <a:lvl3pPr marL="778297" algn="l" defTabSz="778297" rtl="0" eaLnBrk="1" latinLnBrk="0" hangingPunct="1">
        <a:defRPr kumimoji="1" sz="1500" kern="1200">
          <a:solidFill>
            <a:schemeClr val="tx1"/>
          </a:solidFill>
          <a:latin typeface="+mn-lt"/>
          <a:ea typeface="+mn-ea"/>
          <a:cs typeface="+mn-cs"/>
        </a:defRPr>
      </a:lvl3pPr>
      <a:lvl4pPr marL="1167429" algn="l" defTabSz="778297" rtl="0" eaLnBrk="1" latinLnBrk="0" hangingPunct="1">
        <a:defRPr kumimoji="1" sz="1500" kern="1200">
          <a:solidFill>
            <a:schemeClr val="tx1"/>
          </a:solidFill>
          <a:latin typeface="+mn-lt"/>
          <a:ea typeface="+mn-ea"/>
          <a:cs typeface="+mn-cs"/>
        </a:defRPr>
      </a:lvl4pPr>
      <a:lvl5pPr marL="1556578" algn="l" defTabSz="778297" rtl="0" eaLnBrk="1" latinLnBrk="0" hangingPunct="1">
        <a:defRPr kumimoji="1" sz="1500" kern="1200">
          <a:solidFill>
            <a:schemeClr val="tx1"/>
          </a:solidFill>
          <a:latin typeface="+mn-lt"/>
          <a:ea typeface="+mn-ea"/>
          <a:cs typeface="+mn-cs"/>
        </a:defRPr>
      </a:lvl5pPr>
      <a:lvl6pPr marL="1945723" algn="l" defTabSz="778297" rtl="0" eaLnBrk="1" latinLnBrk="0" hangingPunct="1">
        <a:defRPr kumimoji="1" sz="1500" kern="1200">
          <a:solidFill>
            <a:schemeClr val="tx1"/>
          </a:solidFill>
          <a:latin typeface="+mn-lt"/>
          <a:ea typeface="+mn-ea"/>
          <a:cs typeface="+mn-cs"/>
        </a:defRPr>
      </a:lvl6pPr>
      <a:lvl7pPr marL="2334872" algn="l" defTabSz="778297" rtl="0" eaLnBrk="1" latinLnBrk="0" hangingPunct="1">
        <a:defRPr kumimoji="1" sz="1500" kern="1200">
          <a:solidFill>
            <a:schemeClr val="tx1"/>
          </a:solidFill>
          <a:latin typeface="+mn-lt"/>
          <a:ea typeface="+mn-ea"/>
          <a:cs typeface="+mn-cs"/>
        </a:defRPr>
      </a:lvl7pPr>
      <a:lvl8pPr marL="2724014" algn="l" defTabSz="778297" rtl="0" eaLnBrk="1" latinLnBrk="0" hangingPunct="1">
        <a:defRPr kumimoji="1" sz="1500" kern="1200">
          <a:solidFill>
            <a:schemeClr val="tx1"/>
          </a:solidFill>
          <a:latin typeface="+mn-lt"/>
          <a:ea typeface="+mn-ea"/>
          <a:cs typeface="+mn-cs"/>
        </a:defRPr>
      </a:lvl8pPr>
      <a:lvl9pPr marL="3113164" algn="l" defTabSz="778297" rtl="0" eaLnBrk="1" latinLnBrk="0" hangingPunct="1">
        <a:defRPr kumimoji="1"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95300" y="981074"/>
            <a:ext cx="9066212" cy="5688285"/>
          </a:xfrm>
        </p:spPr>
        <p:txBody>
          <a:bodyPr>
            <a:normAutofit fontScale="92500"/>
          </a:bodyPr>
          <a:lstStyle/>
          <a:p>
            <a:r>
              <a:rPr lang="en-US" altLang="ja-JP" dirty="0" smtClean="0"/>
              <a:t>Tips</a:t>
            </a:r>
            <a:r>
              <a:rPr lang="ja-JP" altLang="en-US" dirty="0" smtClean="0"/>
              <a:t> </a:t>
            </a:r>
            <a:r>
              <a:rPr lang="en-US" altLang="ja-JP" dirty="0" smtClean="0"/>
              <a:t>of the case study</a:t>
            </a:r>
            <a:endParaRPr kumimoji="1" lang="en-US" altLang="ja-JP" dirty="0"/>
          </a:p>
          <a:p>
            <a:pPr lvl="1"/>
            <a:r>
              <a:rPr lang="ja-JP" altLang="en-US" dirty="0" smtClean="0"/>
              <a:t>独自フォーマットも</a:t>
            </a:r>
            <a:r>
              <a:rPr lang="en-US" altLang="ja-JP" dirty="0" smtClean="0"/>
              <a:t>OK</a:t>
            </a:r>
            <a:r>
              <a:rPr lang="ja-JP" altLang="en-US" dirty="0" smtClean="0"/>
              <a:t>です。ただし「</a:t>
            </a:r>
            <a:r>
              <a:rPr lang="en-US" altLang="ja-JP" dirty="0" smtClean="0"/>
              <a:t>1</a:t>
            </a:r>
            <a:r>
              <a:rPr lang="ja-JP" altLang="en-US" dirty="0" smtClean="0"/>
              <a:t>枚」で</a:t>
            </a:r>
            <a:endParaRPr lang="en-US" altLang="ja-JP" dirty="0" smtClean="0"/>
          </a:p>
          <a:p>
            <a:pPr lvl="1"/>
            <a:r>
              <a:rPr lang="ja-JP" altLang="en-US" dirty="0" smtClean="0"/>
              <a:t>出来れば英語版も作成いただけると</a:t>
            </a:r>
            <a:r>
              <a:rPr lang="ja-JP" altLang="en-US" dirty="0" smtClean="0"/>
              <a:t>助かります</a:t>
            </a:r>
            <a:endParaRPr lang="en-US" altLang="ja-JP" dirty="0" smtClean="0"/>
          </a:p>
          <a:p>
            <a:pPr lvl="2"/>
            <a:r>
              <a:rPr lang="ja-JP" altLang="en-US" dirty="0" smtClean="0"/>
              <a:t>英語版は、なし</a:t>
            </a:r>
            <a:r>
              <a:rPr lang="en-US" altLang="ja-JP" dirty="0" smtClean="0"/>
              <a:t>/</a:t>
            </a:r>
            <a:r>
              <a:rPr lang="ja-JP" altLang="en-US" dirty="0" smtClean="0"/>
              <a:t>後日、でも構いません</a:t>
            </a:r>
            <a:endParaRPr lang="en-US" altLang="ja-JP" dirty="0" smtClean="0"/>
          </a:p>
          <a:p>
            <a:pPr lvl="1"/>
            <a:r>
              <a:rPr lang="ja-JP" altLang="en-US" dirty="0"/>
              <a:t>資料</a:t>
            </a:r>
            <a:r>
              <a:rPr lang="ja-JP" altLang="en-US" dirty="0" smtClean="0"/>
              <a:t>は当日のみ投影可、の場合は「</a:t>
            </a:r>
            <a:r>
              <a:rPr lang="en-US" altLang="ja-JP" dirty="0" smtClean="0"/>
              <a:t>Wiki</a:t>
            </a:r>
            <a:r>
              <a:rPr lang="ja-JP" altLang="en-US" dirty="0" smtClean="0"/>
              <a:t>：</a:t>
            </a:r>
            <a:r>
              <a:rPr lang="en-US" altLang="ja-JP" dirty="0" smtClean="0"/>
              <a:t>NG</a:t>
            </a:r>
            <a:r>
              <a:rPr lang="ja-JP" altLang="en-US" dirty="0" smtClean="0"/>
              <a:t>」に</a:t>
            </a:r>
            <a:r>
              <a:rPr lang="ja-JP" altLang="en-US" dirty="0" err="1" smtClean="0"/>
              <a:t>○して</a:t>
            </a:r>
            <a:r>
              <a:rPr lang="ja-JP" altLang="en-US" dirty="0" smtClean="0"/>
              <a:t>ください</a:t>
            </a:r>
            <a:endParaRPr lang="en-US" altLang="ja-JP" dirty="0" smtClean="0"/>
          </a:p>
          <a:p>
            <a:pPr lvl="1"/>
            <a:r>
              <a:rPr kumimoji="1" lang="ja-JP" altLang="en-US" dirty="0" smtClean="0"/>
              <a:t>「資料なし。当日口頭での発表」も</a:t>
            </a:r>
            <a:r>
              <a:rPr kumimoji="1" lang="en-US" altLang="ja-JP" dirty="0" smtClean="0"/>
              <a:t>Welcome</a:t>
            </a:r>
            <a:r>
              <a:rPr kumimoji="1" lang="ja-JP" altLang="en-US" dirty="0" err="1" smtClean="0"/>
              <a:t>です</a:t>
            </a:r>
            <a:endParaRPr kumimoji="1" lang="en-US" altLang="ja-JP" dirty="0" smtClean="0"/>
          </a:p>
          <a:p>
            <a:pPr lvl="1"/>
            <a:r>
              <a:rPr lang="ja-JP" altLang="en-US" dirty="0" smtClean="0"/>
              <a:t>「</a:t>
            </a:r>
            <a:r>
              <a:rPr lang="ja-JP" altLang="en-US" dirty="0" smtClean="0"/>
              <a:t>某</a:t>
            </a:r>
            <a:r>
              <a:rPr lang="en-US" altLang="ja-JP" dirty="0" smtClean="0"/>
              <a:t>X</a:t>
            </a:r>
            <a:r>
              <a:rPr lang="ja-JP" altLang="en-US" dirty="0" smtClean="0"/>
              <a:t>社」，「某社」，「匿名希望」，でも構いません</a:t>
            </a:r>
            <a:endParaRPr lang="en-US" altLang="ja-JP" dirty="0" smtClean="0"/>
          </a:p>
          <a:p>
            <a:pPr lvl="1"/>
            <a:r>
              <a:rPr kumimoji="1" lang="ja-JP" altLang="en-US" dirty="0" smtClean="0"/>
              <a:t>「何が良い・悪い」、ではなく</a:t>
            </a:r>
            <a:r>
              <a:rPr kumimoji="1" lang="ja-JP" altLang="en-US" dirty="0" smtClean="0"/>
              <a:t>、参考</a:t>
            </a:r>
            <a:r>
              <a:rPr kumimoji="1" lang="ja-JP" altLang="en-US" dirty="0" smtClean="0"/>
              <a:t>になる点を見つけられる機会になれば、というスタンスです</a:t>
            </a:r>
            <a:endParaRPr kumimoji="1" lang="en-US" altLang="ja-JP" dirty="0" smtClean="0"/>
          </a:p>
          <a:p>
            <a:pPr lvl="1"/>
            <a:r>
              <a:rPr lang="ja-JP" altLang="en-US" dirty="0" smtClean="0"/>
              <a:t>できれば</a:t>
            </a:r>
            <a:r>
              <a:rPr lang="en-US" altLang="ja-JP" dirty="0" smtClean="0"/>
              <a:t>1</a:t>
            </a:r>
            <a:r>
              <a:rPr lang="ja-JP" altLang="en-US" dirty="0" smtClean="0"/>
              <a:t>ファイルにして</a:t>
            </a:r>
            <a:r>
              <a:rPr lang="en-US" altLang="ja-JP" dirty="0" smtClean="0"/>
              <a:t>Wiki</a:t>
            </a:r>
            <a:r>
              <a:rPr lang="ja-JP" altLang="en-US" dirty="0" smtClean="0"/>
              <a:t>に掲載したいです。理由は、その回に参加できなかった方にも参考にして頂くため、</a:t>
            </a:r>
            <a:r>
              <a:rPr lang="ja-JP" altLang="en-US" dirty="0" smtClean="0"/>
              <a:t>です</a:t>
            </a:r>
            <a:endParaRPr lang="en-US" altLang="ja-JP" dirty="0" smtClean="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a:t>
            </a:fld>
            <a:endParaRPr lang="en-US" altLang="ja-JP"/>
          </a:p>
        </p:txBody>
      </p:sp>
    </p:spTree>
    <p:extLst>
      <p:ext uri="{BB962C8B-B14F-4D97-AF65-F5344CB8AC3E}">
        <p14:creationId xmlns:p14="http://schemas.microsoft.com/office/powerpoint/2010/main" val="276507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Lightning Talk Proposal</a:t>
            </a:r>
            <a:endParaRPr kumimoji="1" lang="ja-JP" altLang="en-US" dirty="0"/>
          </a:p>
        </p:txBody>
      </p:sp>
      <p:sp>
        <p:nvSpPr>
          <p:cNvPr id="3" name="コンテンツ プレースホルダー 2"/>
          <p:cNvSpPr>
            <a:spLocks noGrp="1"/>
          </p:cNvSpPr>
          <p:nvPr>
            <p:ph idx="1"/>
          </p:nvPr>
        </p:nvSpPr>
        <p:spPr>
          <a:xfrm>
            <a:off x="495300" y="836712"/>
            <a:ext cx="8915400" cy="5935418"/>
          </a:xfrm>
        </p:spPr>
        <p:txBody>
          <a:bodyPr>
            <a:normAutofit fontScale="62500" lnSpcReduction="20000"/>
          </a:bodyPr>
          <a:lstStyle/>
          <a:p>
            <a:r>
              <a:rPr kumimoji="1" lang="en-US" altLang="ja-JP" dirty="0"/>
              <a:t>There are many opportunities(events) where we can hear overviews of OSS compliance practices in </a:t>
            </a:r>
            <a:r>
              <a:rPr lang="en-US" altLang="ja-JP" dirty="0"/>
              <a:t>other companies.</a:t>
            </a:r>
            <a:endParaRPr kumimoji="1" lang="en-US" altLang="ja-JP" dirty="0"/>
          </a:p>
          <a:p>
            <a:r>
              <a:rPr lang="en-US" altLang="ja-JP" dirty="0"/>
              <a:t>On the other hand, the discussions in such cases usually tend to be ad hoc, and knowledge in the discussions may not be archived and organized.</a:t>
            </a:r>
          </a:p>
          <a:p>
            <a:r>
              <a:rPr kumimoji="1" lang="en-US" altLang="ja-JP" dirty="0"/>
              <a:t>In addition, free discussions tend to diverge to many themes randomly.</a:t>
            </a:r>
          </a:p>
          <a:p>
            <a:endParaRPr lang="en-US" altLang="ja-JP" dirty="0"/>
          </a:p>
          <a:p>
            <a:pPr marL="0" indent="0">
              <a:buNone/>
            </a:pPr>
            <a:r>
              <a:rPr lang="en-US" altLang="ja-JP" dirty="0"/>
              <a:t>Therefore I would like to propose holding a lightning talk which is focused on one specific theme in advance.</a:t>
            </a:r>
            <a:endParaRPr kumimoji="1" lang="en-US" altLang="ja-JP" dirty="0"/>
          </a:p>
          <a:p>
            <a:pPr marL="0" indent="0">
              <a:buNone/>
            </a:pPr>
            <a:endParaRPr kumimoji="1" lang="en-US" altLang="ja-JP" dirty="0"/>
          </a:p>
          <a:p>
            <a:pPr lvl="1"/>
            <a:r>
              <a:rPr lang="en-US" altLang="ja-JP" dirty="0"/>
              <a:t>To collect case studies in one specific theme in one meeting, and repeat again. I hope the case studies may be easy to refer, and readers may become aware of new practices.</a:t>
            </a:r>
          </a:p>
          <a:p>
            <a:pPr lvl="1"/>
            <a:r>
              <a:rPr lang="en-US" altLang="ja-JP" dirty="0"/>
              <a:t>A case study of a company in a same level or situation as your company may give you a good suggestion.</a:t>
            </a:r>
          </a:p>
          <a:p>
            <a:pPr lvl="1"/>
            <a:r>
              <a:rPr lang="en-US" altLang="ja-JP" dirty="0"/>
              <a:t>Short presentation within 3 minutes by each company.</a:t>
            </a:r>
          </a:p>
          <a:p>
            <a:pPr lvl="2"/>
            <a:r>
              <a:rPr lang="en-US" altLang="ja-JP" dirty="0"/>
              <a:t>Presentation format is pre-defined in advance, in order to collect important points.</a:t>
            </a:r>
          </a:p>
          <a:p>
            <a:pPr lvl="2"/>
            <a:r>
              <a:rPr lang="en-US" altLang="ja-JP" dirty="0"/>
              <a:t>A presentation material is allowed on the condition of anonymity.</a:t>
            </a:r>
          </a:p>
          <a:p>
            <a:pPr lvl="2"/>
            <a:r>
              <a:rPr lang="en-US" altLang="ja-JP" dirty="0"/>
              <a:t>A presentation material is stored in Wiki.</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10</a:t>
            </a:fld>
            <a:endParaRPr lang="en-US" altLang="ja-JP"/>
          </a:p>
        </p:txBody>
      </p:sp>
      <p:pic>
        <p:nvPicPr>
          <p:cNvPr id="25" name="図 2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6" name="正方形/長方形 5"/>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smtClean="0">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363763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アジェンダ案</a:t>
            </a:r>
            <a:endParaRPr kumimoji="1" lang="ja-JP" altLang="en-US" dirty="0"/>
          </a:p>
        </p:txBody>
      </p:sp>
      <p:sp>
        <p:nvSpPr>
          <p:cNvPr id="3" name="コンテンツ プレースホルダー 2"/>
          <p:cNvSpPr>
            <a:spLocks noGrp="1"/>
          </p:cNvSpPr>
          <p:nvPr>
            <p:ph idx="1"/>
          </p:nvPr>
        </p:nvSpPr>
        <p:spPr>
          <a:xfrm>
            <a:off x="308484" y="836712"/>
            <a:ext cx="9289032" cy="5832648"/>
          </a:xfrm>
        </p:spPr>
        <p:txBody>
          <a:bodyPr>
            <a:normAutofit lnSpcReduction="10000"/>
          </a:bodyPr>
          <a:lstStyle/>
          <a:p>
            <a:r>
              <a:rPr lang="ja-JP" altLang="en-US" dirty="0" smtClean="0"/>
              <a:t>テーマ例</a:t>
            </a:r>
            <a:endParaRPr lang="en-US" altLang="ja-JP" dirty="0" smtClean="0"/>
          </a:p>
          <a:p>
            <a:pPr marL="627063" lvl="1" indent="-263525"/>
            <a:r>
              <a:rPr lang="ja-JP" altLang="en-US" dirty="0" smtClean="0"/>
              <a:t>社内の</a:t>
            </a:r>
            <a:r>
              <a:rPr lang="en-US" altLang="ja-JP" dirty="0" smtClean="0"/>
              <a:t>OSS</a:t>
            </a:r>
            <a:r>
              <a:rPr lang="ja-JP" altLang="en-US" dirty="0" smtClean="0"/>
              <a:t>コンプライアンス推進、体制</a:t>
            </a:r>
            <a:r>
              <a:rPr lang="en-US" altLang="ja-JP" dirty="0" smtClean="0"/>
              <a:t>/</a:t>
            </a:r>
            <a:r>
              <a:rPr lang="ja-JP" altLang="en-US" dirty="0" smtClean="0"/>
              <a:t>組織としては、こんな感じです</a:t>
            </a:r>
            <a:endParaRPr lang="en-US" altLang="ja-JP" dirty="0" smtClean="0"/>
          </a:p>
          <a:p>
            <a:pPr marL="627063" lvl="1" indent="-263525"/>
            <a:r>
              <a:rPr kumimoji="1" lang="ja-JP" altLang="en-US" dirty="0" smtClean="0"/>
              <a:t>技術者への説明の導入で、どんなことを伝えている？</a:t>
            </a:r>
            <a:endParaRPr kumimoji="1" lang="en-US" altLang="ja-JP" dirty="0" smtClean="0"/>
          </a:p>
          <a:p>
            <a:pPr marL="627063" lvl="1" indent="-263525"/>
            <a:r>
              <a:rPr lang="ja-JP" altLang="en-US" dirty="0" smtClean="0"/>
              <a:t>定期的な</a:t>
            </a:r>
            <a:r>
              <a:rPr lang="en-US" altLang="ja-JP" dirty="0" smtClean="0"/>
              <a:t>OSS</a:t>
            </a:r>
            <a:r>
              <a:rPr lang="ja-JP" altLang="en-US" dirty="0" smtClean="0"/>
              <a:t>コンプライアンス推進</a:t>
            </a:r>
            <a:r>
              <a:rPr lang="en-US" altLang="ja-JP" dirty="0" smtClean="0"/>
              <a:t>(</a:t>
            </a:r>
            <a:r>
              <a:rPr lang="ja-JP" altLang="en-US" dirty="0" smtClean="0"/>
              <a:t>啓発</a:t>
            </a:r>
            <a:r>
              <a:rPr lang="en-US" altLang="ja-JP" dirty="0" smtClean="0"/>
              <a:t>)</a:t>
            </a:r>
            <a:r>
              <a:rPr lang="ja-JP" altLang="en-US" dirty="0" smtClean="0"/>
              <a:t>に、していることは？</a:t>
            </a:r>
            <a:endParaRPr lang="en-US" altLang="ja-JP" dirty="0" smtClean="0"/>
          </a:p>
          <a:p>
            <a:pPr marL="627063" lvl="1" indent="-263525"/>
            <a:r>
              <a:rPr lang="ja-JP" altLang="en-US" dirty="0" smtClean="0"/>
              <a:t>子会社・孫会社対応</a:t>
            </a:r>
            <a:r>
              <a:rPr lang="ja-JP" altLang="en-US" dirty="0"/>
              <a:t>は</a:t>
            </a:r>
            <a:r>
              <a:rPr lang="ja-JP" altLang="en-US" dirty="0" smtClean="0"/>
              <a:t>？ 海外</a:t>
            </a:r>
            <a:r>
              <a:rPr lang="ja-JP" altLang="en-US" dirty="0"/>
              <a:t>対応は</a:t>
            </a:r>
            <a:r>
              <a:rPr lang="ja-JP" altLang="en-US" dirty="0" smtClean="0"/>
              <a:t>？</a:t>
            </a:r>
            <a:endParaRPr lang="en-US" altLang="ja-JP" dirty="0" smtClean="0"/>
          </a:p>
          <a:p>
            <a:pPr marL="627063" lvl="1" indent="-263525"/>
            <a:r>
              <a:rPr lang="en-US" altLang="ja-JP" dirty="0" smtClean="0"/>
              <a:t>OSS</a:t>
            </a:r>
            <a:r>
              <a:rPr lang="ja-JP" altLang="en-US" dirty="0" err="1" smtClean="0"/>
              <a:t>への</a:t>
            </a:r>
            <a:r>
              <a:rPr lang="ja-JP" altLang="en-US" dirty="0" smtClean="0"/>
              <a:t>コントリビューションの際のあれこれ</a:t>
            </a:r>
            <a:endParaRPr lang="en-US" altLang="ja-JP" dirty="0" smtClean="0"/>
          </a:p>
          <a:p>
            <a:pPr marL="627063" lvl="1" indent="-263525"/>
            <a:r>
              <a:rPr lang="ja-JP" altLang="en-US" dirty="0" smtClean="0"/>
              <a:t>技術以外の職能の協力の取り付け方やアプローチの仕方</a:t>
            </a:r>
            <a:endParaRPr lang="en-US" altLang="ja-JP" dirty="0" smtClean="0"/>
          </a:p>
          <a:p>
            <a:pPr marL="627063" lvl="1" indent="-263525"/>
            <a:r>
              <a:rPr lang="ja-JP" altLang="en-US" dirty="0"/>
              <a:t>「他社さんはこうなのに、なぜ当社はこうなの？」と言われたときの返しは</a:t>
            </a:r>
            <a:r>
              <a:rPr lang="ja-JP" altLang="en-US" dirty="0" smtClean="0"/>
              <a:t>？</a:t>
            </a:r>
            <a:endParaRPr lang="en-US" altLang="ja-JP" dirty="0" smtClean="0"/>
          </a:p>
          <a:p>
            <a:pPr marL="627063" lvl="1" indent="-263525"/>
            <a:r>
              <a:rPr lang="ja-JP" altLang="en-US" dirty="0" smtClean="0"/>
              <a:t>開発現場</a:t>
            </a:r>
            <a:r>
              <a:rPr lang="ja-JP" altLang="en-US" dirty="0"/>
              <a:t>から</a:t>
            </a:r>
            <a:r>
              <a:rPr lang="ja-JP" altLang="en-US" dirty="0" smtClean="0"/>
              <a:t>の「ｘｘｘｘｘ」という声に、どうしている？</a:t>
            </a:r>
            <a:endParaRPr lang="en-US" altLang="ja-JP" dirty="0" smtClean="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11</a:t>
            </a:fld>
            <a:endParaRPr lang="en-US" altLang="ja-JP"/>
          </a:p>
        </p:txBody>
      </p:sp>
      <p:pic>
        <p:nvPicPr>
          <p:cNvPr id="5" name="図 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Tree>
    <p:extLst>
      <p:ext uri="{BB962C8B-B14F-4D97-AF65-F5344CB8AC3E}">
        <p14:creationId xmlns:p14="http://schemas.microsoft.com/office/powerpoint/2010/main" val="466312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Proposed themes</a:t>
            </a:r>
            <a:endParaRPr kumimoji="1" lang="ja-JP" altLang="en-US" dirty="0"/>
          </a:p>
        </p:txBody>
      </p:sp>
      <p:sp>
        <p:nvSpPr>
          <p:cNvPr id="3" name="コンテンツ プレースホルダー 2"/>
          <p:cNvSpPr>
            <a:spLocks noGrp="1"/>
          </p:cNvSpPr>
          <p:nvPr>
            <p:ph idx="1"/>
          </p:nvPr>
        </p:nvSpPr>
        <p:spPr>
          <a:xfrm>
            <a:off x="308484" y="836712"/>
            <a:ext cx="9289032" cy="5832648"/>
          </a:xfrm>
        </p:spPr>
        <p:txBody>
          <a:bodyPr>
            <a:normAutofit fontScale="92500" lnSpcReduction="10000"/>
          </a:bodyPr>
          <a:lstStyle/>
          <a:p>
            <a:r>
              <a:rPr lang="en-US" altLang="ja-JP" dirty="0"/>
              <a:t>themes</a:t>
            </a:r>
          </a:p>
          <a:p>
            <a:pPr marL="627063" lvl="1" indent="-263525"/>
            <a:r>
              <a:rPr lang="en-US" altLang="ja-JP" dirty="0"/>
              <a:t>Organization to promote OSS compliance in each company</a:t>
            </a:r>
          </a:p>
          <a:p>
            <a:pPr marL="627063" lvl="1" indent="-263525"/>
            <a:r>
              <a:rPr kumimoji="1" lang="en-US" altLang="ja-JP" dirty="0"/>
              <a:t>Contents of a training </a:t>
            </a:r>
            <a:r>
              <a:rPr lang="en-US" altLang="ja-JP" dirty="0"/>
              <a:t>to engineers</a:t>
            </a:r>
            <a:endParaRPr kumimoji="1" lang="en-US" altLang="ja-JP" dirty="0"/>
          </a:p>
          <a:p>
            <a:pPr marL="627063" lvl="1" indent="-263525"/>
            <a:r>
              <a:rPr lang="en-US" altLang="ja-JP" dirty="0"/>
              <a:t>Educational(promotive) activities for OSS compliance, especially in continuance</a:t>
            </a:r>
          </a:p>
          <a:p>
            <a:pPr marL="627063" lvl="1" indent="-263525"/>
            <a:r>
              <a:rPr lang="en-US" altLang="ja-JP" dirty="0"/>
              <a:t>OSS compliance in subsidiary companies(sub-subsidiary), and abroad subsidiary companies</a:t>
            </a:r>
          </a:p>
          <a:p>
            <a:pPr marL="627063" lvl="1" indent="-263525"/>
            <a:r>
              <a:rPr lang="en-US" altLang="ja-JP" dirty="0"/>
              <a:t>OSS contribution activities</a:t>
            </a:r>
          </a:p>
          <a:p>
            <a:pPr marL="627063" lvl="1" indent="-263525"/>
            <a:r>
              <a:rPr lang="en-US" altLang="ja-JP" dirty="0"/>
              <a:t>Approach to non-engineering employees</a:t>
            </a:r>
          </a:p>
          <a:p>
            <a:pPr marL="627063" lvl="1" indent="-263525"/>
            <a:r>
              <a:rPr lang="en-US" altLang="ja-JP" dirty="0"/>
              <a:t>Responses to negative reactions from a company in your supply chain about OSS compliance. “Other companies never say OSS compliance”</a:t>
            </a:r>
          </a:p>
          <a:p>
            <a:pPr marL="627063" lvl="1" indent="-263525"/>
            <a:r>
              <a:rPr lang="en-US" altLang="ja-JP" dirty="0"/>
              <a:t>Responses to negative reactions from engineers in your company</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12</a:t>
            </a:fld>
            <a:endParaRPr lang="en-US" altLang="ja-JP"/>
          </a:p>
        </p:txBody>
      </p:sp>
      <p:pic>
        <p:nvPicPr>
          <p:cNvPr id="5" name="図 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
        <p:nvSpPr>
          <p:cNvPr id="6" name="正方形/長方形 5"/>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smtClean="0">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409815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a:xfrm>
            <a:off x="495300" y="981074"/>
            <a:ext cx="8915400" cy="5688285"/>
          </a:xfrm>
        </p:spPr>
        <p:txBody>
          <a:bodyPr>
            <a:normAutofit lnSpcReduction="10000"/>
          </a:bodyPr>
          <a:lstStyle/>
          <a:p>
            <a:r>
              <a:rPr kumimoji="1" lang="ja-JP" altLang="en-US" dirty="0" smtClean="0"/>
              <a:t>以下、フォーマット</a:t>
            </a:r>
            <a:r>
              <a:rPr lang="en-US" altLang="ja-JP" dirty="0" smtClean="0"/>
              <a:t>(</a:t>
            </a:r>
            <a:r>
              <a:rPr lang="ja-JP" altLang="en-US" dirty="0" smtClean="0"/>
              <a:t>例</a:t>
            </a:r>
            <a:r>
              <a:rPr lang="en-US" altLang="ja-JP" dirty="0" smtClean="0"/>
              <a:t>)</a:t>
            </a:r>
          </a:p>
          <a:p>
            <a:endParaRPr kumimoji="1" lang="en-US" altLang="ja-JP" dirty="0" smtClean="0"/>
          </a:p>
          <a:p>
            <a:r>
              <a:rPr lang="ja-JP" altLang="en-US" dirty="0"/>
              <a:t>補足</a:t>
            </a:r>
            <a:endParaRPr kumimoji="1" lang="en-US" altLang="ja-JP" dirty="0"/>
          </a:p>
          <a:p>
            <a:pPr lvl="1"/>
            <a:r>
              <a:rPr lang="ja-JP" altLang="en-US" dirty="0" smtClean="0"/>
              <a:t>独自フォーマットも</a:t>
            </a:r>
            <a:r>
              <a:rPr lang="en-US" altLang="ja-JP" dirty="0" smtClean="0"/>
              <a:t>OK</a:t>
            </a:r>
            <a:r>
              <a:rPr lang="ja-JP" altLang="en-US" dirty="0" smtClean="0"/>
              <a:t>です。ただし「</a:t>
            </a:r>
            <a:r>
              <a:rPr lang="en-US" altLang="ja-JP" dirty="0" smtClean="0"/>
              <a:t>1</a:t>
            </a:r>
            <a:r>
              <a:rPr lang="ja-JP" altLang="en-US" dirty="0" smtClean="0"/>
              <a:t>枚」で。</a:t>
            </a:r>
            <a:endParaRPr lang="en-US" altLang="ja-JP" dirty="0" smtClean="0"/>
          </a:p>
          <a:p>
            <a:pPr lvl="1"/>
            <a:r>
              <a:rPr kumimoji="1" lang="ja-JP" altLang="en-US" dirty="0" smtClean="0"/>
              <a:t>「資料なし。当日口頭での発表」も</a:t>
            </a:r>
            <a:r>
              <a:rPr kumimoji="1" lang="en-US" altLang="ja-JP" dirty="0" smtClean="0"/>
              <a:t>Welcome</a:t>
            </a:r>
            <a:r>
              <a:rPr kumimoji="1" lang="ja-JP" altLang="en-US" dirty="0" err="1" smtClean="0"/>
              <a:t>です</a:t>
            </a:r>
            <a:endParaRPr kumimoji="1" lang="en-US" altLang="ja-JP" dirty="0" smtClean="0"/>
          </a:p>
          <a:p>
            <a:pPr lvl="1"/>
            <a:r>
              <a:rPr lang="ja-JP" altLang="en-US" dirty="0" smtClean="0"/>
              <a:t>「某</a:t>
            </a:r>
            <a:r>
              <a:rPr lang="en-US" altLang="ja-JP" dirty="0" smtClean="0"/>
              <a:t>X</a:t>
            </a:r>
            <a:r>
              <a:rPr lang="ja-JP" altLang="en-US" dirty="0" smtClean="0"/>
              <a:t>社」，「某社」，「匿名希望」，でも構いません</a:t>
            </a:r>
            <a:endParaRPr lang="en-US" altLang="ja-JP" dirty="0" smtClean="0"/>
          </a:p>
          <a:p>
            <a:pPr lvl="1"/>
            <a:r>
              <a:rPr kumimoji="1" lang="ja-JP" altLang="en-US" dirty="0" smtClean="0"/>
              <a:t>「何が良い・悪い」、ではなく、似ている状況の者同士が参考になる点を見つけられる機会になれば、というスタンスです</a:t>
            </a:r>
            <a:endParaRPr kumimoji="1" lang="en-US" altLang="ja-JP" dirty="0" smtClean="0"/>
          </a:p>
          <a:p>
            <a:pPr lvl="1"/>
            <a:r>
              <a:rPr lang="ja-JP" altLang="en-US" dirty="0" smtClean="0"/>
              <a:t>できれば</a:t>
            </a:r>
            <a:r>
              <a:rPr lang="en-US" altLang="ja-JP" dirty="0" smtClean="0"/>
              <a:t>1</a:t>
            </a:r>
            <a:r>
              <a:rPr lang="ja-JP" altLang="en-US" dirty="0" smtClean="0"/>
              <a:t>ファイルにして</a:t>
            </a:r>
            <a:r>
              <a:rPr lang="en-US" altLang="ja-JP" dirty="0" smtClean="0"/>
              <a:t>Wiki</a:t>
            </a:r>
            <a:r>
              <a:rPr lang="ja-JP" altLang="en-US" dirty="0" smtClean="0"/>
              <a:t>に掲載したいです。理由は、その回に参加できなかった方にも参考にして頂くため、です</a:t>
            </a:r>
            <a:endParaRPr kumimoji="1" lang="ja-JP" altLang="en-US"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13</a:t>
            </a:fld>
            <a:endParaRPr lang="en-US" altLang="ja-JP"/>
          </a:p>
        </p:txBody>
      </p:sp>
    </p:spTree>
    <p:extLst>
      <p:ext uri="{BB962C8B-B14F-4D97-AF65-F5344CB8AC3E}">
        <p14:creationId xmlns:p14="http://schemas.microsoft.com/office/powerpoint/2010/main" val="1963285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Example of format</a:t>
            </a:r>
            <a:endParaRPr kumimoji="1" lang="ja-JP" altLang="en-US" dirty="0"/>
          </a:p>
        </p:txBody>
      </p:sp>
      <p:sp>
        <p:nvSpPr>
          <p:cNvPr id="3" name="コンテンツ プレースホルダー 2"/>
          <p:cNvSpPr>
            <a:spLocks noGrp="1"/>
          </p:cNvSpPr>
          <p:nvPr>
            <p:ph idx="1"/>
          </p:nvPr>
        </p:nvSpPr>
        <p:spPr>
          <a:xfrm>
            <a:off x="495300" y="981074"/>
            <a:ext cx="8915400" cy="5688285"/>
          </a:xfrm>
        </p:spPr>
        <p:txBody>
          <a:bodyPr>
            <a:normAutofit lnSpcReduction="10000"/>
          </a:bodyPr>
          <a:lstStyle/>
          <a:p>
            <a:r>
              <a:rPr kumimoji="1" lang="en-US" altLang="ja-JP" dirty="0"/>
              <a:t>Proposed format is on next page.</a:t>
            </a:r>
          </a:p>
          <a:p>
            <a:endParaRPr kumimoji="1" lang="en-US" altLang="ja-JP" dirty="0"/>
          </a:p>
          <a:p>
            <a:r>
              <a:rPr kumimoji="1" lang="en-US" altLang="ja-JP" dirty="0"/>
              <a:t>Additional notes</a:t>
            </a:r>
          </a:p>
          <a:p>
            <a:pPr lvl="1"/>
            <a:r>
              <a:rPr lang="en-US" altLang="ja-JP" dirty="0"/>
              <a:t>Original format by an attendee is acceptable, but within 1 page.</a:t>
            </a:r>
          </a:p>
          <a:p>
            <a:pPr lvl="1"/>
            <a:r>
              <a:rPr kumimoji="1" lang="en-US" altLang="ja-JP" dirty="0"/>
              <a:t>“No material, only aural presentation” is acceptable.</a:t>
            </a:r>
            <a:r>
              <a:rPr kumimoji="1" lang="ja-JP" altLang="en-US" dirty="0"/>
              <a:t> </a:t>
            </a:r>
            <a:endParaRPr kumimoji="1" lang="en-US" altLang="ja-JP" dirty="0"/>
          </a:p>
          <a:p>
            <a:pPr lvl="1"/>
            <a:r>
              <a:rPr lang="en-US" altLang="ja-JP" dirty="0"/>
              <a:t>Condition of anonymity is acceptable.</a:t>
            </a:r>
          </a:p>
          <a:p>
            <a:pPr lvl="1"/>
            <a:r>
              <a:rPr kumimoji="1" lang="en-US" altLang="ja-JP" dirty="0"/>
              <a:t>We do not judge “Good” and “Bad”, but want to find reference companies in the same situation.</a:t>
            </a:r>
          </a:p>
          <a:p>
            <a:pPr lvl="1"/>
            <a:r>
              <a:rPr lang="en-US" altLang="ja-JP" dirty="0"/>
              <a:t>We want to disclose the materials on Wiki, so that member who could not attend can read later.</a:t>
            </a:r>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14</a:t>
            </a:fld>
            <a:endParaRPr lang="en-US" altLang="ja-JP"/>
          </a:p>
        </p:txBody>
      </p:sp>
      <p:sp>
        <p:nvSpPr>
          <p:cNvPr id="5" name="正方形/長方形 4"/>
          <p:cNvSpPr/>
          <p:nvPr/>
        </p:nvSpPr>
        <p:spPr bwMode="auto">
          <a:xfrm>
            <a:off x="7905328" y="6597352"/>
            <a:ext cx="1974095" cy="21544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800" b="0" i="0" u="none" strike="noStrike" cap="none" normalizeH="0" baseline="0" dirty="0" smtClean="0">
                <a:ln>
                  <a:noFill/>
                </a:ln>
                <a:solidFill>
                  <a:schemeClr val="tx1"/>
                </a:solidFill>
                <a:effectLst/>
                <a:latin typeface="Arial Black" pitchFamily="34" charset="0"/>
                <a:ea typeface="HGP創英角ｺﾞｼｯｸUB" pitchFamily="50" charset="-128"/>
              </a:rPr>
              <a:t>Translated by </a:t>
            </a:r>
            <a:r>
              <a:rPr kumimoji="1" lang="en-US" altLang="ja-JP" sz="800" b="0" i="0" u="none" strike="noStrike" cap="none" normalizeH="0" baseline="0" dirty="0" err="1" smtClean="0">
                <a:ln>
                  <a:noFill/>
                </a:ln>
                <a:solidFill>
                  <a:schemeClr val="tx1"/>
                </a:solidFill>
                <a:effectLst/>
                <a:latin typeface="Arial Black" pitchFamily="34" charset="0"/>
                <a:ea typeface="HGP創英角ｺﾞｼｯｸUB" pitchFamily="50" charset="-128"/>
              </a:rPr>
              <a:t>Fukuchi@Sony</a:t>
            </a:r>
            <a:endParaRPr kumimoji="1" lang="ja-JP" altLang="en-US" sz="800" b="0" i="0" u="none" strike="noStrike" cap="none" normalizeH="0" baseline="0" dirty="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412233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pPr marL="0" indent="0">
              <a:buNone/>
            </a:pPr>
            <a:r>
              <a:rPr kumimoji="1" lang="ja-JP" altLang="en-US" dirty="0" smtClean="0"/>
              <a:t>以下、</a:t>
            </a:r>
            <a:r>
              <a:rPr lang="ja-JP" altLang="en-US" dirty="0"/>
              <a:t>各社の</a:t>
            </a:r>
            <a:r>
              <a:rPr kumimoji="1" lang="ja-JP" altLang="en-US" dirty="0" smtClean="0"/>
              <a:t>ケーススタディ</a:t>
            </a:r>
            <a:endParaRPr kumimoji="1" lang="en-US" altLang="ja-JP" dirty="0" smtClean="0"/>
          </a:p>
          <a:p>
            <a:pPr marL="0" indent="0">
              <a:buNone/>
            </a:pPr>
            <a:r>
              <a:rPr lang="en-US" altLang="ja-JP" dirty="0" smtClean="0"/>
              <a:t>There are case studies of each company.</a:t>
            </a:r>
            <a:endParaRPr kumimoji="1" lang="ja-JP" altLang="en-US"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15</a:t>
            </a:fld>
            <a:endParaRPr lang="en-US" altLang="ja-JP"/>
          </a:p>
        </p:txBody>
      </p:sp>
    </p:spTree>
    <p:extLst>
      <p:ext uri="{BB962C8B-B14F-4D97-AF65-F5344CB8AC3E}">
        <p14:creationId xmlns:p14="http://schemas.microsoft.com/office/powerpoint/2010/main" val="1918440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smtClean="0"/>
              <a:t>OSS</a:t>
            </a:r>
            <a:r>
              <a:rPr kumimoji="1" lang="ja-JP" altLang="en-US" sz="3200" dirty="0" smtClean="0"/>
              <a:t>コンプライアンス ～教育・啓発～</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2</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501002473"/>
              </p:ext>
            </p:extLst>
          </p:nvPr>
        </p:nvGraphicFramePr>
        <p:xfrm>
          <a:off x="416496" y="847760"/>
          <a:ext cx="9126110" cy="5059600"/>
        </p:xfrm>
        <a:graphic>
          <a:graphicData uri="http://schemas.openxmlformats.org/drawingml/2006/table">
            <a:tbl>
              <a:tblPr firstRow="1" bandRow="1">
                <a:tableStyleId>{F5AB1C69-6EDB-4FF4-983F-18BD219EF322}</a:tableStyleId>
              </a:tblPr>
              <a:tblGrid>
                <a:gridCol w="944880"/>
                <a:gridCol w="4743752"/>
                <a:gridCol w="1440160"/>
                <a:gridCol w="1997318"/>
              </a:tblGrid>
              <a:tr h="288032">
                <a:tc>
                  <a:txBody>
                    <a:bodyPr/>
                    <a:lstStyle/>
                    <a:p>
                      <a:r>
                        <a:rPr kumimoji="1" lang="ja-JP" altLang="en-US" sz="2000" b="0" dirty="0" smtClean="0">
                          <a:solidFill>
                            <a:schemeClr val="tx1"/>
                          </a:solidFill>
                        </a:rPr>
                        <a:t>会社名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Wiki</a:t>
                      </a:r>
                      <a:r>
                        <a:rPr kumimoji="1" lang="ja-JP" altLang="en-US" sz="2000" b="0" dirty="0" smtClean="0">
                          <a:solidFill>
                            <a:schemeClr val="tx1"/>
                          </a:solidFill>
                        </a:rPr>
                        <a:t>掲載</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smtClean="0">
                          <a:solidFill>
                            <a:schemeClr val="tx1"/>
                          </a:solidFill>
                        </a:rPr>
                        <a:t>    </a:t>
                      </a:r>
                      <a:r>
                        <a:rPr kumimoji="1" lang="en-US" altLang="ja-JP" sz="2000" b="0" dirty="0" smtClean="0">
                          <a:solidFill>
                            <a:schemeClr val="tx1"/>
                          </a:solidFill>
                        </a:rPr>
                        <a:t>OK</a:t>
                      </a:r>
                      <a:r>
                        <a:rPr kumimoji="1" lang="ja-JP" altLang="en-US" sz="2000" b="0" baseline="0" dirty="0" smtClean="0">
                          <a:solidFill>
                            <a:schemeClr val="tx1"/>
                          </a:solidFill>
                        </a:rPr>
                        <a:t>  </a:t>
                      </a:r>
                      <a:r>
                        <a:rPr kumimoji="1" lang="en-US" altLang="ja-JP" sz="2000" b="0" baseline="0" dirty="0" smtClean="0">
                          <a:solidFill>
                            <a:schemeClr val="tx1"/>
                          </a:solidFill>
                        </a:rPr>
                        <a:t>/</a:t>
                      </a:r>
                      <a:r>
                        <a:rPr kumimoji="1" lang="ja-JP" altLang="en-US" sz="2000" b="0" baseline="0" dirty="0" smtClean="0">
                          <a:solidFill>
                            <a:schemeClr val="tx1"/>
                          </a:solidFill>
                        </a:rPr>
                        <a:t> </a:t>
                      </a:r>
                      <a:r>
                        <a:rPr kumimoji="1" lang="en-US" altLang="ja-JP" sz="2000" b="0" baseline="0" dirty="0" smtClean="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312">
                <a:tc>
                  <a:txBody>
                    <a:bodyPr/>
                    <a:lstStyle/>
                    <a:p>
                      <a:r>
                        <a:rPr kumimoji="1" lang="ja-JP" altLang="en-US" sz="2000" b="0" dirty="0" smtClean="0">
                          <a:solidFill>
                            <a:schemeClr val="tx1"/>
                          </a:solidFill>
                        </a:rPr>
                        <a:t>記載者</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smtClean="0">
                          <a:solidFill>
                            <a:schemeClr val="tx1"/>
                          </a:solidFill>
                        </a:rPr>
                        <a:t>記載日</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2018/mm/</a:t>
                      </a:r>
                      <a:r>
                        <a:rPr kumimoji="1" lang="en-US" altLang="ja-JP" sz="2000" b="0" dirty="0" err="1" smtClean="0">
                          <a:solidFill>
                            <a:schemeClr val="tx1"/>
                          </a:solidFill>
                        </a:rPr>
                        <a:t>dd</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3624">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126856">
                <a:tc>
                  <a:txBody>
                    <a:bodyPr/>
                    <a:lstStyle/>
                    <a:p>
                      <a:pPr algn="ctr"/>
                      <a:r>
                        <a:rPr kumimoji="1" lang="ja-JP" altLang="en-US" sz="2000" b="0" dirty="0" smtClean="0">
                          <a:solidFill>
                            <a:schemeClr val="tx1"/>
                          </a:solidFill>
                        </a:rPr>
                        <a:t>実施</a:t>
                      </a:r>
                      <a:endParaRPr kumimoji="1" lang="en-US" altLang="ja-JP" sz="2000" b="0" dirty="0" smtClean="0">
                        <a:solidFill>
                          <a:schemeClr val="tx1"/>
                        </a:solidFill>
                      </a:endParaRPr>
                    </a:p>
                    <a:p>
                      <a:pPr algn="ctr"/>
                      <a:r>
                        <a:rPr kumimoji="1" lang="ja-JP" altLang="en-US" sz="2000" b="0" dirty="0" smtClean="0">
                          <a:solidFill>
                            <a:schemeClr val="tx1"/>
                          </a:solidFill>
                        </a:rPr>
                        <a:t>事項</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265152">
                <a:tc>
                  <a:txBody>
                    <a:bodyPr/>
                    <a:lstStyle/>
                    <a:p>
                      <a:pPr algn="ctr"/>
                      <a:r>
                        <a:rPr kumimoji="1" lang="ja-JP" altLang="en-US" sz="2000" b="0" dirty="0" smtClean="0">
                          <a:solidFill>
                            <a:schemeClr val="tx1"/>
                          </a:solidFill>
                        </a:rPr>
                        <a:t>課題</a:t>
                      </a:r>
                      <a:endParaRPr kumimoji="1" lang="en-US" altLang="ja-JP" sz="2000" b="0" dirty="0" smtClean="0">
                        <a:solidFill>
                          <a:schemeClr val="tx1"/>
                        </a:solidFill>
                      </a:endParaRPr>
                    </a:p>
                    <a:p>
                      <a:pPr algn="ctr"/>
                      <a:r>
                        <a:rPr kumimoji="1" lang="ja-JP" altLang="en-US" sz="2000" b="0" dirty="0" smtClean="0">
                          <a:solidFill>
                            <a:schemeClr val="tx1"/>
                          </a:solidFill>
                        </a:rPr>
                        <a:t>など</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2499280">
                <a:tc>
                  <a:txBody>
                    <a:bodyPr/>
                    <a:lstStyle/>
                    <a:p>
                      <a:pPr algn="ctr"/>
                      <a:r>
                        <a:rPr kumimoji="1" lang="ja-JP" altLang="en-US" sz="2000" b="0" dirty="0" smtClean="0">
                          <a:solidFill>
                            <a:schemeClr val="tx1"/>
                          </a:solidFill>
                        </a:rPr>
                        <a:t>こんな感じで話すことがあります</a:t>
                      </a:r>
                      <a:endParaRPr kumimoji="1" lang="en-US" altLang="ja-JP" sz="20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30020938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smtClean="0"/>
              <a:t>OSS Compliance - </a:t>
            </a:r>
            <a:r>
              <a:rPr kumimoji="1" lang="en-US" altLang="ja-JP" sz="3200" dirty="0" smtClean="0"/>
              <a:t>Education</a:t>
            </a:r>
            <a:r>
              <a:rPr lang="ja-JP" altLang="en-US" sz="3200" dirty="0" smtClean="0"/>
              <a:t> </a:t>
            </a:r>
            <a:r>
              <a:rPr lang="en-US" altLang="ja-JP" sz="3200" dirty="0" smtClean="0"/>
              <a:t>/ Awareness</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3</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3871724484"/>
              </p:ext>
            </p:extLst>
          </p:nvPr>
        </p:nvGraphicFramePr>
        <p:xfrm>
          <a:off x="389945" y="847760"/>
          <a:ext cx="9126110" cy="4937680"/>
        </p:xfrm>
        <a:graphic>
          <a:graphicData uri="http://schemas.openxmlformats.org/drawingml/2006/table">
            <a:tbl>
              <a:tblPr firstRow="1" bandRow="1">
                <a:tableStyleId>{F5AB1C69-6EDB-4FF4-983F-18BD219EF322}</a:tableStyleId>
              </a:tblPr>
              <a:tblGrid>
                <a:gridCol w="944880"/>
                <a:gridCol w="207248"/>
                <a:gridCol w="4536504"/>
                <a:gridCol w="1440160"/>
                <a:gridCol w="1997318"/>
              </a:tblGrid>
              <a:tr h="288032">
                <a:tc gridSpan="2">
                  <a:txBody>
                    <a:bodyPr/>
                    <a:lstStyle/>
                    <a:p>
                      <a:r>
                        <a:rPr kumimoji="1" lang="en-US" altLang="ja-JP" sz="1800" b="0" dirty="0" smtClean="0">
                          <a:solidFill>
                            <a:schemeClr val="tx1"/>
                          </a:solidFill>
                        </a:rPr>
                        <a:t>Company</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smtClean="0">
                          <a:solidFill>
                            <a:schemeClr val="tx1"/>
                          </a:solidFill>
                        </a:rPr>
                        <a:t>Wiki</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smtClean="0">
                          <a:solidFill>
                            <a:schemeClr val="tx1"/>
                          </a:solidFill>
                        </a:rPr>
                        <a:t>    </a:t>
                      </a:r>
                      <a:r>
                        <a:rPr kumimoji="1" lang="en-US" altLang="ja-JP" sz="2000" b="0" dirty="0" smtClean="0">
                          <a:solidFill>
                            <a:schemeClr val="tx1"/>
                          </a:solidFill>
                        </a:rPr>
                        <a:t>OK</a:t>
                      </a:r>
                      <a:r>
                        <a:rPr kumimoji="1" lang="ja-JP" altLang="en-US" sz="2000" b="0" baseline="0" dirty="0" smtClean="0">
                          <a:solidFill>
                            <a:schemeClr val="tx1"/>
                          </a:solidFill>
                        </a:rPr>
                        <a:t>  </a:t>
                      </a:r>
                      <a:r>
                        <a:rPr kumimoji="1" lang="en-US" altLang="ja-JP" sz="2000" b="0" baseline="0" dirty="0" smtClean="0">
                          <a:solidFill>
                            <a:schemeClr val="tx1"/>
                          </a:solidFill>
                        </a:rPr>
                        <a:t>/</a:t>
                      </a:r>
                      <a:r>
                        <a:rPr kumimoji="1" lang="ja-JP" altLang="en-US" sz="2000" b="0" baseline="0" dirty="0" smtClean="0">
                          <a:solidFill>
                            <a:schemeClr val="tx1"/>
                          </a:solidFill>
                        </a:rPr>
                        <a:t> </a:t>
                      </a:r>
                      <a:r>
                        <a:rPr kumimoji="1" lang="en-US" altLang="ja-JP" sz="2000" b="0" baseline="0" dirty="0" smtClean="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312">
                <a:tc gridSpan="2">
                  <a:txBody>
                    <a:bodyPr/>
                    <a:lstStyle/>
                    <a:p>
                      <a:r>
                        <a:rPr kumimoji="1" lang="en-US" altLang="ja-JP" sz="1800" b="0" dirty="0" err="1" smtClean="0">
                          <a:solidFill>
                            <a:schemeClr val="tx1"/>
                          </a:solidFill>
                        </a:rPr>
                        <a:t>Presenetr</a:t>
                      </a:r>
                      <a:endParaRPr kumimoji="1" lang="en-US" altLang="ja-JP" sz="18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800" b="0" dirty="0" smtClean="0">
                          <a:solidFill>
                            <a:schemeClr val="tx1"/>
                          </a:solidFill>
                        </a:rPr>
                        <a:t>Date</a:t>
                      </a:r>
                      <a:endParaRPr kumimoji="1" lang="ja-JP" altLang="en-US" sz="1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2018/mm/</a:t>
                      </a:r>
                      <a:r>
                        <a:rPr kumimoji="1" lang="en-US" altLang="ja-JP" sz="2000" b="0" dirty="0" err="1" smtClean="0">
                          <a:solidFill>
                            <a:schemeClr val="tx1"/>
                          </a:solidFill>
                        </a:rPr>
                        <a:t>dd</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3624">
                <a:tc gridSpan="5">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126856">
                <a:tc>
                  <a:txBody>
                    <a:bodyPr/>
                    <a:lstStyle/>
                    <a:p>
                      <a:pPr algn="ctr"/>
                      <a:r>
                        <a:rPr kumimoji="1" lang="en-US" altLang="ja-JP" sz="2000" b="0" dirty="0" smtClean="0">
                          <a:solidFill>
                            <a:schemeClr val="tx1"/>
                          </a:solidFill>
                        </a:rPr>
                        <a:t>Item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endParaRPr kumimoji="1" lang="en-US" altLang="ja-JP" b="0" dirty="0" smtClean="0">
                        <a:solidFill>
                          <a:schemeClr val="tx1"/>
                        </a:solidFill>
                      </a:endParaRPr>
                    </a:p>
                    <a:p>
                      <a:pPr marL="174625" indent="-174625">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265152">
                <a:tc>
                  <a:txBody>
                    <a:bodyPr/>
                    <a:lstStyle/>
                    <a:p>
                      <a:pPr algn="ctr"/>
                      <a:r>
                        <a:rPr kumimoji="1" lang="en-US" altLang="ja-JP" sz="2000" b="0" dirty="0" smtClean="0">
                          <a:solidFill>
                            <a:schemeClr val="tx1"/>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174625" indent="-174625">
                        <a:buFont typeface="Arial" panose="020B0604020202020204" pitchFamily="34" charset="0"/>
                        <a:buChar char="•"/>
                      </a:pPr>
                      <a:endParaRPr kumimoji="1" lang="en-US" altLang="ja-JP" b="0" dirty="0" smtClean="0">
                        <a:solidFill>
                          <a:schemeClr val="tx1"/>
                        </a:solidFill>
                      </a:endParaRPr>
                    </a:p>
                    <a:p>
                      <a:pPr marL="174625" indent="-174625">
                        <a:buFont typeface="Arial" panose="020B0604020202020204" pitchFamily="34" charset="0"/>
                        <a:buChar char="•"/>
                      </a:pP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2499280">
                <a:tc>
                  <a:txBody>
                    <a:bodyPr/>
                    <a:lstStyle/>
                    <a:p>
                      <a:pPr algn="ctr"/>
                      <a:r>
                        <a:rPr kumimoji="1" lang="en-US" altLang="ja-JP" sz="1800" b="0" dirty="0" smtClean="0">
                          <a:solidFill>
                            <a:schemeClr val="tx1"/>
                          </a:solidFill>
                        </a:rPr>
                        <a:t>Sample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marL="285750" indent="-285750">
                        <a:buFont typeface="Arial" panose="020B0604020202020204" pitchFamily="34" charset="0"/>
                        <a:buChar char="•"/>
                      </a:pPr>
                      <a:r>
                        <a:rPr kumimoji="1" lang="en-US" altLang="ja-JP" sz="1400" b="0" dirty="0" smtClean="0">
                          <a:solidFill>
                            <a:schemeClr val="tx1"/>
                          </a:solidFill>
                        </a:rPr>
                        <a:t>(when doing the education or making an</a:t>
                      </a:r>
                      <a:r>
                        <a:rPr kumimoji="1" lang="en-US" altLang="ja-JP" sz="1400" b="0" baseline="0" dirty="0" smtClean="0">
                          <a:solidFill>
                            <a:schemeClr val="tx1"/>
                          </a:solidFill>
                        </a:rPr>
                        <a:t> Awareness, what do you talk for an example?)</a:t>
                      </a:r>
                    </a:p>
                    <a:p>
                      <a:pPr marL="285750" indent="-285750">
                        <a:buFont typeface="Arial" panose="020B0604020202020204" pitchFamily="34" charset="0"/>
                        <a:buChar char="•"/>
                      </a:pP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2606005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smtClean="0"/>
              <a:t>OSS</a:t>
            </a:r>
            <a:r>
              <a:rPr kumimoji="1" lang="ja-JP" altLang="en-US" sz="3200" dirty="0" smtClean="0"/>
              <a:t>コンプライアンス ～教育・啓発～</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4</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3473111928"/>
              </p:ext>
            </p:extLst>
          </p:nvPr>
        </p:nvGraphicFramePr>
        <p:xfrm>
          <a:off x="416496" y="847760"/>
          <a:ext cx="9126110" cy="5272960"/>
        </p:xfrm>
        <a:graphic>
          <a:graphicData uri="http://schemas.openxmlformats.org/drawingml/2006/table">
            <a:tbl>
              <a:tblPr firstRow="1" bandRow="1">
                <a:tableStyleId>{F5AB1C69-6EDB-4FF4-983F-18BD219EF322}</a:tableStyleId>
              </a:tblPr>
              <a:tblGrid>
                <a:gridCol w="944880"/>
                <a:gridCol w="4743752"/>
                <a:gridCol w="1440160"/>
                <a:gridCol w="1997318"/>
              </a:tblGrid>
              <a:tr h="288032">
                <a:tc>
                  <a:txBody>
                    <a:bodyPr/>
                    <a:lstStyle/>
                    <a:p>
                      <a:r>
                        <a:rPr kumimoji="1" lang="ja-JP" altLang="en-US" sz="2000" b="0" dirty="0" smtClean="0">
                          <a:solidFill>
                            <a:schemeClr val="tx1"/>
                          </a:solidFill>
                        </a:rPr>
                        <a:t>会社名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XXXX</a:t>
                      </a:r>
                      <a:r>
                        <a:rPr kumimoji="1" lang="ja-JP" altLang="en-US" sz="2000" b="0" dirty="0" smtClean="0">
                          <a:solidFill>
                            <a:schemeClr val="tx1"/>
                          </a:solidFill>
                        </a:rPr>
                        <a:t>株式会社</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Wiki</a:t>
                      </a:r>
                      <a:r>
                        <a:rPr kumimoji="1" lang="ja-JP" altLang="en-US" sz="2000" b="0" dirty="0" smtClean="0">
                          <a:solidFill>
                            <a:schemeClr val="tx1"/>
                          </a:solidFill>
                        </a:rPr>
                        <a:t>掲載</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smtClean="0">
                          <a:solidFill>
                            <a:schemeClr val="tx1"/>
                          </a:solidFill>
                        </a:rPr>
                        <a:t>    </a:t>
                      </a:r>
                      <a:r>
                        <a:rPr kumimoji="1" lang="en-US" altLang="ja-JP" sz="2000" b="0" dirty="0" smtClean="0">
                          <a:solidFill>
                            <a:schemeClr val="tx1"/>
                          </a:solidFill>
                        </a:rPr>
                        <a:t>OK</a:t>
                      </a:r>
                      <a:r>
                        <a:rPr kumimoji="1" lang="ja-JP" altLang="en-US" sz="2000" b="0" baseline="0" dirty="0" smtClean="0">
                          <a:solidFill>
                            <a:schemeClr val="tx1"/>
                          </a:solidFill>
                        </a:rPr>
                        <a:t>  </a:t>
                      </a:r>
                      <a:r>
                        <a:rPr kumimoji="1" lang="en-US" altLang="ja-JP" sz="2000" b="0" baseline="0" dirty="0" smtClean="0">
                          <a:solidFill>
                            <a:schemeClr val="tx1"/>
                          </a:solidFill>
                        </a:rPr>
                        <a:t>/</a:t>
                      </a:r>
                      <a:r>
                        <a:rPr kumimoji="1" lang="ja-JP" altLang="en-US" sz="2000" b="0" baseline="0" dirty="0" smtClean="0">
                          <a:solidFill>
                            <a:schemeClr val="tx1"/>
                          </a:solidFill>
                        </a:rPr>
                        <a:t> </a:t>
                      </a:r>
                      <a:r>
                        <a:rPr kumimoji="1" lang="en-US" altLang="ja-JP" sz="2000" b="0" baseline="0" dirty="0" smtClean="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312">
                <a:tc>
                  <a:txBody>
                    <a:bodyPr/>
                    <a:lstStyle/>
                    <a:p>
                      <a:r>
                        <a:rPr kumimoji="1" lang="ja-JP" altLang="en-US" sz="2000" b="0" dirty="0" smtClean="0">
                          <a:solidFill>
                            <a:schemeClr val="tx1"/>
                          </a:solidFill>
                        </a:rPr>
                        <a:t>記載者</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XXX YYY</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smtClean="0">
                          <a:solidFill>
                            <a:schemeClr val="tx1"/>
                          </a:solidFill>
                        </a:rPr>
                        <a:t>記載日</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2018/05/24</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3624">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126856">
                <a:tc>
                  <a:txBody>
                    <a:bodyPr/>
                    <a:lstStyle/>
                    <a:p>
                      <a:pPr algn="ctr"/>
                      <a:r>
                        <a:rPr kumimoji="1" lang="ja-JP" altLang="en-US" sz="2000" b="0" dirty="0" smtClean="0">
                          <a:solidFill>
                            <a:schemeClr val="tx1"/>
                          </a:solidFill>
                        </a:rPr>
                        <a:t>実施</a:t>
                      </a:r>
                      <a:endParaRPr kumimoji="1" lang="en-US" altLang="ja-JP" sz="2000" b="0" dirty="0" smtClean="0">
                        <a:solidFill>
                          <a:schemeClr val="tx1"/>
                        </a:solidFill>
                      </a:endParaRPr>
                    </a:p>
                    <a:p>
                      <a:pPr algn="ctr"/>
                      <a:r>
                        <a:rPr kumimoji="1" lang="ja-JP" altLang="en-US" sz="2000" b="0" dirty="0" smtClean="0">
                          <a:solidFill>
                            <a:schemeClr val="tx1"/>
                          </a:solidFill>
                        </a:rPr>
                        <a:t>事項</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baseline="0" dirty="0" smtClean="0">
                          <a:solidFill>
                            <a:schemeClr val="tx1"/>
                          </a:solidFill>
                        </a:rPr>
                        <a:t> </a:t>
                      </a:r>
                      <a:r>
                        <a:rPr kumimoji="1" lang="en-US" altLang="ja-JP" b="0" baseline="0" dirty="0" smtClean="0">
                          <a:solidFill>
                            <a:schemeClr val="tx1"/>
                          </a:solidFill>
                        </a:rPr>
                        <a:t>OSS</a:t>
                      </a:r>
                      <a:r>
                        <a:rPr kumimoji="1" lang="ja-JP" altLang="en-US" b="0" baseline="0" dirty="0" smtClean="0">
                          <a:solidFill>
                            <a:schemeClr val="tx1"/>
                          </a:solidFill>
                        </a:rPr>
                        <a:t>コンプライアンスセミナー</a:t>
                      </a:r>
                      <a:r>
                        <a:rPr kumimoji="1" lang="en-US" altLang="ja-JP" b="0" baseline="0" dirty="0" smtClean="0">
                          <a:solidFill>
                            <a:schemeClr val="tx1"/>
                          </a:solidFill>
                        </a:rPr>
                        <a:t>(</a:t>
                      </a:r>
                      <a:r>
                        <a:rPr kumimoji="1" lang="ja-JP" altLang="en-US" b="0" baseline="0" dirty="0" smtClean="0">
                          <a:solidFill>
                            <a:schemeClr val="tx1"/>
                          </a:solidFill>
                        </a:rPr>
                        <a:t>ボリューム：</a:t>
                      </a:r>
                      <a:r>
                        <a:rPr kumimoji="1" lang="en-US" altLang="ja-JP" b="0" baseline="0" dirty="0" smtClean="0">
                          <a:solidFill>
                            <a:schemeClr val="tx1"/>
                          </a:solidFill>
                        </a:rPr>
                        <a:t>X</a:t>
                      </a:r>
                      <a:r>
                        <a:rPr kumimoji="1" lang="ja-JP" altLang="en-US" b="0" baseline="0" dirty="0" smtClean="0">
                          <a:solidFill>
                            <a:schemeClr val="tx1"/>
                          </a:solidFill>
                        </a:rPr>
                        <a:t>時間</a:t>
                      </a:r>
                      <a:r>
                        <a:rPr kumimoji="1" lang="en-US" altLang="ja-JP" b="0" baseline="0" dirty="0" smtClean="0">
                          <a:solidFill>
                            <a:schemeClr val="tx1"/>
                          </a:solidFill>
                        </a:rPr>
                        <a:t>/</a:t>
                      </a:r>
                      <a:r>
                        <a:rPr kumimoji="1" lang="ja-JP" altLang="en-US" b="0" baseline="0" dirty="0" smtClean="0">
                          <a:solidFill>
                            <a:schemeClr val="tx1"/>
                          </a:solidFill>
                        </a:rPr>
                        <a:t>回、</a:t>
                      </a:r>
                      <a:endParaRPr kumimoji="1" lang="en-US" altLang="ja-JP" b="0" baseline="0" dirty="0" smtClean="0">
                        <a:solidFill>
                          <a:schemeClr val="tx1"/>
                        </a:solidFill>
                      </a:endParaRPr>
                    </a:p>
                    <a:p>
                      <a:pPr marL="0" indent="0">
                        <a:buFont typeface="Arial" panose="020B0604020202020204" pitchFamily="34" charset="0"/>
                        <a:buNone/>
                      </a:pPr>
                      <a:r>
                        <a:rPr kumimoji="1" lang="ja-JP" altLang="en-US" b="0" baseline="0" dirty="0" smtClean="0">
                          <a:solidFill>
                            <a:schemeClr val="tx1"/>
                          </a:solidFill>
                        </a:rPr>
                        <a:t>頻度：</a:t>
                      </a:r>
                      <a:r>
                        <a:rPr kumimoji="1" lang="en-US" altLang="ja-JP" b="0" baseline="0" dirty="0" smtClean="0">
                          <a:solidFill>
                            <a:schemeClr val="tx1"/>
                          </a:solidFill>
                        </a:rPr>
                        <a:t>1</a:t>
                      </a:r>
                      <a:r>
                        <a:rPr kumimoji="1" lang="ja-JP" altLang="en-US" b="0" baseline="0" dirty="0" smtClean="0">
                          <a:solidFill>
                            <a:schemeClr val="tx1"/>
                          </a:solidFill>
                        </a:rPr>
                        <a:t>回</a:t>
                      </a:r>
                      <a:r>
                        <a:rPr kumimoji="1" lang="en-US" altLang="ja-JP" b="0" baseline="0" dirty="0" smtClean="0">
                          <a:solidFill>
                            <a:schemeClr val="tx1"/>
                          </a:solidFill>
                        </a:rPr>
                        <a:t>/2</a:t>
                      </a:r>
                      <a:r>
                        <a:rPr kumimoji="1" lang="ja-JP" altLang="en-US" b="0" baseline="0" dirty="0" smtClean="0">
                          <a:solidFill>
                            <a:schemeClr val="tx1"/>
                          </a:solidFill>
                        </a:rPr>
                        <a:t>年、受講者数：ｘｘｘ人位</a:t>
                      </a:r>
                      <a:r>
                        <a:rPr kumimoji="1" lang="en-US" altLang="ja-JP" b="0" baseline="0" dirty="0" smtClean="0">
                          <a:solidFill>
                            <a:schemeClr val="tx1"/>
                          </a:solidFill>
                        </a:rPr>
                        <a:t>/</a:t>
                      </a:r>
                      <a:r>
                        <a:rPr kumimoji="1" lang="ja-JP" altLang="en-US" b="0" baseline="0" dirty="0" smtClean="0">
                          <a:solidFill>
                            <a:schemeClr val="tx1"/>
                          </a:solidFill>
                        </a:rPr>
                        <a:t>年とか 延べｙｙｙ人</a:t>
                      </a:r>
                      <a:r>
                        <a:rPr kumimoji="1" lang="en-US" altLang="ja-JP" b="0" baseline="0" dirty="0" smtClean="0">
                          <a:solidFill>
                            <a:schemeClr val="tx1"/>
                          </a:solidFill>
                        </a:rPr>
                        <a:t>)</a:t>
                      </a:r>
                    </a:p>
                    <a:p>
                      <a:pPr marL="174625" indent="-174625">
                        <a:buFont typeface="Arial" panose="020B0604020202020204" pitchFamily="34" charset="0"/>
                        <a:buChar char="•"/>
                      </a:pPr>
                      <a:r>
                        <a:rPr kumimoji="1" lang="en-US" altLang="ja-JP" b="0" baseline="0" dirty="0" smtClean="0">
                          <a:solidFill>
                            <a:schemeClr val="tx1"/>
                          </a:solidFill>
                        </a:rPr>
                        <a:t>OSS</a:t>
                      </a:r>
                      <a:r>
                        <a:rPr kumimoji="1" lang="ja-JP" altLang="en-US" b="0" baseline="0" dirty="0" smtClean="0">
                          <a:solidFill>
                            <a:schemeClr val="tx1"/>
                          </a:solidFill>
                        </a:rPr>
                        <a:t> </a:t>
                      </a:r>
                      <a:r>
                        <a:rPr kumimoji="1" lang="en-US" altLang="ja-JP" b="0" baseline="0" dirty="0" smtClean="0">
                          <a:solidFill>
                            <a:schemeClr val="tx1"/>
                          </a:solidFill>
                        </a:rPr>
                        <a:t>e-Learning</a:t>
                      </a:r>
                      <a:r>
                        <a:rPr kumimoji="1" lang="ja-JP" altLang="en-US" b="0" baseline="0" dirty="0" smtClean="0">
                          <a:solidFill>
                            <a:schemeClr val="tx1"/>
                          </a:solidFill>
                        </a:rPr>
                        <a:t> </a:t>
                      </a:r>
                      <a:r>
                        <a:rPr kumimoji="1" lang="en-US" altLang="ja-JP" b="0" baseline="0" dirty="0" smtClean="0">
                          <a:solidFill>
                            <a:schemeClr val="tx1"/>
                          </a:solidFill>
                        </a:rPr>
                        <a:t>(</a:t>
                      </a:r>
                      <a:r>
                        <a:rPr kumimoji="1" lang="ja-JP" altLang="en-US" b="0" baseline="0" dirty="0" smtClean="0">
                          <a:solidFill>
                            <a:schemeClr val="tx1"/>
                          </a:solidFill>
                        </a:rPr>
                        <a:t>ボリューム：</a:t>
                      </a:r>
                      <a:r>
                        <a:rPr kumimoji="1" lang="en-US" altLang="ja-JP" b="0" baseline="0" dirty="0" smtClean="0">
                          <a:solidFill>
                            <a:schemeClr val="tx1"/>
                          </a:solidFill>
                        </a:rPr>
                        <a:t>X</a:t>
                      </a:r>
                      <a:r>
                        <a:rPr kumimoji="1" lang="ja-JP" altLang="en-US" b="0" baseline="0" dirty="0" smtClean="0">
                          <a:solidFill>
                            <a:schemeClr val="tx1"/>
                          </a:solidFill>
                        </a:rPr>
                        <a:t>分程度</a:t>
                      </a:r>
                      <a:r>
                        <a:rPr kumimoji="1" lang="en-US" altLang="ja-JP" b="0" baseline="0" dirty="0" smtClean="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265152">
                <a:tc>
                  <a:txBody>
                    <a:bodyPr/>
                    <a:lstStyle/>
                    <a:p>
                      <a:pPr algn="ctr"/>
                      <a:r>
                        <a:rPr kumimoji="1" lang="ja-JP" altLang="en-US" sz="2000" b="0" dirty="0" smtClean="0">
                          <a:solidFill>
                            <a:schemeClr val="tx1"/>
                          </a:solidFill>
                        </a:rPr>
                        <a:t>課題</a:t>
                      </a:r>
                      <a:endParaRPr kumimoji="1" lang="en-US" altLang="ja-JP" sz="2000" b="0" dirty="0" smtClean="0">
                        <a:solidFill>
                          <a:schemeClr val="tx1"/>
                        </a:solidFill>
                      </a:endParaRPr>
                    </a:p>
                    <a:p>
                      <a:pPr algn="ctr"/>
                      <a:r>
                        <a:rPr kumimoji="1" lang="ja-JP" altLang="en-US" sz="2000" b="0" dirty="0" smtClean="0">
                          <a:solidFill>
                            <a:schemeClr val="tx1"/>
                          </a:solidFill>
                        </a:rPr>
                        <a:t>など</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smtClean="0">
                          <a:solidFill>
                            <a:schemeClr val="tx1"/>
                          </a:solidFill>
                        </a:rPr>
                        <a:t>・</a:t>
                      </a:r>
                      <a:r>
                        <a:rPr kumimoji="1" lang="ja-JP" altLang="en-US" b="0" baseline="0" dirty="0" smtClean="0">
                          <a:solidFill>
                            <a:schemeClr val="tx1"/>
                          </a:solidFill>
                        </a:rPr>
                        <a:t> </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2499280">
                <a:tc>
                  <a:txBody>
                    <a:bodyPr/>
                    <a:lstStyle/>
                    <a:p>
                      <a:pPr algn="ctr"/>
                      <a:r>
                        <a:rPr kumimoji="1" lang="ja-JP" altLang="en-US" sz="2000" b="0" dirty="0" smtClean="0">
                          <a:solidFill>
                            <a:schemeClr val="tx1"/>
                          </a:solidFill>
                        </a:rPr>
                        <a:t>こんな感じで話すこと</a:t>
                      </a:r>
                      <a:r>
                        <a:rPr kumimoji="1" lang="ja-JP" altLang="en-US" sz="2000" b="0" smtClean="0">
                          <a:solidFill>
                            <a:schemeClr val="tx1"/>
                          </a:solidFill>
                        </a:rPr>
                        <a:t>があります</a:t>
                      </a:r>
                      <a:endParaRPr kumimoji="1" lang="en-US" altLang="ja-JP" sz="20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6" name="正方形/長方形 5"/>
          <p:cNvSpPr/>
          <p:nvPr/>
        </p:nvSpPr>
        <p:spPr bwMode="auto">
          <a:xfrm rot="20443996">
            <a:off x="243521" y="198847"/>
            <a:ext cx="1008112" cy="432048"/>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Black" pitchFamily="34" charset="0"/>
                <a:ea typeface="HGP創英角ｺﾞｼｯｸUB" pitchFamily="50" charset="-128"/>
              </a:rPr>
              <a:t>記載例</a:t>
            </a:r>
          </a:p>
        </p:txBody>
      </p:sp>
      <p:sp>
        <p:nvSpPr>
          <p:cNvPr id="7" name="四角形吹き出し 6"/>
          <p:cNvSpPr/>
          <p:nvPr/>
        </p:nvSpPr>
        <p:spPr bwMode="auto">
          <a:xfrm>
            <a:off x="2900772" y="1340768"/>
            <a:ext cx="2772308" cy="691539"/>
          </a:xfrm>
          <a:prstGeom prst="wedgeRectCallout">
            <a:avLst>
              <a:gd name="adj1" fmla="val 68814"/>
              <a:gd name="adj2" fmla="val -27748"/>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Black" pitchFamily="34" charset="0"/>
                <a:ea typeface="HGP創英角ｺﾞｼｯｸUB" pitchFamily="50" charset="-128"/>
              </a:rPr>
              <a:t>記載日を儲けておくことで、状況が変わったあとでも「あくまで当時の状況」とできることを意図しています</a:t>
            </a:r>
          </a:p>
        </p:txBody>
      </p:sp>
      <p:sp>
        <p:nvSpPr>
          <p:cNvPr id="8" name="四角形吹き出し 7"/>
          <p:cNvSpPr/>
          <p:nvPr/>
        </p:nvSpPr>
        <p:spPr bwMode="auto">
          <a:xfrm>
            <a:off x="3512840" y="620688"/>
            <a:ext cx="2627257" cy="576063"/>
          </a:xfrm>
          <a:prstGeom prst="wedgeRectCallout">
            <a:avLst>
              <a:gd name="adj1" fmla="val -59799"/>
              <a:gd name="adj2" fmla="val 52165"/>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Black" pitchFamily="34" charset="0"/>
                <a:ea typeface="HGP創英角ｺﾞｼｯｸUB" pitchFamily="50" charset="-128"/>
              </a:rPr>
              <a:t>明示が厳しい場合は、「某社」や「匿名希望」で構いません</a:t>
            </a:r>
          </a:p>
        </p:txBody>
      </p:sp>
      <p:sp>
        <p:nvSpPr>
          <p:cNvPr id="9" name="正方形/長方形 8"/>
          <p:cNvSpPr/>
          <p:nvPr/>
        </p:nvSpPr>
        <p:spPr bwMode="auto">
          <a:xfrm>
            <a:off x="7113240" y="2060848"/>
            <a:ext cx="2664296" cy="1191624"/>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Black" pitchFamily="34" charset="0"/>
                <a:ea typeface="HGP創英角ｺﾞｼｯｸUB" pitchFamily="50" charset="-128"/>
              </a:rPr>
              <a:t>実施していることのみ，でも構いません。できれば、ボリューム</a:t>
            </a:r>
            <a:r>
              <a:rPr kumimoji="1" lang="en-US" altLang="ja-JP" sz="1400" b="0" i="0" u="none" strike="noStrike" cap="none" normalizeH="0" baseline="0" dirty="0" smtClean="0">
                <a:ln>
                  <a:noFill/>
                </a:ln>
                <a:solidFill>
                  <a:schemeClr val="tx1"/>
                </a:solidFill>
                <a:effectLst/>
                <a:latin typeface="Arial Black" pitchFamily="34" charset="0"/>
                <a:ea typeface="HGP創英角ｺﾞｼｯｸUB" pitchFamily="50" charset="-128"/>
              </a:rPr>
              <a:t>/</a:t>
            </a:r>
            <a:r>
              <a:rPr kumimoji="1" lang="ja-JP" altLang="en-US" sz="1400" b="0" i="0" u="none" strike="noStrike" cap="none" normalizeH="0" baseline="0" dirty="0" smtClean="0">
                <a:ln>
                  <a:noFill/>
                </a:ln>
                <a:solidFill>
                  <a:schemeClr val="tx1"/>
                </a:solidFill>
                <a:effectLst/>
                <a:latin typeface="Arial Black" pitchFamily="34" charset="0"/>
                <a:ea typeface="HGP創英角ｺﾞｼｯｸUB" pitchFamily="50" charset="-128"/>
              </a:rPr>
              <a:t>頻度</a:t>
            </a:r>
            <a:r>
              <a:rPr kumimoji="1" lang="en-US" altLang="ja-JP" sz="1400" b="0" i="0" u="none" strike="noStrike" cap="none" normalizeH="0" baseline="0" dirty="0" smtClean="0">
                <a:ln>
                  <a:noFill/>
                </a:ln>
                <a:solidFill>
                  <a:schemeClr val="tx1"/>
                </a:solidFill>
                <a:effectLst/>
                <a:latin typeface="Arial Black" pitchFamily="34" charset="0"/>
                <a:ea typeface="HGP創英角ｺﾞｼｯｸUB" pitchFamily="50" charset="-128"/>
              </a:rPr>
              <a:t>/</a:t>
            </a:r>
            <a:r>
              <a:rPr kumimoji="1" lang="ja-JP" altLang="en-US" sz="1400" b="0" i="0" u="none" strike="noStrike" cap="none" normalizeH="0" baseline="0" dirty="0" smtClean="0">
                <a:ln>
                  <a:noFill/>
                </a:ln>
                <a:solidFill>
                  <a:schemeClr val="tx1"/>
                </a:solidFill>
                <a:effectLst/>
                <a:latin typeface="Arial Black" pitchFamily="34" charset="0"/>
                <a:ea typeface="HGP創英角ｺﾞｼｯｸUB" pitchFamily="50" charset="-128"/>
              </a:rPr>
              <a:t>対象</a:t>
            </a:r>
            <a:r>
              <a:rPr kumimoji="1" lang="en-US" altLang="ja-JP" sz="1400" b="0" i="0" u="none" strike="noStrike" cap="none" normalizeH="0" baseline="0" dirty="0" smtClean="0">
                <a:ln>
                  <a:noFill/>
                </a:ln>
                <a:solidFill>
                  <a:schemeClr val="tx1"/>
                </a:solidFill>
                <a:effectLst/>
                <a:latin typeface="Arial Black" pitchFamily="34" charset="0"/>
                <a:ea typeface="HGP創英角ｺﾞｼｯｸUB" pitchFamily="50" charset="-128"/>
              </a:rPr>
              <a:t>/</a:t>
            </a:r>
            <a:r>
              <a:rPr kumimoji="1" lang="ja-JP" altLang="en-US" sz="1400" b="0" i="0" u="none" strike="noStrike" cap="none" normalizeH="0" baseline="0" dirty="0" smtClean="0">
                <a:ln>
                  <a:noFill/>
                </a:ln>
                <a:solidFill>
                  <a:schemeClr val="tx1"/>
                </a:solidFill>
                <a:effectLst/>
                <a:latin typeface="Arial Black" pitchFamily="34" charset="0"/>
                <a:ea typeface="HGP創英角ｺﾞｼｯｸUB" pitchFamily="50" charset="-128"/>
              </a:rPr>
              <a:t>受講者数、などもあると、よりインパクトあるケーススタディになります！</a:t>
            </a:r>
          </a:p>
        </p:txBody>
      </p:sp>
      <p:sp>
        <p:nvSpPr>
          <p:cNvPr id="10" name="正方形/長方形 9"/>
          <p:cNvSpPr/>
          <p:nvPr/>
        </p:nvSpPr>
        <p:spPr bwMode="auto">
          <a:xfrm>
            <a:off x="1784648" y="2996952"/>
            <a:ext cx="2232248" cy="511041"/>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smtClean="0">
                <a:ln>
                  <a:noFill/>
                </a:ln>
                <a:solidFill>
                  <a:schemeClr val="tx1"/>
                </a:solidFill>
                <a:effectLst/>
                <a:latin typeface="Arial Black" pitchFamily="34" charset="0"/>
                <a:ea typeface="HGP創英角ｺﾞｼｯｸUB" pitchFamily="50" charset="-128"/>
              </a:rPr>
              <a:t>課題や、まだ出来ていない点、やりたいこと，など</a:t>
            </a:r>
          </a:p>
        </p:txBody>
      </p:sp>
      <p:sp>
        <p:nvSpPr>
          <p:cNvPr id="3" name="角丸四角形 2"/>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
        <p:nvSpPr>
          <p:cNvPr id="12" name="四角形吹き出し 11"/>
          <p:cNvSpPr/>
          <p:nvPr/>
        </p:nvSpPr>
        <p:spPr bwMode="auto">
          <a:xfrm>
            <a:off x="7401272" y="44624"/>
            <a:ext cx="2486922" cy="842069"/>
          </a:xfrm>
          <a:prstGeom prst="wedgeRectCallout">
            <a:avLst>
              <a:gd name="adj1" fmla="val -61937"/>
              <a:gd name="adj2" fmla="val 63222"/>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ja-JP" sz="1400" dirty="0" err="1" smtClean="0"/>
              <a:t>OpenChain</a:t>
            </a:r>
            <a:r>
              <a:rPr lang="ja-JP" altLang="en-US" sz="1400" dirty="0" smtClean="0"/>
              <a:t> </a:t>
            </a:r>
            <a:r>
              <a:rPr lang="en-US" altLang="ja-JP" sz="1400" dirty="0" smtClean="0"/>
              <a:t>JWG</a:t>
            </a:r>
            <a:r>
              <a:rPr lang="ja-JP" altLang="en-US" sz="1400" dirty="0" smtClean="0"/>
              <a:t>の</a:t>
            </a:r>
            <a:r>
              <a:rPr lang="en-US" altLang="ja-JP" sz="1400" dirty="0" smtClean="0"/>
              <a:t>Wiki</a:t>
            </a:r>
            <a:r>
              <a:rPr lang="ja-JP" altLang="en-US" sz="1400" dirty="0" smtClean="0"/>
              <a:t>の掲載可否を指定ください。</a:t>
            </a:r>
            <a:endParaRPr lang="en-US" altLang="ja-JP" sz="1400" dirty="0" smtClean="0"/>
          </a:p>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rPr>
              <a:t>NG</a:t>
            </a:r>
            <a:r>
              <a:rPr kumimoji="1" lang="ja-JP" altLang="en-US" sz="1400" b="0" i="0" u="none" strike="noStrike" cap="none" normalizeH="0" baseline="0" dirty="0" smtClean="0">
                <a:ln>
                  <a:noFill/>
                </a:ln>
                <a:solidFill>
                  <a:schemeClr val="tx1"/>
                </a:solidFill>
                <a:effectLst/>
              </a:rPr>
              <a:t>の場合は、「当日の投影のみ」とします</a:t>
            </a:r>
          </a:p>
        </p:txBody>
      </p:sp>
      <p:sp>
        <p:nvSpPr>
          <p:cNvPr id="13" name="正方形/長方形 12"/>
          <p:cNvSpPr/>
          <p:nvPr/>
        </p:nvSpPr>
        <p:spPr bwMode="auto">
          <a:xfrm>
            <a:off x="1568624" y="3789362"/>
            <a:ext cx="2736304" cy="1583853"/>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rPr>
              <a:t>OSS</a:t>
            </a:r>
            <a:r>
              <a:rPr kumimoji="1" lang="ja-JP" altLang="en-US" sz="1400" b="0" i="0" u="none" strike="noStrike" cap="none" normalizeH="0" baseline="0" dirty="0" smtClean="0">
                <a:ln>
                  <a:noFill/>
                </a:ln>
                <a:solidFill>
                  <a:schemeClr val="tx1"/>
                </a:solidFill>
                <a:effectLst/>
              </a:rPr>
              <a:t>コンプライアンスの教育や啓発時にどんな</a:t>
            </a:r>
            <a:r>
              <a:rPr lang="ja-JP" altLang="en-US" sz="1400" dirty="0" smtClean="0"/>
              <a:t>ことを話して、参加者の意識付けを行っているか、具体例があれば記載ください。</a:t>
            </a:r>
            <a:endParaRPr lang="en-US" altLang="ja-JP" sz="1400" dirty="0" smtClean="0"/>
          </a:p>
          <a:p>
            <a:pPr marL="0" marR="0" indent="0" algn="l" defTabSz="914400" rtl="0" eaLnBrk="1" fontAlgn="base" latinLnBrk="0" hangingPunct="1">
              <a:lnSpc>
                <a:spcPct val="100000"/>
              </a:lnSpc>
              <a:spcBef>
                <a:spcPct val="0"/>
              </a:spcBef>
              <a:spcAft>
                <a:spcPct val="0"/>
              </a:spcAft>
              <a:buClrTx/>
              <a:buSzTx/>
              <a:buFontTx/>
              <a:buNone/>
              <a:tabLst/>
            </a:pPr>
            <a:r>
              <a:rPr kumimoji="1" lang="ja-JP" altLang="en-US" sz="1400" b="0" i="0" u="none" strike="noStrike" cap="none" normalizeH="0" baseline="0" dirty="0">
                <a:ln>
                  <a:noFill/>
                </a:ln>
                <a:solidFill>
                  <a:schemeClr val="tx1"/>
                </a:solidFill>
                <a:effectLst/>
              </a:rPr>
              <a:t>他の</a:t>
            </a:r>
            <a:r>
              <a:rPr kumimoji="1" lang="ja-JP" altLang="en-US" sz="1400" b="0" i="0" u="none" strike="noStrike" cap="none" normalizeH="0" baseline="0" dirty="0" smtClean="0">
                <a:ln>
                  <a:noFill/>
                </a:ln>
                <a:solidFill>
                  <a:schemeClr val="tx1"/>
                </a:solidFill>
                <a:effectLst/>
              </a:rPr>
              <a:t>方が社内セミナーを実施する際の参考になれば、という考えです</a:t>
            </a:r>
          </a:p>
        </p:txBody>
      </p:sp>
    </p:spTree>
    <p:extLst>
      <p:ext uri="{BB962C8B-B14F-4D97-AF65-F5344CB8AC3E}">
        <p14:creationId xmlns:p14="http://schemas.microsoft.com/office/powerpoint/2010/main" val="74873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sz="3200" dirty="0" smtClean="0"/>
              <a:t>OSS</a:t>
            </a:r>
            <a:r>
              <a:rPr kumimoji="1" lang="ja-JP" altLang="en-US" sz="3200" dirty="0" smtClean="0"/>
              <a:t>コンプライアンス ～教育・啓発～</a:t>
            </a:r>
            <a:endParaRPr kumimoji="1" lang="ja-JP" altLang="en-US" sz="3200"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5</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015100906"/>
              </p:ext>
            </p:extLst>
          </p:nvPr>
        </p:nvGraphicFramePr>
        <p:xfrm>
          <a:off x="416496" y="847760"/>
          <a:ext cx="9126110" cy="5791200"/>
        </p:xfrm>
        <a:graphic>
          <a:graphicData uri="http://schemas.openxmlformats.org/drawingml/2006/table">
            <a:tbl>
              <a:tblPr firstRow="1" bandRow="1">
                <a:tableStyleId>{F5AB1C69-6EDB-4FF4-983F-18BD219EF322}</a:tableStyleId>
              </a:tblPr>
              <a:tblGrid>
                <a:gridCol w="944880"/>
                <a:gridCol w="4743752"/>
                <a:gridCol w="1440160"/>
                <a:gridCol w="1997318"/>
              </a:tblGrid>
              <a:tr h="288032">
                <a:tc>
                  <a:txBody>
                    <a:bodyPr/>
                    <a:lstStyle/>
                    <a:p>
                      <a:r>
                        <a:rPr kumimoji="1" lang="ja-JP" altLang="en-US" sz="2000" b="0" dirty="0" smtClean="0">
                          <a:solidFill>
                            <a:schemeClr val="tx1"/>
                          </a:solidFill>
                        </a:rPr>
                        <a:t>会社名</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smtClean="0">
                          <a:solidFill>
                            <a:schemeClr val="tx1"/>
                          </a:solidFill>
                        </a:rPr>
                        <a:t>パナソニック株式会社</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Wiki</a:t>
                      </a:r>
                      <a:r>
                        <a:rPr kumimoji="1" lang="ja-JP" altLang="en-US" sz="2000" b="0" dirty="0" smtClean="0">
                          <a:solidFill>
                            <a:schemeClr val="tx1"/>
                          </a:solidFill>
                        </a:rPr>
                        <a:t>掲載</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smtClean="0">
                          <a:solidFill>
                            <a:schemeClr val="tx1"/>
                          </a:solidFill>
                        </a:rPr>
                        <a:t>    </a:t>
                      </a:r>
                      <a:r>
                        <a:rPr kumimoji="1" lang="en-US" altLang="ja-JP" sz="2000" b="0" dirty="0" smtClean="0">
                          <a:solidFill>
                            <a:schemeClr val="tx1"/>
                          </a:solidFill>
                        </a:rPr>
                        <a:t>OK</a:t>
                      </a:r>
                      <a:r>
                        <a:rPr kumimoji="1" lang="ja-JP" altLang="en-US" sz="2000" b="0" baseline="0" dirty="0" smtClean="0">
                          <a:solidFill>
                            <a:schemeClr val="tx1"/>
                          </a:solidFill>
                        </a:rPr>
                        <a:t>  </a:t>
                      </a:r>
                      <a:r>
                        <a:rPr kumimoji="1" lang="en-US" altLang="ja-JP" sz="2000" b="0" baseline="0" dirty="0" smtClean="0">
                          <a:solidFill>
                            <a:schemeClr val="tx1"/>
                          </a:solidFill>
                        </a:rPr>
                        <a:t>/</a:t>
                      </a:r>
                      <a:r>
                        <a:rPr kumimoji="1" lang="ja-JP" altLang="en-US" sz="2000" b="0" baseline="0" dirty="0" smtClean="0">
                          <a:solidFill>
                            <a:schemeClr val="tx1"/>
                          </a:solidFill>
                        </a:rPr>
                        <a:t> </a:t>
                      </a:r>
                      <a:r>
                        <a:rPr kumimoji="1" lang="en-US" altLang="ja-JP" sz="2000" b="0" baseline="0" dirty="0" smtClean="0">
                          <a:solidFill>
                            <a:schemeClr val="tx1"/>
                          </a:solidFill>
                        </a:rPr>
                        <a:t>NG</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2312">
                <a:tc>
                  <a:txBody>
                    <a:bodyPr/>
                    <a:lstStyle/>
                    <a:p>
                      <a:r>
                        <a:rPr kumimoji="1" lang="ja-JP" altLang="en-US" sz="2000" b="0" dirty="0" smtClean="0">
                          <a:solidFill>
                            <a:schemeClr val="tx1"/>
                          </a:solidFill>
                        </a:rPr>
                        <a:t>記載者</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smtClean="0">
                          <a:solidFill>
                            <a:schemeClr val="tx1"/>
                          </a:solidFill>
                        </a:rPr>
                        <a:t>加藤 慎介</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2000" b="0" dirty="0" smtClean="0">
                          <a:solidFill>
                            <a:schemeClr val="tx1"/>
                          </a:solidFill>
                        </a:rPr>
                        <a:t>記載日</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2000" b="0" dirty="0" smtClean="0">
                          <a:solidFill>
                            <a:schemeClr val="tx1"/>
                          </a:solidFill>
                        </a:rPr>
                        <a:t>2018/05/24</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3624">
                <a:tc gridSpan="4">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126856">
                <a:tc>
                  <a:txBody>
                    <a:bodyPr/>
                    <a:lstStyle/>
                    <a:p>
                      <a:pPr algn="ctr"/>
                      <a:r>
                        <a:rPr kumimoji="1" lang="ja-JP" altLang="en-US" sz="2000" b="0" dirty="0" smtClean="0">
                          <a:solidFill>
                            <a:schemeClr val="tx1"/>
                          </a:solidFill>
                        </a:rPr>
                        <a:t>実施</a:t>
                      </a:r>
                      <a:endParaRPr kumimoji="1" lang="en-US" altLang="ja-JP" sz="2000" b="0" dirty="0" smtClean="0">
                        <a:solidFill>
                          <a:schemeClr val="tx1"/>
                        </a:solidFill>
                      </a:endParaRPr>
                    </a:p>
                    <a:p>
                      <a:pPr algn="ctr"/>
                      <a:r>
                        <a:rPr kumimoji="1" lang="ja-JP" altLang="en-US" sz="2000" b="0" dirty="0" smtClean="0">
                          <a:solidFill>
                            <a:schemeClr val="tx1"/>
                          </a:solidFill>
                        </a:rPr>
                        <a:t>事項</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174625" indent="-174625">
                        <a:buFont typeface="Arial" panose="020B0604020202020204" pitchFamily="34" charset="0"/>
                        <a:buChar char="•"/>
                      </a:pPr>
                      <a:r>
                        <a:rPr kumimoji="1" lang="ja-JP" altLang="en-US" b="0" baseline="0" dirty="0" smtClean="0">
                          <a:solidFill>
                            <a:schemeClr val="tx1"/>
                          </a:solidFill>
                        </a:rPr>
                        <a:t> </a:t>
                      </a:r>
                      <a:r>
                        <a:rPr kumimoji="1" lang="en-US" altLang="ja-JP" b="0" baseline="0" dirty="0" smtClean="0">
                          <a:solidFill>
                            <a:schemeClr val="tx1"/>
                          </a:solidFill>
                        </a:rPr>
                        <a:t>OSS</a:t>
                      </a:r>
                      <a:r>
                        <a:rPr kumimoji="1" lang="ja-JP" altLang="en-US" b="0" baseline="0" dirty="0" smtClean="0">
                          <a:solidFill>
                            <a:schemeClr val="tx1"/>
                          </a:solidFill>
                        </a:rPr>
                        <a:t>コンプライアンスセミナー</a:t>
                      </a:r>
                      <a:r>
                        <a:rPr kumimoji="1" lang="en-US" altLang="ja-JP" b="0" baseline="0" dirty="0" smtClean="0">
                          <a:solidFill>
                            <a:schemeClr val="tx1"/>
                          </a:solidFill>
                        </a:rPr>
                        <a:t>(</a:t>
                      </a:r>
                      <a:r>
                        <a:rPr kumimoji="1" lang="ja-JP" altLang="en-US" b="0" baseline="0" dirty="0" smtClean="0">
                          <a:solidFill>
                            <a:schemeClr val="tx1"/>
                          </a:solidFill>
                        </a:rPr>
                        <a:t>ボリューム：</a:t>
                      </a:r>
                      <a:r>
                        <a:rPr kumimoji="1" lang="en-US" altLang="ja-JP" b="0" baseline="0" dirty="0" smtClean="0">
                          <a:solidFill>
                            <a:schemeClr val="tx1"/>
                          </a:solidFill>
                        </a:rPr>
                        <a:t>2</a:t>
                      </a:r>
                      <a:r>
                        <a:rPr kumimoji="1" lang="ja-JP" altLang="en-US" b="0" baseline="0" dirty="0" smtClean="0">
                          <a:solidFill>
                            <a:schemeClr val="tx1"/>
                          </a:solidFill>
                        </a:rPr>
                        <a:t>時間</a:t>
                      </a:r>
                      <a:r>
                        <a:rPr kumimoji="1" lang="en-US" altLang="ja-JP" b="0" baseline="0" dirty="0" smtClean="0">
                          <a:solidFill>
                            <a:schemeClr val="tx1"/>
                          </a:solidFill>
                        </a:rPr>
                        <a:t>/</a:t>
                      </a:r>
                      <a:r>
                        <a:rPr kumimoji="1" lang="ja-JP" altLang="en-US" b="0" baseline="0" dirty="0" smtClean="0">
                          <a:solidFill>
                            <a:schemeClr val="tx1"/>
                          </a:solidFill>
                        </a:rPr>
                        <a:t>回、頻度：</a:t>
                      </a:r>
                      <a:r>
                        <a:rPr kumimoji="1" lang="en-US" altLang="ja-JP" b="0" baseline="0" dirty="0" smtClean="0">
                          <a:solidFill>
                            <a:schemeClr val="tx1"/>
                          </a:solidFill>
                        </a:rPr>
                        <a:t>1</a:t>
                      </a:r>
                      <a:r>
                        <a:rPr kumimoji="1" lang="ja-JP" altLang="en-US" b="0" baseline="0" dirty="0" smtClean="0">
                          <a:solidFill>
                            <a:schemeClr val="tx1"/>
                          </a:solidFill>
                        </a:rPr>
                        <a:t>回</a:t>
                      </a:r>
                      <a:r>
                        <a:rPr kumimoji="1" lang="en-US" altLang="ja-JP" b="0" baseline="0" dirty="0" smtClean="0">
                          <a:solidFill>
                            <a:schemeClr val="tx1"/>
                          </a:solidFill>
                        </a:rPr>
                        <a:t>/2</a:t>
                      </a:r>
                      <a:r>
                        <a:rPr kumimoji="1" lang="ja-JP" altLang="en-US" b="0" baseline="0" dirty="0" smtClean="0">
                          <a:solidFill>
                            <a:schemeClr val="tx1"/>
                          </a:solidFill>
                        </a:rPr>
                        <a:t>年を目安に、受講者数：</a:t>
                      </a:r>
                      <a:r>
                        <a:rPr kumimoji="1" lang="en-US" altLang="ja-JP" b="0" baseline="0" dirty="0" smtClean="0">
                          <a:solidFill>
                            <a:schemeClr val="tx1"/>
                          </a:solidFill>
                        </a:rPr>
                        <a:t>400</a:t>
                      </a:r>
                      <a:r>
                        <a:rPr kumimoji="1" lang="ja-JP" altLang="en-US" b="0" baseline="0" dirty="0" smtClean="0">
                          <a:solidFill>
                            <a:schemeClr val="tx1"/>
                          </a:solidFill>
                        </a:rPr>
                        <a:t>人位</a:t>
                      </a:r>
                      <a:r>
                        <a:rPr kumimoji="1" lang="en-US" altLang="ja-JP" b="0" baseline="0" dirty="0" smtClean="0">
                          <a:solidFill>
                            <a:schemeClr val="tx1"/>
                          </a:solidFill>
                        </a:rPr>
                        <a:t>/</a:t>
                      </a:r>
                      <a:r>
                        <a:rPr kumimoji="1" lang="ja-JP" altLang="en-US" b="0" baseline="0" dirty="0" smtClean="0">
                          <a:solidFill>
                            <a:schemeClr val="tx1"/>
                          </a:solidFill>
                        </a:rPr>
                        <a:t>年</a:t>
                      </a:r>
                      <a:r>
                        <a:rPr kumimoji="1" lang="en-US" altLang="ja-JP" b="0" baseline="0" dirty="0" smtClean="0">
                          <a:solidFill>
                            <a:schemeClr val="tx1"/>
                          </a:solidFill>
                        </a:rPr>
                        <a:t>)</a:t>
                      </a:r>
                    </a:p>
                    <a:p>
                      <a:pPr marL="455613" lvl="2" indent="-174625">
                        <a:buFont typeface="Arial" panose="020B0604020202020204" pitchFamily="34" charset="0"/>
                        <a:buChar char="•"/>
                      </a:pPr>
                      <a:r>
                        <a:rPr kumimoji="1" lang="ja-JP" altLang="en-US" sz="1600" b="0" baseline="0" dirty="0" smtClean="0">
                          <a:solidFill>
                            <a:schemeClr val="tx1"/>
                          </a:solidFill>
                        </a:rPr>
                        <a:t>部門毎に開催し、</a:t>
                      </a:r>
                      <a:r>
                        <a:rPr kumimoji="1" lang="en-US" altLang="ja-JP" sz="1600" b="0" baseline="0" dirty="0" smtClean="0">
                          <a:solidFill>
                            <a:schemeClr val="tx1"/>
                          </a:solidFill>
                        </a:rPr>
                        <a:t>1</a:t>
                      </a:r>
                      <a:r>
                        <a:rPr kumimoji="1" lang="ja-JP" altLang="en-US" sz="1600" b="0" baseline="0" dirty="0" smtClean="0">
                          <a:solidFill>
                            <a:schemeClr val="tx1"/>
                          </a:solidFill>
                        </a:rPr>
                        <a:t>回の開催時の受講者は</a:t>
                      </a:r>
                      <a:r>
                        <a:rPr kumimoji="1" lang="en-US" altLang="ja-JP" sz="1600" b="0" baseline="0" dirty="0" smtClean="0">
                          <a:solidFill>
                            <a:schemeClr val="tx1"/>
                          </a:solidFill>
                        </a:rPr>
                        <a:t>20</a:t>
                      </a:r>
                      <a:r>
                        <a:rPr kumimoji="1" lang="ja-JP" altLang="en-US" sz="1600" b="0" baseline="0" dirty="0" smtClean="0">
                          <a:solidFill>
                            <a:schemeClr val="tx1"/>
                          </a:solidFill>
                        </a:rPr>
                        <a:t>～</a:t>
                      </a:r>
                      <a:r>
                        <a:rPr kumimoji="1" lang="en-US" altLang="ja-JP" sz="1600" b="0" baseline="0" dirty="0" smtClean="0">
                          <a:solidFill>
                            <a:schemeClr val="tx1"/>
                          </a:solidFill>
                        </a:rPr>
                        <a:t>150</a:t>
                      </a:r>
                      <a:r>
                        <a:rPr kumimoji="1" lang="ja-JP" altLang="en-US" sz="1600" b="0" baseline="0" dirty="0" smtClean="0">
                          <a:solidFill>
                            <a:schemeClr val="tx1"/>
                          </a:solidFill>
                        </a:rPr>
                        <a:t>人。最長</a:t>
                      </a:r>
                      <a:r>
                        <a:rPr kumimoji="1" lang="en-US" altLang="ja-JP" sz="1600" b="0" baseline="0" dirty="0" smtClean="0">
                          <a:solidFill>
                            <a:schemeClr val="tx1"/>
                          </a:solidFill>
                        </a:rPr>
                        <a:t>2</a:t>
                      </a:r>
                      <a:r>
                        <a:rPr kumimoji="1" lang="ja-JP" altLang="en-US" sz="1600" b="0" baseline="0" dirty="0" smtClean="0">
                          <a:solidFill>
                            <a:schemeClr val="tx1"/>
                          </a:solidFill>
                        </a:rPr>
                        <a:t>時間の分量だが、適宜短縮版で実施するケースもあり。対象者は</a:t>
                      </a:r>
                      <a:r>
                        <a:rPr kumimoji="1" lang="en-US" altLang="ja-JP" sz="1600" b="0" baseline="0" dirty="0" smtClean="0">
                          <a:solidFill>
                            <a:schemeClr val="tx1"/>
                          </a:solidFill>
                        </a:rPr>
                        <a:t>SW</a:t>
                      </a:r>
                      <a:r>
                        <a:rPr kumimoji="1" lang="ja-JP" altLang="en-US" sz="1600" b="0" baseline="0" dirty="0" smtClean="0">
                          <a:solidFill>
                            <a:schemeClr val="tx1"/>
                          </a:solidFill>
                        </a:rPr>
                        <a:t>技術者を想定も他</a:t>
                      </a:r>
                      <a:r>
                        <a:rPr kumimoji="1" lang="ja-JP" altLang="en-US" sz="1600" b="0" baseline="0" dirty="0" smtClean="0">
                          <a:solidFill>
                            <a:schemeClr val="tx1"/>
                          </a:solidFill>
                        </a:rPr>
                        <a:t>職能の参加も</a:t>
                      </a:r>
                      <a:endParaRPr kumimoji="1" lang="en-US" altLang="ja-JP" b="0" baseline="0" dirty="0" smtClean="0">
                        <a:solidFill>
                          <a:schemeClr val="tx1"/>
                        </a:solidFill>
                      </a:endParaRPr>
                    </a:p>
                    <a:p>
                      <a:pPr marL="174625" indent="-174625">
                        <a:buFont typeface="Arial" panose="020B0604020202020204" pitchFamily="34" charset="0"/>
                        <a:buChar char="•"/>
                      </a:pPr>
                      <a:r>
                        <a:rPr kumimoji="1" lang="en-US" altLang="ja-JP" b="0" baseline="0" dirty="0" smtClean="0">
                          <a:solidFill>
                            <a:schemeClr val="tx1"/>
                          </a:solidFill>
                        </a:rPr>
                        <a:t>OSS</a:t>
                      </a:r>
                      <a:r>
                        <a:rPr kumimoji="1" lang="ja-JP" altLang="en-US" b="0" baseline="0" dirty="0" smtClean="0">
                          <a:solidFill>
                            <a:schemeClr val="tx1"/>
                          </a:solidFill>
                        </a:rPr>
                        <a:t> </a:t>
                      </a:r>
                      <a:r>
                        <a:rPr kumimoji="1" lang="en-US" altLang="ja-JP" b="0" baseline="0" dirty="0" smtClean="0">
                          <a:solidFill>
                            <a:schemeClr val="tx1"/>
                          </a:solidFill>
                        </a:rPr>
                        <a:t>e-</a:t>
                      </a:r>
                      <a:r>
                        <a:rPr kumimoji="1" lang="ja-JP" altLang="en-US" b="0" baseline="0" dirty="0" smtClean="0">
                          <a:solidFill>
                            <a:schemeClr val="tx1"/>
                          </a:solidFill>
                        </a:rPr>
                        <a:t>テスト </a:t>
                      </a:r>
                      <a:r>
                        <a:rPr kumimoji="1" lang="en-US" altLang="ja-JP" b="0" baseline="0" dirty="0" smtClean="0">
                          <a:solidFill>
                            <a:schemeClr val="tx1"/>
                          </a:solidFill>
                        </a:rPr>
                        <a:t>(</a:t>
                      </a:r>
                      <a:r>
                        <a:rPr kumimoji="1" lang="ja-JP" altLang="en-US" b="0" baseline="0" dirty="0" smtClean="0">
                          <a:solidFill>
                            <a:schemeClr val="tx1"/>
                          </a:solidFill>
                        </a:rPr>
                        <a:t>ボリューム：</a:t>
                      </a:r>
                      <a:r>
                        <a:rPr kumimoji="1" lang="en-US" altLang="ja-JP" b="0" baseline="0" dirty="0" smtClean="0">
                          <a:solidFill>
                            <a:schemeClr val="tx1"/>
                          </a:solidFill>
                        </a:rPr>
                        <a:t>20</a:t>
                      </a:r>
                      <a:r>
                        <a:rPr kumimoji="1" lang="ja-JP" altLang="en-US" b="0" baseline="0" dirty="0" smtClean="0">
                          <a:solidFill>
                            <a:schemeClr val="tx1"/>
                          </a:solidFill>
                        </a:rPr>
                        <a:t>問</a:t>
                      </a:r>
                      <a:r>
                        <a:rPr kumimoji="1" lang="en-US" altLang="ja-JP" b="0" baseline="0" dirty="0" smtClean="0">
                          <a:solidFill>
                            <a:schemeClr val="tx1"/>
                          </a:solidFill>
                        </a:rPr>
                        <a:t>(</a:t>
                      </a:r>
                      <a:r>
                        <a:rPr kumimoji="1" lang="ja-JP" altLang="en-US" b="0" baseline="0" dirty="0" smtClean="0">
                          <a:solidFill>
                            <a:schemeClr val="tx1"/>
                          </a:solidFill>
                        </a:rPr>
                        <a:t>簡易なものばかり</a:t>
                      </a:r>
                      <a:r>
                        <a:rPr kumimoji="1" lang="en-US" altLang="ja-JP" b="0" baseline="0" dirty="0" smtClean="0">
                          <a:solidFill>
                            <a:schemeClr val="tx1"/>
                          </a:solidFill>
                        </a:rPr>
                        <a:t>)</a:t>
                      </a:r>
                      <a:r>
                        <a:rPr kumimoji="1" lang="ja-JP" altLang="en-US" b="0" baseline="0" dirty="0" err="1" smtClean="0">
                          <a:solidFill>
                            <a:schemeClr val="tx1"/>
                          </a:solidFill>
                        </a:rPr>
                        <a:t>、</a:t>
                      </a:r>
                      <a:r>
                        <a:rPr kumimoji="1" lang="ja-JP" altLang="en-US" b="0" baseline="0" dirty="0" smtClean="0">
                          <a:solidFill>
                            <a:schemeClr val="tx1"/>
                          </a:solidFill>
                        </a:rPr>
                        <a:t>受講者数：のべ</a:t>
                      </a:r>
                      <a:r>
                        <a:rPr kumimoji="1" lang="en-US" altLang="ja-JP" b="0" baseline="0" dirty="0" smtClean="0">
                          <a:solidFill>
                            <a:schemeClr val="tx1"/>
                          </a:solidFill>
                        </a:rPr>
                        <a:t>1000</a:t>
                      </a:r>
                      <a:r>
                        <a:rPr kumimoji="1" lang="ja-JP" altLang="en-US" b="0" baseline="0" dirty="0" smtClean="0">
                          <a:solidFill>
                            <a:schemeClr val="tx1"/>
                          </a:solidFill>
                        </a:rPr>
                        <a:t>人超</a:t>
                      </a:r>
                      <a:r>
                        <a:rPr kumimoji="1" lang="en-US" altLang="ja-JP" b="0" baseline="0" dirty="0" smtClean="0">
                          <a:solidFill>
                            <a:schemeClr val="tx1"/>
                          </a:solidFill>
                        </a:rPr>
                        <a:t>)</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r>
              <a:tr h="265152">
                <a:tc>
                  <a:txBody>
                    <a:bodyPr/>
                    <a:lstStyle/>
                    <a:p>
                      <a:pPr algn="ctr"/>
                      <a:r>
                        <a:rPr kumimoji="1" lang="ja-JP" altLang="en-US" sz="2000" b="0" dirty="0" smtClean="0">
                          <a:solidFill>
                            <a:schemeClr val="tx1"/>
                          </a:solidFill>
                        </a:rPr>
                        <a:t>課題</a:t>
                      </a:r>
                      <a:endParaRPr kumimoji="1" lang="en-US" altLang="ja-JP" sz="2000" b="0" dirty="0" smtClean="0">
                        <a:solidFill>
                          <a:schemeClr val="tx1"/>
                        </a:solidFill>
                      </a:endParaRPr>
                    </a:p>
                    <a:p>
                      <a:pPr algn="ctr"/>
                      <a:r>
                        <a:rPr kumimoji="1" lang="ja-JP" altLang="en-US" sz="2000" b="0" dirty="0" smtClean="0">
                          <a:solidFill>
                            <a:schemeClr val="tx1"/>
                          </a:solidFill>
                        </a:rPr>
                        <a:t>など</a:t>
                      </a:r>
                      <a:endParaRPr kumimoji="1" lang="ja-JP" altLang="en-US"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r>
                        <a:rPr kumimoji="1" lang="ja-JP" altLang="en-US" b="0" dirty="0" smtClean="0">
                          <a:solidFill>
                            <a:schemeClr val="tx1"/>
                          </a:solidFill>
                        </a:rPr>
                        <a:t>・</a:t>
                      </a:r>
                      <a:r>
                        <a:rPr kumimoji="1" lang="ja-JP" altLang="en-US" b="0" baseline="0" dirty="0" smtClean="0">
                          <a:solidFill>
                            <a:schemeClr val="tx1"/>
                          </a:solidFill>
                        </a:rPr>
                        <a:t> </a:t>
                      </a:r>
                      <a:r>
                        <a:rPr kumimoji="1" lang="ja-JP" altLang="en-US" b="0" dirty="0" smtClean="0">
                          <a:solidFill>
                            <a:schemeClr val="tx1"/>
                          </a:solidFill>
                        </a:rPr>
                        <a:t>海外・多言語 対応　　・ 技術職能以外への展開</a:t>
                      </a:r>
                      <a:r>
                        <a:rPr kumimoji="1" lang="en-US" altLang="ja-JP" b="0" dirty="0" smtClean="0">
                          <a:solidFill>
                            <a:schemeClr val="tx1"/>
                          </a:solidFill>
                        </a:rPr>
                        <a:t>(</a:t>
                      </a:r>
                      <a:r>
                        <a:rPr kumimoji="1" lang="ja-JP" altLang="en-US" b="0" dirty="0" smtClean="0">
                          <a:solidFill>
                            <a:schemeClr val="tx1"/>
                          </a:solidFill>
                        </a:rPr>
                        <a:t>内容，展開方法</a:t>
                      </a:r>
                      <a:r>
                        <a:rPr kumimoji="1" lang="en-US" altLang="ja-JP" b="0" dirty="0" smtClean="0">
                          <a:solidFill>
                            <a:schemeClr val="tx1"/>
                          </a:solidFill>
                        </a:rPr>
                        <a:t>)</a:t>
                      </a:r>
                    </a:p>
                    <a:p>
                      <a:r>
                        <a:rPr kumimoji="1" lang="ja-JP" altLang="en-US" b="0" dirty="0" smtClean="0">
                          <a:solidFill>
                            <a:schemeClr val="tx1"/>
                          </a:solidFill>
                        </a:rPr>
                        <a:t>・</a:t>
                      </a:r>
                      <a:r>
                        <a:rPr kumimoji="1" lang="ja-JP" altLang="en-US" b="0" baseline="0" dirty="0" smtClean="0">
                          <a:solidFill>
                            <a:schemeClr val="tx1"/>
                          </a:solidFill>
                        </a:rPr>
                        <a:t> </a:t>
                      </a:r>
                      <a:r>
                        <a:rPr kumimoji="1" lang="ja-JP" altLang="en-US" b="0" dirty="0" smtClean="0">
                          <a:solidFill>
                            <a:schemeClr val="tx1"/>
                          </a:solidFill>
                        </a:rPr>
                        <a:t>強制力をもって実施している施策はなく、これからの展開に苦慮</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r h="2499280">
                <a:tc>
                  <a:txBody>
                    <a:bodyPr/>
                    <a:lstStyle/>
                    <a:p>
                      <a:pPr algn="ctr"/>
                      <a:r>
                        <a:rPr kumimoji="1" lang="ja-JP" altLang="en-US" sz="2000" b="0" dirty="0" smtClean="0">
                          <a:solidFill>
                            <a:schemeClr val="tx1"/>
                          </a:solidFill>
                        </a:rPr>
                        <a:t>こんな感じで話すことがあります</a:t>
                      </a:r>
                      <a:endParaRPr kumimoji="1" lang="en-US" altLang="ja-JP" sz="2000" b="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285750" indent="-285750">
                        <a:buFont typeface="Arial" panose="020B0604020202020204" pitchFamily="34" charset="0"/>
                        <a:buChar char="•"/>
                      </a:pPr>
                      <a:r>
                        <a:rPr kumimoji="1" lang="en-US" altLang="ja-JP" sz="1600" b="0" dirty="0" smtClean="0">
                          <a:solidFill>
                            <a:schemeClr val="tx1"/>
                          </a:solidFill>
                        </a:rPr>
                        <a:t>(</a:t>
                      </a:r>
                      <a:r>
                        <a:rPr kumimoji="1" lang="ja-JP" altLang="en-US" sz="1600" b="0" dirty="0" smtClean="0">
                          <a:solidFill>
                            <a:schemeClr val="tx1"/>
                          </a:solidFill>
                        </a:rPr>
                        <a:t>全体・一般論として</a:t>
                      </a:r>
                      <a:r>
                        <a:rPr kumimoji="1" lang="en-US" altLang="ja-JP" sz="1600" b="0" dirty="0" smtClean="0">
                          <a:solidFill>
                            <a:schemeClr val="tx1"/>
                          </a:solidFill>
                        </a:rPr>
                        <a:t>)</a:t>
                      </a:r>
                      <a:r>
                        <a:rPr kumimoji="1" lang="ja-JP" altLang="en-US" sz="1600" b="0" dirty="0" smtClean="0">
                          <a:solidFill>
                            <a:schemeClr val="tx1"/>
                          </a:solidFill>
                        </a:rPr>
                        <a:t> </a:t>
                      </a:r>
                      <a:r>
                        <a:rPr kumimoji="1" lang="en-US" altLang="ja-JP" sz="1600" b="0" dirty="0" smtClean="0">
                          <a:solidFill>
                            <a:schemeClr val="tx1"/>
                          </a:solidFill>
                        </a:rPr>
                        <a:t>OSS</a:t>
                      </a:r>
                      <a:r>
                        <a:rPr kumimoji="1" lang="ja-JP" altLang="en-US" sz="1600" b="0" dirty="0" smtClean="0">
                          <a:solidFill>
                            <a:schemeClr val="tx1"/>
                          </a:solidFill>
                        </a:rPr>
                        <a:t>ライセンス条件を守らないことは「著作権侵害」。</a:t>
                      </a:r>
                      <a:r>
                        <a:rPr kumimoji="1" lang="en-US" altLang="ja-JP" sz="1600" b="0" dirty="0" smtClean="0">
                          <a:solidFill>
                            <a:schemeClr val="tx1"/>
                          </a:solidFill>
                        </a:rPr>
                        <a:t>Panasonic</a:t>
                      </a:r>
                      <a:r>
                        <a:rPr kumimoji="1" lang="ja-JP" altLang="en-US" sz="1600" b="0" dirty="0" smtClean="0">
                          <a:solidFill>
                            <a:schemeClr val="tx1"/>
                          </a:solidFill>
                        </a:rPr>
                        <a:t>としてそのような状態で事業をするんですか？ ということ、です</a:t>
                      </a:r>
                      <a:endParaRPr kumimoji="1" lang="en-US" altLang="ja-JP" sz="1600" b="0" dirty="0" smtClean="0">
                        <a:solidFill>
                          <a:schemeClr val="tx1"/>
                        </a:solidFill>
                      </a:endParaRPr>
                    </a:p>
                    <a:p>
                      <a:pPr marL="285750" indent="-285750">
                        <a:buFont typeface="Arial" panose="020B0604020202020204" pitchFamily="34" charset="0"/>
                        <a:buChar char="•"/>
                      </a:pPr>
                      <a:r>
                        <a:rPr kumimoji="1" lang="en-US" altLang="ja-JP" sz="1600" b="0" dirty="0" smtClean="0">
                          <a:solidFill>
                            <a:schemeClr val="tx1"/>
                          </a:solidFill>
                        </a:rPr>
                        <a:t>(</a:t>
                      </a:r>
                      <a:r>
                        <a:rPr kumimoji="1" lang="ja-JP" altLang="en-US" sz="1600" b="0" dirty="0" smtClean="0">
                          <a:solidFill>
                            <a:schemeClr val="tx1"/>
                          </a:solidFill>
                        </a:rPr>
                        <a:t>ソフトウェア開発者に対して</a:t>
                      </a:r>
                      <a:r>
                        <a:rPr kumimoji="1" lang="en-US" altLang="ja-JP" sz="1600" b="0" dirty="0" smtClean="0">
                          <a:solidFill>
                            <a:schemeClr val="tx1"/>
                          </a:solidFill>
                        </a:rPr>
                        <a:t>)</a:t>
                      </a:r>
                      <a:r>
                        <a:rPr kumimoji="1" lang="ja-JP" altLang="en-US" sz="1600" b="0" dirty="0" smtClean="0">
                          <a:solidFill>
                            <a:schemeClr val="tx1"/>
                          </a:solidFill>
                        </a:rPr>
                        <a:t> ソフトウェアを開発するのであれば、使うソフトウェアがわかっていて当然ですよね。</a:t>
                      </a:r>
                      <a:r>
                        <a:rPr kumimoji="1" lang="en-US" altLang="ja-JP" sz="1600" b="0" dirty="0" smtClean="0">
                          <a:solidFill>
                            <a:schemeClr val="tx1"/>
                          </a:solidFill>
                        </a:rPr>
                        <a:t>OSS</a:t>
                      </a:r>
                      <a:r>
                        <a:rPr kumimoji="1" lang="ja-JP" altLang="en-US" sz="1600" b="0" dirty="0" smtClean="0">
                          <a:solidFill>
                            <a:schemeClr val="tx1"/>
                          </a:solidFill>
                        </a:rPr>
                        <a:t>コンプライアンスのための</a:t>
                      </a:r>
                      <a:r>
                        <a:rPr kumimoji="1" lang="en-US" altLang="ja-JP" sz="1600" b="0" dirty="0" smtClean="0">
                          <a:solidFill>
                            <a:schemeClr val="tx1"/>
                          </a:solidFill>
                        </a:rPr>
                        <a:t>OSS</a:t>
                      </a:r>
                      <a:r>
                        <a:rPr kumimoji="1" lang="ja-JP" altLang="en-US" sz="1600" b="0" dirty="0" smtClean="0">
                          <a:solidFill>
                            <a:schemeClr val="tx1"/>
                          </a:solidFill>
                        </a:rPr>
                        <a:t>管理は、「</a:t>
                      </a:r>
                      <a:r>
                        <a:rPr kumimoji="1" lang="en-US" altLang="ja-JP" sz="1600" b="0" dirty="0" smtClean="0">
                          <a:solidFill>
                            <a:schemeClr val="tx1"/>
                          </a:solidFill>
                        </a:rPr>
                        <a:t>OSS</a:t>
                      </a:r>
                      <a:r>
                        <a:rPr kumimoji="1" lang="ja-JP" altLang="en-US" sz="1600" b="0" dirty="0" smtClean="0">
                          <a:solidFill>
                            <a:schemeClr val="tx1"/>
                          </a:solidFill>
                        </a:rPr>
                        <a:t>だからやらないといけない」いうわけではなくて、ソフトウェア管理の一環です。ソフトウェアの構成管理できていますか？</a:t>
                      </a:r>
                      <a:endParaRPr kumimoji="1" lang="en-US" altLang="ja-JP" sz="1600" b="0" dirty="0" smtClean="0">
                        <a:solidFill>
                          <a:schemeClr val="tx1"/>
                        </a:solidFill>
                      </a:endParaRPr>
                    </a:p>
                    <a:p>
                      <a:pPr marL="285750" indent="-285750">
                        <a:buFont typeface="Arial" panose="020B0604020202020204" pitchFamily="34" charset="0"/>
                        <a:buChar char="•"/>
                      </a:pPr>
                      <a:r>
                        <a:rPr kumimoji="1" lang="en-US" altLang="ja-JP" sz="1600" b="0" dirty="0" smtClean="0">
                          <a:solidFill>
                            <a:schemeClr val="tx1"/>
                          </a:solidFill>
                        </a:rPr>
                        <a:t>(</a:t>
                      </a:r>
                      <a:r>
                        <a:rPr kumimoji="1" lang="ja-JP" altLang="en-US" sz="1600" b="0" dirty="0" smtClean="0">
                          <a:solidFill>
                            <a:schemeClr val="tx1"/>
                          </a:solidFill>
                        </a:rPr>
                        <a:t>条件に対する様々な意見に対して</a:t>
                      </a:r>
                      <a:r>
                        <a:rPr kumimoji="1" lang="en-US" altLang="ja-JP" sz="1600" b="0" dirty="0" smtClean="0">
                          <a:solidFill>
                            <a:schemeClr val="tx1"/>
                          </a:solidFill>
                        </a:rPr>
                        <a:t>)</a:t>
                      </a:r>
                      <a:r>
                        <a:rPr kumimoji="1" lang="ja-JP" altLang="en-US" sz="1600" b="0" dirty="0" smtClean="0">
                          <a:solidFill>
                            <a:schemeClr val="tx1"/>
                          </a:solidFill>
                        </a:rPr>
                        <a:t> 商品やサービスをリリースする際に、様々な条件がありますよね。あくまで</a:t>
                      </a:r>
                      <a:r>
                        <a:rPr kumimoji="1" lang="en-US" altLang="ja-JP" sz="1600" b="0" dirty="0" smtClean="0">
                          <a:solidFill>
                            <a:schemeClr val="tx1"/>
                          </a:solidFill>
                        </a:rPr>
                        <a:t>OSS</a:t>
                      </a:r>
                      <a:r>
                        <a:rPr kumimoji="1" lang="ja-JP" altLang="en-US" sz="1600" b="0" dirty="0" smtClean="0">
                          <a:solidFill>
                            <a:schemeClr val="tx1"/>
                          </a:solidFill>
                        </a:rPr>
                        <a:t>ライセンスの条件もそのうちのひとつ、と考えましょう。例えば、他社サービスのロゴを載せる、取説に使っていることを示す、こんな使い方はしてはいけない、などなど、厳しい条件は他にもありますよね。</a:t>
                      </a:r>
                      <a:endParaRPr kumimoji="1" lang="ja-JP"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6" name="正方形/長方形 5"/>
          <p:cNvSpPr/>
          <p:nvPr/>
        </p:nvSpPr>
        <p:spPr bwMode="auto">
          <a:xfrm rot="20443996">
            <a:off x="243521" y="198847"/>
            <a:ext cx="1008112" cy="432048"/>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Arial Black" pitchFamily="34" charset="0"/>
                <a:ea typeface="HGP創英角ｺﾞｼｯｸUB" pitchFamily="50" charset="-128"/>
              </a:rPr>
              <a:t>記載例</a:t>
            </a:r>
          </a:p>
        </p:txBody>
      </p:sp>
      <p:sp>
        <p:nvSpPr>
          <p:cNvPr id="7" name="正方形/長方形 6"/>
          <p:cNvSpPr/>
          <p:nvPr/>
        </p:nvSpPr>
        <p:spPr bwMode="auto">
          <a:xfrm>
            <a:off x="7450754" y="60380"/>
            <a:ext cx="2448272" cy="792411"/>
          </a:xfrm>
          <a:prstGeom prst="rect">
            <a:avLst/>
          </a:prstGeom>
          <a:solidFill>
            <a:srgbClr val="FFFF00"/>
          </a:solid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ja-JP" sz="1400" b="0" i="0" u="none" strike="noStrike" cap="none" normalizeH="0" baseline="0" dirty="0" smtClean="0">
                <a:ln>
                  <a:noFill/>
                </a:ln>
                <a:solidFill>
                  <a:schemeClr val="tx1"/>
                </a:solidFill>
                <a:effectLst/>
                <a:latin typeface="Arial Black" pitchFamily="34" charset="0"/>
                <a:ea typeface="HGP創英角ｺﾞｼｯｸUB" pitchFamily="50" charset="-128"/>
              </a:rPr>
              <a:t>6/13</a:t>
            </a:r>
            <a:r>
              <a:rPr kumimoji="1" lang="ja-JP" altLang="en-US" sz="1400" b="0" i="0" u="none" strike="noStrike" cap="none" normalizeH="0" baseline="0" dirty="0" smtClean="0">
                <a:ln>
                  <a:noFill/>
                </a:ln>
                <a:solidFill>
                  <a:schemeClr val="tx1"/>
                </a:solidFill>
                <a:effectLst/>
                <a:latin typeface="Arial Black" pitchFamily="34" charset="0"/>
                <a:ea typeface="HGP創英角ｺﾞｼｯｸUB" pitchFamily="50" charset="-128"/>
              </a:rPr>
              <a:t>時点では多少記載内容を変更するかもしれませんが，例として書きました</a:t>
            </a:r>
          </a:p>
        </p:txBody>
      </p:sp>
      <p:sp>
        <p:nvSpPr>
          <p:cNvPr id="8" name="角丸四角形 7"/>
          <p:cNvSpPr/>
          <p:nvPr/>
        </p:nvSpPr>
        <p:spPr bwMode="auto">
          <a:xfrm>
            <a:off x="7905328" y="886693"/>
            <a:ext cx="504056" cy="310059"/>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endParaRPr>
          </a:p>
        </p:txBody>
      </p:sp>
    </p:spTree>
    <p:extLst>
      <p:ext uri="{BB962C8B-B14F-4D97-AF65-F5344CB8AC3E}">
        <p14:creationId xmlns:p14="http://schemas.microsoft.com/office/powerpoint/2010/main" val="21996061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以下，第</a:t>
            </a:r>
            <a:r>
              <a:rPr kumimoji="1" lang="en-US" altLang="ja-JP" dirty="0" smtClean="0"/>
              <a:t>3</a:t>
            </a:r>
            <a:r>
              <a:rPr kumimoji="1" lang="ja-JP" altLang="en-US" dirty="0" smtClean="0"/>
              <a:t>回の冒頭部分の再掲</a:t>
            </a:r>
            <a:endParaRPr kumimoji="1" lang="ja-JP" altLang="en-US" dirty="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6</a:t>
            </a:fld>
            <a:endParaRPr lang="en-US" altLang="ja-JP"/>
          </a:p>
        </p:txBody>
      </p:sp>
    </p:spTree>
    <p:extLst>
      <p:ext uri="{BB962C8B-B14F-4D97-AF65-F5344CB8AC3E}">
        <p14:creationId xmlns:p14="http://schemas.microsoft.com/office/powerpoint/2010/main" val="10672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86CF636E-95EA-4AB1-8EE1-7E66ACF1DCF2}" type="slidenum">
              <a:rPr lang="en-US" altLang="ja-JP"/>
              <a:pPr/>
              <a:t>7</a:t>
            </a:fld>
            <a:endParaRPr lang="en-US" altLang="ja-JP"/>
          </a:p>
        </p:txBody>
      </p:sp>
      <p:sp>
        <p:nvSpPr>
          <p:cNvPr id="334852" name="Text Box 4"/>
          <p:cNvSpPr txBox="1">
            <a:spLocks noChangeArrowheads="1"/>
          </p:cNvSpPr>
          <p:nvPr/>
        </p:nvSpPr>
        <p:spPr bwMode="auto">
          <a:xfrm>
            <a:off x="1180824" y="4653136"/>
            <a:ext cx="754911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3200" dirty="0" smtClean="0">
                <a:ea typeface="HGS創英角ｺﾞｼｯｸUB" pitchFamily="50" charset="-128"/>
              </a:rPr>
              <a:t>Panasonic Corporation</a:t>
            </a:r>
          </a:p>
          <a:p>
            <a:pPr algn="ctr"/>
            <a:r>
              <a:rPr lang="ja-JP" altLang="en-US" sz="3200" dirty="0" smtClean="0">
                <a:ea typeface="HGS創英角ｺﾞｼｯｸUB" pitchFamily="50" charset="-128"/>
              </a:rPr>
              <a:t>加藤 慎介</a:t>
            </a:r>
            <a:endParaRPr lang="en-US" altLang="ja-JP" sz="3200" dirty="0" smtClean="0">
              <a:ea typeface="HGS創英角ｺﾞｼｯｸUB" pitchFamily="50" charset="-128"/>
            </a:endParaRPr>
          </a:p>
          <a:p>
            <a:pPr algn="ctr"/>
            <a:r>
              <a:rPr lang="en-US" altLang="ja-JP" sz="3200" dirty="0" smtClean="0">
                <a:ea typeface="HGS創英角ｺﾞｼｯｸUB" pitchFamily="50" charset="-128"/>
              </a:rPr>
              <a:t>kato.shinsuke@jp.panasonic.com</a:t>
            </a:r>
            <a:endParaRPr lang="ja-JP" altLang="en-US" sz="3200" dirty="0">
              <a:ea typeface="HGS創英角ｺﾞｼｯｸUB" pitchFamily="50" charset="-128"/>
            </a:endParaRPr>
          </a:p>
        </p:txBody>
      </p:sp>
      <p:pic>
        <p:nvPicPr>
          <p:cNvPr id="1026" name="Picture 2" descr="https://www.openchainproject.org/wp-content/uploads/sites/15/2017/04/OpenChain_Logo_Pant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592" y="1193096"/>
            <a:ext cx="3240360" cy="180385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972301" y="1772816"/>
            <a:ext cx="4229171" cy="1200329"/>
          </a:xfrm>
          <a:prstGeom prst="rect">
            <a:avLst/>
          </a:prstGeom>
          <a:noFill/>
        </p:spPr>
        <p:txBody>
          <a:bodyPr wrap="none" rtlCol="0">
            <a:spAutoFit/>
          </a:bodyPr>
          <a:lstStyle/>
          <a:p>
            <a:pPr algn="ctr"/>
            <a:r>
              <a:rPr lang="en-US" altLang="ja-JP" sz="3600" dirty="0" err="1"/>
              <a:t>OpenChain</a:t>
            </a:r>
            <a:r>
              <a:rPr lang="ja-JP" altLang="en-US" sz="3600" dirty="0"/>
              <a:t> </a:t>
            </a:r>
            <a:r>
              <a:rPr lang="en-US" altLang="ja-JP" sz="3600" dirty="0" smtClean="0"/>
              <a:t>JWG</a:t>
            </a:r>
          </a:p>
          <a:p>
            <a:pPr algn="ctr"/>
            <a:r>
              <a:rPr lang="ja-JP" altLang="en-US" sz="3600" dirty="0" smtClean="0"/>
              <a:t>第</a:t>
            </a:r>
            <a:r>
              <a:rPr lang="en-US" altLang="ja-JP" sz="3600" dirty="0" smtClean="0"/>
              <a:t>3</a:t>
            </a:r>
            <a:r>
              <a:rPr lang="ja-JP" altLang="en-US" sz="3600" dirty="0"/>
              <a:t>回</a:t>
            </a:r>
            <a:r>
              <a:rPr lang="ja-JP" altLang="en-US" sz="3600" dirty="0" smtClean="0"/>
              <a:t>会合</a:t>
            </a:r>
            <a:endParaRPr lang="ja-JP" altLang="en-US"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ー 5"/>
          <p:cNvSpPr>
            <a:spLocks noGrp="1"/>
          </p:cNvSpPr>
          <p:nvPr>
            <p:ph type="sldNum" sz="quarter" idx="12"/>
          </p:nvPr>
        </p:nvSpPr>
        <p:spPr/>
        <p:txBody>
          <a:bodyPr/>
          <a:lstStyle/>
          <a:p>
            <a:fld id="{86CF636E-95EA-4AB1-8EE1-7E66ACF1DCF2}" type="slidenum">
              <a:rPr lang="en-US" altLang="ja-JP"/>
              <a:pPr/>
              <a:t>8</a:t>
            </a:fld>
            <a:endParaRPr lang="en-US" altLang="ja-JP"/>
          </a:p>
        </p:txBody>
      </p:sp>
      <p:sp>
        <p:nvSpPr>
          <p:cNvPr id="334852" name="Text Box 4"/>
          <p:cNvSpPr txBox="1">
            <a:spLocks noChangeArrowheads="1"/>
          </p:cNvSpPr>
          <p:nvPr/>
        </p:nvSpPr>
        <p:spPr bwMode="auto">
          <a:xfrm>
            <a:off x="1180824" y="4653136"/>
            <a:ext cx="754911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ja-JP" sz="3200" dirty="0">
                <a:ea typeface="HGS創英角ｺﾞｼｯｸUB" pitchFamily="50" charset="-128"/>
              </a:rPr>
              <a:t>Panasonic Corporation</a:t>
            </a:r>
          </a:p>
          <a:p>
            <a:pPr algn="ctr"/>
            <a:r>
              <a:rPr lang="en-US" altLang="ja-JP" sz="3200" dirty="0">
                <a:ea typeface="HGS創英角ｺﾞｼｯｸUB" pitchFamily="50" charset="-128"/>
              </a:rPr>
              <a:t>Shinsuke Kato</a:t>
            </a:r>
          </a:p>
          <a:p>
            <a:pPr algn="ctr"/>
            <a:r>
              <a:rPr lang="en-US" altLang="ja-JP" sz="3200" dirty="0">
                <a:ea typeface="HGS創英角ｺﾞｼｯｸUB" pitchFamily="50" charset="-128"/>
              </a:rPr>
              <a:t>kato.shinsuke@jp.panasonic.com</a:t>
            </a:r>
            <a:endParaRPr lang="ja-JP" altLang="en-US" sz="3200" dirty="0">
              <a:ea typeface="HGS創英角ｺﾞｼｯｸUB" pitchFamily="50" charset="-128"/>
            </a:endParaRPr>
          </a:p>
        </p:txBody>
      </p:sp>
      <p:pic>
        <p:nvPicPr>
          <p:cNvPr id="1026" name="Picture 2" descr="https://www.openchainproject.org/wp-content/uploads/sites/15/2017/04/OpenChain_Logo_Panton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592" y="1193096"/>
            <a:ext cx="3240360" cy="1803856"/>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4972301" y="1772816"/>
            <a:ext cx="4229171" cy="1200329"/>
          </a:xfrm>
          <a:prstGeom prst="rect">
            <a:avLst/>
          </a:prstGeom>
          <a:noFill/>
        </p:spPr>
        <p:txBody>
          <a:bodyPr wrap="none" rtlCol="0">
            <a:spAutoFit/>
          </a:bodyPr>
          <a:lstStyle/>
          <a:p>
            <a:pPr algn="ctr"/>
            <a:r>
              <a:rPr lang="en-US" altLang="ja-JP" sz="3600" dirty="0" err="1"/>
              <a:t>OpenChain</a:t>
            </a:r>
            <a:r>
              <a:rPr lang="ja-JP" altLang="en-US" sz="3600" dirty="0"/>
              <a:t> </a:t>
            </a:r>
            <a:r>
              <a:rPr lang="en-US" altLang="ja-JP" sz="3600" dirty="0"/>
              <a:t>JWG</a:t>
            </a:r>
          </a:p>
          <a:p>
            <a:pPr algn="ctr"/>
            <a:r>
              <a:rPr lang="en-US" altLang="ja-JP" sz="3600" dirty="0"/>
              <a:t>3</a:t>
            </a:r>
            <a:r>
              <a:rPr lang="en-US" altLang="ja-JP" sz="3600" baseline="30000" dirty="0"/>
              <a:t>rd</a:t>
            </a:r>
            <a:r>
              <a:rPr lang="en-US" altLang="ja-JP" sz="3600" dirty="0"/>
              <a:t> Meeting</a:t>
            </a:r>
            <a:endParaRPr lang="ja-JP" altLang="en-US" sz="3600" dirty="0"/>
          </a:p>
        </p:txBody>
      </p:sp>
    </p:spTree>
    <p:extLst>
      <p:ext uri="{BB962C8B-B14F-4D97-AF65-F5344CB8AC3E}">
        <p14:creationId xmlns:p14="http://schemas.microsoft.com/office/powerpoint/2010/main" val="17755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アジェンダ案</a:t>
            </a:r>
            <a:endParaRPr kumimoji="1" lang="ja-JP" altLang="en-US" dirty="0"/>
          </a:p>
        </p:txBody>
      </p:sp>
      <p:sp>
        <p:nvSpPr>
          <p:cNvPr id="3" name="コンテンツ プレースホルダー 2"/>
          <p:cNvSpPr>
            <a:spLocks noGrp="1"/>
          </p:cNvSpPr>
          <p:nvPr>
            <p:ph idx="1"/>
          </p:nvPr>
        </p:nvSpPr>
        <p:spPr>
          <a:xfrm>
            <a:off x="495300" y="836712"/>
            <a:ext cx="8915400" cy="5935418"/>
          </a:xfrm>
        </p:spPr>
        <p:txBody>
          <a:bodyPr>
            <a:normAutofit fontScale="77500" lnSpcReduction="20000"/>
          </a:bodyPr>
          <a:lstStyle/>
          <a:p>
            <a:r>
              <a:rPr kumimoji="1" lang="en-US" altLang="ja-JP" dirty="0" smtClean="0"/>
              <a:t>OSS</a:t>
            </a:r>
            <a:r>
              <a:rPr kumimoji="1" lang="ja-JP" altLang="en-US" dirty="0" smtClean="0"/>
              <a:t>コンプライアンスにおいて、情報収集や情報共有の場で、他社の良い事例を聞ける機会も増えてきたと思います</a:t>
            </a:r>
            <a:endParaRPr kumimoji="1" lang="en-US" altLang="ja-JP" dirty="0" smtClean="0"/>
          </a:p>
          <a:p>
            <a:r>
              <a:rPr lang="ja-JP" altLang="en-US" dirty="0"/>
              <a:t>一方</a:t>
            </a:r>
            <a:r>
              <a:rPr lang="ja-JP" altLang="en-US" dirty="0" smtClean="0"/>
              <a:t>で、広く議論する場はあっても、その場限りで終わってしまい、各自が自分のメモを頼りに社内へフィードバックする、などという状況が多いと感じています</a:t>
            </a:r>
            <a:endParaRPr lang="en-US" altLang="ja-JP" dirty="0" smtClean="0"/>
          </a:p>
          <a:p>
            <a:r>
              <a:rPr kumimoji="1" lang="ja-JP" altLang="en-US" dirty="0" smtClean="0"/>
              <a:t>フリーディスカッション</a:t>
            </a:r>
            <a:r>
              <a:rPr lang="ja-JP" altLang="en-US" dirty="0" smtClean="0"/>
              <a:t>の場で情報を集めることができても、テーマが発散しがちなケースもあり、あえてケースを絞って各社の状況を話す、というようなことはあまりないと感じています</a:t>
            </a:r>
            <a:endParaRPr kumimoji="1" lang="en-US" altLang="ja-JP" dirty="0" smtClean="0"/>
          </a:p>
          <a:p>
            <a:pPr marL="0" indent="0">
              <a:buNone/>
            </a:pPr>
            <a:endParaRPr kumimoji="1" lang="en-US" altLang="ja-JP" dirty="0" smtClean="0"/>
          </a:p>
          <a:p>
            <a:pPr marL="0" indent="0">
              <a:buNone/>
            </a:pPr>
            <a:r>
              <a:rPr lang="ja-JP" altLang="en-US" dirty="0"/>
              <a:t>そこ</a:t>
            </a:r>
            <a:r>
              <a:rPr lang="ja-JP" altLang="en-US" dirty="0" smtClean="0"/>
              <a:t>で、</a:t>
            </a:r>
            <a:r>
              <a:rPr kumimoji="1" lang="ja-JP" altLang="en-US" dirty="0" smtClean="0"/>
              <a:t>テーマを決めて、各社の状況をそれぞれ発表し、下記の効果を目論見ます</a:t>
            </a:r>
            <a:endParaRPr kumimoji="1" lang="en-US" altLang="ja-JP" dirty="0" smtClean="0"/>
          </a:p>
          <a:p>
            <a:pPr lvl="1"/>
            <a:r>
              <a:rPr lang="ja-JP" altLang="en-US" dirty="0"/>
              <a:t>テーマに沿って、ケーススタディを集めることで、参考にしやすい／新しい気付きがある、などの効果を</a:t>
            </a:r>
            <a:r>
              <a:rPr lang="ja-JP" altLang="en-US" dirty="0" smtClean="0"/>
              <a:t>期待</a:t>
            </a:r>
            <a:endParaRPr lang="en-US" altLang="ja-JP" dirty="0" smtClean="0"/>
          </a:p>
          <a:p>
            <a:pPr lvl="1"/>
            <a:r>
              <a:rPr lang="ja-JP" altLang="en-US" dirty="0"/>
              <a:t>似て</a:t>
            </a:r>
            <a:r>
              <a:rPr lang="ja-JP" altLang="en-US" dirty="0" smtClean="0"/>
              <a:t>いる</a:t>
            </a:r>
            <a:r>
              <a:rPr lang="ja-JP" altLang="en-US" dirty="0"/>
              <a:t>状況</a:t>
            </a:r>
            <a:r>
              <a:rPr lang="ja-JP" altLang="en-US" dirty="0" smtClean="0"/>
              <a:t>の他社のケースから、良い点を社内にフィードバック</a:t>
            </a:r>
            <a:endParaRPr lang="en-US" altLang="ja-JP" dirty="0"/>
          </a:p>
          <a:p>
            <a:pPr lvl="1"/>
            <a:r>
              <a:rPr lang="ja-JP" altLang="en-US" dirty="0" smtClean="0"/>
              <a:t>発表形態：</a:t>
            </a:r>
            <a:r>
              <a:rPr lang="en-US" altLang="ja-JP" dirty="0" smtClean="0"/>
              <a:t>1</a:t>
            </a:r>
            <a:r>
              <a:rPr lang="ja-JP" altLang="en-US" dirty="0" smtClean="0"/>
              <a:t>社</a:t>
            </a:r>
            <a:r>
              <a:rPr lang="ja-JP" altLang="en-US" dirty="0"/>
              <a:t>持ち</a:t>
            </a:r>
            <a:r>
              <a:rPr lang="ja-JP" altLang="en-US" dirty="0" smtClean="0"/>
              <a:t>時間は</a:t>
            </a:r>
            <a:r>
              <a:rPr lang="en-US" altLang="ja-JP" dirty="0" smtClean="0"/>
              <a:t>2</a:t>
            </a:r>
            <a:r>
              <a:rPr lang="ja-JP" altLang="en-US" dirty="0" smtClean="0"/>
              <a:t>～</a:t>
            </a:r>
            <a:r>
              <a:rPr lang="en-US" altLang="ja-JP" dirty="0" smtClean="0"/>
              <a:t>3</a:t>
            </a:r>
            <a:r>
              <a:rPr lang="ja-JP" altLang="en-US" dirty="0" smtClean="0"/>
              <a:t>分として、状況</a:t>
            </a:r>
            <a:r>
              <a:rPr lang="en-US" altLang="ja-JP" dirty="0" smtClean="0"/>
              <a:t>(</a:t>
            </a:r>
            <a:r>
              <a:rPr lang="ja-JP" altLang="en-US" dirty="0" smtClean="0"/>
              <a:t>実状</a:t>
            </a:r>
            <a:r>
              <a:rPr lang="en-US" altLang="ja-JP" dirty="0" smtClean="0"/>
              <a:t>)</a:t>
            </a:r>
            <a:r>
              <a:rPr lang="ja-JP" altLang="en-US" dirty="0" smtClean="0"/>
              <a:t>をプレゼン</a:t>
            </a:r>
            <a:endParaRPr lang="en-US" altLang="ja-JP" dirty="0" smtClean="0"/>
          </a:p>
          <a:p>
            <a:pPr lvl="2"/>
            <a:r>
              <a:rPr lang="ja-JP" altLang="en-US" dirty="0" smtClean="0"/>
              <a:t>あえてある程度フォーマット化してシンプルに</a:t>
            </a:r>
            <a:endParaRPr lang="en-US" altLang="ja-JP" dirty="0" smtClean="0"/>
          </a:p>
          <a:p>
            <a:pPr lvl="2"/>
            <a:r>
              <a:rPr lang="ja-JP" altLang="en-US" dirty="0" smtClean="0"/>
              <a:t>その中でポイントと思う点、などを含める</a:t>
            </a:r>
            <a:endParaRPr lang="en-US" altLang="ja-JP" dirty="0" smtClean="0"/>
          </a:p>
          <a:p>
            <a:pPr lvl="2"/>
            <a:r>
              <a:rPr lang="ja-JP" altLang="en-US" dirty="0" smtClean="0"/>
              <a:t>匿名希望</a:t>
            </a:r>
            <a:r>
              <a:rPr lang="en-US" altLang="ja-JP" dirty="0" smtClean="0"/>
              <a:t>(A</a:t>
            </a:r>
            <a:r>
              <a:rPr lang="ja-JP" altLang="en-US" dirty="0" smtClean="0"/>
              <a:t>社，</a:t>
            </a:r>
            <a:r>
              <a:rPr lang="en-US" altLang="ja-JP" dirty="0" smtClean="0"/>
              <a:t>B</a:t>
            </a:r>
            <a:r>
              <a:rPr lang="ja-JP" altLang="en-US" dirty="0" smtClean="0"/>
              <a:t>社</a:t>
            </a:r>
            <a:r>
              <a:rPr lang="en-US" altLang="ja-JP" dirty="0" smtClean="0"/>
              <a:t>)</a:t>
            </a:r>
            <a:r>
              <a:rPr lang="ja-JP" altLang="en-US" dirty="0" smtClean="0"/>
              <a:t>も</a:t>
            </a:r>
            <a:r>
              <a:rPr lang="en-US" altLang="ja-JP" dirty="0" smtClean="0"/>
              <a:t>OK</a:t>
            </a:r>
            <a:r>
              <a:rPr lang="ja-JP" altLang="en-US" dirty="0" smtClean="0"/>
              <a:t>として、出来れば議事</a:t>
            </a:r>
            <a:r>
              <a:rPr lang="en-US" altLang="ja-JP" dirty="0" smtClean="0"/>
              <a:t>(Wiki)</a:t>
            </a:r>
            <a:r>
              <a:rPr lang="ja-JP" altLang="en-US" dirty="0" smtClean="0"/>
              <a:t>に残す</a:t>
            </a:r>
            <a:endParaRPr lang="en-US" altLang="ja-JP" dirty="0" smtClean="0"/>
          </a:p>
        </p:txBody>
      </p:sp>
      <p:sp>
        <p:nvSpPr>
          <p:cNvPr id="4" name="スライド番号プレースホルダー 3"/>
          <p:cNvSpPr>
            <a:spLocks noGrp="1"/>
          </p:cNvSpPr>
          <p:nvPr>
            <p:ph type="sldNum" sz="quarter" idx="12"/>
          </p:nvPr>
        </p:nvSpPr>
        <p:spPr/>
        <p:txBody>
          <a:bodyPr/>
          <a:lstStyle/>
          <a:p>
            <a:fld id="{E1DFF8A6-EE54-4210-8F3C-CB7615268D43}" type="slidenum">
              <a:rPr lang="en-US" altLang="ja-JP" smtClean="0"/>
              <a:pPr/>
              <a:t>9</a:t>
            </a:fld>
            <a:endParaRPr lang="en-US" altLang="ja-JP"/>
          </a:p>
        </p:txBody>
      </p:sp>
      <p:pic>
        <p:nvPicPr>
          <p:cNvPr id="25" name="図 24" descr="画面の領域"/>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456" y="44624"/>
            <a:ext cx="936104" cy="559663"/>
          </a:xfrm>
          <a:prstGeom prst="rect">
            <a:avLst/>
          </a:prstGeom>
        </p:spPr>
      </p:pic>
    </p:spTree>
    <p:extLst>
      <p:ext uri="{BB962C8B-B14F-4D97-AF65-F5344CB8AC3E}">
        <p14:creationId xmlns:p14="http://schemas.microsoft.com/office/powerpoint/2010/main" val="262588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HGP創英角ｺﾞｼｯｸUB"/>
        <a:ea typeface="HGP創英角ｺﾞｼｯｸUB"/>
        <a:cs typeface=""/>
      </a:majorFont>
      <a:minorFont>
        <a:latin typeface="HGP創英角ｺﾞｼｯｸUB"/>
        <a:ea typeface="HGP創英角ｺﾞｼｯｸUB"/>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Arial Black" pitchFamily="34" charset="0"/>
            <a:ea typeface="HGP創英角ｺﾞｼｯｸUB" pitchFamily="50" charset="-128"/>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_wide_D">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lumMod val="20000"/>
            <a:lumOff val="80000"/>
          </a:schemeClr>
        </a:solidFill>
        <a:ln w="28575">
          <a:solidFill>
            <a:schemeClr val="accent1">
              <a:lumMod val="75000"/>
            </a:schemeClr>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txDef>
      <a:spPr>
        <a:noFill/>
      </a:spPr>
      <a:bodyPr wrap="none" rtlCol="0">
        <a:spAutoFit/>
      </a:bodyPr>
      <a:lstStyle>
        <a:defPPr>
          <a:defRPr kumimoji="1" dirty="0" smtClean="0"/>
        </a:defPPr>
      </a:lstStyle>
    </a:tx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18951</TotalTime>
  <Words>1629</Words>
  <Application>Microsoft Office PowerPoint</Application>
  <PresentationFormat>A4 210 x 297 mm</PresentationFormat>
  <Paragraphs>176</Paragraphs>
  <Slides>15</Slides>
  <Notes>0</Notes>
  <HiddenSlides>0</HiddenSlides>
  <MMClips>0</MMClips>
  <ScaleCrop>false</ScaleCrop>
  <HeadingPairs>
    <vt:vector size="4" baseType="variant">
      <vt:variant>
        <vt:lpstr>テーマ</vt:lpstr>
      </vt:variant>
      <vt:variant>
        <vt:i4>2</vt:i4>
      </vt:variant>
      <vt:variant>
        <vt:lpstr>スライド タイトル</vt:lpstr>
      </vt:variant>
      <vt:variant>
        <vt:i4>15</vt:i4>
      </vt:variant>
    </vt:vector>
  </HeadingPairs>
  <TitlesOfParts>
    <vt:vector size="17" baseType="lpstr">
      <vt:lpstr>標準デザイン</vt:lpstr>
      <vt:lpstr>1_Template_wide_D</vt:lpstr>
      <vt:lpstr>PowerPoint プレゼンテーション</vt:lpstr>
      <vt:lpstr>OSSコンプライアンス ～教育・啓発～</vt:lpstr>
      <vt:lpstr>OSS Compliance - Education / Awareness</vt:lpstr>
      <vt:lpstr>OSSコンプライアンス ～教育・啓発～</vt:lpstr>
      <vt:lpstr>OSSコンプライアンス ～教育・啓発～</vt:lpstr>
      <vt:lpstr>PowerPoint プレゼンテーション</vt:lpstr>
      <vt:lpstr>PowerPoint プレゼンテーション</vt:lpstr>
      <vt:lpstr>PowerPoint プレゼンテーション</vt:lpstr>
      <vt:lpstr>アジェンダ案</vt:lpstr>
      <vt:lpstr>Lightning Talk Proposal</vt:lpstr>
      <vt:lpstr>アジェンダ案</vt:lpstr>
      <vt:lpstr>Proposed themes</vt:lpstr>
      <vt:lpstr>PowerPoint プレゼンテーション</vt:lpstr>
      <vt:lpstr>Example of format</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S.Kato</dc:creator>
  <cp:lastModifiedBy>skato</cp:lastModifiedBy>
  <cp:revision>944</cp:revision>
  <dcterms:created xsi:type="dcterms:W3CDTF">2006-04-18T03:56:29Z</dcterms:created>
  <dcterms:modified xsi:type="dcterms:W3CDTF">2018-05-24T13:59:51Z</dcterms:modified>
</cp:coreProperties>
</file>