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144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35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1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0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0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93A5-AB31-4885-A4FA-4F94D9533BAB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7743-0C78-4E3D-83EC-B82E08FC1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7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  <p:sp>
        <p:nvSpPr>
          <p:cNvPr id="3" name="四角形: 角を丸くする 2"/>
          <p:cNvSpPr/>
          <p:nvPr/>
        </p:nvSpPr>
        <p:spPr>
          <a:xfrm>
            <a:off x="1913184" y="404665"/>
            <a:ext cx="5539135" cy="1064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1525" y="692696"/>
            <a:ext cx="11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2195736" y="692696"/>
            <a:ext cx="166543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企画・開発</a:t>
            </a:r>
          </a:p>
        </p:txBody>
      </p:sp>
      <p:cxnSp>
        <p:nvCxnSpPr>
          <p:cNvPr id="13" name="直線矢印コネクタ 12"/>
          <p:cNvCxnSpPr>
            <a:stCxn id="8" idx="3"/>
            <a:endCxn id="53" idx="1"/>
          </p:cNvCxnSpPr>
          <p:nvPr/>
        </p:nvCxnSpPr>
        <p:spPr>
          <a:xfrm>
            <a:off x="3861171" y="883196"/>
            <a:ext cx="566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/>
          <p:cNvSpPr/>
          <p:nvPr/>
        </p:nvSpPr>
        <p:spPr>
          <a:xfrm>
            <a:off x="4427984" y="69269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検証</a:t>
            </a:r>
          </a:p>
        </p:txBody>
      </p:sp>
      <p:cxnSp>
        <p:nvCxnSpPr>
          <p:cNvPr id="55" name="直線矢印コネクタ 54"/>
          <p:cNvCxnSpPr>
            <a:stCxn id="53" idx="3"/>
          </p:cNvCxnSpPr>
          <p:nvPr/>
        </p:nvCxnSpPr>
        <p:spPr>
          <a:xfrm>
            <a:off x="5591075" y="883196"/>
            <a:ext cx="482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01525" y="2255912"/>
            <a:ext cx="117733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51521" y="5301208"/>
            <a:ext cx="12273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lang="en-US" altLang="ja-JP"/>
              <a:t>4</a:t>
            </a:r>
            <a:endParaRPr kumimoji="1" lang="ja-JP" altLang="en-US" dirty="0"/>
          </a:p>
        </p:txBody>
      </p:sp>
      <p:sp>
        <p:nvSpPr>
          <p:cNvPr id="49" name="四角形: 角を丸くする 48"/>
          <p:cNvSpPr/>
          <p:nvPr/>
        </p:nvSpPr>
        <p:spPr>
          <a:xfrm>
            <a:off x="2411760" y="153583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028453" y="1052736"/>
            <a:ext cx="0" cy="455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9"/>
          <p:cNvSpPr/>
          <p:nvPr/>
        </p:nvSpPr>
        <p:spPr>
          <a:xfrm>
            <a:off x="7873405" y="715963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</a:p>
        </p:txBody>
      </p:sp>
      <p:cxnSp>
        <p:nvCxnSpPr>
          <p:cNvPr id="57" name="直線矢印コネクタ 56"/>
          <p:cNvCxnSpPr>
            <a:endCxn id="56" idx="1"/>
          </p:cNvCxnSpPr>
          <p:nvPr/>
        </p:nvCxnSpPr>
        <p:spPr>
          <a:xfrm>
            <a:off x="7249565" y="906463"/>
            <a:ext cx="623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2"/>
          <p:cNvSpPr/>
          <p:nvPr/>
        </p:nvSpPr>
        <p:spPr>
          <a:xfrm>
            <a:off x="6073205" y="527720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出荷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5" name="四角形: 角を丸くする 2"/>
          <p:cNvSpPr/>
          <p:nvPr/>
        </p:nvSpPr>
        <p:spPr>
          <a:xfrm>
            <a:off x="2629526" y="2060847"/>
            <a:ext cx="4764028" cy="922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7"/>
          <p:cNvSpPr/>
          <p:nvPr/>
        </p:nvSpPr>
        <p:spPr>
          <a:xfrm>
            <a:off x="3344094" y="2142148"/>
            <a:ext cx="867866" cy="65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・企画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・検収</a:t>
            </a:r>
          </a:p>
        </p:txBody>
      </p:sp>
      <p:cxnSp>
        <p:nvCxnSpPr>
          <p:cNvPr id="70" name="直線矢印コネクタ 69"/>
          <p:cNvCxnSpPr>
            <a:stCxn id="68" idx="3"/>
            <a:endCxn id="71" idx="1"/>
          </p:cNvCxnSpPr>
          <p:nvPr/>
        </p:nvCxnSpPr>
        <p:spPr>
          <a:xfrm>
            <a:off x="4211960" y="2471837"/>
            <a:ext cx="288032" cy="1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四角形: 角を丸くする 52"/>
          <p:cNvSpPr/>
          <p:nvPr/>
        </p:nvSpPr>
        <p:spPr>
          <a:xfrm>
            <a:off x="4499992" y="2292985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検証</a:t>
            </a:r>
          </a:p>
        </p:txBody>
      </p:sp>
      <p:cxnSp>
        <p:nvCxnSpPr>
          <p:cNvPr id="74" name="直線矢印コネクタ 73"/>
          <p:cNvCxnSpPr>
            <a:stCxn id="71" idx="3"/>
          </p:cNvCxnSpPr>
          <p:nvPr/>
        </p:nvCxnSpPr>
        <p:spPr>
          <a:xfrm>
            <a:off x="5663083" y="2483485"/>
            <a:ext cx="349077" cy="23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角を丸くする 48"/>
          <p:cNvSpPr/>
          <p:nvPr/>
        </p:nvSpPr>
        <p:spPr>
          <a:xfrm>
            <a:off x="1331640" y="2983001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/>
          <p:cNvCxnSpPr>
            <a:stCxn id="77" idx="0"/>
          </p:cNvCxnSpPr>
          <p:nvPr/>
        </p:nvCxnSpPr>
        <p:spPr>
          <a:xfrm flipV="1">
            <a:off x="1913186" y="2646205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9"/>
          <p:cNvSpPr/>
          <p:nvPr/>
        </p:nvSpPr>
        <p:spPr>
          <a:xfrm>
            <a:off x="7873405" y="2316252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</a:p>
        </p:txBody>
      </p:sp>
      <p:cxnSp>
        <p:nvCxnSpPr>
          <p:cNvPr id="85" name="直線矢印コネクタ 84"/>
          <p:cNvCxnSpPr>
            <a:endCxn id="84" idx="1"/>
          </p:cNvCxnSpPr>
          <p:nvPr/>
        </p:nvCxnSpPr>
        <p:spPr>
          <a:xfrm>
            <a:off x="7164288" y="2506752"/>
            <a:ext cx="7091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9"/>
          <p:cNvSpPr/>
          <p:nvPr/>
        </p:nvSpPr>
        <p:spPr>
          <a:xfrm>
            <a:off x="1478857" y="2261909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ソフト</a:t>
            </a:r>
            <a:endParaRPr lang="en-US" altLang="ja-JP" sz="1400">
              <a:solidFill>
                <a:schemeClr val="bg1"/>
              </a:solidFill>
            </a:endParaRPr>
          </a:p>
          <a:p>
            <a:pPr algn="ctr"/>
            <a:r>
              <a:rPr lang="ja-JP" altLang="en-US" sz="1400">
                <a:solidFill>
                  <a:schemeClr val="bg1"/>
                </a:solidFill>
              </a:rPr>
              <a:t>ハウス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03" name="直線矢印コネクタ 102"/>
          <p:cNvCxnSpPr>
            <a:stCxn id="102" idx="3"/>
            <a:endCxn id="68" idx="1"/>
          </p:cNvCxnSpPr>
          <p:nvPr/>
        </p:nvCxnSpPr>
        <p:spPr>
          <a:xfrm flipV="1">
            <a:off x="2411761" y="2471837"/>
            <a:ext cx="932333" cy="18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629525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528" y="3645024"/>
            <a:ext cx="117733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パターン</a:t>
            </a:r>
            <a:r>
              <a:rPr kumimoji="1" lang="en-US" altLang="ja-JP"/>
              <a:t>3</a:t>
            </a:r>
            <a:endParaRPr kumimoji="1" lang="ja-JP" altLang="en-US" dirty="0"/>
          </a:p>
        </p:txBody>
      </p:sp>
      <p:sp>
        <p:nvSpPr>
          <p:cNvPr id="105" name="四角形: 角を丸くする 2"/>
          <p:cNvSpPr/>
          <p:nvPr/>
        </p:nvSpPr>
        <p:spPr>
          <a:xfrm>
            <a:off x="3512094" y="3429000"/>
            <a:ext cx="3231110" cy="795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角を丸くする 52"/>
          <p:cNvSpPr/>
          <p:nvPr/>
        </p:nvSpPr>
        <p:spPr>
          <a:xfrm>
            <a:off x="4251001" y="3501008"/>
            <a:ext cx="1844130" cy="67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bg1"/>
                </a:solidFill>
              </a:rPr>
              <a:t>・開発・検証</a:t>
            </a:r>
          </a:p>
          <a:p>
            <a:r>
              <a:rPr lang="ja-JP" altLang="en-US">
                <a:solidFill>
                  <a:schemeClr val="bg1"/>
                </a:solidFill>
              </a:rPr>
              <a:t>・検収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111" name="四角形: 角を丸くする 48"/>
          <p:cNvSpPr/>
          <p:nvPr/>
        </p:nvSpPr>
        <p:spPr>
          <a:xfrm>
            <a:off x="1979712" y="4344144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11" idx="0"/>
          </p:cNvCxnSpPr>
          <p:nvPr/>
        </p:nvCxnSpPr>
        <p:spPr>
          <a:xfrm flipV="1">
            <a:off x="2561258" y="4007348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9"/>
          <p:cNvSpPr/>
          <p:nvPr/>
        </p:nvSpPr>
        <p:spPr>
          <a:xfrm>
            <a:off x="7546331" y="3434473"/>
            <a:ext cx="1163091" cy="7898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  <a:endParaRPr kumimoji="1" lang="en-US" altLang="ja-JP">
              <a:solidFill>
                <a:schemeClr val="bg1"/>
              </a:solidFill>
            </a:endParaRPr>
          </a:p>
          <a:p>
            <a:pPr algn="ctr"/>
            <a:r>
              <a:rPr lang="ja-JP" altLang="en-US">
                <a:solidFill>
                  <a:schemeClr val="bg1"/>
                </a:solidFill>
              </a:rPr>
              <a:t>（企画）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4" name="直線矢印コネクタ 113"/>
          <p:cNvCxnSpPr>
            <a:stCxn id="108" idx="3"/>
            <a:endCxn id="113" idx="1"/>
          </p:cNvCxnSpPr>
          <p:nvPr/>
        </p:nvCxnSpPr>
        <p:spPr>
          <a:xfrm flipV="1">
            <a:off x="6095131" y="3829376"/>
            <a:ext cx="1451200" cy="90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四角形: 角を丸くする 9"/>
          <p:cNvSpPr/>
          <p:nvPr/>
        </p:nvSpPr>
        <p:spPr>
          <a:xfrm>
            <a:off x="2126929" y="3623052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ソフト</a:t>
            </a:r>
            <a:endParaRPr lang="en-US" altLang="ja-JP" sz="1400">
              <a:solidFill>
                <a:schemeClr val="bg1"/>
              </a:solidFill>
            </a:endParaRPr>
          </a:p>
          <a:p>
            <a:pPr algn="ctr"/>
            <a:r>
              <a:rPr lang="ja-JP" altLang="en-US" sz="1400">
                <a:solidFill>
                  <a:schemeClr val="bg1"/>
                </a:solidFill>
              </a:rPr>
              <a:t>ハウス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17" name="直線矢印コネクタ 116"/>
          <p:cNvCxnSpPr>
            <a:stCxn id="116" idx="3"/>
            <a:endCxn id="108" idx="1"/>
          </p:cNvCxnSpPr>
          <p:nvPr/>
        </p:nvCxnSpPr>
        <p:spPr>
          <a:xfrm flipV="1">
            <a:off x="3059833" y="3838377"/>
            <a:ext cx="1191168" cy="1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3504584" y="3501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805989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発注</a:t>
            </a:r>
          </a:p>
        </p:txBody>
      </p:sp>
      <p:sp>
        <p:nvSpPr>
          <p:cNvPr id="120" name="四角形: 角を丸くする 48"/>
          <p:cNvSpPr/>
          <p:nvPr/>
        </p:nvSpPr>
        <p:spPr>
          <a:xfrm>
            <a:off x="4572000" y="441615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1" name="直線矢印コネクタ 120"/>
          <p:cNvCxnSpPr>
            <a:stCxn id="120" idx="0"/>
            <a:endCxn id="108" idx="2"/>
          </p:cNvCxnSpPr>
          <p:nvPr/>
        </p:nvCxnSpPr>
        <p:spPr>
          <a:xfrm flipV="1">
            <a:off x="5153546" y="4175746"/>
            <a:ext cx="19520" cy="240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四角形: 角を丸くする 2"/>
          <p:cNvSpPr/>
          <p:nvPr/>
        </p:nvSpPr>
        <p:spPr>
          <a:xfrm>
            <a:off x="3512094" y="4941168"/>
            <a:ext cx="3231110" cy="741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四角形: 角を丸くする 52"/>
          <p:cNvSpPr/>
          <p:nvPr/>
        </p:nvSpPr>
        <p:spPr>
          <a:xfrm>
            <a:off x="4860031" y="5160382"/>
            <a:ext cx="1235099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検証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4" name="四角形: 角を丸くする 48"/>
          <p:cNvSpPr/>
          <p:nvPr/>
        </p:nvSpPr>
        <p:spPr>
          <a:xfrm>
            <a:off x="1979712" y="5856312"/>
            <a:ext cx="1163091" cy="381000"/>
          </a:xfrm>
          <a:prstGeom prst="roundRect">
            <a:avLst/>
          </a:prstGeom>
          <a:solidFill>
            <a:srgbClr val="FF99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</a:rPr>
              <a:t>OSS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5" name="直線矢印コネクタ 124"/>
          <p:cNvCxnSpPr>
            <a:stCxn id="124" idx="0"/>
          </p:cNvCxnSpPr>
          <p:nvPr/>
        </p:nvCxnSpPr>
        <p:spPr>
          <a:xfrm flipV="1">
            <a:off x="2561258" y="5519516"/>
            <a:ext cx="1884" cy="336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3" idx="3"/>
          </p:cNvCxnSpPr>
          <p:nvPr/>
        </p:nvCxnSpPr>
        <p:spPr>
          <a:xfrm flipV="1">
            <a:off x="6095130" y="5341544"/>
            <a:ext cx="1451201" cy="933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四角形: 角を丸くする 9"/>
          <p:cNvSpPr/>
          <p:nvPr/>
        </p:nvSpPr>
        <p:spPr>
          <a:xfrm>
            <a:off x="2126929" y="5135220"/>
            <a:ext cx="932904" cy="456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製品</a:t>
            </a:r>
            <a:endParaRPr lang="en-US" altLang="ja-JP" sz="1400">
              <a:solidFill>
                <a:schemeClr val="bg1"/>
              </a:solidFill>
            </a:endParaRPr>
          </a:p>
          <a:p>
            <a:pPr algn="ctr"/>
            <a:r>
              <a:rPr lang="ja-JP" altLang="en-US" sz="1400">
                <a:solidFill>
                  <a:schemeClr val="bg1"/>
                </a:solidFill>
              </a:rPr>
              <a:t>ベンダ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29" name="直線矢印コネクタ 128"/>
          <p:cNvCxnSpPr>
            <a:stCxn id="128" idx="3"/>
            <a:endCxn id="123" idx="1"/>
          </p:cNvCxnSpPr>
          <p:nvPr/>
        </p:nvCxnSpPr>
        <p:spPr>
          <a:xfrm flipV="1">
            <a:off x="3059833" y="5350882"/>
            <a:ext cx="1800198" cy="1249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3997677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購入</a:t>
            </a:r>
            <a:endParaRPr kumimoji="1" lang="ja-JP" altLang="en-US"/>
          </a:p>
        </p:txBody>
      </p:sp>
      <p:sp>
        <p:nvSpPr>
          <p:cNvPr id="134" name="四角形: 角を丸くする 9"/>
          <p:cNvSpPr/>
          <p:nvPr/>
        </p:nvSpPr>
        <p:spPr>
          <a:xfrm>
            <a:off x="7585373" y="5138516"/>
            <a:ext cx="1163091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ユーザ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7452320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sp>
        <p:nvSpPr>
          <p:cNvPr id="136" name="四角形: 角を丸くする 52"/>
          <p:cNvSpPr/>
          <p:nvPr/>
        </p:nvSpPr>
        <p:spPr>
          <a:xfrm>
            <a:off x="6073205" y="908720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サポート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308304" y="205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627784" y="2555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491880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05989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納品</a:t>
            </a:r>
          </a:p>
        </p:txBody>
      </p:sp>
      <p:sp>
        <p:nvSpPr>
          <p:cNvPr id="146" name="四角形: 角を丸くする 2"/>
          <p:cNvSpPr/>
          <p:nvPr/>
        </p:nvSpPr>
        <p:spPr>
          <a:xfrm>
            <a:off x="3491880" y="5733256"/>
            <a:ext cx="3231110" cy="741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四角形: 角を丸くする 52"/>
          <p:cNvSpPr/>
          <p:nvPr/>
        </p:nvSpPr>
        <p:spPr>
          <a:xfrm>
            <a:off x="4506647" y="5817339"/>
            <a:ext cx="2087058" cy="516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・検収</a:t>
            </a:r>
            <a:endParaRPr lang="en-US" altLang="ja-JP">
              <a:solidFill>
                <a:schemeClr val="bg1"/>
              </a:solidFill>
            </a:endParaRPr>
          </a:p>
          <a:p>
            <a:pPr algn="ctr"/>
            <a:r>
              <a:rPr lang="ja-JP" altLang="en-US">
                <a:solidFill>
                  <a:schemeClr val="bg1"/>
                </a:solidFill>
              </a:rPr>
              <a:t>（企画・開発・検証）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635896" y="601199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ﾗｲｾﾝｽ</a:t>
            </a:r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739701" y="4916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cxnSp>
        <p:nvCxnSpPr>
          <p:cNvPr id="150" name="直線矢印コネクタ 149"/>
          <p:cNvCxnSpPr>
            <a:endCxn id="147" idx="1"/>
          </p:cNvCxnSpPr>
          <p:nvPr/>
        </p:nvCxnSpPr>
        <p:spPr>
          <a:xfrm>
            <a:off x="2993305" y="5491708"/>
            <a:ext cx="1513342" cy="5836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>
            <a:stCxn id="147" idx="3"/>
            <a:endCxn id="134" idx="1"/>
          </p:cNvCxnSpPr>
          <p:nvPr/>
        </p:nvCxnSpPr>
        <p:spPr>
          <a:xfrm flipV="1">
            <a:off x="6593705" y="5329016"/>
            <a:ext cx="991668" cy="74638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6993669" y="5856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販売</a:t>
            </a:r>
          </a:p>
        </p:txBody>
      </p:sp>
      <p:sp>
        <p:nvSpPr>
          <p:cNvPr id="164" name="四角形: 角を丸くする 52"/>
          <p:cNvSpPr/>
          <p:nvPr/>
        </p:nvSpPr>
        <p:spPr>
          <a:xfrm>
            <a:off x="6084168" y="213285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出荷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65" name="四角形: 角を丸くする 52"/>
          <p:cNvSpPr/>
          <p:nvPr/>
        </p:nvSpPr>
        <p:spPr>
          <a:xfrm>
            <a:off x="6084168" y="2513856"/>
            <a:ext cx="11630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サポート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8DFE1D6-FE49-4377-A3BD-BCE7470B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5624513"/>
            <a:ext cx="2171700" cy="273844"/>
          </a:xfrm>
        </p:spPr>
        <p:txBody>
          <a:bodyPr/>
          <a:lstStyle/>
          <a:p>
            <a:pPr defTabSz="685800">
              <a:defRPr/>
            </a:pPr>
            <a:r>
              <a:rPr lang="en-US" altLang="ja-JP" sz="90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 panose="020B0600070205080204" pitchFamily="50" charset="-128"/>
              </a:rPr>
              <a:t>CC0-1.0</a:t>
            </a:r>
            <a:endParaRPr lang="ja-JP" altLang="en-US" sz="900" dirty="0">
              <a:solidFill>
                <a:prstClr val="black">
                  <a:tint val="75000"/>
                </a:prst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C34A4A2-6303-43D7-A31A-2AA017E830C7}"/>
              </a:ext>
            </a:extLst>
          </p:cNvPr>
          <p:cNvSpPr/>
          <p:nvPr/>
        </p:nvSpPr>
        <p:spPr>
          <a:xfrm>
            <a:off x="390684" y="2570542"/>
            <a:ext cx="1299754" cy="24035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ソフトウェア</a:t>
            </a:r>
            <a:endParaRPr lang="en-US" altLang="ja-JP" sz="135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供給者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A5EC1-C62A-4EBD-8155-D9DD4151CBB7}"/>
              </a:ext>
            </a:extLst>
          </p:cNvPr>
          <p:cNvSpPr/>
          <p:nvPr/>
        </p:nvSpPr>
        <p:spPr>
          <a:xfrm>
            <a:off x="2713013" y="1765119"/>
            <a:ext cx="3348152" cy="3200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ja-JP" altLang="en-US" sz="135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052F24-0417-4CDA-8638-962F182F5F29}"/>
              </a:ext>
            </a:extLst>
          </p:cNvPr>
          <p:cNvSpPr/>
          <p:nvPr/>
        </p:nvSpPr>
        <p:spPr>
          <a:xfrm>
            <a:off x="7380312" y="2676249"/>
            <a:ext cx="1299754" cy="24035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顧客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8CA6F4-9AF7-4331-9663-D13706D8F841}"/>
              </a:ext>
            </a:extLst>
          </p:cNvPr>
          <p:cNvSpPr/>
          <p:nvPr/>
        </p:nvSpPr>
        <p:spPr>
          <a:xfrm>
            <a:off x="3187419" y="5087082"/>
            <a:ext cx="2671346" cy="47330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オープンソースコミュニティ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B6E93C-9793-472A-B955-A686FAC84609}"/>
              </a:ext>
            </a:extLst>
          </p:cNvPr>
          <p:cNvSpPr/>
          <p:nvPr/>
        </p:nvSpPr>
        <p:spPr>
          <a:xfrm>
            <a:off x="3627563" y="2761490"/>
            <a:ext cx="1609418" cy="13363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ソフトウエア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開発・設計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085E13-10DF-491F-B9A2-245D5988475A}"/>
              </a:ext>
            </a:extLst>
          </p:cNvPr>
          <p:cNvSpPr/>
          <p:nvPr/>
        </p:nvSpPr>
        <p:spPr>
          <a:xfrm>
            <a:off x="3037049" y="2008965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ソフト契約</a:t>
            </a:r>
            <a:endParaRPr lang="en-US" altLang="ja-JP" sz="6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担当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23DCD1-17EA-4908-91AA-938632C2087D}"/>
              </a:ext>
            </a:extLst>
          </p:cNvPr>
          <p:cNvSpPr/>
          <p:nvPr/>
        </p:nvSpPr>
        <p:spPr>
          <a:xfrm>
            <a:off x="3604028" y="2356617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検証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F8045E8-B913-4E84-B739-F112D5CF6173}"/>
              </a:ext>
            </a:extLst>
          </p:cNvPr>
          <p:cNvCxnSpPr>
            <a:cxnSpLocks/>
          </p:cNvCxnSpPr>
          <p:nvPr/>
        </p:nvCxnSpPr>
        <p:spPr>
          <a:xfrm>
            <a:off x="1701481" y="2996726"/>
            <a:ext cx="1244021" cy="10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894525-D21A-419D-9CDA-8648B20773CA}"/>
              </a:ext>
            </a:extLst>
          </p:cNvPr>
          <p:cNvSpPr txBox="1"/>
          <p:nvPr/>
        </p:nvSpPr>
        <p:spPr>
          <a:xfrm>
            <a:off x="1832819" y="2742833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納入</a:t>
            </a: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/</a:t>
            </a: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配布許諾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DB3BC3-1EA4-43D8-9CB5-F47C3248820F}"/>
              </a:ext>
            </a:extLst>
          </p:cNvPr>
          <p:cNvCxnSpPr>
            <a:cxnSpLocks/>
          </p:cNvCxnSpPr>
          <p:nvPr/>
        </p:nvCxnSpPr>
        <p:spPr>
          <a:xfrm>
            <a:off x="1701481" y="3113408"/>
            <a:ext cx="12970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A2176F-C7E0-4A62-BB89-872E3A8450C7}"/>
              </a:ext>
            </a:extLst>
          </p:cNvPr>
          <p:cNvCxnSpPr>
            <a:cxnSpLocks/>
          </p:cNvCxnSpPr>
          <p:nvPr/>
        </p:nvCxnSpPr>
        <p:spPr>
          <a:xfrm flipV="1">
            <a:off x="1690438" y="3500262"/>
            <a:ext cx="1275629" cy="18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743F6-CC25-4B1A-8297-7D8799951F02}"/>
              </a:ext>
            </a:extLst>
          </p:cNvPr>
          <p:cNvSpPr txBox="1"/>
          <p:nvPr/>
        </p:nvSpPr>
        <p:spPr>
          <a:xfrm>
            <a:off x="1616243" y="3126028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Proprietary Software</a:t>
            </a:r>
          </a:p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（</a:t>
            </a: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incl. OSS</a:t>
            </a: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9876905-EE9C-4F1C-8F91-A9DF1AB0B922}"/>
              </a:ext>
            </a:extLst>
          </p:cNvPr>
          <p:cNvCxnSpPr>
            <a:cxnSpLocks/>
          </p:cNvCxnSpPr>
          <p:nvPr/>
        </p:nvCxnSpPr>
        <p:spPr>
          <a:xfrm flipV="1">
            <a:off x="5832566" y="2986503"/>
            <a:ext cx="15477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66003C7-C2C5-4BB9-ADBE-8E0BFA5AA82D}"/>
              </a:ext>
            </a:extLst>
          </p:cNvPr>
          <p:cNvCxnSpPr>
            <a:cxnSpLocks/>
          </p:cNvCxnSpPr>
          <p:nvPr/>
        </p:nvCxnSpPr>
        <p:spPr>
          <a:xfrm>
            <a:off x="5796136" y="3579609"/>
            <a:ext cx="1584176" cy="0"/>
          </a:xfrm>
          <a:prstGeom prst="straightConnector1">
            <a:avLst/>
          </a:prstGeom>
          <a:ln w="38100">
            <a:solidFill>
              <a:srgbClr val="FFC000">
                <a:alpha val="2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00AF6E8-0ED9-474D-AA30-816429BC7242}"/>
              </a:ext>
            </a:extLst>
          </p:cNvPr>
          <p:cNvCxnSpPr>
            <a:cxnSpLocks/>
          </p:cNvCxnSpPr>
          <p:nvPr/>
        </p:nvCxnSpPr>
        <p:spPr>
          <a:xfrm>
            <a:off x="5837558" y="4061717"/>
            <a:ext cx="1542754" cy="2902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CE0855D-F339-48A9-84B6-AE904974AB9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5832567" y="4679278"/>
            <a:ext cx="16282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2D9895C-A80B-4178-8F06-528C0E486442}"/>
              </a:ext>
            </a:extLst>
          </p:cNvPr>
          <p:cNvSpPr/>
          <p:nvPr/>
        </p:nvSpPr>
        <p:spPr>
          <a:xfrm>
            <a:off x="3020142" y="2761490"/>
            <a:ext cx="554355" cy="8179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ソフト受入</a:t>
            </a:r>
            <a:endParaRPr lang="ja-JP" altLang="en-US" sz="12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1FB880F-C922-4291-A896-B3BC079FD4D7}"/>
              </a:ext>
            </a:extLst>
          </p:cNvPr>
          <p:cNvSpPr/>
          <p:nvPr/>
        </p:nvSpPr>
        <p:spPr>
          <a:xfrm>
            <a:off x="4230089" y="2008965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特許</a:t>
            </a:r>
            <a:endParaRPr lang="ja-JP" altLang="en-US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DADA76A-F9C8-42B2-832F-693E5679D550}"/>
              </a:ext>
            </a:extLst>
          </p:cNvPr>
          <p:cNvCxnSpPr>
            <a:cxnSpLocks/>
          </p:cNvCxnSpPr>
          <p:nvPr/>
        </p:nvCxnSpPr>
        <p:spPr>
          <a:xfrm>
            <a:off x="7602931" y="594405"/>
            <a:ext cx="5468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83A253-DADE-4B31-AAD9-EF598107C2BC}"/>
              </a:ext>
            </a:extLst>
          </p:cNvPr>
          <p:cNvSpPr txBox="1"/>
          <p:nvPr/>
        </p:nvSpPr>
        <p:spPr>
          <a:xfrm>
            <a:off x="6920962" y="668948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ソフトウェア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7F132D1-801E-44B0-8A71-BF7F69C418E1}"/>
              </a:ext>
            </a:extLst>
          </p:cNvPr>
          <p:cNvCxnSpPr>
            <a:cxnSpLocks/>
          </p:cNvCxnSpPr>
          <p:nvPr/>
        </p:nvCxnSpPr>
        <p:spPr>
          <a:xfrm>
            <a:off x="7600006" y="774224"/>
            <a:ext cx="54686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B53ED47-8C15-4826-8B4F-A10BE7EA8E51}"/>
              </a:ext>
            </a:extLst>
          </p:cNvPr>
          <p:cNvSpPr txBox="1"/>
          <p:nvPr/>
        </p:nvSpPr>
        <p:spPr>
          <a:xfrm>
            <a:off x="6904632" y="48932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3FDEA2-1B6E-4C5C-BB4C-6F9988C2F421}"/>
              </a:ext>
            </a:extLst>
          </p:cNvPr>
          <p:cNvSpPr txBox="1"/>
          <p:nvPr/>
        </p:nvSpPr>
        <p:spPr>
          <a:xfrm>
            <a:off x="6721440" y="476672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契約・ライセンス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464B536-32C7-4CB4-A68D-DC849895144C}"/>
              </a:ext>
            </a:extLst>
          </p:cNvPr>
          <p:cNvCxnSpPr>
            <a:cxnSpLocks/>
          </p:cNvCxnSpPr>
          <p:nvPr/>
        </p:nvCxnSpPr>
        <p:spPr>
          <a:xfrm>
            <a:off x="7600006" y="966482"/>
            <a:ext cx="5468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771F3B-14A5-4791-833D-D36A79EE9812}"/>
              </a:ext>
            </a:extLst>
          </p:cNvPr>
          <p:cNvSpPr txBox="1"/>
          <p:nvPr/>
        </p:nvSpPr>
        <p:spPr>
          <a:xfrm>
            <a:off x="6916745" y="836712"/>
            <a:ext cx="22268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（使用</a:t>
            </a: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リスト、ライセンス、著作権情報、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開示必要なソース）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074E85-688C-4C3A-8DE3-F9EA54BAB42F}"/>
              </a:ext>
            </a:extLst>
          </p:cNvPr>
          <p:cNvSpPr txBox="1"/>
          <p:nvPr/>
        </p:nvSpPr>
        <p:spPr>
          <a:xfrm>
            <a:off x="1892078" y="3500261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E49ACF-9195-4930-B28D-130ABD31308A}"/>
              </a:ext>
            </a:extLst>
          </p:cNvPr>
          <p:cNvSpPr txBox="1"/>
          <p:nvPr/>
        </p:nvSpPr>
        <p:spPr>
          <a:xfrm>
            <a:off x="6075368" y="2718352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サービス利用契約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2A99D74-19FD-4883-B90A-D34018AE2B67}"/>
              </a:ext>
            </a:extLst>
          </p:cNvPr>
          <p:cNvSpPr txBox="1"/>
          <p:nvPr/>
        </p:nvSpPr>
        <p:spPr>
          <a:xfrm>
            <a:off x="6011192" y="3573016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Proprietary Software</a:t>
            </a:r>
          </a:p>
          <a:p>
            <a:pPr defTabSz="685800">
              <a:defRPr/>
            </a:pPr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（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incl. OSS</a:t>
            </a:r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無し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1050" dirty="0">
              <a:solidFill>
                <a:schemeClr val="bg1">
                  <a:lumMod val="65000"/>
                </a:schemeClr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C2E899B-C4A2-4544-BB5F-527B1C564FBE}"/>
              </a:ext>
            </a:extLst>
          </p:cNvPr>
          <p:cNvSpPr txBox="1"/>
          <p:nvPr/>
        </p:nvSpPr>
        <p:spPr>
          <a:xfrm>
            <a:off x="6216123" y="4040929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  <a:r>
              <a:rPr lang="en-US" altLang="ja-JP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900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無し</a:t>
            </a: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F3198F3-B473-49AB-AF2D-7EE74EB14D81}"/>
              </a:ext>
            </a:extLst>
          </p:cNvPr>
          <p:cNvCxnSpPr>
            <a:cxnSpLocks/>
            <a:stCxn id="55" idx="0"/>
            <a:endCxn id="61" idx="1"/>
          </p:cNvCxnSpPr>
          <p:nvPr/>
        </p:nvCxnSpPr>
        <p:spPr>
          <a:xfrm flipV="1">
            <a:off x="5560381" y="1871563"/>
            <a:ext cx="484805" cy="896947"/>
          </a:xfrm>
          <a:prstGeom prst="straightConnector1">
            <a:avLst/>
          </a:prstGeom>
          <a:ln w="38100">
            <a:solidFill>
              <a:srgbClr val="FFC000">
                <a:alpha val="2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6F8A06A7-D462-4044-9916-49AAABAF24F9}"/>
              </a:ext>
            </a:extLst>
          </p:cNvPr>
          <p:cNvSpPr/>
          <p:nvPr/>
        </p:nvSpPr>
        <p:spPr>
          <a:xfrm>
            <a:off x="6120376" y="1629352"/>
            <a:ext cx="430234" cy="474341"/>
          </a:xfrm>
          <a:prstGeom prst="flowChartMagneticDisk">
            <a:avLst/>
          </a:prstGeom>
          <a:solidFill>
            <a:srgbClr val="FFC000">
              <a:alpha val="20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ja-JP" altLang="en-US" sz="135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4174180-61C0-4491-BF49-706A833EC9A7}"/>
              </a:ext>
            </a:extLst>
          </p:cNvPr>
          <p:cNvSpPr txBox="1"/>
          <p:nvPr/>
        </p:nvSpPr>
        <p:spPr>
          <a:xfrm>
            <a:off x="5567864" y="126434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公開用ソース</a:t>
            </a:r>
            <a:b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サービス時はソース公開無し</a:t>
            </a: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BA04A49-898C-47F7-A64B-CFFBA5599125}"/>
              </a:ext>
            </a:extLst>
          </p:cNvPr>
          <p:cNvSpPr txBox="1"/>
          <p:nvPr/>
        </p:nvSpPr>
        <p:spPr>
          <a:xfrm>
            <a:off x="6045186" y="1634960"/>
            <a:ext cx="598242" cy="473206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ja-JP" altLang="en-US" sz="825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ソース</a:t>
            </a:r>
            <a:endParaRPr lang="en-US" altLang="ja-JP" sz="825" dirty="0">
              <a:solidFill>
                <a:schemeClr val="bg1">
                  <a:lumMod val="65000"/>
                </a:schemeClr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825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公開</a:t>
            </a:r>
            <a:endParaRPr lang="en-US" altLang="ja-JP" sz="825" dirty="0">
              <a:solidFill>
                <a:schemeClr val="bg1">
                  <a:lumMod val="65000"/>
                </a:schemeClr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825" dirty="0">
                <a:solidFill>
                  <a:schemeClr val="bg1">
                    <a:lumMod val="65000"/>
                  </a:schemeClr>
                </a:solidFill>
                <a:latin typeface="Calibri"/>
                <a:ea typeface="ＭＳ Ｐゴシック" panose="020B0600070205080204" pitchFamily="50" charset="-128"/>
              </a:rPr>
              <a:t>サーバー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1E144C9-EEEA-467C-B27C-79409D934D7E}"/>
              </a:ext>
            </a:extLst>
          </p:cNvPr>
          <p:cNvSpPr/>
          <p:nvPr/>
        </p:nvSpPr>
        <p:spPr>
          <a:xfrm>
            <a:off x="4973477" y="4469864"/>
            <a:ext cx="859090" cy="4188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顧客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窓口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A8BEB1-3EFE-4C16-9F41-44A149F98E9A}"/>
              </a:ext>
            </a:extLst>
          </p:cNvPr>
          <p:cNvSpPr txBox="1"/>
          <p:nvPr/>
        </p:nvSpPr>
        <p:spPr>
          <a:xfrm>
            <a:off x="6222680" y="4718420"/>
            <a:ext cx="1186543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問い合わせ</a:t>
            </a:r>
            <a:endParaRPr lang="en-US" altLang="ja-JP" sz="825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ライセンスよりは</a:t>
            </a:r>
            <a:endParaRPr lang="en-US" altLang="ja-JP" sz="825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脆弱性の問い合わせ</a:t>
            </a: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  <a:endParaRPr lang="ja-JP" altLang="en-US" sz="825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F434FD0-8FC5-4E03-BE68-A09D958D245D}"/>
              </a:ext>
            </a:extLst>
          </p:cNvPr>
          <p:cNvSpPr txBox="1"/>
          <p:nvPr/>
        </p:nvSpPr>
        <p:spPr>
          <a:xfrm>
            <a:off x="5005176" y="4263820"/>
            <a:ext cx="87395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問い合わせ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BEC4DA4-D661-4F0B-87B8-06549A413407}"/>
              </a:ext>
            </a:extLst>
          </p:cNvPr>
          <p:cNvCxnSpPr>
            <a:cxnSpLocks/>
          </p:cNvCxnSpPr>
          <p:nvPr/>
        </p:nvCxnSpPr>
        <p:spPr>
          <a:xfrm flipV="1">
            <a:off x="3359493" y="4153729"/>
            <a:ext cx="0" cy="9333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DC1E55D-C73E-4A4F-96C5-7C9AF35137E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699478" y="4845900"/>
            <a:ext cx="1487940" cy="4778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0F6C34-2AD3-489B-99BC-8607F031AB1D}"/>
              </a:ext>
            </a:extLst>
          </p:cNvPr>
          <p:cNvSpPr txBox="1"/>
          <p:nvPr/>
        </p:nvSpPr>
        <p:spPr>
          <a:xfrm>
            <a:off x="3045329" y="4505372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99D00E4-8CFB-45C1-831D-1D16F50C6085}"/>
              </a:ext>
            </a:extLst>
          </p:cNvPr>
          <p:cNvSpPr txBox="1"/>
          <p:nvPr/>
        </p:nvSpPr>
        <p:spPr>
          <a:xfrm>
            <a:off x="1953342" y="5035853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endParaRPr lang="ja-JP" altLang="en-US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EF35C0-9E1C-4371-9C22-7BA0F357C050}"/>
              </a:ext>
            </a:extLst>
          </p:cNvPr>
          <p:cNvCxnSpPr>
            <a:cxnSpLocks/>
          </p:cNvCxnSpPr>
          <p:nvPr/>
        </p:nvCxnSpPr>
        <p:spPr>
          <a:xfrm flipH="1" flipV="1">
            <a:off x="1683151" y="4617590"/>
            <a:ext cx="1504268" cy="537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935DA2-217A-4D28-A9B8-85956B32C101}"/>
              </a:ext>
            </a:extLst>
          </p:cNvPr>
          <p:cNvCxnSpPr>
            <a:cxnSpLocks/>
          </p:cNvCxnSpPr>
          <p:nvPr/>
        </p:nvCxnSpPr>
        <p:spPr>
          <a:xfrm flipH="1" flipV="1">
            <a:off x="3435397" y="4153730"/>
            <a:ext cx="7136" cy="939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5A38D0-4F7B-45AF-A261-CE6A47A36E02}"/>
              </a:ext>
            </a:extLst>
          </p:cNvPr>
          <p:cNvSpPr txBox="1"/>
          <p:nvPr/>
        </p:nvSpPr>
        <p:spPr>
          <a:xfrm>
            <a:off x="3414678" y="4477211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D29373-205A-40FE-BB9B-F803B32095BB}"/>
              </a:ext>
            </a:extLst>
          </p:cNvPr>
          <p:cNvSpPr txBox="1"/>
          <p:nvPr/>
        </p:nvSpPr>
        <p:spPr>
          <a:xfrm>
            <a:off x="2216123" y="4663710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情報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41AF5F0-D940-43D9-BF35-BA72A71DA105}"/>
              </a:ext>
            </a:extLst>
          </p:cNvPr>
          <p:cNvSpPr/>
          <p:nvPr/>
        </p:nvSpPr>
        <p:spPr>
          <a:xfrm>
            <a:off x="5283203" y="2768510"/>
            <a:ext cx="554355" cy="135697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</a:t>
            </a:r>
            <a:endParaRPr lang="en-US" altLang="ja-JP" sz="9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リリース</a:t>
            </a:r>
            <a:endParaRPr lang="ja-JP" altLang="en-US" sz="10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DF67839-8CC9-444C-BA63-6CC611AFACAA}"/>
              </a:ext>
            </a:extLst>
          </p:cNvPr>
          <p:cNvSpPr/>
          <p:nvPr/>
        </p:nvSpPr>
        <p:spPr>
          <a:xfrm>
            <a:off x="3627115" y="2010522"/>
            <a:ext cx="554355" cy="27921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12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OSPO</a:t>
            </a:r>
            <a:endParaRPr lang="ja-JP" altLang="en-US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D366C3B-1956-4221-AE18-48E731385CCC}"/>
              </a:ext>
            </a:extLst>
          </p:cNvPr>
          <p:cNvSpPr/>
          <p:nvPr/>
        </p:nvSpPr>
        <p:spPr>
          <a:xfrm>
            <a:off x="3009123" y="3643614"/>
            <a:ext cx="554355" cy="5101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</a:p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受入</a:t>
            </a:r>
            <a:endParaRPr lang="ja-JP" altLang="en-US" sz="12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95BED48-E9D4-44D9-AC87-F6218A469675}"/>
              </a:ext>
            </a:extLst>
          </p:cNvPr>
          <p:cNvSpPr/>
          <p:nvPr/>
        </p:nvSpPr>
        <p:spPr>
          <a:xfrm>
            <a:off x="3014186" y="2364931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OSSL</a:t>
            </a:r>
          </a:p>
          <a:p>
            <a:pPr algn="ctr" defTabSz="685800">
              <a:defRPr/>
            </a:pPr>
            <a:r>
              <a:rPr lang="ja-JP" altLang="en-US" sz="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担当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997885-B924-425D-AEF3-927A05625CF6}"/>
              </a:ext>
            </a:extLst>
          </p:cNvPr>
          <p:cNvSpPr txBox="1"/>
          <p:nvPr/>
        </p:nvSpPr>
        <p:spPr>
          <a:xfrm>
            <a:off x="201195" y="332656"/>
            <a:ext cx="521822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10/24 </a:t>
            </a:r>
            <a:r>
              <a:rPr lang="en-US" altLang="ja-JP" sz="135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JWG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Planning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35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SubGroup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ミーティング議論内容を反映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IT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業界もプロダクト系は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CE</a:t>
            </a:r>
            <a:r>
              <a:rPr lang="ja-JP" altLang="en-US" sz="135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と同じ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クラウドサービス系は若干差異あり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この図）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AGPL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使わなければ、顧客に対して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頒布・</a:t>
            </a:r>
            <a:r>
              <a:rPr lang="en-US" altLang="ja-JP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義務無し。</a:t>
            </a:r>
            <a:endParaRPr lang="en-US" altLang="ja-JP" sz="135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defTabSz="685800">
              <a:defRPr/>
            </a:pPr>
            <a:r>
              <a:rPr lang="ja-JP" altLang="en-US" sz="13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英語訳必要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EB9B262-AFD4-4E7E-8236-F15BB3F0ED12}"/>
              </a:ext>
            </a:extLst>
          </p:cNvPr>
          <p:cNvSpPr/>
          <p:nvPr/>
        </p:nvSpPr>
        <p:spPr>
          <a:xfrm>
            <a:off x="4241312" y="2356617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マネジメント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EA2D299-01F6-4EE7-80C7-ACB576CF76B1}"/>
              </a:ext>
            </a:extLst>
          </p:cNvPr>
          <p:cNvSpPr/>
          <p:nvPr/>
        </p:nvSpPr>
        <p:spPr>
          <a:xfrm>
            <a:off x="3747849" y="4834498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825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コミュニティリエゾン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DBA374D-4E39-4DCE-9553-510B87A65F96}"/>
              </a:ext>
            </a:extLst>
          </p:cNvPr>
          <p:cNvSpPr/>
          <p:nvPr/>
        </p:nvSpPr>
        <p:spPr>
          <a:xfrm>
            <a:off x="4867436" y="2373538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技術管理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FD5A74-491E-4F0A-806B-3C2DCCB78CB2}"/>
              </a:ext>
            </a:extLst>
          </p:cNvPr>
          <p:cNvSpPr/>
          <p:nvPr/>
        </p:nvSpPr>
        <p:spPr>
          <a:xfrm>
            <a:off x="4875850" y="1852765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教育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CCF148FC-5627-4720-BAFA-4F7565168BB7}"/>
              </a:ext>
            </a:extLst>
          </p:cNvPr>
          <p:cNvSpPr/>
          <p:nvPr/>
        </p:nvSpPr>
        <p:spPr>
          <a:xfrm>
            <a:off x="3045329" y="1628500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設計環境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D90D6A46-98D1-47E6-AFEA-79E8B99D10C2}"/>
              </a:ext>
            </a:extLst>
          </p:cNvPr>
          <p:cNvSpPr/>
          <p:nvPr/>
        </p:nvSpPr>
        <p:spPr>
          <a:xfrm>
            <a:off x="3654824" y="1602788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企画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1A0DB07-3DCF-4F5A-A83A-D86AE6E7CBF2}"/>
              </a:ext>
            </a:extLst>
          </p:cNvPr>
          <p:cNvSpPr/>
          <p:nvPr/>
        </p:nvSpPr>
        <p:spPr>
          <a:xfrm>
            <a:off x="4244892" y="1579213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ja-JP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BOM</a:t>
            </a:r>
          </a:p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管理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4AECB53A-017B-4D5C-92BA-ED8AFD099673}"/>
              </a:ext>
            </a:extLst>
          </p:cNvPr>
          <p:cNvSpPr/>
          <p:nvPr/>
        </p:nvSpPr>
        <p:spPr>
          <a:xfrm>
            <a:off x="4346198" y="4578811"/>
            <a:ext cx="554355" cy="279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営業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F53B414-162B-459A-9579-65D0E707831C}"/>
              </a:ext>
            </a:extLst>
          </p:cNvPr>
          <p:cNvCxnSpPr>
            <a:cxnSpLocks/>
          </p:cNvCxnSpPr>
          <p:nvPr/>
        </p:nvCxnSpPr>
        <p:spPr>
          <a:xfrm flipV="1">
            <a:off x="5657850" y="2008965"/>
            <a:ext cx="1258895" cy="8442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5603AFA-EF03-4DF1-AE3A-CA9E8081F78B}"/>
              </a:ext>
            </a:extLst>
          </p:cNvPr>
          <p:cNvGrpSpPr/>
          <p:nvPr/>
        </p:nvGrpSpPr>
        <p:grpSpPr>
          <a:xfrm>
            <a:off x="6843680" y="1497529"/>
            <a:ext cx="914400" cy="914400"/>
            <a:chOff x="6843680" y="1497529"/>
            <a:chExt cx="914400" cy="914400"/>
          </a:xfrm>
        </p:grpSpPr>
        <p:pic>
          <p:nvPicPr>
            <p:cNvPr id="27" name="グラフィックス 26" descr="曇り">
              <a:extLst>
                <a:ext uri="{FF2B5EF4-FFF2-40B4-BE49-F238E27FC236}">
                  <a16:creationId xmlns:a16="http://schemas.microsoft.com/office/drawing/2014/main" id="{075E76EC-970E-40ED-A92C-173791F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3680" y="1497529"/>
              <a:ext cx="914400" cy="914400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5A9F6F4-63BD-4993-8778-500F07359B48}"/>
                </a:ext>
              </a:extLst>
            </p:cNvPr>
            <p:cNvSpPr txBox="1"/>
            <p:nvPr/>
          </p:nvSpPr>
          <p:spPr>
            <a:xfrm>
              <a:off x="6975267" y="1866522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クラウド</a:t>
              </a:r>
              <a:endParaRPr kumimoji="1" lang="ja-JP" altLang="en-US" dirty="0"/>
            </a:p>
          </p:txBody>
        </p:sp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CB108CD-5631-4874-874D-621A12878D3E}"/>
              </a:ext>
            </a:extLst>
          </p:cNvPr>
          <p:cNvCxnSpPr>
            <a:cxnSpLocks/>
          </p:cNvCxnSpPr>
          <p:nvPr/>
        </p:nvCxnSpPr>
        <p:spPr>
          <a:xfrm flipH="1" flipV="1">
            <a:off x="7380312" y="2150131"/>
            <a:ext cx="316792" cy="52336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A8DC3B2-732F-417A-9263-3809E143C597}"/>
              </a:ext>
            </a:extLst>
          </p:cNvPr>
          <p:cNvSpPr txBox="1"/>
          <p:nvPr/>
        </p:nvSpPr>
        <p:spPr>
          <a:xfrm>
            <a:off x="7470704" y="2259251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ja-JP" altLang="en-US" sz="105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サービス利用</a:t>
            </a:r>
          </a:p>
        </p:txBody>
      </p:sp>
    </p:spTree>
    <p:extLst>
      <p:ext uri="{BB962C8B-B14F-4D97-AF65-F5344CB8AC3E}">
        <p14:creationId xmlns:p14="http://schemas.microsoft.com/office/powerpoint/2010/main" val="398360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231</Words>
  <Application>Microsoft Office PowerPoint</Application>
  <PresentationFormat>画面に合わせる (4:3)</PresentationFormat>
  <Paragraphs>110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ouchi.yoshiko@jp.fujitsu.com</dc:creator>
  <cp:lastModifiedBy>野村祐治 / NOMURA，YUUJI</cp:lastModifiedBy>
  <cp:revision>8</cp:revision>
  <dcterms:created xsi:type="dcterms:W3CDTF">2018-09-28T04:36:21Z</dcterms:created>
  <dcterms:modified xsi:type="dcterms:W3CDTF">2018-10-26T05:33:32Z</dcterms:modified>
</cp:coreProperties>
</file>