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52"/>
  </p:notesMasterIdLst>
  <p:handoutMasterIdLst>
    <p:handoutMasterId r:id="rId53"/>
  </p:handoutMasterIdLst>
  <p:sldIdLst>
    <p:sldId id="608" r:id="rId2"/>
    <p:sldId id="321" r:id="rId3"/>
    <p:sldId id="607" r:id="rId4"/>
    <p:sldId id="258" r:id="rId5"/>
    <p:sldId id="259" r:id="rId6"/>
    <p:sldId id="604" r:id="rId7"/>
    <p:sldId id="260" r:id="rId8"/>
    <p:sldId id="340" r:id="rId9"/>
    <p:sldId id="595" r:id="rId10"/>
    <p:sldId id="315" r:id="rId11"/>
    <p:sldId id="336" r:id="rId12"/>
    <p:sldId id="265" r:id="rId13"/>
    <p:sldId id="327" r:id="rId14"/>
    <p:sldId id="328" r:id="rId15"/>
    <p:sldId id="333" r:id="rId16"/>
    <p:sldId id="573" r:id="rId17"/>
    <p:sldId id="341" r:id="rId18"/>
    <p:sldId id="269" r:id="rId19"/>
    <p:sldId id="598" r:id="rId20"/>
    <p:sldId id="330" r:id="rId21"/>
    <p:sldId id="263" r:id="rId22"/>
    <p:sldId id="264" r:id="rId23"/>
    <p:sldId id="290" r:id="rId24"/>
    <p:sldId id="570" r:id="rId25"/>
    <p:sldId id="294" r:id="rId26"/>
    <p:sldId id="331" r:id="rId27"/>
    <p:sldId id="594" r:id="rId28"/>
    <p:sldId id="337" r:id="rId29"/>
    <p:sldId id="295" r:id="rId30"/>
    <p:sldId id="319" r:id="rId31"/>
    <p:sldId id="596" r:id="rId32"/>
    <p:sldId id="334" r:id="rId33"/>
    <p:sldId id="335" r:id="rId34"/>
    <p:sldId id="325" r:id="rId35"/>
    <p:sldId id="601" r:id="rId36"/>
    <p:sldId id="309" r:id="rId37"/>
    <p:sldId id="338" r:id="rId38"/>
    <p:sldId id="576" r:id="rId39"/>
    <p:sldId id="311" r:id="rId40"/>
    <p:sldId id="326" r:id="rId41"/>
    <p:sldId id="329" r:id="rId42"/>
    <p:sldId id="603" r:id="rId43"/>
    <p:sldId id="592" r:id="rId44"/>
    <p:sldId id="593" r:id="rId45"/>
    <p:sldId id="609" r:id="rId46"/>
    <p:sldId id="312" r:id="rId47"/>
    <p:sldId id="323" r:id="rId48"/>
    <p:sldId id="322" r:id="rId49"/>
    <p:sldId id="602" r:id="rId50"/>
    <p:sldId id="292" r:id="rId51"/>
  </p:sldIdLst>
  <p:sldSz cx="9144000" cy="6858000" type="screen4x3"/>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huchi, Yoshiko/大内 佳子" initials="OY佳" lastIdx="1" clrIdx="0">
    <p:extLst>
      <p:ext uri="{19B8F6BF-5375-455C-9EA6-DF929625EA0E}">
        <p15:presenceInfo xmlns:p15="http://schemas.microsoft.com/office/powerpoint/2012/main" userId="S::ouchi.yoshiko@jp.fujitsu.com::9854f7bf-13ce-4664-898c-4e3fe01895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CCECFF"/>
    <a:srgbClr val="FFFFCC"/>
    <a:srgbClr val="FFFF99"/>
    <a:srgbClr val="CC66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90" autoAdjust="0"/>
    <p:restoredTop sz="95571" autoAdjust="0"/>
  </p:normalViewPr>
  <p:slideViewPr>
    <p:cSldViewPr>
      <p:cViewPr varScale="1">
        <p:scale>
          <a:sx n="70" d="100"/>
          <a:sy n="70" d="100"/>
        </p:scale>
        <p:origin x="259" y="58"/>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notesViewPr>
    <p:cSldViewPr>
      <p:cViewPr varScale="1">
        <p:scale>
          <a:sx n="48" d="100"/>
          <a:sy n="48" d="100"/>
        </p:scale>
        <p:origin x="-2382" y="-11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EE8F3AE-FD72-4533-A5FB-266F0DC61623}" type="datetimeFigureOut">
              <a:rPr kumimoji="1" lang="ja-JP" altLang="en-US" smtClean="0"/>
              <a:t>2021/2/9</a:t>
            </a:fld>
            <a:endParaRPr kumimoji="1" lang="ja-JP" altLang="en-US"/>
          </a:p>
        </p:txBody>
      </p:sp>
      <p:sp>
        <p:nvSpPr>
          <p:cNvPr id="4" name="フッター プレースホルダー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2B10368B-9E7E-4BA9-93AE-58C2ABBFB6CD}" type="slidenum">
              <a:rPr kumimoji="1" lang="ja-JP" altLang="en-US" smtClean="0"/>
              <a:t>‹#›</a:t>
            </a:fld>
            <a:endParaRPr kumimoji="1" lang="ja-JP" altLang="en-US"/>
          </a:p>
        </p:txBody>
      </p:sp>
    </p:spTree>
    <p:extLst>
      <p:ext uri="{BB962C8B-B14F-4D97-AF65-F5344CB8AC3E}">
        <p14:creationId xmlns:p14="http://schemas.microsoft.com/office/powerpoint/2010/main" val="89302858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0F040E9-6AB7-471E-8A6F-82F6EB81B1F8}" type="datetimeFigureOut">
              <a:rPr kumimoji="1" lang="ja-JP" altLang="en-US" smtClean="0"/>
              <a:t>2021/2/9</a:t>
            </a:fld>
            <a:endParaRPr kumimoji="1" lang="ja-JP" altLang="en-US"/>
          </a:p>
        </p:txBody>
      </p:sp>
      <p:sp>
        <p:nvSpPr>
          <p:cNvPr id="4" name="スライド イメージ プレースホルダー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7" name="スライド番号プレースホルダー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74B8D9F8-1998-4F95-8BD5-42202A1A6A39}" type="slidenum">
              <a:rPr kumimoji="1" lang="ja-JP" altLang="en-US" smtClean="0"/>
              <a:t>‹#›</a:t>
            </a:fld>
            <a:endParaRPr kumimoji="1" lang="ja-JP" altLang="en-US"/>
          </a:p>
        </p:txBody>
      </p:sp>
    </p:spTree>
    <p:extLst>
      <p:ext uri="{BB962C8B-B14F-4D97-AF65-F5344CB8AC3E}">
        <p14:creationId xmlns:p14="http://schemas.microsoft.com/office/powerpoint/2010/main" val="215877549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0</a:t>
            </a:fld>
            <a:endParaRPr kumimoji="1" lang="ja-JP" altLang="en-US"/>
          </a:p>
        </p:txBody>
      </p:sp>
    </p:spTree>
    <p:extLst>
      <p:ext uri="{BB962C8B-B14F-4D97-AF65-F5344CB8AC3E}">
        <p14:creationId xmlns:p14="http://schemas.microsoft.com/office/powerpoint/2010/main" val="842482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9</a:t>
            </a:fld>
            <a:endParaRPr kumimoji="1" lang="ja-JP" altLang="en-US"/>
          </a:p>
        </p:txBody>
      </p:sp>
    </p:spTree>
    <p:extLst>
      <p:ext uri="{BB962C8B-B14F-4D97-AF65-F5344CB8AC3E}">
        <p14:creationId xmlns:p14="http://schemas.microsoft.com/office/powerpoint/2010/main" val="3750816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10</a:t>
            </a:fld>
            <a:endParaRPr kumimoji="1" lang="ja-JP" altLang="en-US"/>
          </a:p>
        </p:txBody>
      </p:sp>
    </p:spTree>
    <p:extLst>
      <p:ext uri="{BB962C8B-B14F-4D97-AF65-F5344CB8AC3E}">
        <p14:creationId xmlns:p14="http://schemas.microsoft.com/office/powerpoint/2010/main" val="1674742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11</a:t>
            </a:fld>
            <a:endParaRPr kumimoji="1" lang="ja-JP" altLang="en-US"/>
          </a:p>
        </p:txBody>
      </p:sp>
    </p:spTree>
    <p:extLst>
      <p:ext uri="{BB962C8B-B14F-4D97-AF65-F5344CB8AC3E}">
        <p14:creationId xmlns:p14="http://schemas.microsoft.com/office/powerpoint/2010/main" val="3773559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12</a:t>
            </a:fld>
            <a:endParaRPr kumimoji="1" lang="ja-JP" altLang="en-US"/>
          </a:p>
        </p:txBody>
      </p:sp>
    </p:spTree>
    <p:extLst>
      <p:ext uri="{BB962C8B-B14F-4D97-AF65-F5344CB8AC3E}">
        <p14:creationId xmlns:p14="http://schemas.microsoft.com/office/powerpoint/2010/main" val="2594435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13</a:t>
            </a:fld>
            <a:endParaRPr kumimoji="1" lang="ja-JP" altLang="en-US"/>
          </a:p>
        </p:txBody>
      </p:sp>
    </p:spTree>
    <p:extLst>
      <p:ext uri="{BB962C8B-B14F-4D97-AF65-F5344CB8AC3E}">
        <p14:creationId xmlns:p14="http://schemas.microsoft.com/office/powerpoint/2010/main" val="2488345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14</a:t>
            </a:fld>
            <a:endParaRPr kumimoji="1" lang="ja-JP" altLang="en-US"/>
          </a:p>
        </p:txBody>
      </p:sp>
    </p:spTree>
    <p:extLst>
      <p:ext uri="{BB962C8B-B14F-4D97-AF65-F5344CB8AC3E}">
        <p14:creationId xmlns:p14="http://schemas.microsoft.com/office/powerpoint/2010/main" val="42560015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15</a:t>
            </a:fld>
            <a:endParaRPr kumimoji="1" lang="ja-JP" altLang="en-US"/>
          </a:p>
        </p:txBody>
      </p:sp>
    </p:spTree>
    <p:extLst>
      <p:ext uri="{BB962C8B-B14F-4D97-AF65-F5344CB8AC3E}">
        <p14:creationId xmlns:p14="http://schemas.microsoft.com/office/powerpoint/2010/main" val="2968734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16</a:t>
            </a:fld>
            <a:endParaRPr kumimoji="1" lang="ja-JP" altLang="en-US"/>
          </a:p>
        </p:txBody>
      </p:sp>
    </p:spTree>
    <p:extLst>
      <p:ext uri="{BB962C8B-B14F-4D97-AF65-F5344CB8AC3E}">
        <p14:creationId xmlns:p14="http://schemas.microsoft.com/office/powerpoint/2010/main" val="2984430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17</a:t>
            </a:fld>
            <a:endParaRPr kumimoji="1" lang="ja-JP" altLang="en-US"/>
          </a:p>
        </p:txBody>
      </p:sp>
    </p:spTree>
    <p:extLst>
      <p:ext uri="{BB962C8B-B14F-4D97-AF65-F5344CB8AC3E}">
        <p14:creationId xmlns:p14="http://schemas.microsoft.com/office/powerpoint/2010/main" val="34524438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18</a:t>
            </a:fld>
            <a:endParaRPr kumimoji="1" lang="ja-JP" altLang="en-US"/>
          </a:p>
        </p:txBody>
      </p:sp>
    </p:spTree>
    <p:extLst>
      <p:ext uri="{BB962C8B-B14F-4D97-AF65-F5344CB8AC3E}">
        <p14:creationId xmlns:p14="http://schemas.microsoft.com/office/powerpoint/2010/main" val="3579023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a:t>
            </a:fld>
            <a:endParaRPr kumimoji="1" lang="ja-JP" altLang="en-US"/>
          </a:p>
        </p:txBody>
      </p:sp>
    </p:spTree>
    <p:extLst>
      <p:ext uri="{BB962C8B-B14F-4D97-AF65-F5344CB8AC3E}">
        <p14:creationId xmlns:p14="http://schemas.microsoft.com/office/powerpoint/2010/main" val="2583278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19</a:t>
            </a:fld>
            <a:endParaRPr kumimoji="1" lang="ja-JP" altLang="en-US"/>
          </a:p>
        </p:txBody>
      </p:sp>
    </p:spTree>
    <p:extLst>
      <p:ext uri="{BB962C8B-B14F-4D97-AF65-F5344CB8AC3E}">
        <p14:creationId xmlns:p14="http://schemas.microsoft.com/office/powerpoint/2010/main" val="42433773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20</a:t>
            </a:fld>
            <a:endParaRPr kumimoji="1" lang="ja-JP" altLang="en-US"/>
          </a:p>
        </p:txBody>
      </p:sp>
    </p:spTree>
    <p:extLst>
      <p:ext uri="{BB962C8B-B14F-4D97-AF65-F5344CB8AC3E}">
        <p14:creationId xmlns:p14="http://schemas.microsoft.com/office/powerpoint/2010/main" val="29868454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21</a:t>
            </a:fld>
            <a:endParaRPr kumimoji="1" lang="ja-JP" altLang="en-US"/>
          </a:p>
        </p:txBody>
      </p:sp>
    </p:spTree>
    <p:extLst>
      <p:ext uri="{BB962C8B-B14F-4D97-AF65-F5344CB8AC3E}">
        <p14:creationId xmlns:p14="http://schemas.microsoft.com/office/powerpoint/2010/main" val="374571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22</a:t>
            </a:fld>
            <a:endParaRPr kumimoji="1" lang="ja-JP" altLang="en-US"/>
          </a:p>
        </p:txBody>
      </p:sp>
    </p:spTree>
    <p:extLst>
      <p:ext uri="{BB962C8B-B14F-4D97-AF65-F5344CB8AC3E}">
        <p14:creationId xmlns:p14="http://schemas.microsoft.com/office/powerpoint/2010/main" val="2995062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23</a:t>
            </a:fld>
            <a:endParaRPr kumimoji="1" lang="ja-JP" altLang="en-US"/>
          </a:p>
        </p:txBody>
      </p:sp>
    </p:spTree>
    <p:extLst>
      <p:ext uri="{BB962C8B-B14F-4D97-AF65-F5344CB8AC3E}">
        <p14:creationId xmlns:p14="http://schemas.microsoft.com/office/powerpoint/2010/main" val="7641569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24</a:t>
            </a:fld>
            <a:endParaRPr kumimoji="1" lang="ja-JP" altLang="en-US"/>
          </a:p>
        </p:txBody>
      </p:sp>
    </p:spTree>
    <p:extLst>
      <p:ext uri="{BB962C8B-B14F-4D97-AF65-F5344CB8AC3E}">
        <p14:creationId xmlns:p14="http://schemas.microsoft.com/office/powerpoint/2010/main" val="1335382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25</a:t>
            </a:fld>
            <a:endParaRPr kumimoji="1" lang="ja-JP" altLang="en-US"/>
          </a:p>
        </p:txBody>
      </p:sp>
    </p:spTree>
    <p:extLst>
      <p:ext uri="{BB962C8B-B14F-4D97-AF65-F5344CB8AC3E}">
        <p14:creationId xmlns:p14="http://schemas.microsoft.com/office/powerpoint/2010/main" val="35524181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26</a:t>
            </a:fld>
            <a:endParaRPr kumimoji="1" lang="ja-JP" altLang="en-US"/>
          </a:p>
        </p:txBody>
      </p:sp>
    </p:spTree>
    <p:extLst>
      <p:ext uri="{BB962C8B-B14F-4D97-AF65-F5344CB8AC3E}">
        <p14:creationId xmlns:p14="http://schemas.microsoft.com/office/powerpoint/2010/main" val="18672251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27</a:t>
            </a:fld>
            <a:endParaRPr kumimoji="1" lang="ja-JP" altLang="en-US"/>
          </a:p>
        </p:txBody>
      </p:sp>
    </p:spTree>
    <p:extLst>
      <p:ext uri="{BB962C8B-B14F-4D97-AF65-F5344CB8AC3E}">
        <p14:creationId xmlns:p14="http://schemas.microsoft.com/office/powerpoint/2010/main" val="13571679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28</a:t>
            </a:fld>
            <a:endParaRPr kumimoji="1" lang="ja-JP" altLang="en-US"/>
          </a:p>
        </p:txBody>
      </p:sp>
    </p:spTree>
    <p:extLst>
      <p:ext uri="{BB962C8B-B14F-4D97-AF65-F5344CB8AC3E}">
        <p14:creationId xmlns:p14="http://schemas.microsoft.com/office/powerpoint/2010/main" val="1811169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a:t>
            </a:fld>
            <a:endParaRPr kumimoji="1" lang="ja-JP" altLang="en-US"/>
          </a:p>
        </p:txBody>
      </p:sp>
    </p:spTree>
    <p:extLst>
      <p:ext uri="{BB962C8B-B14F-4D97-AF65-F5344CB8AC3E}">
        <p14:creationId xmlns:p14="http://schemas.microsoft.com/office/powerpoint/2010/main" val="13924262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29</a:t>
            </a:fld>
            <a:endParaRPr kumimoji="1" lang="ja-JP" altLang="en-US"/>
          </a:p>
        </p:txBody>
      </p:sp>
    </p:spTree>
    <p:extLst>
      <p:ext uri="{BB962C8B-B14F-4D97-AF65-F5344CB8AC3E}">
        <p14:creationId xmlns:p14="http://schemas.microsoft.com/office/powerpoint/2010/main" val="10024098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30</a:t>
            </a:fld>
            <a:endParaRPr kumimoji="1" lang="ja-JP" altLang="en-US"/>
          </a:p>
        </p:txBody>
      </p:sp>
    </p:spTree>
    <p:extLst>
      <p:ext uri="{BB962C8B-B14F-4D97-AF65-F5344CB8AC3E}">
        <p14:creationId xmlns:p14="http://schemas.microsoft.com/office/powerpoint/2010/main" val="34740826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31</a:t>
            </a:fld>
            <a:endParaRPr kumimoji="1" lang="ja-JP" altLang="en-US"/>
          </a:p>
        </p:txBody>
      </p:sp>
    </p:spTree>
    <p:extLst>
      <p:ext uri="{BB962C8B-B14F-4D97-AF65-F5344CB8AC3E}">
        <p14:creationId xmlns:p14="http://schemas.microsoft.com/office/powerpoint/2010/main" val="37356890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片山先生コメント：</a:t>
            </a:r>
            <a:endParaRPr kumimoji="1" lang="en-US" altLang="ja-JP" dirty="0"/>
          </a:p>
          <a:p>
            <a:r>
              <a:rPr kumimoji="1" lang="en-US" altLang="ja-JP" dirty="0"/>
              <a:t>A</a:t>
            </a:r>
            <a:r>
              <a:rPr kumimoji="1" lang="ja-JP" altLang="en-US" dirty="0"/>
              <a:t>がどういうことをおっしゃっているのか、わかりにくいように感じております。 </a:t>
            </a:r>
          </a:p>
          <a:p>
            <a:endParaRPr kumimoji="1" lang="ja-JP" altLang="en-US" dirty="0"/>
          </a:p>
          <a:p>
            <a:r>
              <a:rPr kumimoji="1" lang="ja-JP" altLang="en-US" dirty="0"/>
              <a:t>　　デュアルライセンスを適用している当該</a:t>
            </a:r>
            <a:r>
              <a:rPr kumimoji="1" lang="en-US" altLang="ja-JP" dirty="0"/>
              <a:t>OSS</a:t>
            </a:r>
            <a:r>
              <a:rPr kumimoji="1" lang="ja-JP" altLang="en-US" dirty="0"/>
              <a:t>が、どのように定めているか</a:t>
            </a:r>
          </a:p>
          <a:p>
            <a:r>
              <a:rPr kumimoji="1" lang="ja-JP" altLang="en-US" dirty="0"/>
              <a:t>　　に依ってくることかとは思いますが、</a:t>
            </a:r>
            <a:r>
              <a:rPr kumimoji="1" lang="en-US" altLang="ja-JP" dirty="0"/>
              <a:t>1)</a:t>
            </a:r>
            <a:r>
              <a:rPr kumimoji="1" lang="ja-JP" altLang="en-US" dirty="0"/>
              <a:t>～</a:t>
            </a:r>
            <a:r>
              <a:rPr kumimoji="1" lang="en-US" altLang="ja-JP" dirty="0"/>
              <a:t>3)</a:t>
            </a:r>
            <a:r>
              <a:rPr kumimoji="1" lang="ja-JP" altLang="en-US" dirty="0"/>
              <a:t>の整理がされているものの、</a:t>
            </a:r>
          </a:p>
          <a:p>
            <a:r>
              <a:rPr kumimoji="1" lang="ja-JP" altLang="en-US" dirty="0"/>
              <a:t>　　「はい」「いいえ」の</a:t>
            </a:r>
            <a:r>
              <a:rPr kumimoji="1" lang="en-US" altLang="ja-JP" dirty="0"/>
              <a:t>Ans</a:t>
            </a:r>
            <a:r>
              <a:rPr kumimoji="1" lang="ja-JP" altLang="en-US" dirty="0"/>
              <a:t>であるとの関係で、結局両方を通知しないといけないのか、</a:t>
            </a:r>
          </a:p>
          <a:p>
            <a:r>
              <a:rPr kumimoji="1" lang="ja-JP" altLang="en-US" dirty="0"/>
              <a:t>　　そうでない場合があるから注意しろということなのか、初見ではわかりにくいかなと</a:t>
            </a:r>
          </a:p>
          <a:p>
            <a:r>
              <a:rPr kumimoji="1" lang="ja-JP" altLang="en-US" dirty="0"/>
              <a:t>　　感じております</a:t>
            </a:r>
            <a:r>
              <a:rPr kumimoji="1" lang="ja-JP" altLang="en-US" dirty="0" err="1"/>
              <a:t>。。。</a:t>
            </a:r>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32</a:t>
            </a:fld>
            <a:endParaRPr kumimoji="1" lang="ja-JP" altLang="en-US"/>
          </a:p>
        </p:txBody>
      </p:sp>
    </p:spTree>
    <p:extLst>
      <p:ext uri="{BB962C8B-B14F-4D97-AF65-F5344CB8AC3E}">
        <p14:creationId xmlns:p14="http://schemas.microsoft.com/office/powerpoint/2010/main" val="677564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33</a:t>
            </a:fld>
            <a:endParaRPr kumimoji="1" lang="ja-JP" altLang="en-US"/>
          </a:p>
        </p:txBody>
      </p:sp>
    </p:spTree>
    <p:extLst>
      <p:ext uri="{BB962C8B-B14F-4D97-AF65-F5344CB8AC3E}">
        <p14:creationId xmlns:p14="http://schemas.microsoft.com/office/powerpoint/2010/main" val="27182065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34</a:t>
            </a:fld>
            <a:endParaRPr kumimoji="1" lang="ja-JP" altLang="en-US"/>
          </a:p>
        </p:txBody>
      </p:sp>
    </p:spTree>
    <p:extLst>
      <p:ext uri="{BB962C8B-B14F-4D97-AF65-F5344CB8AC3E}">
        <p14:creationId xmlns:p14="http://schemas.microsoft.com/office/powerpoint/2010/main" val="2951445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35</a:t>
            </a:fld>
            <a:endParaRPr kumimoji="1" lang="ja-JP" altLang="en-US"/>
          </a:p>
        </p:txBody>
      </p:sp>
    </p:spTree>
    <p:extLst>
      <p:ext uri="{BB962C8B-B14F-4D97-AF65-F5344CB8AC3E}">
        <p14:creationId xmlns:p14="http://schemas.microsoft.com/office/powerpoint/2010/main" val="23472139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36</a:t>
            </a:fld>
            <a:endParaRPr kumimoji="1" lang="ja-JP" altLang="en-US"/>
          </a:p>
        </p:txBody>
      </p:sp>
    </p:spTree>
    <p:extLst>
      <p:ext uri="{BB962C8B-B14F-4D97-AF65-F5344CB8AC3E}">
        <p14:creationId xmlns:p14="http://schemas.microsoft.com/office/powerpoint/2010/main" val="3273958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37</a:t>
            </a:fld>
            <a:endParaRPr kumimoji="1" lang="ja-JP" altLang="en-US"/>
          </a:p>
        </p:txBody>
      </p:sp>
    </p:spTree>
    <p:extLst>
      <p:ext uri="{BB962C8B-B14F-4D97-AF65-F5344CB8AC3E}">
        <p14:creationId xmlns:p14="http://schemas.microsoft.com/office/powerpoint/2010/main" val="8972557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38</a:t>
            </a:fld>
            <a:endParaRPr kumimoji="1" lang="ja-JP" altLang="en-US"/>
          </a:p>
        </p:txBody>
      </p:sp>
    </p:spTree>
    <p:extLst>
      <p:ext uri="{BB962C8B-B14F-4D97-AF65-F5344CB8AC3E}">
        <p14:creationId xmlns:p14="http://schemas.microsoft.com/office/powerpoint/2010/main" val="594146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a:t>
            </a:fld>
            <a:endParaRPr kumimoji="1" lang="ja-JP" altLang="en-US"/>
          </a:p>
        </p:txBody>
      </p:sp>
    </p:spTree>
    <p:extLst>
      <p:ext uri="{BB962C8B-B14F-4D97-AF65-F5344CB8AC3E}">
        <p14:creationId xmlns:p14="http://schemas.microsoft.com/office/powerpoint/2010/main" val="13353824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39</a:t>
            </a:fld>
            <a:endParaRPr kumimoji="1" lang="ja-JP" altLang="en-US"/>
          </a:p>
        </p:txBody>
      </p:sp>
    </p:spTree>
    <p:extLst>
      <p:ext uri="{BB962C8B-B14F-4D97-AF65-F5344CB8AC3E}">
        <p14:creationId xmlns:p14="http://schemas.microsoft.com/office/powerpoint/2010/main" val="24280806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40</a:t>
            </a:fld>
            <a:endParaRPr kumimoji="1" lang="ja-JP" altLang="en-US"/>
          </a:p>
        </p:txBody>
      </p:sp>
    </p:spTree>
    <p:extLst>
      <p:ext uri="{BB962C8B-B14F-4D97-AF65-F5344CB8AC3E}">
        <p14:creationId xmlns:p14="http://schemas.microsoft.com/office/powerpoint/2010/main" val="25952267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41</a:t>
            </a:fld>
            <a:endParaRPr kumimoji="1" lang="ja-JP" altLang="en-US"/>
          </a:p>
        </p:txBody>
      </p:sp>
    </p:spTree>
    <p:extLst>
      <p:ext uri="{BB962C8B-B14F-4D97-AF65-F5344CB8AC3E}">
        <p14:creationId xmlns:p14="http://schemas.microsoft.com/office/powerpoint/2010/main" val="8057017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42</a:t>
            </a:fld>
            <a:endParaRPr kumimoji="1" lang="ja-JP" altLang="en-US"/>
          </a:p>
        </p:txBody>
      </p:sp>
    </p:spTree>
    <p:extLst>
      <p:ext uri="{BB962C8B-B14F-4D97-AF65-F5344CB8AC3E}">
        <p14:creationId xmlns:p14="http://schemas.microsoft.com/office/powerpoint/2010/main" val="40938887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43</a:t>
            </a:fld>
            <a:endParaRPr kumimoji="1" lang="ja-JP" altLang="en-US"/>
          </a:p>
        </p:txBody>
      </p:sp>
    </p:spTree>
    <p:extLst>
      <p:ext uri="{BB962C8B-B14F-4D97-AF65-F5344CB8AC3E}">
        <p14:creationId xmlns:p14="http://schemas.microsoft.com/office/powerpoint/2010/main" val="8606352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44</a:t>
            </a:fld>
            <a:endParaRPr kumimoji="1" lang="ja-JP" altLang="en-US"/>
          </a:p>
        </p:txBody>
      </p:sp>
    </p:spTree>
    <p:extLst>
      <p:ext uri="{BB962C8B-B14F-4D97-AF65-F5344CB8AC3E}">
        <p14:creationId xmlns:p14="http://schemas.microsoft.com/office/powerpoint/2010/main" val="40028284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45</a:t>
            </a:fld>
            <a:endParaRPr kumimoji="1" lang="ja-JP" altLang="en-US"/>
          </a:p>
        </p:txBody>
      </p:sp>
    </p:spTree>
    <p:extLst>
      <p:ext uri="{BB962C8B-B14F-4D97-AF65-F5344CB8AC3E}">
        <p14:creationId xmlns:p14="http://schemas.microsoft.com/office/powerpoint/2010/main" val="13428971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46</a:t>
            </a:fld>
            <a:endParaRPr kumimoji="1" lang="ja-JP" altLang="en-US"/>
          </a:p>
        </p:txBody>
      </p:sp>
    </p:spTree>
    <p:extLst>
      <p:ext uri="{BB962C8B-B14F-4D97-AF65-F5344CB8AC3E}">
        <p14:creationId xmlns:p14="http://schemas.microsoft.com/office/powerpoint/2010/main" val="24117492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47</a:t>
            </a:fld>
            <a:endParaRPr kumimoji="1" lang="ja-JP" altLang="en-US"/>
          </a:p>
        </p:txBody>
      </p:sp>
    </p:spTree>
    <p:extLst>
      <p:ext uri="{BB962C8B-B14F-4D97-AF65-F5344CB8AC3E}">
        <p14:creationId xmlns:p14="http://schemas.microsoft.com/office/powerpoint/2010/main" val="2846323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a:t>
            </a:fld>
            <a:endParaRPr kumimoji="1" lang="ja-JP" altLang="en-US"/>
          </a:p>
        </p:txBody>
      </p:sp>
    </p:spTree>
    <p:extLst>
      <p:ext uri="{BB962C8B-B14F-4D97-AF65-F5344CB8AC3E}">
        <p14:creationId xmlns:p14="http://schemas.microsoft.com/office/powerpoint/2010/main" val="2851218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a:t>
            </a:fld>
            <a:endParaRPr kumimoji="1" lang="ja-JP" altLang="en-US"/>
          </a:p>
        </p:txBody>
      </p:sp>
    </p:spTree>
    <p:extLst>
      <p:ext uri="{BB962C8B-B14F-4D97-AF65-F5344CB8AC3E}">
        <p14:creationId xmlns:p14="http://schemas.microsoft.com/office/powerpoint/2010/main" val="1365306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6</a:t>
            </a:fld>
            <a:endParaRPr kumimoji="1" lang="ja-JP" altLang="en-US"/>
          </a:p>
        </p:txBody>
      </p:sp>
    </p:spTree>
    <p:extLst>
      <p:ext uri="{BB962C8B-B14F-4D97-AF65-F5344CB8AC3E}">
        <p14:creationId xmlns:p14="http://schemas.microsoft.com/office/powerpoint/2010/main" val="976822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7</a:t>
            </a:fld>
            <a:endParaRPr kumimoji="1" lang="ja-JP" altLang="en-US"/>
          </a:p>
        </p:txBody>
      </p:sp>
    </p:spTree>
    <p:extLst>
      <p:ext uri="{BB962C8B-B14F-4D97-AF65-F5344CB8AC3E}">
        <p14:creationId xmlns:p14="http://schemas.microsoft.com/office/powerpoint/2010/main" val="1522641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8</a:t>
            </a:fld>
            <a:endParaRPr kumimoji="1" lang="ja-JP" altLang="en-US"/>
          </a:p>
        </p:txBody>
      </p:sp>
    </p:spTree>
    <p:extLst>
      <p:ext uri="{BB962C8B-B14F-4D97-AF65-F5344CB8AC3E}">
        <p14:creationId xmlns:p14="http://schemas.microsoft.com/office/powerpoint/2010/main" val="4041669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DF6EEF47-1700-4DA1-A12A-46C3A98268AE}" type="datetime1">
              <a:rPr kumimoji="1" lang="ja-JP" altLang="en-US" smtClean="0"/>
              <a:t>2021/2/9</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916497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309B751-E20B-4601-8FCC-4DCE76AAF79A}" type="datetime1">
              <a:rPr kumimoji="1" lang="ja-JP" altLang="en-US" smtClean="0"/>
              <a:t>2021/2/9</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2632750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FFEAAAF7-EDA0-4235-A545-7AB0C24FBDA6}" type="datetime1">
              <a:rPr kumimoji="1" lang="ja-JP" altLang="en-US" smtClean="0"/>
              <a:t>2021/2/9</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3723059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5640C0F-A32A-4236-A248-B36E840FF7D6}" type="datetime1">
              <a:rPr kumimoji="1" lang="ja-JP" altLang="en-US" smtClean="0"/>
              <a:t>2021/2/9</a:t>
            </a:fld>
            <a:endParaRPr kumimoji="1" lang="ja-JP" altLang="en-US"/>
          </a:p>
        </p:txBody>
      </p:sp>
      <p:sp>
        <p:nvSpPr>
          <p:cNvPr id="5" name="フッター プレースホルダー 4"/>
          <p:cNvSpPr>
            <a:spLocks noGrp="1"/>
          </p:cNvSpPr>
          <p:nvPr>
            <p:ph type="ftr" sz="quarter" idx="11"/>
          </p:nvPr>
        </p:nvSpPr>
        <p:spPr>
          <a:xfrm>
            <a:off x="3124200" y="6448251"/>
            <a:ext cx="2895600" cy="365125"/>
          </a:xfrm>
        </p:spPr>
        <p:txBody>
          <a:bodyPr/>
          <a:lstStyle>
            <a:lvl1pPr>
              <a:defRPr>
                <a:latin typeface="Meiryo UI" panose="020B0604030504040204" pitchFamily="50" charset="-128"/>
                <a:ea typeface="Meiryo UI" panose="020B0604030504040204" pitchFamily="50" charset="-128"/>
              </a:defRPr>
            </a:lvl1pPr>
          </a:lstStyle>
          <a:p>
            <a:r>
              <a:rPr lang="en-US" altLang="ja-JP"/>
              <a:t>CC0-1.0</a:t>
            </a:r>
            <a:r>
              <a:rPr lang="ja-JP" altLang="en-US"/>
              <a:t>（パブリックドメイン）</a:t>
            </a:r>
            <a:endParaRPr lang="ja-JP" altLang="en-US" dirty="0"/>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CA73D1A0-EDAA-48A0-B59C-E1DC4E30C901}" type="slidenum">
              <a:rPr lang="ja-JP" altLang="en-US" smtClean="0"/>
              <a:pPr/>
              <a:t>‹#›</a:t>
            </a:fld>
            <a:endParaRPr lang="ja-JP" altLang="en-US"/>
          </a:p>
        </p:txBody>
      </p:sp>
    </p:spTree>
    <p:extLst>
      <p:ext uri="{BB962C8B-B14F-4D97-AF65-F5344CB8AC3E}">
        <p14:creationId xmlns:p14="http://schemas.microsoft.com/office/powerpoint/2010/main" val="1268340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F96EB0ED-91E7-44FC-A66F-1DCEBF319813}" type="datetime1">
              <a:rPr kumimoji="1" lang="ja-JP" altLang="en-US" smtClean="0"/>
              <a:t>2021/2/9</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0491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3C1B8B4B-7C72-4AB9-B97E-4EAA61B6F01F}" type="datetime1">
              <a:rPr kumimoji="1" lang="ja-JP" altLang="en-US" smtClean="0"/>
              <a:t>2021/2/9</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8921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79E63B48-0467-4B6C-A234-7338FF705378}" type="datetime1">
              <a:rPr kumimoji="1" lang="ja-JP" altLang="en-US" smtClean="0"/>
              <a:t>2021/2/9</a:t>
            </a:fld>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9" name="スライド番号プレースホルダー 8"/>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935224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4E36825-C6A1-41EE-892B-E07291ADACA4}" type="datetime1">
              <a:rPr kumimoji="1" lang="ja-JP" altLang="en-US" smtClean="0"/>
              <a:t>2021/2/9</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73994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41DE8D1-3938-40AC-A0C1-479AEC672C84}" type="datetime1">
              <a:rPr kumimoji="1" lang="ja-JP" altLang="en-US" smtClean="0"/>
              <a:t>2021/2/9</a:t>
            </a:fld>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スライド番号プレースホルダー 3"/>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3074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3B62A7E3-23A2-4FE6-AB59-3F8AD1E842E6}" type="datetime1">
              <a:rPr kumimoji="1" lang="ja-JP" altLang="en-US" smtClean="0"/>
              <a:t>2021/2/9</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247424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2FDA3B1-B00D-4131-9807-A15A1FC744C7}" type="datetime1">
              <a:rPr kumimoji="1" lang="ja-JP" altLang="en-US" smtClean="0"/>
              <a:t>2021/2/9</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313706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064DE0-D899-4AB4-8D01-B3366D9037CB}" type="datetime1">
              <a:rPr kumimoji="1" lang="ja-JP" altLang="en-US" smtClean="0"/>
              <a:t>2021/2/9</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CC0-1.0</a:t>
            </a:r>
            <a:r>
              <a:rPr kumimoji="1" lang="ja-JP" altLang="en-US"/>
              <a:t>（パブリックドメイン）</a:t>
            </a:r>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9099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hyperlink" Target="https://www.osll.jp/" TargetMode="External"/><Relationship Id="rId5" Type="http://schemas.openxmlformats.org/officeDocument/2006/relationships/hyperlink" Target="https://wiki.linuxfoundation.org/openchain/openchain-japanese-working-group" TargetMode="External"/><Relationship Id="rId4" Type="http://schemas.openxmlformats.org/officeDocument/2006/relationships/hyperlink" Target="https://creativecommons.org/publicdomain/zero/1.0/legalcod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pensource.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opensource.jp/osd/"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mailto:japan-sg-faq@lists.openchainproject.org"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linuxfoundation.jp/trademark-usag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laws.e-gov.go.jp/search/elawsSearch/elaws_search/lsg0500/detail?lawId=334AC0000000121"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27584" y="548680"/>
            <a:ext cx="7560840" cy="1003027"/>
          </a:xfrm>
          <a:solidFill>
            <a:srgbClr val="CCECFF"/>
          </a:solidFill>
          <a:ln>
            <a:solidFill>
              <a:schemeClr val="bg1">
                <a:lumMod val="50000"/>
              </a:schemeClr>
            </a:solidFill>
          </a:ln>
        </p:spPr>
        <p:txBody>
          <a:bodyPr>
            <a:normAutofit/>
          </a:bodyPr>
          <a:lstStyle/>
          <a:p>
            <a:r>
              <a:rPr lang="en-US" altLang="ja-JP" sz="3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3200" dirty="0">
                <a:latin typeface="Meiryo UI" panose="020B0604030504040204" pitchFamily="50" charset="-128"/>
                <a:ea typeface="Meiryo UI" panose="020B0604030504040204" pitchFamily="50" charset="-128"/>
                <a:cs typeface="Meiryo UI" panose="020B0604030504040204" pitchFamily="50" charset="-128"/>
              </a:rPr>
              <a:t>ライセンス関連でよくある誤解　</a:t>
            </a:r>
            <a:r>
              <a:rPr lang="en-US" altLang="ja-JP" sz="3200" dirty="0">
                <a:latin typeface="Meiryo UI" panose="020B0604030504040204" pitchFamily="50" charset="-128"/>
                <a:ea typeface="Meiryo UI" panose="020B0604030504040204" pitchFamily="50" charset="-128"/>
                <a:cs typeface="Meiryo UI" panose="020B0604030504040204" pitchFamily="50" charset="-128"/>
              </a:rPr>
              <a:t>V6</a:t>
            </a:r>
            <a:endParaRPr kumimoji="1" lang="ja-JP" altLang="en-US" sz="3200" dirty="0"/>
          </a:p>
        </p:txBody>
      </p:sp>
      <p:sp>
        <p:nvSpPr>
          <p:cNvPr id="3" name="サブタイトル 2"/>
          <p:cNvSpPr>
            <a:spLocks noGrp="1"/>
          </p:cNvSpPr>
          <p:nvPr>
            <p:ph type="subTitle" idx="1"/>
            <p:custDataLst>
              <p:tags r:id="rId1"/>
            </p:custDataLst>
          </p:nvPr>
        </p:nvSpPr>
        <p:spPr>
          <a:xfrm>
            <a:off x="827584" y="1700808"/>
            <a:ext cx="7560840" cy="4655542"/>
          </a:xfrm>
          <a:solidFill>
            <a:srgbClr val="FFFFCC"/>
          </a:solidFill>
          <a:ln>
            <a:solidFill>
              <a:schemeClr val="bg1">
                <a:lumMod val="65000"/>
              </a:schemeClr>
            </a:solidFill>
          </a:ln>
        </p:spPr>
        <p:txBody>
          <a:bodyPr>
            <a:normAutofit fontScale="85000" lnSpcReduction="10000"/>
          </a:bodyPr>
          <a:lstStyle/>
          <a:p>
            <a:pPr algn="l">
              <a:lnSpc>
                <a:spcPts val="3000"/>
              </a:lnSpc>
              <a:spcBef>
                <a:spcPts val="0"/>
              </a:spcBef>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本ドキュメントは、インターネットの記事やセミナーの質問等を参考に、よくある誤解をまとめたものです。初心者向けの内容であり、各社に共通しそうな一般的な内容としています。また、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OSI</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の定義に合致していないライセンスも対象にしています。</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l">
              <a:lnSpc>
                <a:spcPts val="3000"/>
              </a:lnSpc>
              <a:spcBef>
                <a:spcPts val="0"/>
              </a:spcBef>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本</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FAQ</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の内容にコメント等がある場合は、本</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SWG</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へご参加いただけますと幸いです。</a:t>
            </a:r>
            <a:b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algn="l">
              <a:lnSpc>
                <a:spcPts val="3000"/>
              </a:lnSpc>
              <a:spcBef>
                <a:spcPts val="0"/>
              </a:spcBef>
              <a:buFont typeface="Wingdings" panose="05000000000000000000" pitchFamily="2" charset="2"/>
              <a:buChar char="u"/>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本資料は</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4"/>
              </a:rPr>
              <a:t>Creative Commons CC0 1.0 Universal</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4"/>
              </a:rPr>
              <a:t>ライセンス</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の下でリリースされています。</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algn="l">
              <a:lnSpc>
                <a:spcPts val="3000"/>
              </a:lnSpc>
              <a:spcBef>
                <a:spcPts val="0"/>
              </a:spcBef>
              <a:buFont typeface="Wingdings" panose="05000000000000000000" pitchFamily="2" charset="2"/>
              <a:buChar char="u"/>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記載内容について、</a:t>
            </a:r>
            <a:r>
              <a:rPr lang="ja-JP" altLang="en-US" sz="2000" u="sng"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作成者、提供元は一切の責任を負いません</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ので、ご承知のうえご利用ください。</a:t>
            </a:r>
            <a:b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l">
              <a:lnSpc>
                <a:spcPts val="3000"/>
              </a:lnSpc>
              <a:spcBef>
                <a:spcPts val="0"/>
              </a:spcBef>
            </a:pP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提供元：</a:t>
            </a:r>
            <a:r>
              <a:rPr lang="en-US" altLang="ja-JP" sz="2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5"/>
              </a:rPr>
              <a:t>OpenChain</a:t>
            </a: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5"/>
              </a:rPr>
              <a:t> Japan WG</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FAQ Subgroup</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l">
              <a:lnSpc>
                <a:spcPts val="3000"/>
              </a:lnSpc>
              <a:spcBef>
                <a:spcPts val="0"/>
              </a:spcBef>
            </a:pP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協力   ：</a:t>
            </a: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6"/>
              </a:rPr>
              <a:t>OSS</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6"/>
              </a:rPr>
              <a:t>ライセンス研究所</a:t>
            </a:r>
            <a:endPar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p:cNvSpPr txBox="1"/>
          <p:nvPr/>
        </p:nvSpPr>
        <p:spPr>
          <a:xfrm>
            <a:off x="5767194" y="188640"/>
            <a:ext cx="2387192" cy="369332"/>
          </a:xfrm>
          <a:prstGeom prst="rect">
            <a:avLst/>
          </a:prstGeom>
          <a:noFill/>
        </p:spPr>
        <p:txBody>
          <a:bodyPr wrap="none" rtlCol="0">
            <a:spAutoFit/>
          </a:bodyPr>
          <a:lstStyle/>
          <a:p>
            <a:r>
              <a:rPr kumimoji="1" lang="ja-JP" altLang="en-US" dirty="0"/>
              <a:t>更新日：</a:t>
            </a:r>
            <a:r>
              <a:rPr kumimoji="1" lang="en-US" altLang="ja-JP" dirty="0"/>
              <a:t>2021</a:t>
            </a:r>
            <a:r>
              <a:rPr kumimoji="1" lang="ja-JP" altLang="en-US" dirty="0"/>
              <a:t>年</a:t>
            </a:r>
            <a:r>
              <a:rPr kumimoji="1" lang="en-US" altLang="ja-JP" dirty="0"/>
              <a:t>2</a:t>
            </a:r>
            <a:r>
              <a:rPr kumimoji="1" lang="ja-JP" altLang="en-US" dirty="0"/>
              <a:t>月</a:t>
            </a:r>
            <a:r>
              <a:rPr kumimoji="1" lang="en-US" altLang="ja-JP" dirty="0"/>
              <a:t>8</a:t>
            </a:r>
            <a:r>
              <a:rPr kumimoji="1" lang="ja-JP" altLang="en-US" dirty="0"/>
              <a:t>日</a:t>
            </a:r>
          </a:p>
        </p:txBody>
      </p:sp>
    </p:spTree>
    <p:extLst>
      <p:ext uri="{BB962C8B-B14F-4D97-AF65-F5344CB8AC3E}">
        <p14:creationId xmlns:p14="http://schemas.microsoft.com/office/powerpoint/2010/main" val="1699060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コミュニティへ投稿すると特許権の放棄は必須</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89040"/>
            <a:ext cx="8280920" cy="2594957"/>
          </a:xfrm>
        </p:spPr>
        <p:txBody>
          <a:bodyPr>
            <a:norm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特許庁へ登録した特許権を放棄しなくてもいいです。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例えば、この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を利用せず、他社が開発した製品に対して権利行使*することは可能です。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*ここでの権利行使とは、差止請求や損害賠償請求のこと。</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の開発コミュニティにプログラム投稿を行った場合、投稿者が保有する特許権を放棄しなければなりませんか？</a:t>
            </a:r>
          </a:p>
        </p:txBody>
      </p:sp>
      <p:sp>
        <p:nvSpPr>
          <p:cNvPr id="9" name="テキスト ボックス 8"/>
          <p:cNvSpPr txBox="1"/>
          <p:nvPr/>
        </p:nvSpPr>
        <p:spPr>
          <a:xfrm>
            <a:off x="3203848"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4B074266-BBA0-4ED1-9E75-BAD75CA7D4BE}"/>
              </a:ext>
            </a:extLst>
          </p:cNvPr>
          <p:cNvSpPr txBox="1"/>
          <p:nvPr/>
        </p:nvSpPr>
        <p:spPr>
          <a:xfrm>
            <a:off x="219436" y="6428654"/>
            <a:ext cx="199445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コミュニティ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投稿</a:t>
            </a:r>
          </a:p>
        </p:txBody>
      </p:sp>
      <p:sp>
        <p:nvSpPr>
          <p:cNvPr id="12" name="テキスト ボックス 11">
            <a:extLst>
              <a:ext uri="{FF2B5EF4-FFF2-40B4-BE49-F238E27FC236}">
                <a16:creationId xmlns:a16="http://schemas.microsoft.com/office/drawing/2014/main" id="{D0D2098C-22C7-4D24-AB5B-D4A7344E3D78}"/>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CEF2EE98-FAAD-4221-BBC6-018E29622734}"/>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706D6F0E-9224-40EF-85E2-FC528E33E26D}"/>
              </a:ext>
            </a:extLst>
          </p:cNvPr>
          <p:cNvSpPr>
            <a:spLocks noGrp="1"/>
          </p:cNvSpPr>
          <p:nvPr>
            <p:ph type="sldNum" sz="quarter" idx="12"/>
          </p:nvPr>
        </p:nvSpPr>
        <p:spPr/>
        <p:txBody>
          <a:bodyPr/>
          <a:lstStyle/>
          <a:p>
            <a:fld id="{CA73D1A0-EDAA-48A0-B59C-E1DC4E30C901}" type="slidenum">
              <a:rPr lang="ja-JP" altLang="en-US" smtClean="0"/>
              <a:pPr/>
              <a:t>9</a:t>
            </a:fld>
            <a:endParaRPr lang="ja-JP" altLang="en-US"/>
          </a:p>
        </p:txBody>
      </p:sp>
    </p:spTree>
    <p:extLst>
      <p:ext uri="{BB962C8B-B14F-4D97-AF65-F5344CB8AC3E}">
        <p14:creationId xmlns:p14="http://schemas.microsoft.com/office/powerpoint/2010/main" val="1078524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08440"/>
            <a:ext cx="8280920" cy="320087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情報の提供は、</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名のリストだけでいい？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149080"/>
            <a:ext cx="8291264" cy="2160239"/>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開発元に正しい</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情報を調査してもらい、ライセンス条件を遵守するように伝えてください。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開発元のオリジナルの製品はライセンス違反状態ですし、</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OEM</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製品について、最終的にお客様に対して責任を負うのは自社であることも、忘れてはいけません。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720641"/>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OEM</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の開発元から</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のリストを提供されたのですが、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名だけで、そのバージョンやライセンス条件が書かれていません。かなり昔に作られたファームの一部に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が使われていて、開発元でも中身がわからないそうです。当社は、製品に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リストのみを含めて販売することは可能でしょうか？</a:t>
            </a:r>
          </a:p>
        </p:txBody>
      </p:sp>
      <p:sp>
        <p:nvSpPr>
          <p:cNvPr id="9" name="テキスト ボックス 8"/>
          <p:cNvSpPr txBox="1"/>
          <p:nvPr/>
        </p:nvSpPr>
        <p:spPr>
          <a:xfrm>
            <a:off x="3131840" y="3187660"/>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8286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#OEM</a:t>
            </a:r>
            <a:r>
              <a:rPr kumimoji="1" lang="ja-JP" altLang="en-US" sz="1200">
                <a:latin typeface="Meiryo UI" panose="020B0604030504040204" pitchFamily="50" charset="-128"/>
                <a:ea typeface="Meiryo UI" panose="020B0604030504040204" pitchFamily="50" charset="-128"/>
              </a:rPr>
              <a:t>　＃</a:t>
            </a:r>
            <a:r>
              <a:rPr lang="ja-JP" altLang="en-US" sz="1200">
                <a:latin typeface="Meiryo UI" panose="020B0604030504040204" pitchFamily="50" charset="-128"/>
                <a:ea typeface="Meiryo UI" panose="020B0604030504040204" pitchFamily="50" charset="-128"/>
              </a:rPr>
              <a:t>トレーサビリティ</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0D7CBAF6-CE03-4DBD-95E6-46836EED5A62}"/>
              </a:ext>
            </a:extLst>
          </p:cNvPr>
          <p:cNvSpPr>
            <a:spLocks noGrp="1"/>
          </p:cNvSpPr>
          <p:nvPr>
            <p:ph type="sldNum" sz="quarter" idx="12"/>
          </p:nvPr>
        </p:nvSpPr>
        <p:spPr/>
        <p:txBody>
          <a:bodyPr/>
          <a:lstStyle/>
          <a:p>
            <a:fld id="{CA73D1A0-EDAA-48A0-B59C-E1DC4E30C901}" type="slidenum">
              <a:rPr lang="ja-JP" altLang="en-US" smtClean="0"/>
              <a:pPr/>
              <a:t>10</a:t>
            </a:fld>
            <a:endParaRPr lang="ja-JP" altLang="en-US"/>
          </a:p>
        </p:txBody>
      </p:sp>
    </p:spTree>
    <p:extLst>
      <p:ext uri="{BB962C8B-B14F-4D97-AF65-F5344CB8AC3E}">
        <p14:creationId xmlns:p14="http://schemas.microsoft.com/office/powerpoint/2010/main" val="1548211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16633"/>
            <a:ext cx="8424936"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ライセンス文書の提示は、参考和訳の方が親切？</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の開発者が提示した英文のドキュメントを添付する必要が</a:t>
            </a:r>
            <a:r>
              <a:rPr lang="ja-JP" altLang="en-US" sz="2000">
                <a:latin typeface="Meiryo UI" panose="020B0604030504040204" pitchFamily="50" charset="-128"/>
                <a:ea typeface="Meiryo UI" panose="020B0604030504040204" pitchFamily="50" charset="-128"/>
                <a:cs typeface="Meiryo UI" panose="020B0604030504040204" pitchFamily="50" charset="-128"/>
              </a:rPr>
              <a:t>あります。</a:t>
            </a:r>
            <a:endParaRPr lang="en-US" altLang="ja-JP" sz="200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a:latin typeface="Meiryo UI" panose="020B0604030504040204" pitchFamily="50" charset="-128"/>
                <a:ea typeface="Meiryo UI" panose="020B0604030504040204" pitchFamily="50" charset="-128"/>
                <a:cs typeface="Meiryo UI" panose="020B0604030504040204" pitchFamily="50" charset="-128"/>
              </a:rPr>
              <a:t>参考</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情報として和訳を提供する場合は、英文のライセンスが正式版であることを明確にしておく必要があります。</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＊ライセンス原文が英語以外の場合も同様に原則、原文の提示が必要です。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のライセンス条件にて、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を配布する際、ライセンス文書を添付する義務がありました。ライセンスが英文の場合、日本国内のお客様であれば、参考和訳だけを添付しておけばよいですか？</a:t>
            </a:r>
          </a:p>
        </p:txBody>
      </p:sp>
      <p:sp>
        <p:nvSpPr>
          <p:cNvPr id="9" name="テキスト ボックス 8"/>
          <p:cNvSpPr txBox="1"/>
          <p:nvPr/>
        </p:nvSpPr>
        <p:spPr>
          <a:xfrm>
            <a:off x="3347864"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11D85982-31AB-4364-9E41-93E902C67B1D}"/>
              </a:ext>
            </a:extLst>
          </p:cNvPr>
          <p:cNvSpPr txBox="1"/>
          <p:nvPr/>
        </p:nvSpPr>
        <p:spPr>
          <a:xfrm>
            <a:off x="418320" y="6428654"/>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和訳</a:t>
            </a:r>
          </a:p>
        </p:txBody>
      </p:sp>
      <p:sp>
        <p:nvSpPr>
          <p:cNvPr id="12" name="テキスト ボックス 11">
            <a:extLst>
              <a:ext uri="{FF2B5EF4-FFF2-40B4-BE49-F238E27FC236}">
                <a16:creationId xmlns:a16="http://schemas.microsoft.com/office/drawing/2014/main" id="{1844D2EF-C705-40D2-91CC-75D81A89ED7B}"/>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1118F0AF-52C2-4117-A190-7CA002A82105}"/>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922C9E3C-D041-4248-AEAD-BB19E4D52662}"/>
              </a:ext>
            </a:extLst>
          </p:cNvPr>
          <p:cNvSpPr>
            <a:spLocks noGrp="1"/>
          </p:cNvSpPr>
          <p:nvPr>
            <p:ph type="sldNum" sz="quarter" idx="12"/>
          </p:nvPr>
        </p:nvSpPr>
        <p:spPr/>
        <p:txBody>
          <a:bodyPr/>
          <a:lstStyle/>
          <a:p>
            <a:fld id="{CA73D1A0-EDAA-48A0-B59C-E1DC4E30C901}" type="slidenum">
              <a:rPr lang="ja-JP" altLang="en-US" smtClean="0"/>
              <a:pPr/>
              <a:t>11</a:t>
            </a:fld>
            <a:endParaRPr lang="ja-JP" altLang="en-US"/>
          </a:p>
        </p:txBody>
      </p:sp>
    </p:spTree>
    <p:extLst>
      <p:ext uri="{BB962C8B-B14F-4D97-AF65-F5344CB8AC3E}">
        <p14:creationId xmlns:p14="http://schemas.microsoft.com/office/powerpoint/2010/main" val="2533835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ライセンス文書の提供は名称や</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URL</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の記載だけでいい？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19708"/>
            <a:ext cx="8291264" cy="2689612"/>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多くのライセンスでは、ライセンス文書そのものを添付することを条件としています。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ただし、ライセンス文書の代わりにライセンス文書へのリンクの記載でよいとしている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もあります。リンクの記載としたい場合は、それが認められている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かを</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確認してください。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2146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配布時にライセンス条件で定められている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ライセンス文書の提供</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は、ライセンス名の表示、またはライセンス文書へのリンクを記載するだけでもよいですか？</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135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ライセンス文書</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テキスト ボックス 18"/>
          <p:cNvSpPr txBox="1"/>
          <p:nvPr/>
        </p:nvSpPr>
        <p:spPr>
          <a:xfrm>
            <a:off x="3131840" y="2850267"/>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B6CE76CD-9B19-41D7-AF11-D3FDE5CC15B3}"/>
              </a:ext>
            </a:extLst>
          </p:cNvPr>
          <p:cNvSpPr>
            <a:spLocks noGrp="1"/>
          </p:cNvSpPr>
          <p:nvPr>
            <p:ph type="sldNum" sz="quarter" idx="12"/>
          </p:nvPr>
        </p:nvSpPr>
        <p:spPr/>
        <p:txBody>
          <a:bodyPr/>
          <a:lstStyle/>
          <a:p>
            <a:fld id="{CA73D1A0-EDAA-48A0-B59C-E1DC4E30C901}" type="slidenum">
              <a:rPr lang="ja-JP" altLang="en-US" smtClean="0"/>
              <a:pPr/>
              <a:t>12</a:t>
            </a:fld>
            <a:endParaRPr lang="ja-JP" altLang="en-US"/>
          </a:p>
        </p:txBody>
      </p:sp>
    </p:spTree>
    <p:extLst>
      <p:ext uri="{BB962C8B-B14F-4D97-AF65-F5344CB8AC3E}">
        <p14:creationId xmlns:p14="http://schemas.microsoft.com/office/powerpoint/2010/main" val="2917524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ライセンス文書の提供は紙への印刷が必要？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19708"/>
            <a:ext cx="8291264" cy="2689612"/>
          </a:xfrm>
        </p:spPr>
        <p:txBody>
          <a:bodyPr>
            <a:noAutofit/>
          </a:bodyPr>
          <a:lstStyle/>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必ずしも紙に印刷する必要はなく、多くのライセンスでは手段は限定されていません。</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を再配布する形態によって、紙に印刷、電子ファイルを添付、アプリケーションの画面に表示など、受領する人が見ることのできるわかりやすい方法であれば良いです。</a:t>
            </a:r>
          </a:p>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ただし、一部のライセンスにおいては、</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UI</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上での表示を求めているものもあります。</a:t>
            </a:r>
          </a:p>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ライセンス条件にライセンス文書の提供方法が定められているかを確認してください。</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3437"/>
            <a:ext cx="8280920" cy="122146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のライセンスで定められている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ライセンス文書の提供</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は、マニュアル等の紙に印刷しなければなりませんか？</a:t>
            </a:r>
          </a:p>
        </p:txBody>
      </p:sp>
      <p:sp>
        <p:nvSpPr>
          <p:cNvPr id="9" name="テキスト ボックス 8"/>
          <p:cNvSpPr txBox="1"/>
          <p:nvPr/>
        </p:nvSpPr>
        <p:spPr>
          <a:xfrm>
            <a:off x="3131840" y="2850267"/>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135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ライセンス文書</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BF515A00-DF74-4537-AB69-7DE5AC923116}"/>
              </a:ext>
            </a:extLst>
          </p:cNvPr>
          <p:cNvSpPr>
            <a:spLocks noGrp="1"/>
          </p:cNvSpPr>
          <p:nvPr>
            <p:ph type="sldNum" sz="quarter" idx="12"/>
          </p:nvPr>
        </p:nvSpPr>
        <p:spPr/>
        <p:txBody>
          <a:bodyPr/>
          <a:lstStyle/>
          <a:p>
            <a:fld id="{CA73D1A0-EDAA-48A0-B59C-E1DC4E30C901}" type="slidenum">
              <a:rPr lang="ja-JP" altLang="en-US" smtClean="0"/>
              <a:pPr/>
              <a:t>13</a:t>
            </a:fld>
            <a:endParaRPr lang="ja-JP" altLang="en-US"/>
          </a:p>
        </p:txBody>
      </p:sp>
    </p:spTree>
    <p:extLst>
      <p:ext uri="{BB962C8B-B14F-4D97-AF65-F5344CB8AC3E}">
        <p14:creationId xmlns:p14="http://schemas.microsoft.com/office/powerpoint/2010/main" val="2271821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40968"/>
            <a:ext cx="8280920" cy="316835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ライセンス文書を添付すると</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の改変になる？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005064"/>
            <a:ext cx="8291264" cy="230425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そのものを変更しているわけではないですし、ライセンス条件を遵守するための行為ですので、改変にはなりません。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が添付されていなかった場合、まずは、オリジナルを探し、そこにライセンスファイルが付いていればそれを付けてください。オリジナルにも付いていない場合、著作権者にライセンスを添付するよう依頼する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663391"/>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入手した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に著名なライセンスが適用される旨が記載されていました。しかし、配布時にライセンスを添付する義務があるにもかかわらず、ライセンスファイルが添付されていませんでした。この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に指定のライセンスファイルを添付して配布した場合、</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を改変したことになりますか？</a:t>
            </a:r>
          </a:p>
        </p:txBody>
      </p:sp>
      <p:sp>
        <p:nvSpPr>
          <p:cNvPr id="9" name="テキスト ボックス 8"/>
          <p:cNvSpPr txBox="1"/>
          <p:nvPr/>
        </p:nvSpPr>
        <p:spPr>
          <a:xfrm>
            <a:off x="3131840" y="3282315"/>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5560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ライセンス文書　＃改変</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0DC244BA-9960-4881-8D89-0730A1B2F4B3}"/>
              </a:ext>
            </a:extLst>
          </p:cNvPr>
          <p:cNvSpPr>
            <a:spLocks noGrp="1"/>
          </p:cNvSpPr>
          <p:nvPr>
            <p:ph type="sldNum" sz="quarter" idx="12"/>
          </p:nvPr>
        </p:nvSpPr>
        <p:spPr/>
        <p:txBody>
          <a:bodyPr/>
          <a:lstStyle/>
          <a:p>
            <a:fld id="{CA73D1A0-EDAA-48A0-B59C-E1DC4E30C901}" type="slidenum">
              <a:rPr lang="ja-JP" altLang="en-US" smtClean="0"/>
              <a:pPr/>
              <a:t>14</a:t>
            </a:fld>
            <a:endParaRPr lang="ja-JP" altLang="en-US"/>
          </a:p>
        </p:txBody>
      </p:sp>
    </p:spTree>
    <p:extLst>
      <p:ext uri="{BB962C8B-B14F-4D97-AF65-F5344CB8AC3E}">
        <p14:creationId xmlns:p14="http://schemas.microsoft.com/office/powerpoint/2010/main" val="880681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64904"/>
            <a:ext cx="8280920" cy="37444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同じライセンス文書なら重複して記載する必要なし？</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65466"/>
            <a:ext cx="8291264" cy="2743853"/>
          </a:xfrm>
        </p:spPr>
        <p:txBody>
          <a:bodyPr>
            <a:noAutofit/>
          </a:bodyPr>
          <a:lstStyle/>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ライセンス文書が同じであり、各</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とライセンスが対応付けられていれば、</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の数に合わせた数のライセンス文書を添付する必要はありません。ただし、ライセンス文書が微妙に異なるケースや、特にライセンス文中に著作権情報が記載されているケースがあるので、その場合は、それぞれのライセンス文書を添付する必要があります。</a:t>
            </a:r>
            <a:endParaRPr lang="en-US" altLang="ja-JP" sz="18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その他、ライセンス条件で定められた事項（知財情報が記載されたファイルの添付や謝辞の記載等）があれば、その条件を遵守してください。</a:t>
            </a:r>
            <a:endParaRPr lang="en-US" altLang="ja-JP" sz="18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10640"/>
            <a:ext cx="8280920" cy="110269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dirty="0">
                <a:solidFill>
                  <a:schemeClr val="tx1"/>
                </a:solidFill>
                <a:latin typeface="Meiryo UI" panose="020B0604030504040204" pitchFamily="50" charset="-128"/>
                <a:ea typeface="Meiryo UI" panose="020B0604030504040204" pitchFamily="50" charset="-128"/>
              </a:rPr>
              <a:t>製品で利用予定の複数の</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に、同じライセンスが適用されていることがわかりました。ライセンス文書の添付は一つでいいですか？</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70625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2515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ライセンス文書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重複</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2182239A-2F58-4E06-A82A-63FBB649912A}"/>
              </a:ext>
            </a:extLst>
          </p:cNvPr>
          <p:cNvSpPr>
            <a:spLocks noGrp="1"/>
          </p:cNvSpPr>
          <p:nvPr>
            <p:ph type="sldNum" sz="quarter" idx="12"/>
          </p:nvPr>
        </p:nvSpPr>
        <p:spPr/>
        <p:txBody>
          <a:bodyPr/>
          <a:lstStyle/>
          <a:p>
            <a:fld id="{CA73D1A0-EDAA-48A0-B59C-E1DC4E30C901}" type="slidenum">
              <a:rPr lang="ja-JP" altLang="en-US" smtClean="0"/>
              <a:pPr/>
              <a:t>15</a:t>
            </a:fld>
            <a:endParaRPr lang="ja-JP" altLang="en-US"/>
          </a:p>
        </p:txBody>
      </p:sp>
    </p:spTree>
    <p:extLst>
      <p:ext uri="{BB962C8B-B14F-4D97-AF65-F5344CB8AC3E}">
        <p14:creationId xmlns:p14="http://schemas.microsoft.com/office/powerpoint/2010/main" val="2547910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88640"/>
            <a:ext cx="8424936"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代行作業であれば、ライセンス条件は関係なし？</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22378"/>
            <a:ext cx="8291264" cy="2761620"/>
          </a:xfrm>
        </p:spPr>
        <p:txBody>
          <a:bodyPr>
            <a:noAutofit/>
          </a:bodyPr>
          <a:lstStyle/>
          <a:p>
            <a:pPr eaLnBrk="0" fontAlgn="base" hangingPunct="0">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多くの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では、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を配布する際にライセンス条件を課しています。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自社内でダウンロードした</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を、お客様の事務所へ持ち込むことは、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を配布していますので、ライセンス条件で定められた配布する際の条件を遵守する必要があります。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（参考）</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　ライセンス条件によっては、お客様からの依頼による場合は、配布とみなさないものもあり得ます。</a:t>
            </a:r>
          </a:p>
        </p:txBody>
      </p:sp>
      <p:sp>
        <p:nvSpPr>
          <p:cNvPr id="4" name="角丸四角形 3"/>
          <p:cNvSpPr/>
          <p:nvPr/>
        </p:nvSpPr>
        <p:spPr>
          <a:xfrm>
            <a:off x="467544" y="1200527"/>
            <a:ext cx="8280920" cy="143638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8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お客様から</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をダウンロードしてインストールする作業を依頼されました。</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28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当社事務所でダウンロードした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をお客様の事務所へ持ち込みインストールしたとしても、お客様からの依頼なので、</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のライセンス条件を遵守する必要はないですか？</a:t>
            </a:r>
          </a:p>
        </p:txBody>
      </p:sp>
      <p:sp>
        <p:nvSpPr>
          <p:cNvPr id="9" name="テキスト ボックス 8"/>
          <p:cNvSpPr txBox="1"/>
          <p:nvPr/>
        </p:nvSpPr>
        <p:spPr>
          <a:xfrm>
            <a:off x="3347864"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411CB18C-8867-42F7-ABAC-69BF061F1ADC}"/>
              </a:ext>
            </a:extLst>
          </p:cNvPr>
          <p:cNvSpPr txBox="1"/>
          <p:nvPr/>
        </p:nvSpPr>
        <p:spPr>
          <a:xfrm>
            <a:off x="418320" y="6428654"/>
            <a:ext cx="154561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代行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インストール</a:t>
            </a:r>
          </a:p>
        </p:txBody>
      </p:sp>
      <p:sp>
        <p:nvSpPr>
          <p:cNvPr id="12" name="テキスト ボックス 11">
            <a:extLst>
              <a:ext uri="{FF2B5EF4-FFF2-40B4-BE49-F238E27FC236}">
                <a16:creationId xmlns:a16="http://schemas.microsoft.com/office/drawing/2014/main" id="{3054D590-BA1B-4DE2-9632-4FFF2F1BE11E}"/>
              </a:ext>
            </a:extLst>
          </p:cNvPr>
          <p:cNvSpPr txBox="1"/>
          <p:nvPr/>
        </p:nvSpPr>
        <p:spPr>
          <a:xfrm>
            <a:off x="113828" y="40466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E05B085B-8487-4B01-A407-8AED33212CF0}"/>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E74D271F-D133-435B-B7B3-12AD1C7514DA}"/>
              </a:ext>
            </a:extLst>
          </p:cNvPr>
          <p:cNvSpPr>
            <a:spLocks noGrp="1"/>
          </p:cNvSpPr>
          <p:nvPr>
            <p:ph type="sldNum" sz="quarter" idx="12"/>
          </p:nvPr>
        </p:nvSpPr>
        <p:spPr/>
        <p:txBody>
          <a:bodyPr/>
          <a:lstStyle/>
          <a:p>
            <a:fld id="{CA73D1A0-EDAA-48A0-B59C-E1DC4E30C901}" type="slidenum">
              <a:rPr lang="ja-JP" altLang="en-US" smtClean="0"/>
              <a:pPr/>
              <a:t>16</a:t>
            </a:fld>
            <a:endParaRPr lang="ja-JP" altLang="en-US"/>
          </a:p>
        </p:txBody>
      </p:sp>
    </p:spTree>
    <p:extLst>
      <p:ext uri="{BB962C8B-B14F-4D97-AF65-F5344CB8AC3E}">
        <p14:creationId xmlns:p14="http://schemas.microsoft.com/office/powerpoint/2010/main" val="1138077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260648"/>
            <a:ext cx="8424936"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入手した</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のライセンスを修正することは可能？</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のライセンス条件を決定できるのは、著作権者だけです。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著作権者の許諾を得ない限り、</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の配布者が、勝手にライセンス条件を変更することはできません。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のライセンス条件を確認したところ、配布先のお客様が遵守できない条件が記載されていました。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を配布する際、この条件を削除してもいいですか？</a:t>
            </a:r>
          </a:p>
        </p:txBody>
      </p:sp>
      <p:sp>
        <p:nvSpPr>
          <p:cNvPr id="9" name="テキスト ボックス 8"/>
          <p:cNvSpPr txBox="1"/>
          <p:nvPr/>
        </p:nvSpPr>
        <p:spPr>
          <a:xfrm>
            <a:off x="3275856"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1BFDA7D5-659D-408B-A9F1-0304D9E9C529}"/>
              </a:ext>
            </a:extLst>
          </p:cNvPr>
          <p:cNvSpPr txBox="1"/>
          <p:nvPr/>
        </p:nvSpPr>
        <p:spPr>
          <a:xfrm>
            <a:off x="418320" y="6428654"/>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修正</a:t>
            </a:r>
          </a:p>
        </p:txBody>
      </p:sp>
      <p:sp>
        <p:nvSpPr>
          <p:cNvPr id="12" name="テキスト ボックス 11">
            <a:extLst>
              <a:ext uri="{FF2B5EF4-FFF2-40B4-BE49-F238E27FC236}">
                <a16:creationId xmlns:a16="http://schemas.microsoft.com/office/drawing/2014/main" id="{82B4BED3-F7BB-445E-9DD0-E4D16410F83E}"/>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C7689BED-24FF-49F8-B101-A6E7BF37C1D5}"/>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3AA8F945-CB10-4EA3-880D-8AA0FDB1DF53}"/>
              </a:ext>
            </a:extLst>
          </p:cNvPr>
          <p:cNvSpPr>
            <a:spLocks noGrp="1"/>
          </p:cNvSpPr>
          <p:nvPr>
            <p:ph type="sldNum" sz="quarter" idx="12"/>
          </p:nvPr>
        </p:nvSpPr>
        <p:spPr/>
        <p:txBody>
          <a:bodyPr/>
          <a:lstStyle/>
          <a:p>
            <a:fld id="{CA73D1A0-EDAA-48A0-B59C-E1DC4E30C901}" type="slidenum">
              <a:rPr lang="ja-JP" altLang="en-US" smtClean="0"/>
              <a:pPr/>
              <a:t>17</a:t>
            </a:fld>
            <a:endParaRPr lang="ja-JP" altLang="en-US"/>
          </a:p>
        </p:txBody>
      </p:sp>
    </p:spTree>
    <p:extLst>
      <p:ext uri="{BB962C8B-B14F-4D97-AF65-F5344CB8AC3E}">
        <p14:creationId xmlns:p14="http://schemas.microsoft.com/office/powerpoint/2010/main" val="2580678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90220"/>
            <a:ext cx="8280920" cy="37191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製品の使用条件は自由に設定できる？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71688"/>
            <a:ext cx="8291264" cy="2737631"/>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はそのライセンス条件を遵守することで利用が許諾されているので、考慮する必要があります。</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ライセンスによっては、利用条件の変更や追加を禁止しているものがあります。製品の使用条件がこのような</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ライセンスの条件と矛盾する場合は、</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のライセンス条件を優先する旨を記載することで</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のライセンス条件を満たす方法があります。各社の法務部門等に相談のうえ、決定してください。</a:t>
            </a:r>
            <a:endParaRPr lang="en-US" altLang="ja-JP" sz="20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340768"/>
            <a:ext cx="8280920" cy="111052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を利用します。</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のライセンス条件を考慮せずに、製品の使用条件を決めてもいいですか？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追加</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488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059832" y="2755217"/>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9" name="スライド番号プレースホルダー 8">
            <a:extLst>
              <a:ext uri="{FF2B5EF4-FFF2-40B4-BE49-F238E27FC236}">
                <a16:creationId xmlns:a16="http://schemas.microsoft.com/office/drawing/2014/main" id="{2D5BF8FF-E1D1-4B9E-B039-992E48A6BBFF}"/>
              </a:ext>
            </a:extLst>
          </p:cNvPr>
          <p:cNvSpPr>
            <a:spLocks noGrp="1"/>
          </p:cNvSpPr>
          <p:nvPr>
            <p:ph type="sldNum" sz="quarter" idx="12"/>
          </p:nvPr>
        </p:nvSpPr>
        <p:spPr/>
        <p:txBody>
          <a:bodyPr/>
          <a:lstStyle/>
          <a:p>
            <a:fld id="{CA73D1A0-EDAA-48A0-B59C-E1DC4E30C901}" type="slidenum">
              <a:rPr lang="ja-JP" altLang="en-US" smtClean="0"/>
              <a:pPr/>
              <a:t>18</a:t>
            </a:fld>
            <a:endParaRPr lang="ja-JP" altLang="en-US"/>
          </a:p>
        </p:txBody>
      </p:sp>
    </p:spTree>
    <p:extLst>
      <p:ext uri="{BB962C8B-B14F-4D97-AF65-F5344CB8AC3E}">
        <p14:creationId xmlns:p14="http://schemas.microsoft.com/office/powerpoint/2010/main" val="996159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107504" y="708387"/>
            <a:ext cx="4104456" cy="5816957"/>
          </a:xfrm>
          <a:ln>
            <a:noFill/>
          </a:ln>
        </p:spPr>
        <p:txBody>
          <a:bodyPr>
            <a:noAutofit/>
          </a:bodyPr>
          <a:lstStyle/>
          <a:p>
            <a:pPr fontAlgn="t">
              <a:lnSpc>
                <a:spcPts val="1500"/>
              </a:lnSpc>
              <a:buFont typeface="+mj-lt"/>
              <a:buAutoNum type="arabicPeriod"/>
            </a:pPr>
            <a:r>
              <a:rPr lang="ja-JP" altLang="en-US" sz="1200" dirty="0">
                <a:latin typeface="Meiryo UI" panose="020B0604030504040204" pitchFamily="50" charset="-128"/>
                <a:ea typeface="Meiryo UI" panose="020B0604030504040204" pitchFamily="50" charset="-128"/>
              </a:rPr>
              <a:t>（目次）</a:t>
            </a:r>
            <a:endParaRPr lang="en-US" altLang="ja-JP" sz="1200" dirty="0">
              <a:latin typeface="Meiryo UI" panose="020B0604030504040204" pitchFamily="50" charset="-128"/>
              <a:ea typeface="Meiryo UI" panose="020B0604030504040204" pitchFamily="50" charset="-128"/>
            </a:endParaRPr>
          </a:p>
          <a:p>
            <a:pPr fontAlgn="t">
              <a:lnSpc>
                <a:spcPts val="1500"/>
              </a:lnSpc>
              <a:buFont typeface="+mj-lt"/>
              <a:buAutoNum type="arabicPeriod"/>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を商用利用できる？　</a:t>
            </a:r>
            <a:r>
              <a:rPr lang="en-US" altLang="ja-JP" sz="1200" b="1" i="1" dirty="0">
                <a:solidFill>
                  <a:srgbClr val="0066FF"/>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endParaRPr lang="en-US" altLang="ja-JP" sz="12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fontAlgn="t">
              <a:lnSpc>
                <a:spcPts val="1500"/>
              </a:lnSpc>
              <a:buFont typeface="+mj-lt"/>
              <a:buAutoNum type="arabicPeriod"/>
            </a:pPr>
            <a:r>
              <a:rPr lang="ja-JP" altLang="ja-JP" sz="1200" dirty="0">
                <a:latin typeface="Meiryo UI" panose="020B0604030504040204" pitchFamily="50" charset="-128"/>
                <a:ea typeface="Meiryo UI" panose="020B0604030504040204" pitchFamily="50" charset="-128"/>
              </a:rPr>
              <a:t>禁止されていなければ、利用できる？</a:t>
            </a:r>
            <a:endParaRPr lang="en-US" altLang="ja-JP" sz="1200" dirty="0">
              <a:latin typeface="Meiryo UI" panose="020B0604030504040204" pitchFamily="50" charset="-128"/>
              <a:ea typeface="Meiryo UI" panose="020B0604030504040204" pitchFamily="50" charset="-128"/>
            </a:endParaRPr>
          </a:p>
          <a:p>
            <a:pPr fontAlgn="t">
              <a:lnSpc>
                <a:spcPts val="1500"/>
              </a:lnSpc>
              <a:buFont typeface="+mj-lt"/>
              <a:buAutoNum type="arabicPeriod"/>
            </a:pPr>
            <a:r>
              <a:rPr lang="ja-JP" altLang="ja-JP" sz="1200" dirty="0">
                <a:latin typeface="Meiryo UI" panose="020B0604030504040204" pitchFamily="50" charset="-128"/>
                <a:ea typeface="Meiryo UI" panose="020B0604030504040204" pitchFamily="50" charset="-128"/>
              </a:rPr>
              <a:t>他で利用実績があれば、利用できる？</a:t>
            </a:r>
            <a:endParaRPr lang="en-US" altLang="ja-JP" sz="1200" dirty="0">
              <a:latin typeface="Meiryo UI" panose="020B0604030504040204" pitchFamily="50" charset="-128"/>
              <a:ea typeface="Meiryo UI" panose="020B0604030504040204" pitchFamily="50" charset="-128"/>
            </a:endParaRPr>
          </a:p>
          <a:p>
            <a:pPr fontAlgn="t">
              <a:lnSpc>
                <a:spcPts val="1500"/>
              </a:lnSpc>
              <a:buFont typeface="+mj-lt"/>
              <a:buAutoNum type="arabicPeriod"/>
            </a:pP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名を営業の宣伝媒体で利用可能？　</a:t>
            </a:r>
            <a:r>
              <a:rPr lang="en-US" altLang="ja-JP" sz="1200" b="1" i="1" dirty="0">
                <a:solidFill>
                  <a:srgbClr val="FF0000"/>
                </a:solidFill>
                <a:latin typeface="Meiryo UI" panose="020B0604030504040204" pitchFamily="50" charset="-128"/>
                <a:ea typeface="Meiryo UI" panose="020B0604030504040204" pitchFamily="50" charset="-128"/>
              </a:rPr>
              <a:t>NEW</a:t>
            </a:r>
            <a:endParaRPr lang="en-US" altLang="ja-JP" sz="1200" dirty="0">
              <a:latin typeface="Meiryo UI" panose="020B0604030504040204" pitchFamily="50" charset="-128"/>
              <a:ea typeface="Meiryo UI" panose="020B0604030504040204" pitchFamily="50" charset="-128"/>
            </a:endParaRPr>
          </a:p>
          <a:p>
            <a:pPr fontAlgn="t">
              <a:lnSpc>
                <a:spcPts val="1500"/>
              </a:lnSpc>
              <a:buFont typeface="+mj-lt"/>
              <a:buAutoNum type="arabicPeriod"/>
            </a:pPr>
            <a:r>
              <a:rPr lang="en-US" altLang="ja-JP" sz="1200" dirty="0">
                <a:latin typeface="Meiryo UI" panose="020B0604030504040204" pitchFamily="50" charset="-128"/>
                <a:ea typeface="Meiryo UI" panose="020B0604030504040204" pitchFamily="50" charset="-128"/>
              </a:rPr>
              <a:t>OSS</a:t>
            </a:r>
            <a:r>
              <a:rPr lang="ja-JP" altLang="ja-JP" sz="1200" dirty="0">
                <a:latin typeface="Meiryo UI" panose="020B0604030504040204" pitchFamily="50" charset="-128"/>
                <a:ea typeface="Meiryo UI" panose="020B0604030504040204" pitchFamily="50" charset="-128"/>
              </a:rPr>
              <a:t>は特許侵害とは関係しない？</a:t>
            </a:r>
            <a:endParaRPr lang="en-US" altLang="ja-JP" sz="1200" dirty="0">
              <a:latin typeface="Meiryo UI" panose="020B0604030504040204" pitchFamily="50" charset="-128"/>
              <a:ea typeface="Meiryo UI" panose="020B0604030504040204" pitchFamily="50" charset="-128"/>
            </a:endParaRPr>
          </a:p>
          <a:p>
            <a:pPr fontAlgn="t">
              <a:lnSpc>
                <a:spcPts val="1500"/>
              </a:lnSpc>
              <a:buFont typeface="+mj-lt"/>
              <a:buAutoNum type="arabicPeriod"/>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の投稿では特許侵害になることはない？</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fontAlgn="t">
              <a:lnSpc>
                <a:spcPts val="1500"/>
              </a:lnSpc>
              <a:buFont typeface="+mj-lt"/>
              <a:buAutoNum type="arabicPeriod"/>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ライセンス違反者は特許権侵害になる？ </a:t>
            </a:r>
            <a:r>
              <a:rPr lang="en-US" altLang="ja-JP" sz="12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endParaRPr lang="ja-JP" altLang="ja-JP" sz="1200" dirty="0">
              <a:solidFill>
                <a:srgbClr val="C00000"/>
              </a:solidFill>
              <a:latin typeface="Meiryo UI" panose="020B0604030504040204" pitchFamily="50" charset="-128"/>
              <a:ea typeface="Meiryo UI" panose="020B0604030504040204" pitchFamily="50" charset="-128"/>
            </a:endParaRPr>
          </a:p>
          <a:p>
            <a:pPr fontAlgn="t">
              <a:lnSpc>
                <a:spcPts val="1500"/>
              </a:lnSpc>
              <a:buFont typeface="+mj-lt"/>
              <a:buAutoNum type="arabicPeriod"/>
            </a:pPr>
            <a:r>
              <a:rPr lang="ja-JP" altLang="ja-JP" sz="1200" dirty="0">
                <a:latin typeface="Meiryo UI" panose="020B0604030504040204" pitchFamily="50" charset="-128"/>
                <a:ea typeface="Meiryo UI" panose="020B0604030504040204" pitchFamily="50" charset="-128"/>
              </a:rPr>
              <a:t>コミュニティへ投稿すると特許権の放棄は必須？</a:t>
            </a:r>
            <a:endParaRPr lang="en-US" altLang="ja-JP" sz="1200" dirty="0">
              <a:latin typeface="Meiryo UI" panose="020B0604030504040204" pitchFamily="50" charset="-128"/>
              <a:ea typeface="Meiryo UI" panose="020B0604030504040204" pitchFamily="50" charset="-128"/>
            </a:endParaRPr>
          </a:p>
          <a:p>
            <a:pPr fontAlgn="t">
              <a:lnSpc>
                <a:spcPts val="1500"/>
              </a:lnSpc>
              <a:buFont typeface="+mj-lt"/>
              <a:buAutoNum type="arabicPeriod"/>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情報の提供は、</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名のリストだけでいい？</a:t>
            </a:r>
            <a:endParaRPr lang="ja-JP" altLang="ja-JP" sz="1200" dirty="0">
              <a:solidFill>
                <a:srgbClr val="C00000"/>
              </a:solidFill>
              <a:latin typeface="Meiryo UI" panose="020B0604030504040204" pitchFamily="50" charset="-128"/>
              <a:ea typeface="Meiryo UI" panose="020B0604030504040204" pitchFamily="50" charset="-128"/>
            </a:endParaRPr>
          </a:p>
          <a:p>
            <a:pPr fontAlgn="t">
              <a:lnSpc>
                <a:spcPts val="1500"/>
              </a:lnSpc>
              <a:buFont typeface="+mj-lt"/>
              <a:buAutoNum type="arabicPeriod"/>
            </a:pPr>
            <a:r>
              <a:rPr lang="ja-JP" altLang="ja-JP" sz="1200" dirty="0">
                <a:latin typeface="Meiryo UI" panose="020B0604030504040204" pitchFamily="50" charset="-128"/>
                <a:ea typeface="Meiryo UI" panose="020B0604030504040204" pitchFamily="50" charset="-128"/>
              </a:rPr>
              <a:t>ライセンス文書の提示は、参考和訳の方が親切？</a:t>
            </a:r>
            <a:endParaRPr lang="en-US" altLang="ja-JP" sz="1200" dirty="0">
              <a:latin typeface="Meiryo UI" panose="020B0604030504040204" pitchFamily="50" charset="-128"/>
              <a:ea typeface="Meiryo UI" panose="020B0604030504040204" pitchFamily="50" charset="-128"/>
            </a:endParaRPr>
          </a:p>
          <a:p>
            <a:pPr fontAlgn="t">
              <a:lnSpc>
                <a:spcPts val="1500"/>
              </a:lnSpc>
              <a:buFont typeface="+mj-lt"/>
              <a:buAutoNum type="arabicPeriod"/>
            </a:pPr>
            <a:r>
              <a:rPr lang="ja-JP" altLang="en-US" sz="1200" dirty="0">
                <a:latin typeface="Meiryo UI" panose="020B0604030504040204" pitchFamily="50" charset="-128"/>
                <a:ea typeface="Meiryo UI" panose="020B0604030504040204" pitchFamily="50" charset="-128"/>
              </a:rPr>
              <a:t>ライセンス文書の提供は名称や</a:t>
            </a:r>
            <a:r>
              <a:rPr lang="en-US" altLang="ja-JP" sz="1200" dirty="0">
                <a:latin typeface="Meiryo UI" panose="020B0604030504040204" pitchFamily="50" charset="-128"/>
                <a:ea typeface="Meiryo UI" panose="020B0604030504040204" pitchFamily="50" charset="-128"/>
              </a:rPr>
              <a:t>URL</a:t>
            </a:r>
            <a:r>
              <a:rPr lang="ja-JP" altLang="en-US" sz="1200" dirty="0">
                <a:latin typeface="Meiryo UI" panose="020B0604030504040204" pitchFamily="50" charset="-128"/>
                <a:ea typeface="Meiryo UI" panose="020B0604030504040204" pitchFamily="50" charset="-128"/>
              </a:rPr>
              <a:t>の記載だけでいい？</a:t>
            </a:r>
          </a:p>
          <a:p>
            <a:pPr fontAlgn="t">
              <a:lnSpc>
                <a:spcPts val="1500"/>
              </a:lnSpc>
              <a:buFont typeface="+mj-lt"/>
              <a:buAutoNum type="arabicPeriod"/>
            </a:pPr>
            <a:r>
              <a:rPr lang="ja-JP" altLang="en-US" sz="1200" dirty="0">
                <a:latin typeface="Meiryo UI" panose="020B0604030504040204" pitchFamily="50" charset="-128"/>
                <a:ea typeface="Meiryo UI" panose="020B0604030504040204" pitchFamily="50" charset="-128"/>
              </a:rPr>
              <a:t>ライセンス文書の提供は紙への印刷が必要？</a:t>
            </a:r>
          </a:p>
          <a:p>
            <a:pPr fontAlgn="t">
              <a:lnSpc>
                <a:spcPts val="1500"/>
              </a:lnSpc>
              <a:buFont typeface="+mj-lt"/>
              <a:buAutoNum type="arabicPeriod"/>
            </a:pPr>
            <a:r>
              <a:rPr lang="ja-JP" altLang="en-US" sz="1200" dirty="0">
                <a:latin typeface="Meiryo UI" panose="020B0604030504040204" pitchFamily="50" charset="-128"/>
                <a:ea typeface="Meiryo UI" panose="020B0604030504040204" pitchFamily="50" charset="-128"/>
              </a:rPr>
              <a:t>ライセンス文書を添付すると</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の改変になる？</a:t>
            </a:r>
            <a:endParaRPr lang="en-US" altLang="ja-JP" sz="1200" dirty="0">
              <a:latin typeface="Meiryo UI" panose="020B0604030504040204" pitchFamily="50" charset="-128"/>
              <a:ea typeface="Meiryo UI" panose="020B0604030504040204" pitchFamily="50" charset="-128"/>
            </a:endParaRPr>
          </a:p>
          <a:p>
            <a:pPr fontAlgn="t">
              <a:lnSpc>
                <a:spcPts val="1500"/>
              </a:lnSpc>
              <a:buFont typeface="+mj-lt"/>
              <a:buAutoNum type="arabicPeriod"/>
            </a:pPr>
            <a:r>
              <a:rPr lang="ja-JP" altLang="en-US" sz="1200" dirty="0">
                <a:latin typeface="Meiryo UI" panose="020B0604030504040204" pitchFamily="50" charset="-128"/>
                <a:ea typeface="Meiryo UI" panose="020B0604030504040204" pitchFamily="50" charset="-128"/>
              </a:rPr>
              <a:t>同じライセンス文書なら重複して記載する必要なし？　</a:t>
            </a:r>
            <a:endParaRPr lang="ja-JP" altLang="ja-JP" sz="1200" dirty="0">
              <a:latin typeface="Meiryo UI" panose="020B0604030504040204" pitchFamily="50" charset="-128"/>
              <a:ea typeface="Meiryo UI" panose="020B0604030504040204" pitchFamily="50" charset="-128"/>
            </a:endParaRPr>
          </a:p>
          <a:p>
            <a:pPr fontAlgn="t">
              <a:lnSpc>
                <a:spcPts val="1500"/>
              </a:lnSpc>
              <a:buFont typeface="+mj-lt"/>
              <a:buAutoNum type="arabicPeriod"/>
            </a:pPr>
            <a:r>
              <a:rPr lang="ja-JP" altLang="ja-JP" sz="1200" dirty="0">
                <a:latin typeface="Meiryo UI" panose="020B0604030504040204" pitchFamily="50" charset="-128"/>
                <a:ea typeface="Meiryo UI" panose="020B0604030504040204" pitchFamily="50" charset="-128"/>
              </a:rPr>
              <a:t>代行作業であれば、ライセンス条件は関係なし？</a:t>
            </a:r>
            <a:r>
              <a:rPr lang="ja-JP" altLang="en-US" sz="1200" dirty="0">
                <a:latin typeface="Meiryo UI" panose="020B0604030504040204" pitchFamily="50" charset="-128"/>
                <a:ea typeface="Meiryo UI" panose="020B0604030504040204" pitchFamily="50" charset="-128"/>
              </a:rPr>
              <a:t>　</a:t>
            </a:r>
            <a:endParaRPr lang="ja-JP" altLang="ja-JP" sz="1200" b="1" i="1" dirty="0">
              <a:solidFill>
                <a:srgbClr val="FF0000"/>
              </a:solidFill>
              <a:latin typeface="Meiryo UI" panose="020B0604030504040204" pitchFamily="50" charset="-128"/>
              <a:ea typeface="Meiryo UI" panose="020B0604030504040204" pitchFamily="50" charset="-128"/>
            </a:endParaRPr>
          </a:p>
          <a:p>
            <a:pPr fontAlgn="t">
              <a:lnSpc>
                <a:spcPts val="1500"/>
              </a:lnSpc>
              <a:buFont typeface="+mj-lt"/>
              <a:buAutoNum type="arabicPeriod"/>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入手した</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のライセンスを修正することは可能？</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fontAlgn="t">
              <a:lnSpc>
                <a:spcPts val="1500"/>
              </a:lnSpc>
              <a:buFont typeface="+mj-lt"/>
              <a:buAutoNum type="arabicPeriod"/>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製品の使用条件は自由に設定できる？</a:t>
            </a:r>
            <a:r>
              <a:rPr lang="en-US" altLang="ja-JP" sz="1200" b="1" i="1" dirty="0">
                <a:solidFill>
                  <a:srgbClr val="FF0000"/>
                </a:solidFill>
                <a:latin typeface="Meiryo UI" panose="020B0604030504040204" pitchFamily="50" charset="-128"/>
                <a:ea typeface="Meiryo UI" panose="020B0604030504040204" pitchFamily="50" charset="-128"/>
              </a:rPr>
              <a:t>NEW</a:t>
            </a:r>
          </a:p>
          <a:p>
            <a:pPr fontAlgn="t">
              <a:lnSpc>
                <a:spcPts val="1500"/>
              </a:lnSpc>
              <a:buFont typeface="+mj-lt"/>
              <a:buAutoNum type="arabicPeriod"/>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自社で開発した</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のライセンスを変更できる？</a:t>
            </a:r>
            <a:endParaRPr lang="ja-JP" altLang="ja-JP" sz="1200" dirty="0">
              <a:latin typeface="Meiryo UI" panose="020B0604030504040204" pitchFamily="50" charset="-128"/>
              <a:ea typeface="Meiryo UI" panose="020B0604030504040204" pitchFamily="50" charset="-128"/>
            </a:endParaRPr>
          </a:p>
          <a:p>
            <a:pPr fontAlgn="t">
              <a:lnSpc>
                <a:spcPts val="1500"/>
              </a:lnSpc>
              <a:buFont typeface="+mj-lt"/>
              <a:buAutoNum type="arabicPeriod"/>
            </a:pPr>
            <a:r>
              <a:rPr lang="ja-JP" altLang="ja-JP" sz="1200" dirty="0">
                <a:latin typeface="Meiryo UI" panose="020B0604030504040204" pitchFamily="50" charset="-128"/>
                <a:ea typeface="Meiryo UI" panose="020B0604030504040204" pitchFamily="50" charset="-128"/>
              </a:rPr>
              <a:t>改変したら、コミュニティへ提供する必要あり？</a:t>
            </a:r>
          </a:p>
          <a:p>
            <a:pPr fontAlgn="t">
              <a:lnSpc>
                <a:spcPts val="1500"/>
              </a:lnSpc>
              <a:buFont typeface="+mj-lt"/>
              <a:buAutoNum type="arabicPeriod"/>
            </a:pPr>
            <a:r>
              <a:rPr lang="ja-JP" altLang="en-US" sz="1200" dirty="0">
                <a:latin typeface="Meiryo UI" panose="020B0604030504040204" pitchFamily="50" charset="-128"/>
                <a:ea typeface="Meiryo UI" panose="020B0604030504040204" pitchFamily="50" charset="-128"/>
              </a:rPr>
              <a:t>ソース</a:t>
            </a:r>
            <a:r>
              <a:rPr lang="ja-JP" altLang="ja-JP" sz="1200" dirty="0">
                <a:latin typeface="Meiryo UI" panose="020B0604030504040204" pitchFamily="50" charset="-128"/>
                <a:ea typeface="Meiryo UI" panose="020B0604030504040204" pitchFamily="50" charset="-128"/>
              </a:rPr>
              <a:t>コードの提供は開発元の</a:t>
            </a:r>
            <a:r>
              <a:rPr lang="en-US" altLang="ja-JP" sz="1200" dirty="0">
                <a:latin typeface="Meiryo UI" panose="020B0604030504040204" pitchFamily="50" charset="-128"/>
                <a:ea typeface="Meiryo UI" panose="020B0604030504040204" pitchFamily="50" charset="-128"/>
              </a:rPr>
              <a:t>URL</a:t>
            </a:r>
            <a:r>
              <a:rPr lang="ja-JP" altLang="ja-JP" sz="1200" dirty="0">
                <a:latin typeface="Meiryo UI" panose="020B0604030504040204" pitchFamily="50" charset="-128"/>
                <a:ea typeface="Meiryo UI" panose="020B0604030504040204" pitchFamily="50" charset="-128"/>
              </a:rPr>
              <a:t>紹介で</a:t>
            </a:r>
            <a:r>
              <a:rPr lang="en-US" altLang="ja-JP" sz="1200" dirty="0">
                <a:latin typeface="Meiryo UI" panose="020B0604030504040204" pitchFamily="50" charset="-128"/>
                <a:ea typeface="Meiryo UI" panose="020B0604030504040204" pitchFamily="50" charset="-128"/>
              </a:rPr>
              <a:t>OK</a:t>
            </a:r>
            <a:r>
              <a:rPr lang="ja-JP" altLang="ja-JP" sz="1200" dirty="0">
                <a:latin typeface="Meiryo UI" panose="020B0604030504040204" pitchFamily="50" charset="-128"/>
                <a:ea typeface="Meiryo UI" panose="020B0604030504040204" pitchFamily="50" charset="-128"/>
              </a:rPr>
              <a:t>？</a:t>
            </a:r>
          </a:p>
          <a:p>
            <a:pPr fontAlgn="t">
              <a:lnSpc>
                <a:spcPts val="1500"/>
              </a:lnSpc>
              <a:buFont typeface="+mj-lt"/>
              <a:buAutoNum type="arabicPeriod"/>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ソースコードは全世界の人へ提供する？</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fontAlgn="t">
              <a:lnSpc>
                <a:spcPts val="1500"/>
              </a:lnSpc>
              <a:buFont typeface="+mj-lt"/>
              <a:buAutoNum type="arabicPeriod"/>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ソースコードは出荷する時に</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に掲載するだけでいい？　</a:t>
            </a:r>
            <a:endParaRPr lang="en-US" altLang="ja-JP" sz="1200" dirty="0">
              <a:latin typeface="Meiryo UI" panose="020B0604030504040204" pitchFamily="50" charset="-128"/>
              <a:ea typeface="Meiryo UI" panose="020B0604030504040204" pitchFamily="50" charset="-128"/>
            </a:endParaRPr>
          </a:p>
          <a:p>
            <a:pPr fontAlgn="t">
              <a:lnSpc>
                <a:spcPts val="1500"/>
              </a:lnSpc>
              <a:buFont typeface="+mj-lt"/>
              <a:buAutoNum type="arabicPeriod"/>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に含まれる他の</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もライセンス遵守が必要？</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fontAlgn="t">
              <a:lnSpc>
                <a:spcPts val="1500"/>
              </a:lnSpc>
              <a:buFont typeface="+mj-lt"/>
              <a:buAutoNum type="arabicPeriod"/>
            </a:pPr>
            <a:r>
              <a:rPr lang="ja-JP" altLang="ja-JP" sz="1200" dirty="0">
                <a:latin typeface="Meiryo UI" panose="020B0604030504040204" pitchFamily="50" charset="-128"/>
                <a:ea typeface="Meiryo UI" panose="020B0604030504040204" pitchFamily="50" charset="-128"/>
              </a:rPr>
              <a:t>依存関係でダウンロードされた</a:t>
            </a:r>
            <a:r>
              <a:rPr lang="en-US" altLang="ja-JP" sz="1200" dirty="0">
                <a:latin typeface="Meiryo UI" panose="020B0604030504040204" pitchFamily="50" charset="-128"/>
                <a:ea typeface="Meiryo UI" panose="020B0604030504040204" pitchFamily="50" charset="-128"/>
              </a:rPr>
              <a:t>OSS</a:t>
            </a:r>
            <a:r>
              <a:rPr lang="ja-JP" altLang="ja-JP" sz="1200" dirty="0">
                <a:latin typeface="Meiryo UI" panose="020B0604030504040204" pitchFamily="50" charset="-128"/>
                <a:ea typeface="Meiryo UI" panose="020B0604030504040204" pitchFamily="50" charset="-128"/>
              </a:rPr>
              <a:t>は気にせず配布可能？</a:t>
            </a:r>
            <a:endParaRPr lang="en-US" altLang="ja-JP" sz="1200" dirty="0">
              <a:latin typeface="Meiryo UI" panose="020B0604030504040204" pitchFamily="50" charset="-128"/>
              <a:ea typeface="Meiryo UI" panose="020B0604030504040204" pitchFamily="50" charset="-128"/>
            </a:endParaRPr>
          </a:p>
        </p:txBody>
      </p:sp>
      <p:sp>
        <p:nvSpPr>
          <p:cNvPr id="6" name="コンテンツ プレースホルダー 5"/>
          <p:cNvSpPr>
            <a:spLocks noGrp="1"/>
          </p:cNvSpPr>
          <p:nvPr>
            <p:ph sz="half" idx="2"/>
          </p:nvPr>
        </p:nvSpPr>
        <p:spPr>
          <a:xfrm>
            <a:off x="4067944" y="692696"/>
            <a:ext cx="5004048" cy="5949280"/>
          </a:xfrm>
          <a:ln>
            <a:noFill/>
          </a:ln>
        </p:spPr>
        <p:txBody>
          <a:bodyPr>
            <a:normAutofit/>
          </a:bodyPr>
          <a:lstStyle/>
          <a:p>
            <a:pPr fontAlgn="t">
              <a:lnSpc>
                <a:spcPts val="1500"/>
              </a:lnSpc>
              <a:buFont typeface="+mj-lt"/>
              <a:buAutoNum type="arabicPeriod" startAt="26"/>
            </a:pPr>
            <a:r>
              <a:rPr lang="ja-JP" altLang="en-US" sz="1200" dirty="0">
                <a:latin typeface="Meiryo UI" panose="020B0604030504040204" pitchFamily="50" charset="-128"/>
                <a:ea typeface="Meiryo UI" panose="020B0604030504040204" pitchFamily="50" charset="-128"/>
              </a:rPr>
              <a:t>サーバーからの機能提供は、配布と同じですか？　</a:t>
            </a:r>
            <a:r>
              <a:rPr lang="en-US" altLang="ja-JP" sz="1200" b="1" i="1" dirty="0">
                <a:solidFill>
                  <a:srgbClr val="FF0000"/>
                </a:solidFill>
                <a:latin typeface="Meiryo UI" panose="020B0604030504040204" pitchFamily="50" charset="-128"/>
                <a:ea typeface="Meiryo UI" panose="020B0604030504040204" pitchFamily="50" charset="-128"/>
              </a:rPr>
              <a:t>NEW</a:t>
            </a:r>
            <a:r>
              <a:rPr lang="ja-JP" altLang="en-US" sz="1200" dirty="0">
                <a:latin typeface="Meiryo UI" panose="020B0604030504040204" pitchFamily="50" charset="-128"/>
                <a:ea typeface="Meiryo UI" panose="020B0604030504040204" pitchFamily="50" charset="-128"/>
              </a:rPr>
              <a:t>　</a:t>
            </a:r>
            <a:r>
              <a:rPr lang="en-US" altLang="ja-JP" sz="1200" b="1" i="1" dirty="0">
                <a:solidFill>
                  <a:srgbClr val="FF0000"/>
                </a:solidFill>
                <a:latin typeface="Meiryo UI" panose="020B0604030504040204" pitchFamily="50" charset="-128"/>
                <a:ea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endParaRPr>
          </a:p>
          <a:p>
            <a:pPr fontAlgn="t">
              <a:lnSpc>
                <a:spcPts val="1500"/>
              </a:lnSpc>
              <a:buFont typeface="+mj-lt"/>
              <a:buAutoNum type="arabicPeriod" startAt="26"/>
            </a:pPr>
            <a:r>
              <a:rPr lang="ja-JP" altLang="en-US" sz="1200" dirty="0">
                <a:latin typeface="Meiryo UI" panose="020B0604030504040204" pitchFamily="50" charset="-128"/>
                <a:ea typeface="Meiryo UI" panose="020B0604030504040204" pitchFamily="50" charset="-128"/>
              </a:rPr>
              <a:t>両立しないライセンスの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を含む</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を利用できる？　</a:t>
            </a:r>
            <a:endParaRPr lang="en-US" altLang="ja-JP" sz="1200" dirty="0">
              <a:latin typeface="Meiryo UI" panose="020B0604030504040204" pitchFamily="50" charset="-128"/>
              <a:ea typeface="Meiryo UI" panose="020B0604030504040204" pitchFamily="50" charset="-128"/>
            </a:endParaRPr>
          </a:p>
          <a:p>
            <a:pPr marL="354013" indent="-354013" fontAlgn="t">
              <a:lnSpc>
                <a:spcPts val="1500"/>
              </a:lnSpc>
              <a:buFont typeface="+mj-lt"/>
              <a:buAutoNum type="arabicPeriod" startAt="26"/>
            </a:pPr>
            <a:r>
              <a:rPr lang="ja-JP" altLang="ja-JP" sz="1200" dirty="0">
                <a:latin typeface="Meiryo UI" panose="020B0604030504040204" pitchFamily="50" charset="-128"/>
                <a:ea typeface="Meiryo UI" panose="020B0604030504040204" pitchFamily="50" charset="-128"/>
              </a:rPr>
              <a:t>動作しないならライセンスを守る必要はない？ </a:t>
            </a:r>
            <a:endParaRPr lang="en-US" altLang="ja-JP" sz="1200" dirty="0">
              <a:latin typeface="Meiryo UI" panose="020B0604030504040204" pitchFamily="50" charset="-128"/>
              <a:ea typeface="Meiryo UI" panose="020B0604030504040204" pitchFamily="50" charset="-128"/>
            </a:endParaRPr>
          </a:p>
          <a:p>
            <a:pPr marL="357188" indent="-357188" fontAlgn="t">
              <a:lnSpc>
                <a:spcPts val="1500"/>
              </a:lnSpc>
              <a:buFont typeface="+mj-lt"/>
              <a:buAutoNum type="arabicPeriod" startAt="26"/>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自動生成部分と一致した</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のライセンス遵守が必要？</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357188" indent="-357188" fontAlgn="t">
              <a:lnSpc>
                <a:spcPts val="1500"/>
              </a:lnSpc>
              <a:buFont typeface="+mj-lt"/>
              <a:buAutoNum type="arabicPeriod" startAt="26"/>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の開発ツールの成果物は</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になる？ </a:t>
            </a:r>
            <a:r>
              <a:rPr lang="en-US" altLang="ja-JP" sz="12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p>
          <a:p>
            <a:pPr marL="357188" indent="-357188" fontAlgn="t">
              <a:lnSpc>
                <a:spcPts val="1500"/>
              </a:lnSpc>
              <a:buFont typeface="+mj-lt"/>
              <a:buAutoNum type="arabicPeriod" startAt="26"/>
            </a:pPr>
            <a:r>
              <a:rPr lang="ja-JP" altLang="en-US" sz="1200" dirty="0">
                <a:latin typeface="Meiryo UI" panose="020B0604030504040204" pitchFamily="50" charset="-128"/>
                <a:ea typeface="Meiryo UI" panose="020B0604030504040204" pitchFamily="50" charset="-128"/>
              </a:rPr>
              <a:t>デュアルライセンスは両方のライセンスを遵守する？</a:t>
            </a:r>
            <a:r>
              <a:rPr lang="ja-JP" altLang="ja-JP" sz="1200" dirty="0">
                <a:latin typeface="Meiryo UI" panose="020B0604030504040204" pitchFamily="50" charset="-128"/>
                <a:ea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endParaRPr>
          </a:p>
          <a:p>
            <a:pPr marL="357188" indent="-357188" fontAlgn="t">
              <a:lnSpc>
                <a:spcPts val="1500"/>
              </a:lnSpc>
              <a:buFont typeface="+mj-lt"/>
              <a:buAutoNum type="arabicPeriod" startAt="26"/>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デュアルライセンスは選択した方だけ添付すればいい？　</a:t>
            </a:r>
            <a:endParaRPr lang="en-US" altLang="ja-JP" sz="1200" dirty="0">
              <a:solidFill>
                <a:srgbClr val="C00000"/>
              </a:solidFill>
              <a:latin typeface="Meiryo UI" panose="020B0604030504040204" pitchFamily="50" charset="-128"/>
              <a:ea typeface="Meiryo UI" panose="020B0604030504040204" pitchFamily="50" charset="-128"/>
            </a:endParaRPr>
          </a:p>
          <a:p>
            <a:pPr marL="357188" indent="-357188" fontAlgn="t">
              <a:lnSpc>
                <a:spcPts val="1500"/>
              </a:lnSpc>
              <a:buFont typeface="+mj-lt"/>
              <a:buAutoNum type="arabicPeriod" startAt="26"/>
            </a:pPr>
            <a:r>
              <a:rPr lang="ja-JP" altLang="en-US" sz="1200" dirty="0">
                <a:latin typeface="Meiryo UI" panose="020B0604030504040204" pitchFamily="50" charset="-128"/>
                <a:ea typeface="Meiryo UI" panose="020B0604030504040204" pitchFamily="50" charset="-128"/>
              </a:rPr>
              <a:t>デュアルライセンスへの貢献はデュアルライセンスにする？</a:t>
            </a:r>
            <a:endParaRPr lang="en-US" altLang="ja-JP" sz="1200" dirty="0">
              <a:latin typeface="Meiryo UI" panose="020B0604030504040204" pitchFamily="50" charset="-128"/>
              <a:ea typeface="Meiryo UI" panose="020B0604030504040204" pitchFamily="50" charset="-128"/>
            </a:endParaRPr>
          </a:p>
          <a:p>
            <a:pPr marL="357188" indent="-357188" fontAlgn="t">
              <a:lnSpc>
                <a:spcPts val="1500"/>
              </a:lnSpc>
              <a:buFont typeface="+mj-lt"/>
              <a:buAutoNum type="arabicPeriod" startAt="26"/>
            </a:pPr>
            <a:r>
              <a:rPr lang="en-US" altLang="ja-JP" sz="1200" dirty="0">
                <a:latin typeface="Meiryo UI" panose="020B0604030504040204" pitchFamily="50" charset="-128"/>
                <a:ea typeface="Meiryo UI" panose="020B0604030504040204" pitchFamily="50" charset="-128"/>
              </a:rPr>
              <a:t>Web</a:t>
            </a:r>
            <a:r>
              <a:rPr lang="ja-JP" altLang="en-US" sz="1200" dirty="0">
                <a:latin typeface="Meiryo UI" panose="020B0604030504040204" pitchFamily="50" charset="-128"/>
                <a:ea typeface="Meiryo UI" panose="020B0604030504040204" pitchFamily="50" charset="-128"/>
              </a:rPr>
              <a:t>サイトよりソースコードに記載されているライセンスが優先する？ </a:t>
            </a:r>
            <a:r>
              <a:rPr lang="en-US" altLang="ja-JP" sz="1200" b="1" i="1" dirty="0">
                <a:solidFill>
                  <a:srgbClr val="FF0000"/>
                </a:solidFill>
                <a:latin typeface="Meiryo UI" panose="020B0604030504040204" pitchFamily="50" charset="-128"/>
                <a:ea typeface="Meiryo UI" panose="020B0604030504040204" pitchFamily="50" charset="-128"/>
              </a:rPr>
              <a:t>NEW</a:t>
            </a:r>
            <a:endParaRPr lang="en-US" altLang="ja-JP" sz="1200" dirty="0">
              <a:latin typeface="Meiryo UI" panose="020B0604030504040204" pitchFamily="50" charset="-128"/>
              <a:ea typeface="Meiryo UI" panose="020B0604030504040204" pitchFamily="50" charset="-128"/>
            </a:endParaRPr>
          </a:p>
          <a:p>
            <a:pPr marL="357188" indent="-357188" fontAlgn="t">
              <a:lnSpc>
                <a:spcPts val="1500"/>
              </a:lnSpc>
              <a:buFont typeface="+mj-lt"/>
              <a:buAutoNum type="arabicPeriod" startAt="26"/>
            </a:pPr>
            <a:r>
              <a:rPr lang="ja-JP" altLang="ja-JP" sz="1200" dirty="0">
                <a:latin typeface="Meiryo UI" panose="020B0604030504040204" pitchFamily="50" charset="-128"/>
                <a:ea typeface="Meiryo UI" panose="020B0604030504040204" pitchFamily="50" charset="-128"/>
              </a:rPr>
              <a:t>組込機器に組み込んだ</a:t>
            </a:r>
            <a:r>
              <a:rPr lang="en-US" altLang="ja-JP" sz="1200" dirty="0">
                <a:latin typeface="Meiryo UI" panose="020B0604030504040204" pitchFamily="50" charset="-128"/>
                <a:ea typeface="Meiryo UI" panose="020B0604030504040204" pitchFamily="50" charset="-128"/>
              </a:rPr>
              <a:t>OSS</a:t>
            </a:r>
            <a:r>
              <a:rPr lang="ja-JP" altLang="ja-JP" sz="1200" dirty="0">
                <a:latin typeface="Meiryo UI" panose="020B0604030504040204" pitchFamily="50" charset="-128"/>
                <a:ea typeface="Meiryo UI" panose="020B0604030504040204" pitchFamily="50" charset="-128"/>
              </a:rPr>
              <a:t>は配布にならない？</a:t>
            </a:r>
            <a:endParaRPr lang="en-US" altLang="ja-JP" sz="1200" dirty="0">
              <a:latin typeface="Meiryo UI" panose="020B0604030504040204" pitchFamily="50" charset="-128"/>
              <a:ea typeface="Meiryo UI" panose="020B0604030504040204" pitchFamily="50" charset="-128"/>
            </a:endParaRPr>
          </a:p>
          <a:p>
            <a:pPr marL="357188" indent="-357188" fontAlgn="t">
              <a:lnSpc>
                <a:spcPts val="1500"/>
              </a:lnSpc>
              <a:buFont typeface="+mj-lt"/>
              <a:buAutoNum type="arabicPeriod" startAt="26"/>
            </a:pPr>
            <a:r>
              <a:rPr lang="en-US" altLang="ja-JP" sz="1200" dirty="0">
                <a:latin typeface="Meiryo UI" panose="020B0604030504040204" pitchFamily="50" charset="-128"/>
                <a:ea typeface="Meiryo UI" panose="020B0604030504040204" pitchFamily="50" charset="-128"/>
              </a:rPr>
              <a:t>OEM</a:t>
            </a:r>
            <a:r>
              <a:rPr lang="ja-JP" altLang="en-US" sz="1200" dirty="0">
                <a:latin typeface="Meiryo UI" panose="020B0604030504040204" pitchFamily="50" charset="-128"/>
                <a:ea typeface="Meiryo UI" panose="020B0604030504040204" pitchFamily="50" charset="-128"/>
              </a:rPr>
              <a:t>商品に添付された</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関連の情報提供は不要？　</a:t>
            </a:r>
            <a:endParaRPr lang="en-US" altLang="ja-JP" sz="1200" b="1" i="1" dirty="0">
              <a:solidFill>
                <a:srgbClr val="C00000"/>
              </a:solidFill>
              <a:latin typeface="Meiryo UI" panose="020B0604030504040204" pitchFamily="50" charset="-128"/>
              <a:ea typeface="Meiryo UI" panose="020B0604030504040204" pitchFamily="50" charset="-128"/>
            </a:endParaRPr>
          </a:p>
          <a:p>
            <a:pPr marL="357188" indent="-357188" fontAlgn="t">
              <a:lnSpc>
                <a:spcPts val="1500"/>
              </a:lnSpc>
              <a:buFont typeface="+mj-lt"/>
              <a:buAutoNum type="arabicPeriod" startAt="26"/>
            </a:pPr>
            <a:r>
              <a:rPr lang="ja-JP" altLang="en-US" sz="1200" dirty="0">
                <a:latin typeface="Meiryo UI" panose="020B0604030504040204" pitchFamily="50" charset="-128"/>
                <a:ea typeface="Meiryo UI" panose="020B0604030504040204" pitchFamily="50" charset="-128"/>
              </a:rPr>
              <a:t>他社ソフトに含まれる</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のライセンスを遵守する必要あり？　</a:t>
            </a:r>
            <a:endParaRPr lang="en-US" altLang="ja-JP" sz="1200" dirty="0">
              <a:solidFill>
                <a:srgbClr val="C00000"/>
              </a:solidFill>
              <a:latin typeface="Meiryo UI" panose="020B0604030504040204" pitchFamily="50" charset="-128"/>
              <a:ea typeface="Meiryo UI" panose="020B0604030504040204" pitchFamily="50" charset="-128"/>
            </a:endParaRPr>
          </a:p>
          <a:p>
            <a:pPr marL="357188" indent="-357188" fontAlgn="t">
              <a:lnSpc>
                <a:spcPts val="1500"/>
              </a:lnSpc>
              <a:buFont typeface="+mj-lt"/>
              <a:buAutoNum type="arabicPeriod" startAt="26"/>
            </a:pPr>
            <a:r>
              <a:rPr lang="ja-JP" altLang="ja-JP" sz="1200" dirty="0">
                <a:latin typeface="Meiryo UI" panose="020B0604030504040204" pitchFamily="50" charset="-128"/>
                <a:ea typeface="Meiryo UI" panose="020B0604030504040204" pitchFamily="50" charset="-128"/>
              </a:rPr>
              <a:t>著作権表示は著作者名だけで</a:t>
            </a:r>
            <a:r>
              <a:rPr lang="en-US" altLang="ja-JP" sz="1200" dirty="0">
                <a:latin typeface="Meiryo UI" panose="020B0604030504040204" pitchFamily="50" charset="-128"/>
                <a:ea typeface="Meiryo UI" panose="020B0604030504040204" pitchFamily="50" charset="-128"/>
              </a:rPr>
              <a:t>OK</a:t>
            </a:r>
            <a:r>
              <a:rPr lang="ja-JP" altLang="ja-JP" sz="1200" dirty="0">
                <a:latin typeface="Meiryo UI" panose="020B0604030504040204" pitchFamily="50" charset="-128"/>
                <a:ea typeface="Meiryo UI" panose="020B0604030504040204" pitchFamily="50" charset="-128"/>
              </a:rPr>
              <a:t>？</a:t>
            </a:r>
            <a:endParaRPr lang="en-US" altLang="ja-JP" sz="1200" dirty="0">
              <a:latin typeface="Meiryo UI" panose="020B0604030504040204" pitchFamily="50" charset="-128"/>
              <a:ea typeface="Meiryo UI" panose="020B0604030504040204" pitchFamily="50" charset="-128"/>
            </a:endParaRPr>
          </a:p>
          <a:p>
            <a:pPr marL="357188" indent="-357188" fontAlgn="t">
              <a:lnSpc>
                <a:spcPts val="1500"/>
              </a:lnSpc>
              <a:buFont typeface="+mj-lt"/>
              <a:buAutoNum type="arabicPeriod" startAt="26"/>
            </a:pPr>
            <a:r>
              <a:rPr lang="ja-JP" altLang="en-US" sz="1200" dirty="0">
                <a:latin typeface="Meiryo UI" panose="020B0604030504040204" pitchFamily="50" charset="-128"/>
                <a:ea typeface="Meiryo UI" panose="020B0604030504040204" pitchFamily="50" charset="-128"/>
              </a:rPr>
              <a:t>著作権表示は、ソースコードだけを確認すればいい？</a:t>
            </a:r>
            <a:r>
              <a:rPr lang="ja-JP" altLang="ja-JP" sz="1200" dirty="0">
                <a:latin typeface="Meiryo UI" panose="020B0604030504040204" pitchFamily="50" charset="-128"/>
                <a:ea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endParaRPr>
          </a:p>
          <a:p>
            <a:pPr marL="357188" indent="-357188" fontAlgn="t">
              <a:lnSpc>
                <a:spcPts val="1500"/>
              </a:lnSpc>
              <a:buFont typeface="+mj-lt"/>
              <a:buAutoNum type="arabicPeriod" startAt="26"/>
            </a:pPr>
            <a:r>
              <a:rPr lang="ja-JP" altLang="en-US" sz="1200" dirty="0">
                <a:latin typeface="Meiryo UI" panose="020B0604030504040204" pitchFamily="50" charset="-128"/>
                <a:ea typeface="Meiryo UI" panose="020B0604030504040204" pitchFamily="50" charset="-128"/>
              </a:rPr>
              <a:t>著作権表示が無いまま利用してもよい？　</a:t>
            </a:r>
            <a:endParaRPr lang="en-US" altLang="ja-JP" sz="1200" dirty="0">
              <a:latin typeface="Meiryo UI" panose="020B0604030504040204" pitchFamily="50" charset="-128"/>
              <a:ea typeface="Meiryo UI" panose="020B0604030504040204" pitchFamily="50" charset="-128"/>
            </a:endParaRPr>
          </a:p>
          <a:p>
            <a:pPr marL="357188" indent="-357188" fontAlgn="t">
              <a:lnSpc>
                <a:spcPts val="1500"/>
              </a:lnSpc>
              <a:buFont typeface="+mj-lt"/>
              <a:buAutoNum type="arabicPeriod" startAt="26"/>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ライセンスが無いソフトは自由に利用できる？ </a:t>
            </a:r>
            <a:r>
              <a:rPr lang="en-US" altLang="ja-JP" sz="12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p>
          <a:p>
            <a:pPr marL="357188" indent="-357188" fontAlgn="t">
              <a:lnSpc>
                <a:spcPts val="1500"/>
              </a:lnSpc>
              <a:buFont typeface="+mj-lt"/>
              <a:buAutoNum type="arabicPeriod" startAt="26"/>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には条件はありませんか？ </a:t>
            </a:r>
            <a:r>
              <a:rPr lang="en-US" altLang="ja-JP" sz="12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p>
          <a:p>
            <a:pPr marL="357188" indent="-357188" fontAlgn="t">
              <a:lnSpc>
                <a:spcPts val="1500"/>
              </a:lnSpc>
              <a:buFont typeface="+mj-lt"/>
              <a:buAutoNum type="arabicPeriod" startAt="26"/>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免責付き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には条件はありませんか？ </a:t>
            </a:r>
            <a:r>
              <a:rPr lang="en-US" altLang="ja-JP" sz="12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p>
          <a:p>
            <a:pPr marL="357188" indent="-357188" fontAlgn="t">
              <a:lnSpc>
                <a:spcPts val="1500"/>
              </a:lnSpc>
              <a:buFont typeface="+mj-lt"/>
              <a:buAutoNum type="arabicPeriod" startAt="26"/>
            </a:pPr>
            <a:r>
              <a:rPr lang="ja-JP" altLang="en-US" sz="1200" dirty="0">
                <a:latin typeface="Meiryo UI" panose="020B0604030504040204" pitchFamily="50" charset="-128"/>
                <a:ea typeface="Meiryo UI" panose="020B0604030504040204" pitchFamily="50" charset="-128"/>
              </a:rPr>
              <a:t>社内であれば、商用利用禁止でも利用できる？ </a:t>
            </a:r>
            <a:r>
              <a:rPr lang="en-US" altLang="ja-JP" sz="1200" b="1" i="1" dirty="0">
                <a:solidFill>
                  <a:srgbClr val="FF0000"/>
                </a:solidFill>
                <a:latin typeface="Meiryo UI" panose="020B0604030504040204" pitchFamily="50" charset="-128"/>
                <a:ea typeface="Meiryo UI" panose="020B0604030504040204" pitchFamily="50" charset="-128"/>
              </a:rPr>
              <a:t>NEW</a:t>
            </a:r>
          </a:p>
          <a:p>
            <a:pPr marL="357188" indent="-357188" fontAlgn="t">
              <a:lnSpc>
                <a:spcPts val="1500"/>
              </a:lnSpc>
              <a:buFont typeface="+mj-lt"/>
              <a:buAutoNum type="arabicPeriod" startAt="26"/>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サイトにあるドキュメントを利用できる？</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357188" indent="-357188" fontAlgn="t">
              <a:lnSpc>
                <a:spcPts val="1500"/>
              </a:lnSpc>
              <a:buFont typeface="+mj-lt"/>
              <a:buAutoNum type="arabicPeriod" startAt="26"/>
            </a:pP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の書籍等に掲載されたサンプルコードを利用できる？</a:t>
            </a:r>
            <a:endParaRPr lang="en-US" altLang="ja-JP" sz="1200" dirty="0">
              <a:latin typeface="Meiryo UI" panose="020B0604030504040204" pitchFamily="50" charset="-128"/>
              <a:ea typeface="Meiryo UI" panose="020B0604030504040204" pitchFamily="50" charset="-128"/>
            </a:endParaRPr>
          </a:p>
          <a:p>
            <a:pPr marL="357188" indent="-357188" fontAlgn="t">
              <a:lnSpc>
                <a:spcPts val="1500"/>
              </a:lnSpc>
              <a:buFont typeface="+mj-lt"/>
              <a:buAutoNum type="arabicPeriod" startAt="26"/>
            </a:pP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を製品に組み込んでも</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は免責される？　</a:t>
            </a:r>
            <a:endParaRPr lang="en-US" altLang="ja-JP" sz="1200" dirty="0">
              <a:latin typeface="Meiryo UI" panose="020B0604030504040204" pitchFamily="50" charset="-128"/>
              <a:ea typeface="Meiryo UI" panose="020B0604030504040204" pitchFamily="50" charset="-128"/>
            </a:endParaRPr>
          </a:p>
          <a:p>
            <a:pPr marL="357188" indent="-357188" fontAlgn="t">
              <a:lnSpc>
                <a:spcPts val="1500"/>
              </a:lnSpc>
              <a:buFont typeface="+mj-lt"/>
              <a:buAutoNum type="arabicPeriod" startAt="26"/>
            </a:pPr>
            <a:r>
              <a:rPr lang="ja-JP" altLang="en-US" sz="1200" dirty="0">
                <a:latin typeface="Meiryo UI" panose="020B0604030504040204" pitchFamily="50" charset="-128"/>
                <a:ea typeface="Meiryo UI" panose="020B0604030504040204" pitchFamily="50" charset="-128"/>
              </a:rPr>
              <a:t>用語集　</a:t>
            </a:r>
            <a:r>
              <a:rPr lang="en-US" altLang="ja-JP" sz="1200" b="1" i="1" dirty="0">
                <a:solidFill>
                  <a:srgbClr val="FF0000"/>
                </a:solidFill>
                <a:latin typeface="Meiryo UI" panose="020B0604030504040204" pitchFamily="50" charset="-128"/>
                <a:ea typeface="Meiryo UI" panose="020B0604030504040204" pitchFamily="50" charset="-128"/>
              </a:rPr>
              <a:t>NEW</a:t>
            </a:r>
            <a:endParaRPr lang="ja-JP" altLang="en-US" sz="1200" b="1" i="1" dirty="0">
              <a:solidFill>
                <a:srgbClr val="FF0000"/>
              </a:solidFill>
              <a:latin typeface="Meiryo UI" panose="020B0604030504040204" pitchFamily="50" charset="-128"/>
              <a:ea typeface="Meiryo UI" panose="020B0604030504040204" pitchFamily="50" charset="-128"/>
            </a:endParaRPr>
          </a:p>
          <a:p>
            <a:pPr marL="228600" indent="-228600">
              <a:lnSpc>
                <a:spcPts val="1500"/>
              </a:lnSpc>
              <a:buFont typeface="+mj-lt"/>
              <a:buAutoNum type="arabicPeriod" startAt="26"/>
            </a:pPr>
            <a:endParaRPr lang="ja-JP" altLang="en-US" sz="1200" dirty="0">
              <a:latin typeface="Meiryo UI" panose="020B0604030504040204" pitchFamily="50" charset="-128"/>
              <a:ea typeface="Meiryo UI" panose="020B0604030504040204" pitchFamily="50" charset="-128"/>
            </a:endParaRPr>
          </a:p>
          <a:p>
            <a:pPr>
              <a:lnSpc>
                <a:spcPts val="1500"/>
              </a:lnSpc>
              <a:buFont typeface="+mj-lt"/>
              <a:buAutoNum type="arabicPeriod" startAt="26"/>
            </a:pPr>
            <a:endParaRPr kumimoji="1" lang="ja-JP" altLang="en-US" sz="1200" dirty="0"/>
          </a:p>
        </p:txBody>
      </p:sp>
      <p:sp>
        <p:nvSpPr>
          <p:cNvPr id="4" name="フッター プレースホルダー 3"/>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タイトル 6"/>
          <p:cNvSpPr>
            <a:spLocks noGrp="1"/>
          </p:cNvSpPr>
          <p:nvPr>
            <p:ph type="title"/>
          </p:nvPr>
        </p:nvSpPr>
        <p:spPr>
          <a:xfrm>
            <a:off x="457200" y="169762"/>
            <a:ext cx="8229600" cy="378918"/>
          </a:xfrm>
        </p:spPr>
        <p:txBody>
          <a:bodyPr>
            <a:noAutofit/>
          </a:bodyPr>
          <a:lstStyle/>
          <a:p>
            <a:r>
              <a:rPr kumimoji="1" lang="en-US" altLang="ja-JP" sz="2800" u="sng" dirty="0">
                <a:latin typeface="Meiryo UI" panose="020B0604030504040204" pitchFamily="50" charset="-128"/>
                <a:ea typeface="Meiryo UI" panose="020B0604030504040204" pitchFamily="50" charset="-128"/>
              </a:rPr>
              <a:t>QA</a:t>
            </a:r>
            <a:r>
              <a:rPr kumimoji="1" lang="ja-JP" altLang="en-US" sz="2800" u="sng" dirty="0">
                <a:latin typeface="Meiryo UI" panose="020B0604030504040204" pitchFamily="50" charset="-128"/>
                <a:ea typeface="Meiryo UI" panose="020B0604030504040204" pitchFamily="50" charset="-128"/>
              </a:rPr>
              <a:t>一覧（目次）</a:t>
            </a:r>
          </a:p>
        </p:txBody>
      </p:sp>
      <p:sp>
        <p:nvSpPr>
          <p:cNvPr id="9" name="スライド番号プレースホルダー 8">
            <a:extLst>
              <a:ext uri="{FF2B5EF4-FFF2-40B4-BE49-F238E27FC236}">
                <a16:creationId xmlns:a16="http://schemas.microsoft.com/office/drawing/2014/main" id="{8B5CC1D5-7359-4AE4-977C-AD3D2292979B}"/>
              </a:ext>
            </a:extLst>
          </p:cNvPr>
          <p:cNvSpPr>
            <a:spLocks noGrp="1"/>
          </p:cNvSpPr>
          <p:nvPr>
            <p:ph type="sldNum" sz="quarter" idx="12"/>
          </p:nvPr>
        </p:nvSpPr>
        <p:spPr/>
        <p:txBody>
          <a:bodyPr/>
          <a:lstStyle/>
          <a:p>
            <a:fld id="{CA73D1A0-EDAA-48A0-B59C-E1DC4E30C901}" type="slidenum">
              <a:rPr kumimoji="1" lang="ja-JP" altLang="en-US" smtClean="0"/>
              <a:t>1</a:t>
            </a:fld>
            <a:endParaRPr kumimoji="1" lang="ja-JP" altLang="en-US"/>
          </a:p>
        </p:txBody>
      </p:sp>
    </p:spTree>
    <p:extLst>
      <p:ext uri="{BB962C8B-B14F-4D97-AF65-F5344CB8AC3E}">
        <p14:creationId xmlns:p14="http://schemas.microsoft.com/office/powerpoint/2010/main" val="2012581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60493"/>
            <a:ext cx="8280920" cy="354882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700" dirty="0">
                <a:latin typeface="Meiryo UI" panose="020B0604030504040204" pitchFamily="50" charset="-128"/>
                <a:ea typeface="Meiryo UI" panose="020B0604030504040204" pitchFamily="50" charset="-128"/>
                <a:cs typeface="Meiryo UI" panose="020B0604030504040204" pitchFamily="50" charset="-128"/>
              </a:rPr>
              <a:t>自社で開発した</a:t>
            </a:r>
            <a:r>
              <a:rPr lang="en-US" altLang="ja-JP" sz="27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700" dirty="0">
                <a:latin typeface="Meiryo UI" panose="020B0604030504040204" pitchFamily="50" charset="-128"/>
                <a:ea typeface="Meiryo UI" panose="020B0604030504040204" pitchFamily="50" charset="-128"/>
                <a:cs typeface="Meiryo UI" panose="020B0604030504040204" pitchFamily="50" charset="-128"/>
              </a:rPr>
              <a:t>のライセンスを変更できる？</a:t>
            </a:r>
            <a:endParaRPr kumimoji="1" lang="ja-JP" altLang="en-US" sz="27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73016"/>
            <a:ext cx="8291264" cy="2736304"/>
          </a:xfrm>
        </p:spPr>
        <p:txBody>
          <a:bodyPr>
            <a:noAutofit/>
          </a:bodyPr>
          <a:lstStyle/>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このプログラムに自社以外からの貢献がまだ入っておらず、著作者が自社のみの状態であれば、自社の意志でライセンスを変更することが可能です。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既にこのプログラムに他者からの貢献が入っている場合は、すべての貢献者の同意を得られればライセンスを変更することが可能です。</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18105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自社が作成して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として公開したプログラムのライセンスを変更して配布したいのですが、変更することができますか？</a:t>
            </a:r>
          </a:p>
        </p:txBody>
      </p:sp>
      <p:sp>
        <p:nvSpPr>
          <p:cNvPr id="9" name="テキスト ボックス 8"/>
          <p:cNvSpPr txBox="1"/>
          <p:nvPr/>
        </p:nvSpPr>
        <p:spPr>
          <a:xfrm>
            <a:off x="3131840" y="2803575"/>
            <a:ext cx="230425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76976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両立</a:t>
            </a:r>
            <a:r>
              <a:rPr lang="ja-JP" altLang="en-US" sz="1200" dirty="0">
                <a:latin typeface="Meiryo UI" panose="020B0604030504040204" pitchFamily="50" charset="-128"/>
                <a:ea typeface="Meiryo UI" panose="020B0604030504040204" pitchFamily="50" charset="-128"/>
              </a:rPr>
              <a:t>性</a:t>
            </a:r>
            <a:endParaRPr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4353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0E49E952-D0DE-4DAB-A935-3AC41C4665D4}"/>
              </a:ext>
            </a:extLst>
          </p:cNvPr>
          <p:cNvSpPr>
            <a:spLocks noGrp="1"/>
          </p:cNvSpPr>
          <p:nvPr>
            <p:ph type="sldNum" sz="quarter" idx="12"/>
          </p:nvPr>
        </p:nvSpPr>
        <p:spPr/>
        <p:txBody>
          <a:bodyPr/>
          <a:lstStyle/>
          <a:p>
            <a:fld id="{CA73D1A0-EDAA-48A0-B59C-E1DC4E30C901}" type="slidenum">
              <a:rPr lang="ja-JP" altLang="en-US" smtClean="0"/>
              <a:pPr/>
              <a:t>19</a:t>
            </a:fld>
            <a:endParaRPr lang="ja-JP" altLang="en-US"/>
          </a:p>
        </p:txBody>
      </p:sp>
    </p:spTree>
    <p:extLst>
      <p:ext uri="{BB962C8B-B14F-4D97-AF65-F5344CB8AC3E}">
        <p14:creationId xmlns:p14="http://schemas.microsoft.com/office/powerpoint/2010/main" val="3663511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398240"/>
            <a:ext cx="8280920" cy="398308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88640"/>
            <a:ext cx="8229600"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改変したら、コミュニティへ提供する必要あり？</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271306"/>
            <a:ext cx="8280920" cy="3141525"/>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ライセンスによりますが、多くのライセンス条件では、改変したソースコードの開発コミュニティへの提供は任意であり、義務とはされていません。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ただし、ライセンス条件は、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の開発者が自由に設定できるため、利用する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のライセンス条件を確認する必要があります。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なお、バグ修正を行なった場合は、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開発コミュニティへ提供して大もとの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を修</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正してもらう方が、</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のバージョンアップ後に再度修正する手間が無くなるため、提供することをお勧めします。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83729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を改変した場合、改変したソースコードを</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開発コミュニティへ提供する必要がありますか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542257"/>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14903258-C0C7-4EE9-AAB3-BD16CBEECD9A}"/>
              </a:ext>
            </a:extLst>
          </p:cNvPr>
          <p:cNvSpPr txBox="1"/>
          <p:nvPr/>
        </p:nvSpPr>
        <p:spPr>
          <a:xfrm>
            <a:off x="219436" y="6428654"/>
            <a:ext cx="292099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改変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コミュニティ　</a:t>
            </a:r>
          </a:p>
        </p:txBody>
      </p:sp>
      <p:sp>
        <p:nvSpPr>
          <p:cNvPr id="12" name="テキスト ボックス 11">
            <a:extLst>
              <a:ext uri="{FF2B5EF4-FFF2-40B4-BE49-F238E27FC236}">
                <a16:creationId xmlns:a16="http://schemas.microsoft.com/office/drawing/2014/main" id="{94D95B24-C342-4488-B223-962EB94FED6A}"/>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E54FEA1A-D801-4E99-B878-7F21646A4754}"/>
              </a:ext>
            </a:extLst>
          </p:cNvPr>
          <p:cNvSpPr txBox="1"/>
          <p:nvPr/>
        </p:nvSpPr>
        <p:spPr>
          <a:xfrm>
            <a:off x="403920"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FB7A4700-1FC8-4F59-9DCA-9839A7894228}"/>
              </a:ext>
            </a:extLst>
          </p:cNvPr>
          <p:cNvSpPr>
            <a:spLocks noGrp="1"/>
          </p:cNvSpPr>
          <p:nvPr>
            <p:ph type="sldNum" sz="quarter" idx="12"/>
          </p:nvPr>
        </p:nvSpPr>
        <p:spPr/>
        <p:txBody>
          <a:bodyPr/>
          <a:lstStyle/>
          <a:p>
            <a:fld id="{CA73D1A0-EDAA-48A0-B59C-E1DC4E30C901}" type="slidenum">
              <a:rPr lang="ja-JP" altLang="en-US" smtClean="0"/>
              <a:pPr/>
              <a:t>20</a:t>
            </a:fld>
            <a:endParaRPr lang="ja-JP" altLang="en-US"/>
          </a:p>
        </p:txBody>
      </p:sp>
    </p:spTree>
    <p:extLst>
      <p:ext uri="{BB962C8B-B14F-4D97-AF65-F5344CB8AC3E}">
        <p14:creationId xmlns:p14="http://schemas.microsoft.com/office/powerpoint/2010/main" val="1517806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251520" y="2636912"/>
            <a:ext cx="864096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175755" y="116633"/>
            <a:ext cx="8644717"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ソースコード提供は開発元の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URL</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紹介で</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OK</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251520" y="3503855"/>
            <a:ext cx="8640960" cy="2805465"/>
          </a:xfrm>
        </p:spPr>
        <p:txBody>
          <a:bodyPr>
            <a:noAutofit/>
          </a:bodyPr>
          <a:lstStyle/>
          <a:p>
            <a:pPr fontAlgn="base">
              <a:lnSpc>
                <a:spcPts val="26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ソースコードの提供義務を負っているのは、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を利用している企業です。したがって、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のバイナリを製品に組み込んで販売するのであれば、販売する会社がソースコードも提供できるようにする必要があります。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6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ソースコードを確実に提供する手段をとる必要があります。例えば、自社がコントロール可能なサイトからダウンロード提供する方法があります。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26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参考</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開発者のダウンロードサイトは、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のバージョンアップ時に、対象のソースコードがダウンロードできなくなったり、リンク切れになったりすることがあります。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251520" y="1268760"/>
            <a:ext cx="864096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ライセンスの中には、ソースコードを提供する義務を含むものがあります。製品に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を組み込んだ場合、</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開発者のダウンロードサイトの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URL</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を記載しておけばいいですか？</a:t>
            </a:r>
          </a:p>
        </p:txBody>
      </p:sp>
      <p:sp>
        <p:nvSpPr>
          <p:cNvPr id="9" name="テキスト ボックス 8"/>
          <p:cNvSpPr txBox="1"/>
          <p:nvPr/>
        </p:nvSpPr>
        <p:spPr>
          <a:xfrm>
            <a:off x="3059832" y="2634243"/>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1754EDB-7857-4060-971C-CD856BE04F3B}"/>
              </a:ext>
            </a:extLst>
          </p:cNvPr>
          <p:cNvSpPr txBox="1"/>
          <p:nvPr/>
        </p:nvSpPr>
        <p:spPr>
          <a:xfrm>
            <a:off x="395536" y="6428654"/>
            <a:ext cx="203773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　</a:t>
            </a:r>
            <a:r>
              <a:rPr kumimoji="1" lang="en-US" altLang="ja-JP" sz="1200" dirty="0">
                <a:latin typeface="Meiryo UI" panose="020B0604030504040204" pitchFamily="50" charset="-128"/>
                <a:ea typeface="Meiryo UI" panose="020B0604030504040204" pitchFamily="50" charset="-128"/>
              </a:rPr>
              <a:t>#URL</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9560E3F8-C65C-4B5F-90C0-8C489757DE0E}"/>
              </a:ext>
            </a:extLst>
          </p:cNvPr>
          <p:cNvSpPr txBox="1"/>
          <p:nvPr/>
        </p:nvSpPr>
        <p:spPr>
          <a:xfrm>
            <a:off x="113828" y="40466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D9FB9C74-F5BD-4F33-A3F0-92CF8BD0D4F0}"/>
              </a:ext>
            </a:extLst>
          </p:cNvPr>
          <p:cNvSpPr txBox="1"/>
          <p:nvPr/>
        </p:nvSpPr>
        <p:spPr>
          <a:xfrm>
            <a:off x="187896" y="236885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5CC3470D-F281-4BCF-ACB9-D7B20E5DB85E}"/>
              </a:ext>
            </a:extLst>
          </p:cNvPr>
          <p:cNvSpPr>
            <a:spLocks noGrp="1"/>
          </p:cNvSpPr>
          <p:nvPr>
            <p:ph type="sldNum" sz="quarter" idx="12"/>
          </p:nvPr>
        </p:nvSpPr>
        <p:spPr/>
        <p:txBody>
          <a:bodyPr/>
          <a:lstStyle/>
          <a:p>
            <a:fld id="{CA73D1A0-EDAA-48A0-B59C-E1DC4E30C901}" type="slidenum">
              <a:rPr lang="ja-JP" altLang="en-US" smtClean="0"/>
              <a:pPr/>
              <a:t>21</a:t>
            </a:fld>
            <a:endParaRPr lang="ja-JP" altLang="en-US"/>
          </a:p>
        </p:txBody>
      </p:sp>
    </p:spTree>
    <p:extLst>
      <p:ext uri="{BB962C8B-B14F-4D97-AF65-F5344CB8AC3E}">
        <p14:creationId xmlns:p14="http://schemas.microsoft.com/office/powerpoint/2010/main" val="305831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25412"/>
            <a:ext cx="8280920" cy="35839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4638"/>
            <a:ext cx="8229600" cy="628996"/>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ソースコードは全世界の人へ提供する？</a:t>
            </a:r>
          </a:p>
        </p:txBody>
      </p:sp>
      <p:sp>
        <p:nvSpPr>
          <p:cNvPr id="7" name="コンテンツ プレースホルダー 6">
            <a:extLst>
              <a:ext uri="{FF2B5EF4-FFF2-40B4-BE49-F238E27FC236}">
                <a16:creationId xmlns:a16="http://schemas.microsoft.com/office/drawing/2014/main" id="{D92C157B-B5E9-40EF-A2D6-A8B49D353884}"/>
              </a:ext>
            </a:extLst>
          </p:cNvPr>
          <p:cNvSpPr>
            <a:spLocks noGrp="1"/>
          </p:cNvSpPr>
          <p:nvPr>
            <p:ph idx="1"/>
          </p:nvPr>
        </p:nvSpPr>
        <p:spPr>
          <a:xfrm>
            <a:off x="457200" y="3475692"/>
            <a:ext cx="8280920" cy="2833628"/>
          </a:xfrm>
        </p:spPr>
        <p:txBody>
          <a:bodyPr>
            <a:noAutofit/>
          </a:bodyPr>
          <a:lstStyle/>
          <a:p>
            <a:pPr>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ソースコードの提供相手は、ライセンスにより異なりますが、一般的には、配布先に提供すれば十分とするライセンスが多いです。</a:t>
            </a:r>
            <a:endParaRPr lang="en-US" altLang="ja-JP" sz="2000" dirty="0">
              <a:latin typeface="Meiryo UI" panose="020B0604030504040204" pitchFamily="50" charset="-128"/>
              <a:ea typeface="Meiryo UI" panose="020B0604030504040204" pitchFamily="50" charset="-128"/>
            </a:endParaRPr>
          </a:p>
          <a:p>
            <a:pPr>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ただし、ライセンスの中には、提供相手が指定されているケースや、いくつかの選択肢があるケースもあります。例えば、</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のバイナリを提供した相手、</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の開発コミュニティ、インターネットへの掲載等があります。</a:t>
            </a:r>
            <a:endParaRPr lang="en-US" altLang="ja-JP" sz="2000" dirty="0">
              <a:latin typeface="Meiryo UI" panose="020B0604030504040204" pitchFamily="50" charset="-128"/>
              <a:ea typeface="Meiryo UI" panose="020B0604030504040204" pitchFamily="50" charset="-128"/>
            </a:endParaRPr>
          </a:p>
          <a:p>
            <a:pPr>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したがって、誰にソースコードを提供するかは、利用する個々の</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のライセンス条件を確認する必要があります。</a:t>
            </a:r>
            <a:endParaRPr lang="en-US" altLang="ja-JP" sz="2000" dirty="0">
              <a:latin typeface="Meiryo UI" panose="020B0604030504040204" pitchFamily="50" charset="-128"/>
              <a:ea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22959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ソースコードの提供義務のあるライセンスの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を配布する場合、ソースコードをインターネットなどを通じて全世界の人がソースコードを入手できるようにする必要がありますか？</a:t>
            </a:r>
          </a:p>
        </p:txBody>
      </p:sp>
      <p:sp>
        <p:nvSpPr>
          <p:cNvPr id="9" name="テキスト ボックス 8"/>
          <p:cNvSpPr txBox="1"/>
          <p:nvPr/>
        </p:nvSpPr>
        <p:spPr>
          <a:xfrm>
            <a:off x="3419872" y="2725413"/>
            <a:ext cx="1872208"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5" name="テキスト ボックス 4"/>
          <p:cNvSpPr txBox="1"/>
          <p:nvPr/>
        </p:nvSpPr>
        <p:spPr>
          <a:xfrm>
            <a:off x="467544" y="6392361"/>
            <a:ext cx="143981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6002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120E4AB5-D23D-4067-AE93-ED3BCBF411D0}"/>
              </a:ext>
            </a:extLst>
          </p:cNvPr>
          <p:cNvSpPr>
            <a:spLocks noGrp="1"/>
          </p:cNvSpPr>
          <p:nvPr>
            <p:ph type="sldNum" sz="quarter" idx="12"/>
          </p:nvPr>
        </p:nvSpPr>
        <p:spPr/>
        <p:txBody>
          <a:bodyPr/>
          <a:lstStyle/>
          <a:p>
            <a:fld id="{CA73D1A0-EDAA-48A0-B59C-E1DC4E30C901}" type="slidenum">
              <a:rPr lang="ja-JP" altLang="en-US" smtClean="0"/>
              <a:pPr/>
              <a:t>22</a:t>
            </a:fld>
            <a:endParaRPr lang="ja-JP" altLang="en-US"/>
          </a:p>
        </p:txBody>
      </p:sp>
    </p:spTree>
    <p:extLst>
      <p:ext uri="{BB962C8B-B14F-4D97-AF65-F5344CB8AC3E}">
        <p14:creationId xmlns:p14="http://schemas.microsoft.com/office/powerpoint/2010/main" val="1273626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947591"/>
            <a:ext cx="8280920" cy="336172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pPr algn="ctr"/>
            <a:r>
              <a:rPr lang="ja-JP" altLang="en-US" sz="2800" dirty="0">
                <a:latin typeface="Meiryo UI" panose="020B0604030504040204" pitchFamily="50" charset="-128"/>
                <a:ea typeface="Meiryo UI" panose="020B0604030504040204" pitchFamily="50" charset="-128"/>
                <a:cs typeface="Meiryo UI" panose="020B0604030504040204" pitchFamily="50" charset="-128"/>
              </a:rPr>
              <a:t>ソースコードは出荷する時に</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に掲載するだけでいい？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64062"/>
            <a:ext cx="8291264" cy="2545258"/>
          </a:xfrm>
        </p:spPr>
        <p:txBody>
          <a:bodyPr>
            <a:noAutofit/>
          </a:bodyPr>
          <a:lstStyle/>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製品のバージョンアップに伴い、</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もバージョンアップした場合、バージョンアップ前のソースコードに加え、新しいバージョンのものも</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に掲載する必要があります。ソースコードを</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に掲載する期間は製品のバージョン毎に異なることになります。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製品を提供している間は、ソースコードを</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に掲載し続ける必要があります。</a:t>
            </a: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さらに、ライセンス条件によっては、製品提供終了後、ある一定期間、掲載することが定められている場合があります。</a:t>
            </a:r>
          </a:p>
          <a:p>
            <a:pPr fontAlgn="base">
              <a:lnSpc>
                <a:spcPts val="27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掲載する場合は、このように適切な対応を維持できるかを確認してください。</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215957"/>
            <a:ext cx="8280920" cy="1614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製品に利用する</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のライセンス条件で</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を配布する際は、ソースコードも配布することが定められていたので、</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サイトでソースを配布しようとしています。この場合、製品の最初の出荷時に対象</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のソースコードを当社</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サイトに掲載しておけば、その後、製品をバージョンアップしたとしても、</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のライセンス違反の心配はないですか？</a:t>
            </a:r>
          </a:p>
        </p:txBody>
      </p:sp>
      <p:sp>
        <p:nvSpPr>
          <p:cNvPr id="9" name="テキスト ボックス 8"/>
          <p:cNvSpPr txBox="1"/>
          <p:nvPr/>
        </p:nvSpPr>
        <p:spPr>
          <a:xfrm>
            <a:off x="3131840" y="294759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97361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期間</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66733"/>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51821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434E717F-886F-425B-94BC-0B5CEF6D5BED}"/>
              </a:ext>
            </a:extLst>
          </p:cNvPr>
          <p:cNvSpPr>
            <a:spLocks noGrp="1"/>
          </p:cNvSpPr>
          <p:nvPr>
            <p:ph type="sldNum" sz="quarter" idx="12"/>
          </p:nvPr>
        </p:nvSpPr>
        <p:spPr/>
        <p:txBody>
          <a:bodyPr/>
          <a:lstStyle/>
          <a:p>
            <a:fld id="{CA73D1A0-EDAA-48A0-B59C-E1DC4E30C901}" type="slidenum">
              <a:rPr lang="ja-JP" altLang="en-US" smtClean="0"/>
              <a:pPr/>
              <a:t>23</a:t>
            </a:fld>
            <a:endParaRPr lang="ja-JP" altLang="en-US"/>
          </a:p>
        </p:txBody>
      </p:sp>
    </p:spTree>
    <p:extLst>
      <p:ext uri="{BB962C8B-B14F-4D97-AF65-F5344CB8AC3E}">
        <p14:creationId xmlns:p14="http://schemas.microsoft.com/office/powerpoint/2010/main" val="2635030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780928"/>
            <a:ext cx="8280920" cy="36059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に含まれる他の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もライセンス遵守が必要？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2186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製品に組み込む予定の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は、他の複数の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で構</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成されています。製品において、複数の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それぞれすべてのライセンスの要請事項に対応しなければなりませんか？</a:t>
            </a:r>
          </a:p>
        </p:txBody>
      </p:sp>
      <p:sp>
        <p:nvSpPr>
          <p:cNvPr id="9" name="テキスト ボックス 8"/>
          <p:cNvSpPr txBox="1"/>
          <p:nvPr/>
        </p:nvSpPr>
        <p:spPr>
          <a:xfrm>
            <a:off x="3347864" y="2780928"/>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74291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多数</a:t>
            </a:r>
            <a:r>
              <a:rPr kumimoji="1" lang="en-US" altLang="ja-JP" sz="1200" dirty="0">
                <a:latin typeface="Meiryo UI" panose="020B0604030504040204" pitchFamily="50" charset="-128"/>
                <a:ea typeface="Meiryo UI" panose="020B0604030504040204" pitchFamily="50" charset="-128"/>
              </a:rPr>
              <a:t>OSS #</a:t>
            </a:r>
            <a:r>
              <a:rPr kumimoji="1" lang="ja-JP" altLang="en-US" sz="1200">
                <a:latin typeface="Meiryo UI" panose="020B0604030504040204" pitchFamily="50" charset="-128"/>
                <a:ea typeface="Meiryo UI" panose="020B0604030504040204" pitchFamily="50" charset="-128"/>
              </a:rPr>
              <a:t>ライセンス</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A355E01E-E4BA-4580-B3AF-9C1B2817467C}"/>
              </a:ext>
            </a:extLst>
          </p:cNvPr>
          <p:cNvSpPr>
            <a:spLocks noGrp="1"/>
          </p:cNvSpPr>
          <p:nvPr>
            <p:ph idx="1"/>
          </p:nvPr>
        </p:nvSpPr>
        <p:spPr>
          <a:xfrm>
            <a:off x="457200" y="3699902"/>
            <a:ext cx="8291264" cy="2656448"/>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を構成する他の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の中には、開発者やライセンスが異なるものが含まれていることが考えられます。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を構成するすべての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についてライセンスを確認のうえ、その条件を遵守する必要があります。</a:t>
            </a:r>
          </a:p>
          <a:p>
            <a:pPr marL="0" indent="0" fontAlgn="base">
              <a:lnSpc>
                <a:spcPts val="3000"/>
              </a:lnSpc>
              <a:spcBef>
                <a:spcPts val="0"/>
              </a:spcBef>
              <a:buNone/>
            </a:pP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Q:</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に含まれる両立しないライセンスの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対応は？」参照</a:t>
            </a: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AD92D64C-BB5A-4365-9B2C-92C928EBB0D3}"/>
              </a:ext>
            </a:extLst>
          </p:cNvPr>
          <p:cNvSpPr>
            <a:spLocks noGrp="1"/>
          </p:cNvSpPr>
          <p:nvPr>
            <p:ph type="sldNum" sz="quarter" idx="12"/>
          </p:nvPr>
        </p:nvSpPr>
        <p:spPr/>
        <p:txBody>
          <a:bodyPr/>
          <a:lstStyle/>
          <a:p>
            <a:fld id="{CA73D1A0-EDAA-48A0-B59C-E1DC4E30C901}" type="slidenum">
              <a:rPr lang="ja-JP" altLang="en-US" smtClean="0"/>
              <a:pPr/>
              <a:t>24</a:t>
            </a:fld>
            <a:endParaRPr lang="ja-JP" altLang="en-US"/>
          </a:p>
        </p:txBody>
      </p:sp>
    </p:spTree>
    <p:extLst>
      <p:ext uri="{BB962C8B-B14F-4D97-AF65-F5344CB8AC3E}">
        <p14:creationId xmlns:p14="http://schemas.microsoft.com/office/powerpoint/2010/main" val="2005057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78642"/>
            <a:ext cx="8280920" cy="323067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依存関係でダウンロードされた</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は気にせず配布可能？</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908788"/>
            <a:ext cx="8291264" cy="2400531"/>
          </a:xfrm>
        </p:spPr>
        <p:txBody>
          <a:bodyPr>
            <a:noAutofit/>
          </a:bodyPr>
          <a:lstStyle/>
          <a:p>
            <a:pPr fontAlgn="base">
              <a:lnSpc>
                <a:spcPts val="3000"/>
              </a:lnSpc>
              <a:spcBef>
                <a:spcPts val="0"/>
              </a:spcBef>
              <a:buFont typeface="Wingdings"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ライブラリ</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パッケージ管理ツールによってダウンロードされた、依存関係のある他の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についても、配布する際の条件を遵守する必要があります。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したがって、自分で開発元からダウンロードしたものと同様に、ライセンスを調査し、その条件を遵守してください。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7"/>
            <a:ext cx="8280920" cy="169084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cocoapods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composer</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などのライブラリ</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パッケージ管理ツールによって、依存関係のある他の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がダウンロードされて組み込まれた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があります。この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を配布する場合、ツールがダウンロードした他の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のライセンスは気にせず配布できますか？</a:t>
            </a:r>
          </a:p>
        </p:txBody>
      </p:sp>
      <p:sp>
        <p:nvSpPr>
          <p:cNvPr id="9" name="テキスト ボックス 8"/>
          <p:cNvSpPr txBox="1"/>
          <p:nvPr/>
        </p:nvSpPr>
        <p:spPr>
          <a:xfrm>
            <a:off x="3131840" y="3084314"/>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997937" cy="461665"/>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ライブラリ管理ツール</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パッケージ管理ツール</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配布　</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依存関係</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9312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BBB8C8A2-7AF6-4846-8639-0CF365AD843A}"/>
              </a:ext>
            </a:extLst>
          </p:cNvPr>
          <p:cNvSpPr>
            <a:spLocks noGrp="1"/>
          </p:cNvSpPr>
          <p:nvPr>
            <p:ph type="sldNum" sz="quarter" idx="12"/>
          </p:nvPr>
        </p:nvSpPr>
        <p:spPr/>
        <p:txBody>
          <a:bodyPr/>
          <a:lstStyle/>
          <a:p>
            <a:fld id="{CA73D1A0-EDAA-48A0-B59C-E1DC4E30C901}" type="slidenum">
              <a:rPr lang="ja-JP" altLang="en-US" smtClean="0"/>
              <a:pPr/>
              <a:t>25</a:t>
            </a:fld>
            <a:endParaRPr lang="ja-JP" altLang="en-US"/>
          </a:p>
        </p:txBody>
      </p:sp>
    </p:spTree>
    <p:extLst>
      <p:ext uri="{BB962C8B-B14F-4D97-AF65-F5344CB8AC3E}">
        <p14:creationId xmlns:p14="http://schemas.microsoft.com/office/powerpoint/2010/main" val="2025917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サーバーからの機能提供は、配布と同じですか？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Web</a:t>
            </a:r>
            <a:r>
              <a:rPr lang="ja-JP" altLang="en-US" sz="2000" dirty="0">
                <a:latin typeface="Meiryo UI" panose="020B0604030504040204" pitchFamily="50" charset="-128"/>
                <a:ea typeface="Meiryo UI" panose="020B0604030504040204" pitchFamily="50" charset="-128"/>
              </a:rPr>
              <a:t>サービスの顧客が、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のコピーを受け取るようになっていないので、配布したことにはなりません。</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なお、たとえ</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自体を配布しない場合でも、</a:t>
            </a:r>
            <a:r>
              <a:rPr lang="en-US" altLang="ja-JP" sz="2000" dirty="0">
                <a:latin typeface="Meiryo UI" panose="020B0604030504040204" pitchFamily="50" charset="-128"/>
                <a:ea typeface="Meiryo UI" panose="020B0604030504040204" pitchFamily="50" charset="-128"/>
              </a:rPr>
              <a:t> Web</a:t>
            </a:r>
            <a:r>
              <a:rPr lang="ja-JP" altLang="en-US" sz="2000" dirty="0">
                <a:latin typeface="Meiryo UI" panose="020B0604030504040204" pitchFamily="50" charset="-128"/>
                <a:ea typeface="Meiryo UI" panose="020B0604030504040204" pitchFamily="50" charset="-128"/>
              </a:rPr>
              <a:t>サービスの顧客が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を入手できるようにする義務を課している</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ライセンスもあります。</a:t>
            </a:r>
            <a:endParaRPr lang="en-US" altLang="ja-JP" sz="20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サービスで</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を利用し、サーバー上の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の機能を使用した結果を顧客の端末で受け取るだけの場合、</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を配布したことになりますか？</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1344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サービス</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3DDFDFC9-9481-4BE6-A0EE-5AE509A29C00}"/>
              </a:ext>
            </a:extLst>
          </p:cNvPr>
          <p:cNvSpPr>
            <a:spLocks noGrp="1"/>
          </p:cNvSpPr>
          <p:nvPr>
            <p:ph type="sldNum" sz="quarter" idx="12"/>
          </p:nvPr>
        </p:nvSpPr>
        <p:spPr/>
        <p:txBody>
          <a:bodyPr/>
          <a:lstStyle/>
          <a:p>
            <a:fld id="{CA73D1A0-EDAA-48A0-B59C-E1DC4E30C901}" type="slidenum">
              <a:rPr lang="ja-JP" altLang="en-US" smtClean="0"/>
              <a:pPr/>
              <a:t>26</a:t>
            </a:fld>
            <a:endParaRPr lang="ja-JP" altLang="en-US"/>
          </a:p>
        </p:txBody>
      </p:sp>
    </p:spTree>
    <p:extLst>
      <p:ext uri="{BB962C8B-B14F-4D97-AF65-F5344CB8AC3E}">
        <p14:creationId xmlns:p14="http://schemas.microsoft.com/office/powerpoint/2010/main" val="264587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924944"/>
            <a:ext cx="8280920" cy="34619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88640"/>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両立しないライセンスの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を含む</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340594"/>
            <a:ext cx="8280920" cy="151234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製品に利用予定の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が、両立しないライセンスの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を組み合わせて一つの著作物として動作するように作られていることがわかりました。この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を製品に組み込んで出荷することはできますか？</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3000"/>
              </a:lnSpc>
              <a:spcBef>
                <a:spcPct val="0"/>
              </a:spcBef>
              <a:spcAft>
                <a:spcPct val="0"/>
              </a:spcAft>
            </a:pP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57797" y="3186535"/>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26228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多数</a:t>
            </a: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両立</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46645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18323" y="263691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7DF77D3A-98F7-440A-8527-34526C0D6162}"/>
              </a:ext>
            </a:extLst>
          </p:cNvPr>
          <p:cNvSpPr>
            <a:spLocks noGrp="1"/>
          </p:cNvSpPr>
          <p:nvPr>
            <p:ph idx="1"/>
          </p:nvPr>
        </p:nvSpPr>
        <p:spPr>
          <a:xfrm>
            <a:off x="457200" y="4217568"/>
            <a:ext cx="8291264" cy="2138782"/>
          </a:xfrm>
        </p:spPr>
        <p:txBody>
          <a:bodyPr>
            <a:noAutofit/>
          </a:bodyPr>
          <a:lstStyle/>
          <a:p>
            <a:pPr eaLnBrk="0" fontAlgn="base" hangingPunct="0">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この場合、もともとの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がライセンス違反状態です。それを利用した製品も出荷するとライセンス違反になりますので利用できません。</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19C6FC8D-8E9A-4546-8A50-CF0B4821BAF1}"/>
              </a:ext>
            </a:extLst>
          </p:cNvPr>
          <p:cNvSpPr>
            <a:spLocks noGrp="1"/>
          </p:cNvSpPr>
          <p:nvPr>
            <p:ph type="sldNum" sz="quarter" idx="12"/>
          </p:nvPr>
        </p:nvSpPr>
        <p:spPr/>
        <p:txBody>
          <a:bodyPr/>
          <a:lstStyle/>
          <a:p>
            <a:fld id="{CA73D1A0-EDAA-48A0-B59C-E1DC4E30C901}" type="slidenum">
              <a:rPr lang="ja-JP" altLang="en-US" smtClean="0"/>
              <a:pPr/>
              <a:t>27</a:t>
            </a:fld>
            <a:endParaRPr lang="ja-JP" altLang="en-US"/>
          </a:p>
        </p:txBody>
      </p:sp>
    </p:spTree>
    <p:extLst>
      <p:ext uri="{BB962C8B-B14F-4D97-AF65-F5344CB8AC3E}">
        <p14:creationId xmlns:p14="http://schemas.microsoft.com/office/powerpoint/2010/main" val="1850203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52369"/>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Meiryo UI" panose="020B0604030504040204" pitchFamily="50" charset="-128"/>
                <a:ea typeface="Meiryo UI" panose="020B0604030504040204" pitchFamily="50" charset="-128"/>
                <a:cs typeface="Meiryo UI" panose="020B0604030504040204" pitchFamily="50" charset="-128"/>
              </a:rPr>
              <a:t>もあります。</a:t>
            </a:r>
          </a:p>
          <a:p>
            <a:pPr algn="ct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動作しないならライセンスを守る必要はない？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製品に搭載してあっても動作することがない</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が含まれています。この場合、この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のライセンスを特に気にしなくてもいいですか？</a:t>
            </a:r>
          </a:p>
        </p:txBody>
      </p:sp>
      <p:sp>
        <p:nvSpPr>
          <p:cNvPr id="9" name="テキスト ボックス 8"/>
          <p:cNvSpPr txBox="1"/>
          <p:nvPr/>
        </p:nvSpPr>
        <p:spPr>
          <a:xfrm>
            <a:off x="3347864" y="2780928"/>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14165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同梱　</a:t>
            </a:r>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動作</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コンテンツ プレースホルダー 9">
            <a:extLst>
              <a:ext uri="{FF2B5EF4-FFF2-40B4-BE49-F238E27FC236}">
                <a16:creationId xmlns:a16="http://schemas.microsoft.com/office/drawing/2014/main" id="{5EE74299-3ED0-40AE-AFEA-1F93330F82F7}"/>
              </a:ext>
            </a:extLst>
          </p:cNvPr>
          <p:cNvSpPr>
            <a:spLocks noGrp="1"/>
          </p:cNvSpPr>
          <p:nvPr>
            <p:ph idx="1"/>
          </p:nvPr>
        </p:nvSpPr>
        <p:spPr>
          <a:xfrm>
            <a:off x="457200" y="3648796"/>
            <a:ext cx="8291264" cy="2707554"/>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動作しなくても</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を配布したことになります。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のライセンスを確認のうえ、その条件を遵守してください。あるいは、動作することがない</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を取り除いて、製品を販売する方法もあります。</a:t>
            </a:r>
          </a:p>
          <a:p>
            <a:pPr marL="0" indent="0" fontAlgn="base">
              <a:lnSpc>
                <a:spcPts val="3000"/>
              </a:lnSpc>
              <a:spcBef>
                <a:spcPts val="0"/>
              </a:spcBef>
              <a:buNone/>
            </a:pP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3DE21DFD-77C8-4C41-B452-39291D8C4BD0}"/>
              </a:ext>
            </a:extLst>
          </p:cNvPr>
          <p:cNvSpPr>
            <a:spLocks noGrp="1"/>
          </p:cNvSpPr>
          <p:nvPr>
            <p:ph type="sldNum" sz="quarter" idx="12"/>
          </p:nvPr>
        </p:nvSpPr>
        <p:spPr/>
        <p:txBody>
          <a:bodyPr/>
          <a:lstStyle/>
          <a:p>
            <a:fld id="{CA73D1A0-EDAA-48A0-B59C-E1DC4E30C901}" type="slidenum">
              <a:rPr lang="ja-JP" altLang="en-US" smtClean="0"/>
              <a:pPr/>
              <a:t>28</a:t>
            </a:fld>
            <a:endParaRPr lang="ja-JP" altLang="en-US"/>
          </a:p>
        </p:txBody>
      </p:sp>
    </p:spTree>
    <p:extLst>
      <p:ext uri="{BB962C8B-B14F-4D97-AF65-F5344CB8AC3E}">
        <p14:creationId xmlns:p14="http://schemas.microsoft.com/office/powerpoint/2010/main" val="2446876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766F598E-5490-4DAB-AEBD-70F978EAC1FD}"/>
              </a:ext>
            </a:extLst>
          </p:cNvPr>
          <p:cNvSpPr txBox="1"/>
          <p:nvPr/>
        </p:nvSpPr>
        <p:spPr>
          <a:xfrm>
            <a:off x="219436" y="6428654"/>
            <a:ext cx="157126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a:t>
            </a:r>
          </a:p>
        </p:txBody>
      </p:sp>
      <p:sp>
        <p:nvSpPr>
          <p:cNvPr id="6" name="正方形/長方形 5"/>
          <p:cNvSpPr/>
          <p:nvPr/>
        </p:nvSpPr>
        <p:spPr>
          <a:xfrm>
            <a:off x="467544" y="2413134"/>
            <a:ext cx="8280920" cy="3968194"/>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を商用利用できる？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84838"/>
            <a:ext cx="8280920" cy="2799160"/>
          </a:xfrm>
        </p:spPr>
        <p:txBody>
          <a:bodyPr>
            <a:norm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は、その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ライセンスに許諾条件が書かれています。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のライセンス条件に従うのであれば、製品利用を含め、自由に利用することができます。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err="1">
                <a:latin typeface="Meiryo UI" panose="020B0604030504040204" pitchFamily="50" charset="-128"/>
                <a:ea typeface="Meiryo UI" panose="020B0604030504040204" pitchFamily="50" charset="-128"/>
                <a:cs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で認められた</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ライセンスであれば、商用利用できますが、その他の場合、条件を確認する必要があります。</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https://</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hlinkClick r:id="rId3"/>
              </a:rPr>
              <a:t>opensource.org</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00811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を商用利用したいのですが、いいですか？</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835C3C2C-554B-4C56-AB69-EC9C3DA36C24}"/>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45C9368F-5EDF-436F-A41C-8E0113EB0399}"/>
              </a:ext>
            </a:extLst>
          </p:cNvPr>
          <p:cNvSpPr txBox="1"/>
          <p:nvPr/>
        </p:nvSpPr>
        <p:spPr>
          <a:xfrm>
            <a:off x="403920" y="220486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p:cNvSpPr txBox="1"/>
          <p:nvPr/>
        </p:nvSpPr>
        <p:spPr>
          <a:xfrm>
            <a:off x="3131840" y="261426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14" name="スライド番号プレースホルダー 13">
            <a:extLst>
              <a:ext uri="{FF2B5EF4-FFF2-40B4-BE49-F238E27FC236}">
                <a16:creationId xmlns:a16="http://schemas.microsoft.com/office/drawing/2014/main" id="{2732B703-8AA2-4E74-A3B9-8974EE103165}"/>
              </a:ext>
            </a:extLst>
          </p:cNvPr>
          <p:cNvSpPr>
            <a:spLocks noGrp="1"/>
          </p:cNvSpPr>
          <p:nvPr>
            <p:ph type="sldNum" sz="quarter" idx="12"/>
          </p:nvPr>
        </p:nvSpPr>
        <p:spPr/>
        <p:txBody>
          <a:bodyPr/>
          <a:lstStyle/>
          <a:p>
            <a:fld id="{CA73D1A0-EDAA-48A0-B59C-E1DC4E30C901}" type="slidenum">
              <a:rPr lang="ja-JP" altLang="en-US" smtClean="0"/>
              <a:pPr/>
              <a:t>2</a:t>
            </a:fld>
            <a:endParaRPr lang="ja-JP" altLang="en-US"/>
          </a:p>
        </p:txBody>
      </p:sp>
    </p:spTree>
    <p:extLst>
      <p:ext uri="{BB962C8B-B14F-4D97-AF65-F5344CB8AC3E}">
        <p14:creationId xmlns:p14="http://schemas.microsoft.com/office/powerpoint/2010/main" val="2344691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171894"/>
            <a:ext cx="8280920" cy="321495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自動生成部分と一致した</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のライセンス遵守が必要？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67577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市販の開発ツールでプログラムを開発したところ、自動生成された部分が、ある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と一致していました。調べたところ、この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も同じ開発ツールで開発されたことが分かりました。自社のプログラムを配布する場合、この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のライセンス条件を遵守する必要がありますか？</a:t>
            </a:r>
          </a:p>
        </p:txBody>
      </p:sp>
      <p:sp>
        <p:nvSpPr>
          <p:cNvPr id="9" name="テキスト ボックス 8"/>
          <p:cNvSpPr txBox="1"/>
          <p:nvPr/>
        </p:nvSpPr>
        <p:spPr>
          <a:xfrm>
            <a:off x="3347864" y="3292535"/>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77163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開発ツール </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自動生成</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99695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36BD993B-95E8-4715-B08C-A140D9A33F7D}"/>
              </a:ext>
            </a:extLst>
          </p:cNvPr>
          <p:cNvSpPr>
            <a:spLocks noGrp="1"/>
          </p:cNvSpPr>
          <p:nvPr>
            <p:ph idx="1"/>
          </p:nvPr>
        </p:nvSpPr>
        <p:spPr>
          <a:xfrm>
            <a:off x="457200" y="4182616"/>
            <a:ext cx="8291264" cy="2173733"/>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対象のプログラムは、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に基づいて開発したわけではないので、</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のライセンス条件を遵守する必要はありません。</a:t>
            </a:r>
          </a:p>
          <a:p>
            <a:pPr marL="0" indent="0" fontAlgn="base">
              <a:lnSpc>
                <a:spcPts val="3000"/>
              </a:lnSpc>
              <a:spcBef>
                <a:spcPts val="0"/>
              </a:spcBef>
              <a:buNone/>
            </a:pP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09041B85-3480-493A-9874-0814FD7EDDE6}"/>
              </a:ext>
            </a:extLst>
          </p:cNvPr>
          <p:cNvSpPr>
            <a:spLocks noGrp="1"/>
          </p:cNvSpPr>
          <p:nvPr>
            <p:ph type="sldNum" sz="quarter" idx="12"/>
          </p:nvPr>
        </p:nvSpPr>
        <p:spPr/>
        <p:txBody>
          <a:bodyPr/>
          <a:lstStyle/>
          <a:p>
            <a:fld id="{CA73D1A0-EDAA-48A0-B59C-E1DC4E30C901}" type="slidenum">
              <a:rPr lang="ja-JP" altLang="en-US" smtClean="0"/>
              <a:pPr/>
              <a:t>29</a:t>
            </a:fld>
            <a:endParaRPr lang="ja-JP" altLang="en-US"/>
          </a:p>
        </p:txBody>
      </p:sp>
    </p:spTree>
    <p:extLst>
      <p:ext uri="{BB962C8B-B14F-4D97-AF65-F5344CB8AC3E}">
        <p14:creationId xmlns:p14="http://schemas.microsoft.com/office/powerpoint/2010/main" val="1615555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の開発ツールの成果物は</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になる？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331676"/>
            <a:ext cx="8291264" cy="2977644"/>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の開発ツールで作成した成果物については、その中にそのツールのコードの一部が含まれていない限り、</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のライセンスを適用されることはありません。</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パッケージ管理ツールなどのように、そのツールが自動的に他の</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や第三者の著作物を取り込む場合には、取り込まれた</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や著作物のライセンス条件を遵守できるかを確認する必要があります。</a:t>
            </a:r>
            <a:endParaRPr lang="en-US" altLang="ja-JP" sz="2000" dirty="0">
              <a:latin typeface="Meiryo UI" panose="020B0604030504040204" pitchFamily="50" charset="-128"/>
              <a:ea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（参考）生成した成果物に開発ツールのコードの一部を含んでいても</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のライセンスを適用しない旨の例外が記載されているケースがあります。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ja-JP" altLang="en-US" sz="2000" dirty="0">
                <a:solidFill>
                  <a:schemeClr val="tx1"/>
                </a:solidFill>
                <a:latin typeface="Meiryo UI" panose="020B0604030504040204" pitchFamily="50" charset="-128"/>
                <a:ea typeface="Meiryo UI" panose="020B0604030504040204" pitchFamily="50" charset="-128"/>
              </a:rPr>
              <a:t>開発ツールで作成した成果物には、その</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のライセンスが適用されますか</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47054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開発ツール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パッケージ管理ツール</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9" name="スライド番号プレースホルダー 8">
            <a:extLst>
              <a:ext uri="{FF2B5EF4-FFF2-40B4-BE49-F238E27FC236}">
                <a16:creationId xmlns:a16="http://schemas.microsoft.com/office/drawing/2014/main" id="{A7E87BF6-214D-4CF0-A08B-FF46C0E978C3}"/>
              </a:ext>
            </a:extLst>
          </p:cNvPr>
          <p:cNvSpPr>
            <a:spLocks noGrp="1"/>
          </p:cNvSpPr>
          <p:nvPr>
            <p:ph type="sldNum" sz="quarter" idx="12"/>
          </p:nvPr>
        </p:nvSpPr>
        <p:spPr/>
        <p:txBody>
          <a:bodyPr/>
          <a:lstStyle/>
          <a:p>
            <a:fld id="{CA73D1A0-EDAA-48A0-B59C-E1DC4E30C901}" type="slidenum">
              <a:rPr lang="ja-JP" altLang="en-US" smtClean="0"/>
              <a:pPr/>
              <a:t>30</a:t>
            </a:fld>
            <a:endParaRPr lang="ja-JP" altLang="en-US"/>
          </a:p>
        </p:txBody>
      </p:sp>
    </p:spTree>
    <p:extLst>
      <p:ext uri="{BB962C8B-B14F-4D97-AF65-F5344CB8AC3E}">
        <p14:creationId xmlns:p14="http://schemas.microsoft.com/office/powerpoint/2010/main" val="2064492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デュアルライセンスは両方のライセンスを遵守する？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86419" y="3429000"/>
            <a:ext cx="8280919" cy="2965394"/>
          </a:xfrm>
        </p:spPr>
        <p:txBody>
          <a:bodyPr>
            <a:noAutofit/>
          </a:bodyPr>
          <a:lstStyle/>
          <a:p>
            <a:pPr fontAlgn="base">
              <a:lnSpc>
                <a:spcPts val="2800"/>
              </a:lnSpc>
              <a:spcBef>
                <a:spcPts val="0"/>
              </a:spcBef>
              <a:buFont typeface="Wingdings" panose="05000000000000000000" pitchFamily="2" charset="2"/>
              <a:buChar char="u"/>
            </a:pPr>
            <a:r>
              <a:rPr lang="ja-JP" altLang="en-US" sz="2000">
                <a:latin typeface="Meiryo UI" panose="020B0604030504040204" pitchFamily="50" charset="-128"/>
                <a:ea typeface="Meiryo UI" panose="020B0604030504040204" pitchFamily="50" charset="-128"/>
                <a:cs typeface="Meiryo UI" panose="020B0604030504040204" pitchFamily="50" charset="-128"/>
              </a:rPr>
              <a:t>デュアルライセンス</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の場合、一般的には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の利用者が、適用するライセンスを選択可能です。ただし、選択するライセンスは、利用状況や他の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との組み合わせによって、どちらかのライセンスに限定されることも</a:t>
            </a:r>
            <a:r>
              <a:rPr lang="ja-JP" altLang="en-US" sz="2000">
                <a:latin typeface="Meiryo UI" panose="020B0604030504040204" pitchFamily="50" charset="-128"/>
                <a:ea typeface="Meiryo UI" panose="020B0604030504040204" pitchFamily="50" charset="-128"/>
                <a:cs typeface="Meiryo UI" panose="020B0604030504040204" pitchFamily="50" charset="-128"/>
              </a:rPr>
              <a:t>あります。</a:t>
            </a:r>
            <a:endParaRPr lang="en-US" altLang="ja-JP" sz="200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800"/>
              </a:lnSpc>
              <a:spcBef>
                <a:spcPts val="0"/>
              </a:spcBef>
              <a:buFont typeface="Wingdings" panose="05000000000000000000" pitchFamily="2" charset="2"/>
              <a:buChar char="u"/>
            </a:pPr>
            <a:r>
              <a:rPr lang="en-US" altLang="ja-JP" sz="200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の中には、デュアルライセンスと記載しながら、両方のライセンス条件が適用される旨を記載していることもあります。この場合、両方のライセンス条件をすべて満たす必要が</a:t>
            </a:r>
            <a:r>
              <a:rPr lang="ja-JP" altLang="en-US" sz="2000">
                <a:latin typeface="Meiryo UI" panose="020B0604030504040204" pitchFamily="50" charset="-128"/>
                <a:ea typeface="Meiryo UI" panose="020B0604030504040204" pitchFamily="50" charset="-128"/>
                <a:cs typeface="Meiryo UI" panose="020B0604030504040204" pitchFamily="50" charset="-128"/>
              </a:rPr>
              <a:t>あります。</a:t>
            </a:r>
            <a:endParaRPr lang="en-US" altLang="ja-JP" sz="200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800"/>
              </a:lnSpc>
              <a:spcBef>
                <a:spcPts val="0"/>
              </a:spcBef>
              <a:buFont typeface="Wingdings" panose="05000000000000000000" pitchFamily="2" charset="2"/>
              <a:buChar char="u"/>
            </a:pPr>
            <a:r>
              <a:rPr lang="en-US" altLang="ja-JP" sz="2000">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ファイルや開発コミュニティの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FAQ</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等の関連情報に、ライセンスに関する記載がないかを確認したうえで判断してください。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が異なる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種類のライセンス</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デュアルライセンス</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の元で配布されている場合、両方のライセンスに従う必要がありますか？</a:t>
            </a:r>
          </a:p>
        </p:txBody>
      </p:sp>
      <p:sp>
        <p:nvSpPr>
          <p:cNvPr id="9" name="テキスト ボックス 8"/>
          <p:cNvSpPr txBox="1"/>
          <p:nvPr/>
        </p:nvSpPr>
        <p:spPr>
          <a:xfrm>
            <a:off x="3347864" y="2644463"/>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11307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デュアルライセンス</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3488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BF2C36E2-C556-4788-A1AF-67A192CCAEFA}"/>
              </a:ext>
            </a:extLst>
          </p:cNvPr>
          <p:cNvSpPr>
            <a:spLocks noGrp="1"/>
          </p:cNvSpPr>
          <p:nvPr>
            <p:ph type="sldNum" sz="quarter" idx="12"/>
          </p:nvPr>
        </p:nvSpPr>
        <p:spPr/>
        <p:txBody>
          <a:bodyPr/>
          <a:lstStyle/>
          <a:p>
            <a:fld id="{CA73D1A0-EDAA-48A0-B59C-E1DC4E30C901}" type="slidenum">
              <a:rPr lang="ja-JP" altLang="en-US" smtClean="0"/>
              <a:pPr/>
              <a:t>31</a:t>
            </a:fld>
            <a:endParaRPr lang="ja-JP" altLang="en-US"/>
          </a:p>
        </p:txBody>
      </p:sp>
    </p:spTree>
    <p:extLst>
      <p:ext uri="{BB962C8B-B14F-4D97-AF65-F5344CB8AC3E}">
        <p14:creationId xmlns:p14="http://schemas.microsoft.com/office/powerpoint/2010/main" val="7138525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3120" y="2512790"/>
            <a:ext cx="8280920" cy="379652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デュアルライセンスは選択した方だけ添付すればいい？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77948" y="3559312"/>
            <a:ext cx="8291264" cy="2797037"/>
          </a:xfrm>
        </p:spPr>
        <p:txBody>
          <a:bodyPr>
            <a:noAutofit/>
          </a:bodyPr>
          <a:lstStyle/>
          <a:p>
            <a:pPr eaLnBrk="0" fontAlgn="base" hangingPunct="0">
              <a:lnSpc>
                <a:spcPts val="21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選択したライセンスに従えば良いので、選択したライセンス文書を添付すれば条件は満たせます。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21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21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ただし、ライセンス文書の配布・添付方法について条件がある場合はその条件に従ってください。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21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38219"/>
            <a:ext cx="8280920" cy="1082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デュアルライセンスの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をバイナリーで配布する場合、選択したライセンス文書のみを添付すればよいですか？</a:t>
            </a:r>
          </a:p>
        </p:txBody>
      </p:sp>
      <p:sp>
        <p:nvSpPr>
          <p:cNvPr id="9" name="テキスト ボックス 8"/>
          <p:cNvSpPr txBox="1"/>
          <p:nvPr/>
        </p:nvSpPr>
        <p:spPr>
          <a:xfrm>
            <a:off x="3131840" y="2731567"/>
            <a:ext cx="2088232"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56512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デュアルライセンス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マルチライセンス</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8302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CBA329BC-43E9-4C1E-A392-02EFE18F8F86}"/>
              </a:ext>
            </a:extLst>
          </p:cNvPr>
          <p:cNvSpPr>
            <a:spLocks noGrp="1"/>
          </p:cNvSpPr>
          <p:nvPr>
            <p:ph type="sldNum" sz="quarter" idx="12"/>
          </p:nvPr>
        </p:nvSpPr>
        <p:spPr/>
        <p:txBody>
          <a:bodyPr/>
          <a:lstStyle/>
          <a:p>
            <a:fld id="{CA73D1A0-EDAA-48A0-B59C-E1DC4E30C901}" type="slidenum">
              <a:rPr lang="ja-JP" altLang="en-US" smtClean="0"/>
              <a:pPr/>
              <a:t>32</a:t>
            </a:fld>
            <a:endParaRPr lang="ja-JP" altLang="en-US"/>
          </a:p>
        </p:txBody>
      </p:sp>
    </p:spTree>
    <p:extLst>
      <p:ext uri="{BB962C8B-B14F-4D97-AF65-F5344CB8AC3E}">
        <p14:creationId xmlns:p14="http://schemas.microsoft.com/office/powerpoint/2010/main" val="7729045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デュアルライセンスへの貢献はデュアルライセンスにする？</a:t>
            </a:r>
          </a:p>
        </p:txBody>
      </p:sp>
      <p:sp>
        <p:nvSpPr>
          <p:cNvPr id="10" name="コンテンツ プレースホルダー 9"/>
          <p:cNvSpPr>
            <a:spLocks noGrp="1"/>
          </p:cNvSpPr>
          <p:nvPr>
            <p:ph idx="1"/>
          </p:nvPr>
        </p:nvSpPr>
        <p:spPr>
          <a:xfrm>
            <a:off x="457200" y="3666738"/>
            <a:ext cx="8291264" cy="2642581"/>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コミュニティが元の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に反映した場合、その反映版もデュアルライセンスで公開されることを承知しておく必要があります。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選択したライセンスだけで反映してもらうことはできません。</a:t>
            </a:r>
          </a:p>
        </p:txBody>
      </p:sp>
      <p:sp>
        <p:nvSpPr>
          <p:cNvPr id="4" name="角丸四角形 3"/>
          <p:cNvSpPr/>
          <p:nvPr/>
        </p:nvSpPr>
        <p:spPr>
          <a:xfrm>
            <a:off x="467544" y="1340768"/>
            <a:ext cx="8280920" cy="122146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デュアルライセンスの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を、一方のライセンスを選択し、改変して配布しました。この改変部分を元の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コミュニティへ投稿するときは、元のデュアルライセンスで投稿する必要がありますか？</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44623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コミュニティ　</a:t>
            </a:r>
            <a:r>
              <a:rPr kumimoji="1" lang="en-US" altLang="ja-JP" sz="1200" dirty="0">
                <a:latin typeface="Meiryo UI" panose="020B0604030504040204" pitchFamily="50" charset="-128"/>
                <a:ea typeface="Meiryo UI" panose="020B0604030504040204" pitchFamily="50" charset="-128"/>
              </a:rPr>
              <a:t>#CLA</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94759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9" name="スライド番号プレースホルダー 8">
            <a:extLst>
              <a:ext uri="{FF2B5EF4-FFF2-40B4-BE49-F238E27FC236}">
                <a16:creationId xmlns:a16="http://schemas.microsoft.com/office/drawing/2014/main" id="{4833BAB3-F104-4BDB-8719-05D87B361A82}"/>
              </a:ext>
            </a:extLst>
          </p:cNvPr>
          <p:cNvSpPr>
            <a:spLocks noGrp="1"/>
          </p:cNvSpPr>
          <p:nvPr>
            <p:ph type="sldNum" sz="quarter" idx="12"/>
          </p:nvPr>
        </p:nvSpPr>
        <p:spPr/>
        <p:txBody>
          <a:bodyPr/>
          <a:lstStyle/>
          <a:p>
            <a:fld id="{CA73D1A0-EDAA-48A0-B59C-E1DC4E30C901}" type="slidenum">
              <a:rPr lang="ja-JP" altLang="en-US" smtClean="0"/>
              <a:pPr/>
              <a:t>33</a:t>
            </a:fld>
            <a:endParaRPr lang="ja-JP" altLang="en-US"/>
          </a:p>
        </p:txBody>
      </p:sp>
    </p:spTree>
    <p:extLst>
      <p:ext uri="{BB962C8B-B14F-4D97-AF65-F5344CB8AC3E}">
        <p14:creationId xmlns:p14="http://schemas.microsoft.com/office/powerpoint/2010/main" val="21197447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68960"/>
            <a:ext cx="8280920" cy="32403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4638"/>
            <a:ext cx="8229600" cy="63408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サイトよりソースコードに記載されているライセンスが優先する？</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コンテンツ プレースホルダー 20">
            <a:extLst>
              <a:ext uri="{FF2B5EF4-FFF2-40B4-BE49-F238E27FC236}">
                <a16:creationId xmlns:a16="http://schemas.microsoft.com/office/drawing/2014/main" id="{7C7EA47F-2F04-42A4-84B4-07F9BBFD1EFB}"/>
              </a:ext>
            </a:extLst>
          </p:cNvPr>
          <p:cNvSpPr>
            <a:spLocks noGrp="1"/>
          </p:cNvSpPr>
          <p:nvPr>
            <p:ph idx="1"/>
          </p:nvPr>
        </p:nvSpPr>
        <p:spPr>
          <a:xfrm>
            <a:off x="457200" y="3899323"/>
            <a:ext cx="8280920" cy="2409997"/>
          </a:xfrm>
        </p:spPr>
        <p:txBody>
          <a:bodyPr>
            <a:noAutofit/>
          </a:bodyPr>
          <a:lstStyle/>
          <a:p>
            <a:pPr>
              <a:lnSpc>
                <a:spcPts val="25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サイトには、メインとなるライセンスのみが記載されていることがあるため、基本的には、ダウンロードした</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に記載されたライセンス</a:t>
            </a:r>
            <a:r>
              <a:rPr lang="en-US" altLang="ja-JP" sz="1800" dirty="0">
                <a:latin typeface="Meiryo UI" panose="020B0604030504040204" pitchFamily="50" charset="-128"/>
                <a:ea typeface="Meiryo UI" panose="020B0604030504040204" pitchFamily="50" charset="-128"/>
              </a:rPr>
              <a:t>_A</a:t>
            </a:r>
            <a:r>
              <a:rPr lang="ja-JP" altLang="en-US" sz="1800" dirty="0">
                <a:latin typeface="Meiryo UI" panose="020B0604030504040204" pitchFamily="50" charset="-128"/>
                <a:ea typeface="Meiryo UI" panose="020B0604030504040204" pitchFamily="50" charset="-128"/>
              </a:rPr>
              <a:t>とライセンス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の両方を遵守する必要があります。</a:t>
            </a:r>
            <a:endParaRPr lang="en-US" altLang="ja-JP" sz="1800" dirty="0">
              <a:latin typeface="Meiryo UI" panose="020B0604030504040204" pitchFamily="50" charset="-128"/>
              <a:ea typeface="Meiryo UI" panose="020B0604030504040204" pitchFamily="50" charset="-128"/>
            </a:endParaRPr>
          </a:p>
          <a:p>
            <a:pPr>
              <a:lnSpc>
                <a:spcPts val="25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ただし、例えば、ライセンス</a:t>
            </a:r>
            <a:r>
              <a:rPr lang="en-US" altLang="ja-JP" sz="1800" dirty="0">
                <a:latin typeface="Meiryo UI" panose="020B0604030504040204" pitchFamily="50" charset="-128"/>
                <a:ea typeface="Meiryo UI" panose="020B0604030504040204" pitchFamily="50" charset="-128"/>
              </a:rPr>
              <a:t>_A</a:t>
            </a:r>
            <a:r>
              <a:rPr lang="ja-JP" altLang="en-US" sz="1800" dirty="0">
                <a:latin typeface="Meiryo UI" panose="020B0604030504040204" pitchFamily="50" charset="-128"/>
                <a:ea typeface="Meiryo UI" panose="020B0604030504040204" pitchFamily="50" charset="-128"/>
              </a:rPr>
              <a:t>とライセンス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の両方の遵守が必要なケース、デュアルライセンスのケース、あるいは、ライセンス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が誤って含まれているケース等があります。</a:t>
            </a:r>
            <a:endParaRPr lang="en-US" altLang="ja-JP" sz="1800" dirty="0">
              <a:latin typeface="Meiryo UI" panose="020B0604030504040204" pitchFamily="50" charset="-128"/>
              <a:ea typeface="Meiryo UI" panose="020B0604030504040204" pitchFamily="50" charset="-128"/>
            </a:endParaRPr>
          </a:p>
          <a:p>
            <a:pPr>
              <a:lnSpc>
                <a:spcPts val="25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今回、ライセンス</a:t>
            </a:r>
            <a:r>
              <a:rPr lang="en-US" altLang="ja-JP" sz="1800" dirty="0">
                <a:latin typeface="Meiryo UI" panose="020B0604030504040204" pitchFamily="50" charset="-128"/>
                <a:ea typeface="Meiryo UI" panose="020B0604030504040204" pitchFamily="50" charset="-128"/>
              </a:rPr>
              <a:t>_A</a:t>
            </a:r>
            <a:r>
              <a:rPr lang="ja-JP" altLang="en-US" sz="1800" dirty="0">
                <a:latin typeface="Meiryo UI" panose="020B0604030504040204" pitchFamily="50" charset="-128"/>
                <a:ea typeface="Meiryo UI" panose="020B0604030504040204" pitchFamily="50" charset="-128"/>
              </a:rPr>
              <a:t>に加えてライセンス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も記載されているとのことですので、ライセンス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が記載されている理由や経緯を確認してください。</a:t>
            </a:r>
            <a:endParaRPr lang="en-US" altLang="ja-JP" sz="1800" dirty="0">
              <a:latin typeface="Meiryo UI" panose="020B0604030504040204" pitchFamily="50" charset="-128"/>
              <a:ea typeface="Meiryo UI" panose="020B0604030504040204" pitchFamily="50" charset="-128"/>
            </a:endParaRPr>
          </a:p>
          <a:p>
            <a:pPr>
              <a:lnSpc>
                <a:spcPts val="2500"/>
              </a:lnSpc>
              <a:spcBef>
                <a:spcPts val="0"/>
              </a:spcBef>
              <a:buFont typeface="Wingdings" panose="05000000000000000000" pitchFamily="2" charset="2"/>
              <a:buChar char="u"/>
            </a:pPr>
            <a:endParaRPr lang="en-US" altLang="ja-JP" sz="1800" dirty="0">
              <a:latin typeface="Meiryo UI" panose="020B0604030504040204" pitchFamily="50" charset="-128"/>
              <a:ea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312949"/>
            <a:ext cx="8280920" cy="156494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製品に組み込む</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の公式サイトには、ライセンス</a:t>
            </a:r>
            <a:r>
              <a:rPr lang="en-US" altLang="ja-JP" sz="2000" dirty="0">
                <a:solidFill>
                  <a:schemeClr val="tx1"/>
                </a:solidFill>
                <a:latin typeface="Meiryo UI" panose="020B0604030504040204" pitchFamily="50" charset="-128"/>
                <a:ea typeface="Meiryo UI" panose="020B0604030504040204" pitchFamily="50" charset="-128"/>
              </a:rPr>
              <a:t>_A</a:t>
            </a:r>
            <a:r>
              <a:rPr lang="ja-JP" altLang="en-US" sz="2000" dirty="0">
                <a:solidFill>
                  <a:schemeClr val="tx1"/>
                </a:solidFill>
                <a:latin typeface="Meiryo UI" panose="020B0604030504040204" pitchFamily="50" charset="-128"/>
                <a:ea typeface="Meiryo UI" panose="020B0604030504040204" pitchFamily="50" charset="-128"/>
              </a:rPr>
              <a:t>と記載されていました。</a:t>
            </a:r>
            <a:br>
              <a:rPr lang="en-US" altLang="ja-JP" sz="2000" dirty="0">
                <a:solidFill>
                  <a:schemeClr val="tx1"/>
                </a:solidFill>
                <a:latin typeface="Meiryo UI" panose="020B0604030504040204" pitchFamily="50" charset="-128"/>
                <a:ea typeface="Meiryo UI" panose="020B0604030504040204" pitchFamily="50" charset="-128"/>
              </a:rPr>
            </a:br>
            <a:r>
              <a:rPr lang="ja-JP" altLang="en-US" sz="2000" dirty="0">
                <a:solidFill>
                  <a:schemeClr val="tx1"/>
                </a:solidFill>
                <a:latin typeface="Meiryo UI" panose="020B0604030504040204" pitchFamily="50" charset="-128"/>
                <a:ea typeface="Meiryo UI" panose="020B0604030504040204" pitchFamily="50" charset="-128"/>
              </a:rPr>
              <a:t>　ただし、ダウンロードした</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の中に、ライセンス</a:t>
            </a:r>
            <a:r>
              <a:rPr lang="en-US" altLang="ja-JP" sz="2000" dirty="0">
                <a:solidFill>
                  <a:schemeClr val="tx1"/>
                </a:solidFill>
                <a:latin typeface="Meiryo UI" panose="020B0604030504040204" pitchFamily="50" charset="-128"/>
                <a:ea typeface="Meiryo UI" panose="020B0604030504040204" pitchFamily="50" charset="-128"/>
              </a:rPr>
              <a:t>_A</a:t>
            </a:r>
            <a:r>
              <a:rPr lang="ja-JP" altLang="en-US" sz="2000" dirty="0">
                <a:solidFill>
                  <a:schemeClr val="tx1"/>
                </a:solidFill>
                <a:latin typeface="Meiryo UI" panose="020B0604030504040204" pitchFamily="50" charset="-128"/>
                <a:ea typeface="Meiryo UI" panose="020B0604030504040204" pitchFamily="50" charset="-128"/>
              </a:rPr>
              <a:t>とライセンス</a:t>
            </a:r>
            <a:r>
              <a:rPr lang="en-US" altLang="ja-JP" sz="2000" dirty="0">
                <a:solidFill>
                  <a:schemeClr val="tx1"/>
                </a:solidFill>
                <a:latin typeface="Meiryo UI" panose="020B0604030504040204" pitchFamily="50" charset="-128"/>
                <a:ea typeface="Meiryo UI" panose="020B0604030504040204" pitchFamily="50" charset="-128"/>
              </a:rPr>
              <a:t>_B</a:t>
            </a:r>
            <a:r>
              <a:rPr lang="ja-JP" altLang="en-US" sz="2000" dirty="0">
                <a:solidFill>
                  <a:schemeClr val="tx1"/>
                </a:solidFill>
                <a:latin typeface="Meiryo UI" panose="020B0604030504040204" pitchFamily="50" charset="-128"/>
                <a:ea typeface="Meiryo UI" panose="020B0604030504040204" pitchFamily="50" charset="-128"/>
              </a:rPr>
              <a:t>のライセンス文書がありました。この</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を組み込んだ製品では、ライセンス</a:t>
            </a:r>
            <a:r>
              <a:rPr lang="en-US" altLang="ja-JP" sz="2000" dirty="0">
                <a:solidFill>
                  <a:schemeClr val="tx1"/>
                </a:solidFill>
                <a:latin typeface="Meiryo UI" panose="020B0604030504040204" pitchFamily="50" charset="-128"/>
                <a:ea typeface="Meiryo UI" panose="020B0604030504040204" pitchFamily="50" charset="-128"/>
              </a:rPr>
              <a:t>_B</a:t>
            </a:r>
            <a:r>
              <a:rPr lang="ja-JP" altLang="en-US" sz="2000" dirty="0">
                <a:solidFill>
                  <a:schemeClr val="tx1"/>
                </a:solidFill>
                <a:latin typeface="Meiryo UI" panose="020B0604030504040204" pitchFamily="50" charset="-128"/>
                <a:ea typeface="Meiryo UI" panose="020B0604030504040204" pitchFamily="50" charset="-128"/>
              </a:rPr>
              <a:t>は気にしなくていいですか？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43725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0624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148668" y="3129882"/>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9" name="スライド番号プレースホルダー 8">
            <a:extLst>
              <a:ext uri="{FF2B5EF4-FFF2-40B4-BE49-F238E27FC236}">
                <a16:creationId xmlns:a16="http://schemas.microsoft.com/office/drawing/2014/main" id="{67B02C66-0D2D-4093-A07F-DFEB98122DA7}"/>
              </a:ext>
            </a:extLst>
          </p:cNvPr>
          <p:cNvSpPr>
            <a:spLocks noGrp="1"/>
          </p:cNvSpPr>
          <p:nvPr>
            <p:ph type="sldNum" sz="quarter" idx="12"/>
          </p:nvPr>
        </p:nvSpPr>
        <p:spPr/>
        <p:txBody>
          <a:bodyPr/>
          <a:lstStyle/>
          <a:p>
            <a:fld id="{CA73D1A0-EDAA-48A0-B59C-E1DC4E30C901}" type="slidenum">
              <a:rPr lang="ja-JP" altLang="en-US" smtClean="0"/>
              <a:pPr/>
              <a:t>34</a:t>
            </a:fld>
            <a:endParaRPr lang="ja-JP" altLang="en-US"/>
          </a:p>
        </p:txBody>
      </p:sp>
    </p:spTree>
    <p:extLst>
      <p:ext uri="{BB962C8B-B14F-4D97-AF65-F5344CB8AC3E}">
        <p14:creationId xmlns:p14="http://schemas.microsoft.com/office/powerpoint/2010/main" val="35650235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021371"/>
            <a:ext cx="8280920" cy="336547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組込機器に組込んだ</a:t>
            </a:r>
            <a:r>
              <a:rPr kumimoji="1"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は配布にならない？</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4" name="角丸四角形 3"/>
          <p:cNvSpPr/>
          <p:nvPr/>
        </p:nvSpPr>
        <p:spPr>
          <a:xfrm>
            <a:off x="467544" y="1412776"/>
            <a:ext cx="8280920" cy="14856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組込機器に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を含めて販売します。当社は機器を配布（販売）しているのであって、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を配布しているわけではないし、ユーザーが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を取り出すこともできませんので、当社は</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を配布していないという事になりますか？</a:t>
            </a:r>
          </a:p>
        </p:txBody>
      </p:sp>
      <p:sp>
        <p:nvSpPr>
          <p:cNvPr id="9" name="テキスト ボックス 8"/>
          <p:cNvSpPr txBox="1"/>
          <p:nvPr/>
        </p:nvSpPr>
        <p:spPr>
          <a:xfrm>
            <a:off x="3347864" y="3029123"/>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45745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組込機器</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配布</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14503" y="2816499"/>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コンテンツ プレースホルダー 7">
            <a:extLst>
              <a:ext uri="{FF2B5EF4-FFF2-40B4-BE49-F238E27FC236}">
                <a16:creationId xmlns:a16="http://schemas.microsoft.com/office/drawing/2014/main" id="{901C7EE4-8C22-446D-A06A-BF60C309A9EE}"/>
              </a:ext>
            </a:extLst>
          </p:cNvPr>
          <p:cNvSpPr>
            <a:spLocks noGrp="1"/>
          </p:cNvSpPr>
          <p:nvPr>
            <p:ph idx="1"/>
          </p:nvPr>
        </p:nvSpPr>
        <p:spPr>
          <a:xfrm>
            <a:off x="518864" y="3955065"/>
            <a:ext cx="8229600" cy="2431778"/>
          </a:xfrm>
        </p:spPr>
        <p:txBody>
          <a:bodyPr>
            <a:normAutofit/>
          </a:bodyPr>
          <a:lstStyle/>
          <a:p>
            <a:pPr fontAlgn="base">
              <a:lnSpc>
                <a:spcPts val="2900"/>
              </a:lnSpc>
              <a:spcBef>
                <a:spcPts val="0"/>
              </a:spcBef>
              <a:buFont typeface="Wingdings"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が機器に組込まれた場合、機器が他人へ配布された段階で、中に含まれる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も配布された事になります。中から</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を取り出せるかどうかは関係しません。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900"/>
              </a:lnSpc>
              <a:spcBef>
                <a:spcPts val="0"/>
              </a:spcBef>
              <a:buFont typeface="Wingdings"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のライセンスを確認して配布する際の条件を遵守する必要があります。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a:lnSpc>
                <a:spcPts val="2900"/>
              </a:lnSpc>
              <a:spcBef>
                <a:spcPts val="0"/>
              </a:spcBef>
              <a:buNone/>
            </a:pPr>
            <a:endParaRPr lang="ja-JP" altLang="en-US" sz="2000" dirty="0"/>
          </a:p>
        </p:txBody>
      </p:sp>
      <p:sp>
        <p:nvSpPr>
          <p:cNvPr id="14" name="スライド番号プレースホルダー 13">
            <a:extLst>
              <a:ext uri="{FF2B5EF4-FFF2-40B4-BE49-F238E27FC236}">
                <a16:creationId xmlns:a16="http://schemas.microsoft.com/office/drawing/2014/main" id="{41A5A8E2-F1BA-499D-9B35-8B2B53418DDA}"/>
              </a:ext>
            </a:extLst>
          </p:cNvPr>
          <p:cNvSpPr>
            <a:spLocks noGrp="1"/>
          </p:cNvSpPr>
          <p:nvPr>
            <p:ph type="sldNum" sz="quarter" idx="12"/>
          </p:nvPr>
        </p:nvSpPr>
        <p:spPr/>
        <p:txBody>
          <a:bodyPr/>
          <a:lstStyle/>
          <a:p>
            <a:fld id="{CA73D1A0-EDAA-48A0-B59C-E1DC4E30C901}" type="slidenum">
              <a:rPr lang="ja-JP" altLang="en-US" smtClean="0"/>
              <a:pPr/>
              <a:t>35</a:t>
            </a:fld>
            <a:endParaRPr lang="ja-JP" altLang="en-US"/>
          </a:p>
        </p:txBody>
      </p:sp>
    </p:spTree>
    <p:extLst>
      <p:ext uri="{BB962C8B-B14F-4D97-AF65-F5344CB8AC3E}">
        <p14:creationId xmlns:p14="http://schemas.microsoft.com/office/powerpoint/2010/main" val="31130023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40968"/>
            <a:ext cx="8280920" cy="316835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rPr>
              <a:t>OEM</a:t>
            </a:r>
            <a:r>
              <a:rPr lang="ja-JP" altLang="en-US" sz="2800" dirty="0">
                <a:latin typeface="Meiryo UI" panose="020B0604030504040204" pitchFamily="50" charset="-128"/>
                <a:ea typeface="Meiryo UI" panose="020B0604030504040204" pitchFamily="50" charset="-128"/>
              </a:rPr>
              <a:t>商品に添付された</a:t>
            </a:r>
            <a:r>
              <a:rPr lang="en-US" altLang="ja-JP" sz="2800" dirty="0">
                <a:latin typeface="Meiryo UI" panose="020B0604030504040204" pitchFamily="50" charset="-128"/>
                <a:ea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rPr>
              <a:t>関連の情報提供は不要？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012615"/>
            <a:ext cx="8291264" cy="2296703"/>
          </a:xfrm>
        </p:spPr>
        <p:txBody>
          <a:bodyPr>
            <a:noAutofit/>
          </a:bodyPr>
          <a:lstStyle/>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他社商品は、</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のライセンス条件を遵守するために、必要な情報を媒体に入れて製品に付属させていると考えられます。</a:t>
            </a: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商品に組み込まれた</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の正しい情報と必要なソースコードを提供するのは販売する会社の責任です。これを怠ると販売する会社が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のライセンス条件に違反することになります。</a:t>
            </a: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したがって、他社商品と同じ媒体にする必要は無いですが、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関連の情報を顧客にも提供する必要があります。</a:t>
            </a: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340769"/>
            <a:ext cx="8280920" cy="1584176"/>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rPr>
              <a:t>他社商品を仕入れて、自社ブランドで販売予定です。他社商品には</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のリストとライセンス条件、提供すべきソースコードが入っているという媒体が付属していました。当社商品として販売する際は、予算がないので媒体の複製物を同梱しなくても良いですか？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3284984"/>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26509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OEM</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ODM</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23D430E3-A137-461D-A3F7-B0063727D51D}"/>
              </a:ext>
            </a:extLst>
          </p:cNvPr>
          <p:cNvSpPr>
            <a:spLocks noGrp="1"/>
          </p:cNvSpPr>
          <p:nvPr>
            <p:ph type="sldNum" sz="quarter" idx="12"/>
          </p:nvPr>
        </p:nvSpPr>
        <p:spPr/>
        <p:txBody>
          <a:bodyPr/>
          <a:lstStyle/>
          <a:p>
            <a:fld id="{CA73D1A0-EDAA-48A0-B59C-E1DC4E30C901}" type="slidenum">
              <a:rPr lang="ja-JP" altLang="en-US" smtClean="0"/>
              <a:pPr/>
              <a:t>36</a:t>
            </a:fld>
            <a:endParaRPr lang="ja-JP" altLang="en-US"/>
          </a:p>
        </p:txBody>
      </p:sp>
    </p:spTree>
    <p:extLst>
      <p:ext uri="{BB962C8B-B14F-4D97-AF65-F5344CB8AC3E}">
        <p14:creationId xmlns:p14="http://schemas.microsoft.com/office/powerpoint/2010/main" val="21143883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68960"/>
            <a:ext cx="8280920" cy="32403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4638"/>
            <a:ext cx="8229600" cy="634082"/>
          </a:xfrm>
          <a:ln>
            <a:solidFill>
              <a:schemeClr val="bg1">
                <a:lumMod val="50000"/>
              </a:schemeClr>
            </a:solidFill>
          </a:ln>
        </p:spPr>
        <p:txBody>
          <a:bodyPr>
            <a:noAutofit/>
          </a:bodyPr>
          <a:lstStyle/>
          <a:p>
            <a:r>
              <a:rPr lang="ja-JP" altLang="en-US" sz="2600" dirty="0">
                <a:latin typeface="Meiryo UI" panose="020B0604030504040204" pitchFamily="50" charset="-128"/>
                <a:ea typeface="Meiryo UI" panose="020B0604030504040204" pitchFamily="50" charset="-128"/>
              </a:rPr>
              <a:t>他社ソフトに含まれる</a:t>
            </a:r>
            <a:r>
              <a:rPr lang="en-US" altLang="ja-JP" sz="2600" dirty="0">
                <a:latin typeface="Meiryo UI" panose="020B0604030504040204" pitchFamily="50" charset="-128"/>
                <a:ea typeface="Meiryo UI" panose="020B0604030504040204" pitchFamily="50" charset="-128"/>
              </a:rPr>
              <a:t>OSS</a:t>
            </a:r>
            <a:r>
              <a:rPr lang="ja-JP" altLang="en-US" sz="2600" dirty="0">
                <a:latin typeface="Meiryo UI" panose="020B0604030504040204" pitchFamily="50" charset="-128"/>
                <a:ea typeface="Meiryo UI" panose="020B0604030504040204" pitchFamily="50" charset="-128"/>
              </a:rPr>
              <a:t>のライセンスを遵守する必要あり？</a:t>
            </a:r>
            <a:endParaRPr kumimoji="1" lang="ja-JP" altLang="en-US" sz="2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コンテンツ プレースホルダー 20">
            <a:extLst>
              <a:ext uri="{FF2B5EF4-FFF2-40B4-BE49-F238E27FC236}">
                <a16:creationId xmlns:a16="http://schemas.microsoft.com/office/drawing/2014/main" id="{7C7EA47F-2F04-42A4-84B4-07F9BBFD1EFB}"/>
              </a:ext>
            </a:extLst>
          </p:cNvPr>
          <p:cNvSpPr>
            <a:spLocks noGrp="1"/>
          </p:cNvSpPr>
          <p:nvPr>
            <p:ph idx="1"/>
          </p:nvPr>
        </p:nvSpPr>
        <p:spPr>
          <a:xfrm>
            <a:off x="457200" y="4171727"/>
            <a:ext cx="8280920" cy="2137592"/>
          </a:xfrm>
        </p:spPr>
        <p:txBody>
          <a:bodyPr>
            <a:noAutofit/>
          </a:bodyPr>
          <a:lstStyle/>
          <a:p>
            <a:pPr>
              <a:lnSpc>
                <a:spcPts val="25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他社製ソフトウェアに含まれる</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であっても、その</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のライセンス条件を遵守する必要があります。ただし、この質問の場合、</a:t>
            </a:r>
            <a:r>
              <a:rPr lang="en-US" altLang="ja-JP" sz="2000" dirty="0">
                <a:latin typeface="Meiryo UI" panose="020B0604030504040204" pitchFamily="50" charset="-128"/>
                <a:ea typeface="Meiryo UI" panose="020B0604030504040204" pitchFamily="50" charset="-128"/>
              </a:rPr>
              <a:t>A</a:t>
            </a:r>
            <a:r>
              <a:rPr lang="ja-JP" altLang="en-US" sz="2000" dirty="0">
                <a:latin typeface="Meiryo UI" panose="020B0604030504040204" pitchFamily="50" charset="-128"/>
                <a:ea typeface="Meiryo UI" panose="020B0604030504040204" pitchFamily="50" charset="-128"/>
              </a:rPr>
              <a:t>社が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開発者と個別に契約していることもあり得ますので、</a:t>
            </a:r>
            <a:r>
              <a:rPr lang="en-US" altLang="ja-JP" sz="2000" dirty="0">
                <a:latin typeface="Meiryo UI" panose="020B0604030504040204" pitchFamily="50" charset="-128"/>
                <a:ea typeface="Meiryo UI" panose="020B0604030504040204" pitchFamily="50" charset="-128"/>
              </a:rPr>
              <a:t>A</a:t>
            </a:r>
            <a:r>
              <a:rPr lang="ja-JP" altLang="en-US" sz="2000" dirty="0">
                <a:latin typeface="Meiryo UI" panose="020B0604030504040204" pitchFamily="50" charset="-128"/>
                <a:ea typeface="Meiryo UI" panose="020B0604030504040204" pitchFamily="50" charset="-128"/>
              </a:rPr>
              <a:t>社に確認してください。</a:t>
            </a:r>
            <a:endParaRPr kumimoji="1" lang="ja-JP" altLang="en-US" sz="2000" dirty="0">
              <a:latin typeface="Meiryo UI" panose="020B0604030504040204" pitchFamily="50" charset="-128"/>
              <a:ea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310640"/>
            <a:ext cx="8280920" cy="156494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他社</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と契</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約して、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ではない</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社製ソフトウェアを当社製品に組み込む予定です。</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社製ソフトウェアを入手後、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が含まれていることが分かりましたが、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を利用している旨の記載はありませんでした。この場合、当社はこの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のライセンス条件を遵守する必要がありますか？</a:t>
            </a:r>
          </a:p>
        </p:txBody>
      </p:sp>
      <p:sp>
        <p:nvSpPr>
          <p:cNvPr id="9" name="テキスト ボックス 8"/>
          <p:cNvSpPr txBox="1"/>
          <p:nvPr/>
        </p:nvSpPr>
        <p:spPr>
          <a:xfrm>
            <a:off x="3131840" y="3235623"/>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94448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他社ソフト</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0624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スライド番号プレースホルダー 9">
            <a:extLst>
              <a:ext uri="{FF2B5EF4-FFF2-40B4-BE49-F238E27FC236}">
                <a16:creationId xmlns:a16="http://schemas.microsoft.com/office/drawing/2014/main" id="{FF0C8C25-D28C-401F-9691-B777DEEE8606}"/>
              </a:ext>
            </a:extLst>
          </p:cNvPr>
          <p:cNvSpPr>
            <a:spLocks noGrp="1"/>
          </p:cNvSpPr>
          <p:nvPr>
            <p:ph type="sldNum" sz="quarter" idx="12"/>
          </p:nvPr>
        </p:nvSpPr>
        <p:spPr/>
        <p:txBody>
          <a:bodyPr/>
          <a:lstStyle/>
          <a:p>
            <a:fld id="{CA73D1A0-EDAA-48A0-B59C-E1DC4E30C901}" type="slidenum">
              <a:rPr lang="ja-JP" altLang="en-US" smtClean="0"/>
              <a:pPr/>
              <a:t>37</a:t>
            </a:fld>
            <a:endParaRPr lang="ja-JP" altLang="en-US"/>
          </a:p>
        </p:txBody>
      </p:sp>
    </p:spTree>
    <p:extLst>
      <p:ext uri="{BB962C8B-B14F-4D97-AF65-F5344CB8AC3E}">
        <p14:creationId xmlns:p14="http://schemas.microsoft.com/office/powerpoint/2010/main" val="35748077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著作権表示は著作者名だけで</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OK</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205427"/>
            <a:ext cx="8291264" cy="3103893"/>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著作権表示は、一般的に、著作者名ではなく、「</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のマーク」、「最初の発行年」、「著作権者の名前」の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3</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点を記載</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します。技術的に</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の表示ができない場合は、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(C)</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や</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Copyright </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で代用することも多いです。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バージョンアップ等により修正版を公開する場合は、例えば、</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2018-2019</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The Linux Foundation</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のように</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公開年を追加して記載することが一般的です。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万国著作権条約に基づく記載方法です。</a:t>
            </a:r>
            <a:endParaRPr lang="en-US" altLang="ja-JP" sz="2000" i="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著作権表示は著作者の名前を記載しておけばいいですか？</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07753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著作権表示</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6B138DA3-0ED3-4894-A45C-1EBC1F7D1918}"/>
              </a:ext>
            </a:extLst>
          </p:cNvPr>
          <p:cNvSpPr>
            <a:spLocks noGrp="1"/>
          </p:cNvSpPr>
          <p:nvPr>
            <p:ph type="sldNum" sz="quarter" idx="12"/>
          </p:nvPr>
        </p:nvSpPr>
        <p:spPr/>
        <p:txBody>
          <a:bodyPr/>
          <a:lstStyle/>
          <a:p>
            <a:fld id="{CA73D1A0-EDAA-48A0-B59C-E1DC4E30C901}" type="slidenum">
              <a:rPr lang="ja-JP" altLang="en-US" smtClean="0"/>
              <a:pPr/>
              <a:t>38</a:t>
            </a:fld>
            <a:endParaRPr lang="ja-JP" altLang="en-US"/>
          </a:p>
        </p:txBody>
      </p:sp>
    </p:spTree>
    <p:extLst>
      <p:ext uri="{BB962C8B-B14F-4D97-AF65-F5344CB8AC3E}">
        <p14:creationId xmlns:p14="http://schemas.microsoft.com/office/powerpoint/2010/main" val="475079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766F598E-5490-4DAB-AEBD-70F978EAC1FD}"/>
              </a:ext>
            </a:extLst>
          </p:cNvPr>
          <p:cNvSpPr txBox="1"/>
          <p:nvPr/>
        </p:nvSpPr>
        <p:spPr>
          <a:xfrm>
            <a:off x="219436" y="6428654"/>
            <a:ext cx="157126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a:t>
            </a:r>
          </a:p>
        </p:txBody>
      </p:sp>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禁止されていなければ、利用できる？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80920" cy="2594957"/>
          </a:xfrm>
        </p:spPr>
        <p:txBody>
          <a:bodyPr>
            <a:norm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無償でダウンロードできるものがすべて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とは限りません。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著作権法では、複製したり、改変したり、配布したりする権利は、著作権者が専有しています。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これらの権利について、著作権者が許諾していない限り、ネットに掲載されたプログラムを自社製品に利用することはできません。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インターネットの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サイトにて、プログラムをダウンロードできるようになっていました。特にライセンス条件がなく、商用利用も禁止されていないので、自社製品に同梱して利用してもいいですか？</a:t>
            </a:r>
          </a:p>
        </p:txBody>
      </p:sp>
      <p:sp>
        <p:nvSpPr>
          <p:cNvPr id="9" name="テキスト ボックス 8"/>
          <p:cNvSpPr txBox="1"/>
          <p:nvPr/>
        </p:nvSpPr>
        <p:spPr>
          <a:xfrm>
            <a:off x="3131840"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835C3C2C-554B-4C56-AB69-EC9C3DA36C24}"/>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45C9368F-5EDF-436F-A41C-8E0113EB0399}"/>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45E0F4FA-17DF-46F9-A3AC-9B9381D73BC8}"/>
              </a:ext>
            </a:extLst>
          </p:cNvPr>
          <p:cNvSpPr>
            <a:spLocks noGrp="1"/>
          </p:cNvSpPr>
          <p:nvPr>
            <p:ph type="sldNum" sz="quarter" idx="12"/>
          </p:nvPr>
        </p:nvSpPr>
        <p:spPr/>
        <p:txBody>
          <a:bodyPr/>
          <a:lstStyle/>
          <a:p>
            <a:fld id="{CA73D1A0-EDAA-48A0-B59C-E1DC4E30C901}" type="slidenum">
              <a:rPr lang="ja-JP" altLang="en-US" smtClean="0"/>
              <a:pPr/>
              <a:t>3</a:t>
            </a:fld>
            <a:endParaRPr lang="ja-JP" altLang="en-US"/>
          </a:p>
        </p:txBody>
      </p:sp>
    </p:spTree>
    <p:extLst>
      <p:ext uri="{BB962C8B-B14F-4D97-AF65-F5344CB8AC3E}">
        <p14:creationId xmlns:p14="http://schemas.microsoft.com/office/powerpoint/2010/main" val="17057089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276873"/>
            <a:ext cx="8280920" cy="403244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87644" y="157999"/>
            <a:ext cx="8280920" cy="637346"/>
          </a:xfrm>
          <a:ln>
            <a:solidFill>
              <a:schemeClr val="bg1">
                <a:lumMod val="50000"/>
              </a:schemeClr>
            </a:solidFill>
          </a:ln>
        </p:spPr>
        <p:txBody>
          <a:bodyPr>
            <a:noAutofit/>
          </a:bodyPr>
          <a:lstStyle/>
          <a:p>
            <a:pPr fontAlgn="ctr">
              <a:lnSpc>
                <a:spcPts val="3000"/>
              </a:lnSpc>
              <a:spcAft>
                <a:spcPct val="0"/>
              </a:spcAft>
            </a:pPr>
            <a:r>
              <a:rPr lang="ja-JP" altLang="en-US" sz="2800" dirty="0">
                <a:latin typeface="Meiryo UI" panose="020B0604030504040204" pitchFamily="50" charset="-128"/>
                <a:ea typeface="Meiryo UI" panose="020B0604030504040204" pitchFamily="50" charset="-128"/>
                <a:cs typeface="Meiryo UI" panose="020B0604030504040204" pitchFamily="50" charset="-128"/>
              </a:rPr>
              <a:t>著作権表示は、ソースコードだけを確認すればいい？</a:t>
            </a:r>
          </a:p>
        </p:txBody>
      </p:sp>
      <p:sp>
        <p:nvSpPr>
          <p:cNvPr id="10" name="コンテンツ プレースホルダー 9"/>
          <p:cNvSpPr>
            <a:spLocks noGrp="1"/>
          </p:cNvSpPr>
          <p:nvPr>
            <p:ph idx="1"/>
          </p:nvPr>
        </p:nvSpPr>
        <p:spPr>
          <a:xfrm>
            <a:off x="457200" y="3212975"/>
            <a:ext cx="8291264" cy="3096343"/>
          </a:xfrm>
        </p:spPr>
        <p:txBody>
          <a:bodyPr>
            <a:noAutofit/>
          </a:bodyPr>
          <a:lstStyle/>
          <a:p>
            <a:pPr fontAlgn="base">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ソースコードの先頭部分以外にも、</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NOTICE</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COPYING</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LICENSE</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AUTHORS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等に記載されています。ただし、これらのファイルの中には、ライセンス自体の著作権表示がある場合があります。</a:t>
            </a:r>
          </a:p>
          <a:p>
            <a:pPr fontAlgn="base">
              <a:lnSpc>
                <a:spcPts val="27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のファイル数が多いと抽出漏れが発生する可能性があるので、</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rPr>
              <a:t>FOSSology</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等のツールを活用するのも効果的です。</a:t>
            </a:r>
          </a:p>
          <a:p>
            <a:pPr fontAlgn="base">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記載がない場合は、ダウンロードサイトから開発者を特定して著作権者を問い合わせる方法もあります。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2700"/>
              </a:lnSpc>
              <a:spcBef>
                <a:spcPts val="0"/>
              </a:spcBef>
              <a:buNone/>
            </a:pP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】Q:</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著作権表示は著作者名だけで</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OK</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78488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の著作権表示は、ソースコードの先頭だけを確認すればいいですか？</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91911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著作権者　</a:t>
            </a:r>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著作権表示</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198884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059832" y="2420888"/>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E525464F-0AC8-40B9-8FC6-E301761657C1}"/>
              </a:ext>
            </a:extLst>
          </p:cNvPr>
          <p:cNvSpPr>
            <a:spLocks noGrp="1"/>
          </p:cNvSpPr>
          <p:nvPr>
            <p:ph type="sldNum" sz="quarter" idx="12"/>
          </p:nvPr>
        </p:nvSpPr>
        <p:spPr/>
        <p:txBody>
          <a:bodyPr/>
          <a:lstStyle/>
          <a:p>
            <a:fld id="{CA73D1A0-EDAA-48A0-B59C-E1DC4E30C901}" type="slidenum">
              <a:rPr lang="ja-JP" altLang="en-US" smtClean="0"/>
              <a:pPr/>
              <a:t>39</a:t>
            </a:fld>
            <a:endParaRPr lang="ja-JP" altLang="en-US"/>
          </a:p>
        </p:txBody>
      </p:sp>
    </p:spTree>
    <p:extLst>
      <p:ext uri="{BB962C8B-B14F-4D97-AF65-F5344CB8AC3E}">
        <p14:creationId xmlns:p14="http://schemas.microsoft.com/office/powerpoint/2010/main" val="14665418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927608"/>
            <a:ext cx="8280920" cy="345923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88640"/>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著作権表示が無いまま利用してもよい？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330892"/>
            <a:ext cx="8280920" cy="14500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製品に利用したい</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は、配布する際に著作権表示の記載が必須であるライセンスでした。ライセンス文書はあるのですが、著作権表示がありません。</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を著作権表示がないまま製品に利用しても良いですか？</a:t>
            </a:r>
          </a:p>
          <a:p>
            <a:pPr fontAlgn="ctr">
              <a:lnSpc>
                <a:spcPts val="3000"/>
              </a:lnSpc>
              <a:spcBef>
                <a:spcPct val="0"/>
              </a:spcBef>
              <a:spcAft>
                <a:spcPct val="0"/>
              </a:spcAft>
            </a:pP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95644" y="2875583"/>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26228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多数</a:t>
            </a: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両立</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46645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395536" y="250945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7DF77D3A-98F7-440A-8527-34526C0D6162}"/>
              </a:ext>
            </a:extLst>
          </p:cNvPr>
          <p:cNvSpPr>
            <a:spLocks noGrp="1"/>
          </p:cNvSpPr>
          <p:nvPr>
            <p:ph idx="1"/>
          </p:nvPr>
        </p:nvSpPr>
        <p:spPr>
          <a:xfrm>
            <a:off x="457200" y="3581282"/>
            <a:ext cx="8291264" cy="2805561"/>
          </a:xfrm>
        </p:spPr>
        <p:txBody>
          <a:bodyPr>
            <a:noAutofit/>
          </a:bodyPr>
          <a:lstStyle/>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著作権表示がないまま製品に利用するとライセンス違反になります。</a:t>
            </a:r>
            <a:endParaRPr lang="en-US" altLang="ja-JP" sz="2000" dirty="0">
              <a:latin typeface="Meiryo UI" panose="020B0604030504040204" pitchFamily="50" charset="-128"/>
              <a:ea typeface="Meiryo UI" panose="020B0604030504040204" pitchFamily="50" charset="-128"/>
            </a:endParaRPr>
          </a:p>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入手元をたどって著作権者を特定し、著作権表示の記載内容を確認してください。ただし、著作者が著作者名の記述を望まないケースも考えられますので、その場合は、著作者の意向を尊重してください。</a:t>
            </a:r>
            <a:endParaRPr lang="en-US" altLang="ja-JP" sz="2000" dirty="0">
              <a:latin typeface="Meiryo UI" panose="020B0604030504040204" pitchFamily="50" charset="-128"/>
              <a:ea typeface="Meiryo UI" panose="020B0604030504040204" pitchFamily="50" charset="-128"/>
            </a:endParaRPr>
          </a:p>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複数企業を経由して入手した場合、途中で改変され、著作権者が増えていることもあります。</a:t>
            </a:r>
            <a:endParaRPr lang="en-US" altLang="ja-JP" sz="2000" dirty="0">
              <a:latin typeface="Meiryo UI" panose="020B0604030504040204" pitchFamily="50" charset="-128"/>
              <a:ea typeface="Meiryo UI" panose="020B0604030504040204" pitchFamily="50" charset="-128"/>
            </a:endParaRPr>
          </a:p>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ライセンスの名称とライセンス文書の雛形へのリンクだけが書かれている場合も同様の対応が必要です。</a:t>
            </a:r>
            <a:endParaRPr lang="en-US" altLang="ja-JP" sz="2000" dirty="0">
              <a:latin typeface="Meiryo UI" panose="020B0604030504040204" pitchFamily="50" charset="-128"/>
              <a:ea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BA02CAF5-648D-44FB-BCDD-7A2832B38F94}"/>
              </a:ext>
            </a:extLst>
          </p:cNvPr>
          <p:cNvSpPr>
            <a:spLocks noGrp="1"/>
          </p:cNvSpPr>
          <p:nvPr>
            <p:ph type="sldNum" sz="quarter" idx="12"/>
          </p:nvPr>
        </p:nvSpPr>
        <p:spPr/>
        <p:txBody>
          <a:bodyPr/>
          <a:lstStyle/>
          <a:p>
            <a:fld id="{CA73D1A0-EDAA-48A0-B59C-E1DC4E30C901}" type="slidenum">
              <a:rPr lang="ja-JP" altLang="en-US" smtClean="0"/>
              <a:pPr/>
              <a:t>40</a:t>
            </a:fld>
            <a:endParaRPr lang="ja-JP" altLang="en-US"/>
          </a:p>
        </p:txBody>
      </p:sp>
    </p:spTree>
    <p:extLst>
      <p:ext uri="{BB962C8B-B14F-4D97-AF65-F5344CB8AC3E}">
        <p14:creationId xmlns:p14="http://schemas.microsoft.com/office/powerpoint/2010/main" val="13371030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10120"/>
            <a:ext cx="8280920" cy="37992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ライセンスが無いソフトは自由に利用できる？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のライセンスには、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の利用を許諾するうえでの条件が書かれています。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ライセンス文書が付いていないので、このソフトウェアのライセンス条件が分からず、製品に組み込んで利用することはできません。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このソフトウェアを利用するのであれば、著作権者にライセンス条件を問い合わせてください。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247557"/>
            <a:ext cx="8280920" cy="112363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製品に利用可能な</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を探しています。インターネットからダウンロードした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には</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ライセンス文書が付いていなかったのですが、製品に組み込むことができますか？</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88357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97313"/>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7969B0D2-53EA-4158-85F9-8DE5F7014793}"/>
              </a:ext>
            </a:extLst>
          </p:cNvPr>
          <p:cNvSpPr>
            <a:spLocks noGrp="1"/>
          </p:cNvSpPr>
          <p:nvPr>
            <p:ph type="sldNum" sz="quarter" idx="12"/>
          </p:nvPr>
        </p:nvSpPr>
        <p:spPr/>
        <p:txBody>
          <a:bodyPr/>
          <a:lstStyle/>
          <a:p>
            <a:fld id="{CA73D1A0-EDAA-48A0-B59C-E1DC4E30C901}" type="slidenum">
              <a:rPr lang="ja-JP" altLang="en-US" smtClean="0"/>
              <a:pPr/>
              <a:t>41</a:t>
            </a:fld>
            <a:endParaRPr lang="ja-JP" altLang="en-US"/>
          </a:p>
        </p:txBody>
      </p:sp>
    </p:spTree>
    <p:extLst>
      <p:ext uri="{BB962C8B-B14F-4D97-AF65-F5344CB8AC3E}">
        <p14:creationId xmlns:p14="http://schemas.microsoft.com/office/powerpoint/2010/main" val="41086587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87375"/>
            <a:ext cx="8280920" cy="362194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には条件はありませんか？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56173"/>
            <a:ext cx="8291264" cy="2553146"/>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のソフトウェアは、著作権者が、著作権を主張しないことを宣言しているものと考えられます。したがって、複製や改変、配布などの利用をする際、特に遵守すべき条件はありません。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ただし、再配布する際は、受領者も認識できるように、</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の情報も一緒に添付するか、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public domain</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であることを明記することをお勧めします。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25668"/>
            <a:ext cx="8280920" cy="123656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入手した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ファイルに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public domain</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である旨のみが記載されていました。配布する際、ライセンスの条件は無いと思っていいですか？</a:t>
            </a: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455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t>public domain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A011AA41-3403-43A6-9609-522ACB173287}"/>
              </a:ext>
            </a:extLst>
          </p:cNvPr>
          <p:cNvSpPr>
            <a:spLocks noGrp="1"/>
          </p:cNvSpPr>
          <p:nvPr>
            <p:ph type="sldNum" sz="quarter" idx="12"/>
          </p:nvPr>
        </p:nvSpPr>
        <p:spPr/>
        <p:txBody>
          <a:bodyPr/>
          <a:lstStyle/>
          <a:p>
            <a:fld id="{CA73D1A0-EDAA-48A0-B59C-E1DC4E30C901}" type="slidenum">
              <a:rPr lang="ja-JP" altLang="en-US" smtClean="0"/>
              <a:pPr/>
              <a:t>42</a:t>
            </a:fld>
            <a:endParaRPr lang="ja-JP" altLang="en-US"/>
          </a:p>
        </p:txBody>
      </p:sp>
    </p:spTree>
    <p:extLst>
      <p:ext uri="{BB962C8B-B14F-4D97-AF65-F5344CB8AC3E}">
        <p14:creationId xmlns:p14="http://schemas.microsoft.com/office/powerpoint/2010/main" val="2107080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87375"/>
            <a:ext cx="8280920" cy="362194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免責付き </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には条件はありませんか？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56173"/>
            <a:ext cx="8291264" cy="2553146"/>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public domain </a:t>
            </a:r>
            <a:r>
              <a:rPr lang="ja-JP" altLang="en-US" sz="2000" dirty="0">
                <a:latin typeface="Meiryo UI" panose="020B0604030504040204" pitchFamily="50" charset="-128"/>
                <a:ea typeface="Meiryo UI" panose="020B0604030504040204" pitchFamily="50" charset="-128"/>
              </a:rPr>
              <a:t>のソフトウェアなので、著作権者は、著作権を主張せず、条件はないものと考えられます。開発者が責任を負わないという旨を記載しているのは、それを強調する意図があると思われます。</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したがって、再配布する際は、</a:t>
            </a:r>
            <a:r>
              <a:rPr lang="en-US" altLang="ja-JP" sz="2000" dirty="0">
                <a:latin typeface="Meiryo UI" panose="020B0604030504040204" pitchFamily="50" charset="-128"/>
                <a:ea typeface="Meiryo UI" panose="020B0604030504040204" pitchFamily="50" charset="-128"/>
              </a:rPr>
              <a:t>README</a:t>
            </a:r>
            <a:r>
              <a:rPr lang="ja-JP" altLang="en-US" sz="2000" dirty="0">
                <a:latin typeface="Meiryo UI" panose="020B0604030504040204" pitchFamily="50" charset="-128"/>
                <a:ea typeface="Meiryo UI" panose="020B0604030504040204" pitchFamily="50" charset="-128"/>
              </a:rPr>
              <a:t>の情報も一緒に添付することをお勧めします。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25668"/>
            <a:ext cx="8280920" cy="123656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入手した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ファイルに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public domain</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である旨が書かれており、さらに開発者は一切の責任を負わない旨が記載されていました。再配布時に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public domain</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である旨と責任を負わない旨の両方を伝えればいいですか？</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455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t>public domain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80357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9" name="スライド番号プレースホルダー 8">
            <a:extLst>
              <a:ext uri="{FF2B5EF4-FFF2-40B4-BE49-F238E27FC236}">
                <a16:creationId xmlns:a16="http://schemas.microsoft.com/office/drawing/2014/main" id="{BC82F1AE-F7CC-433C-BAE3-FB73FD3515CE}"/>
              </a:ext>
            </a:extLst>
          </p:cNvPr>
          <p:cNvSpPr>
            <a:spLocks noGrp="1"/>
          </p:cNvSpPr>
          <p:nvPr>
            <p:ph type="sldNum" sz="quarter" idx="12"/>
          </p:nvPr>
        </p:nvSpPr>
        <p:spPr/>
        <p:txBody>
          <a:bodyPr/>
          <a:lstStyle/>
          <a:p>
            <a:fld id="{CA73D1A0-EDAA-48A0-B59C-E1DC4E30C901}" type="slidenum">
              <a:rPr lang="ja-JP" altLang="en-US" smtClean="0"/>
              <a:pPr/>
              <a:t>43</a:t>
            </a:fld>
            <a:endParaRPr lang="ja-JP" altLang="en-US"/>
          </a:p>
        </p:txBody>
      </p:sp>
    </p:spTree>
    <p:extLst>
      <p:ext uri="{BB962C8B-B14F-4D97-AF65-F5344CB8AC3E}">
        <p14:creationId xmlns:p14="http://schemas.microsoft.com/office/powerpoint/2010/main" val="32226263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276872"/>
            <a:ext cx="8280920" cy="39859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社内であれば、商用利用禁止でも利用できる？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094479"/>
            <a:ext cx="8291264" cy="3168352"/>
          </a:xfrm>
        </p:spPr>
        <p:txBody>
          <a:bodyPr>
            <a:noAutofit/>
          </a:bodyPr>
          <a:lstStyle/>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一般的には、営利企業の場合、目的のいかんにかかわらず社内での利用も商用利用と考えられます。したがって、商用利用が禁止されているソフトウェアを社内で利用することはできません。ただし、例えば、ライセンス条件によっては、有償販売することは禁止するが、企業の社内利用は許諾する旨を追記しているものもあります。</a:t>
            </a:r>
            <a:endParaRPr lang="en-US" altLang="ja-JP" sz="1800" dirty="0">
              <a:latin typeface="Meiryo UI" panose="020B0604030504040204" pitchFamily="50" charset="-128"/>
              <a:ea typeface="Meiryo UI" panose="020B0604030504040204" pitchFamily="50" charset="-128"/>
            </a:endParaRP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一方、非営利団体であれば、内部で利用することは可能です。ただし、非営利団体であっても、例えば、</a:t>
            </a:r>
            <a:r>
              <a:rPr lang="en-US" altLang="ja-JP" sz="1800" dirty="0">
                <a:latin typeface="Meiryo UI" panose="020B0604030504040204" pitchFamily="50" charset="-128"/>
                <a:ea typeface="Meiryo UI" panose="020B0604030504040204" pitchFamily="50" charset="-128"/>
              </a:rPr>
              <a:t>NPO</a:t>
            </a:r>
            <a:r>
              <a:rPr lang="ja-JP" altLang="en-US" sz="1800" dirty="0">
                <a:latin typeface="Meiryo UI" panose="020B0604030504040204" pitchFamily="50" charset="-128"/>
                <a:ea typeface="Meiryo UI" panose="020B0604030504040204" pitchFamily="50" charset="-128"/>
              </a:rPr>
              <a:t>団体は利用可能であるが、政府系組織は対象外とするなど、利用可能な団体を限定しているケースもあります。</a:t>
            </a:r>
            <a:endParaRPr lang="en-US" altLang="ja-JP" sz="1800" dirty="0">
              <a:latin typeface="Meiryo UI" panose="020B0604030504040204" pitchFamily="50" charset="-128"/>
              <a:ea typeface="Meiryo UI" panose="020B0604030504040204" pitchFamily="50" charset="-128"/>
            </a:endParaRP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このように「商用利用」について、追加の説明がないかを確認のうえ、判断してください。</a:t>
            </a:r>
            <a:endParaRPr lang="en-US" altLang="ja-JP" sz="18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268760"/>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入手した</a:t>
            </a:r>
            <a:r>
              <a:rPr lang="en-US" altLang="ja-JP" sz="2000">
                <a:solidFill>
                  <a:schemeClr val="tx1"/>
                </a:solidFill>
                <a:latin typeface="Meiryo UI" panose="020B0604030504040204" pitchFamily="50" charset="-128"/>
                <a:ea typeface="Meiryo UI" panose="020B0604030504040204" pitchFamily="50" charset="-128"/>
              </a:rPr>
              <a:t>OSS</a:t>
            </a:r>
            <a:r>
              <a:rPr lang="ja-JP" altLang="en-US" sz="2000">
                <a:solidFill>
                  <a:schemeClr val="tx1"/>
                </a:solidFill>
                <a:latin typeface="Meiryo UI" panose="020B0604030504040204" pitchFamily="50" charset="-128"/>
                <a:ea typeface="Meiryo UI" panose="020B0604030504040204" pitchFamily="50" charset="-128"/>
              </a:rPr>
              <a:t>の</a:t>
            </a:r>
            <a:r>
              <a:rPr lang="ja-JP" altLang="en-US" sz="2000" dirty="0">
                <a:solidFill>
                  <a:schemeClr val="tx1"/>
                </a:solidFill>
                <a:latin typeface="Meiryo UI" panose="020B0604030504040204" pitchFamily="50" charset="-128"/>
                <a:ea typeface="Meiryo UI" panose="020B0604030504040204" pitchFamily="50" charset="-128"/>
              </a:rPr>
              <a:t>ライセンス条件で商用利用が禁止されていました。社内であれば利用できますか？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325038"/>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262831"/>
            <a:ext cx="114967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社内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禁止</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69121"/>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198884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a:extLst>
              <a:ext uri="{FF2B5EF4-FFF2-40B4-BE49-F238E27FC236}">
                <a16:creationId xmlns:a16="http://schemas.microsoft.com/office/drawing/2014/main" id="{D19B027C-588F-4ADC-A831-6C0CD1EF5215}"/>
              </a:ext>
            </a:extLst>
          </p:cNvPr>
          <p:cNvSpPr/>
          <p:nvPr/>
        </p:nvSpPr>
        <p:spPr>
          <a:xfrm>
            <a:off x="2449441" y="5849642"/>
            <a:ext cx="6299023" cy="387670"/>
          </a:xfrm>
          <a:prstGeom prst="rect">
            <a:avLst/>
          </a:prstGeom>
        </p:spPr>
        <p:txBody>
          <a:bodyPr wrap="square">
            <a:spAutoFit/>
          </a:bodyPr>
          <a:lstStyle/>
          <a:p>
            <a:pPr algn="r" fontAlgn="base">
              <a:lnSpc>
                <a:spcPts val="2700"/>
              </a:lnSpc>
            </a:pPr>
            <a:r>
              <a:rPr lang="ja-JP" altLang="en-US" sz="1400" dirty="0">
                <a:latin typeface="Meiryo UI" panose="020B0604030504040204" pitchFamily="50" charset="-128"/>
                <a:ea typeface="Meiryo UI" panose="020B0604030504040204" pitchFamily="50" charset="-128"/>
              </a:rPr>
              <a:t>（参考）商用利用を禁止しているソフトウェアは</a:t>
            </a:r>
            <a:r>
              <a:rPr lang="en-US" altLang="ja-JP" sz="1400" dirty="0">
                <a:latin typeface="Meiryo UI" panose="020B0604030504040204" pitchFamily="50" charset="-128"/>
                <a:ea typeface="Meiryo UI" panose="020B0604030504040204" pitchFamily="50" charset="-128"/>
                <a:hlinkClick r:id="rId3">
                  <a:extLst>
                    <a:ext uri="{A12FA001-AC4F-418D-AE19-62706E023703}">
                      <ahyp:hlinkClr xmlns:ahyp="http://schemas.microsoft.com/office/drawing/2018/hyperlinkcolor" val="tx"/>
                    </a:ext>
                  </a:extLst>
                </a:hlinkClick>
              </a:rPr>
              <a:t>OSI</a:t>
            </a:r>
            <a:r>
              <a:rPr lang="ja-JP" altLang="en-US" sz="1400" dirty="0">
                <a:latin typeface="Meiryo UI" panose="020B0604030504040204" pitchFamily="50" charset="-128"/>
                <a:ea typeface="Meiryo UI" panose="020B0604030504040204" pitchFamily="50" charset="-128"/>
                <a:hlinkClick r:id="rId3">
                  <a:extLst>
                    <a:ext uri="{A12FA001-AC4F-418D-AE19-62706E023703}">
                      <ahyp:hlinkClr xmlns:ahyp="http://schemas.microsoft.com/office/drawing/2018/hyperlinkcolor" val="tx"/>
                    </a:ext>
                  </a:extLst>
                </a:hlinkClick>
              </a:rPr>
              <a:t>の</a:t>
            </a:r>
            <a:r>
              <a:rPr lang="en-US" altLang="ja-JP" sz="1400" dirty="0">
                <a:latin typeface="Meiryo UI" panose="020B0604030504040204" pitchFamily="50" charset="-128"/>
                <a:ea typeface="Meiryo UI" panose="020B0604030504040204" pitchFamily="50" charset="-128"/>
                <a:hlinkClick r:id="rId3">
                  <a:extLst>
                    <a:ext uri="{A12FA001-AC4F-418D-AE19-62706E023703}">
                      <ahyp:hlinkClr xmlns:ahyp="http://schemas.microsoft.com/office/drawing/2018/hyperlinkcolor" val="tx"/>
                    </a:ext>
                  </a:extLst>
                </a:hlinkClick>
              </a:rPr>
              <a:t>OSS</a:t>
            </a:r>
            <a:r>
              <a:rPr lang="ja-JP" altLang="en-US" sz="1400" dirty="0">
                <a:latin typeface="Meiryo UI" panose="020B0604030504040204" pitchFamily="50" charset="-128"/>
                <a:ea typeface="Meiryo UI" panose="020B0604030504040204" pitchFamily="50" charset="-128"/>
                <a:hlinkClick r:id="rId3">
                  <a:extLst>
                    <a:ext uri="{A12FA001-AC4F-418D-AE19-62706E023703}">
                      <ahyp:hlinkClr xmlns:ahyp="http://schemas.microsoft.com/office/drawing/2018/hyperlinkcolor" val="tx"/>
                    </a:ext>
                  </a:extLst>
                </a:hlinkClick>
              </a:rPr>
              <a:t>の定義</a:t>
            </a:r>
            <a:r>
              <a:rPr lang="ja-JP" altLang="en-US" sz="1400" dirty="0">
                <a:latin typeface="Meiryo UI" panose="020B0604030504040204" pitchFamily="50" charset="-128"/>
                <a:ea typeface="Meiryo UI" panose="020B0604030504040204" pitchFamily="50" charset="-128"/>
              </a:rPr>
              <a:t>に合致していません。</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9C41FE85-3911-4D29-AEB6-3DCF664FC5CD}"/>
              </a:ext>
            </a:extLst>
          </p:cNvPr>
          <p:cNvSpPr>
            <a:spLocks noGrp="1"/>
          </p:cNvSpPr>
          <p:nvPr>
            <p:ph type="sldNum" sz="quarter" idx="12"/>
          </p:nvPr>
        </p:nvSpPr>
        <p:spPr/>
        <p:txBody>
          <a:bodyPr/>
          <a:lstStyle/>
          <a:p>
            <a:fld id="{CA73D1A0-EDAA-48A0-B59C-E1DC4E30C901}" type="slidenum">
              <a:rPr lang="ja-JP" altLang="en-US" smtClean="0"/>
              <a:pPr/>
              <a:t>44</a:t>
            </a:fld>
            <a:endParaRPr lang="ja-JP" altLang="en-US"/>
          </a:p>
        </p:txBody>
      </p:sp>
    </p:spTree>
    <p:extLst>
      <p:ext uri="{BB962C8B-B14F-4D97-AF65-F5344CB8AC3E}">
        <p14:creationId xmlns:p14="http://schemas.microsoft.com/office/powerpoint/2010/main" val="42515606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サイトにあるドキュメントを利用できる？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29000"/>
            <a:ext cx="8291264" cy="2880320"/>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とドキュメント等の利用条件が同じとは限りません。</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サイトのドキュメントや設計図などを利用する場合は、そのドキュメントなどの利用条件を確認する必要があります。</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とは異なる条件が設定されていることもあります。</a:t>
            </a:r>
          </a:p>
          <a:p>
            <a:pPr marL="0" indent="0" fontAlgn="base">
              <a:lnSpc>
                <a:spcPts val="3000"/>
              </a:lnSpc>
              <a:spcBef>
                <a:spcPts val="0"/>
              </a:spcBef>
              <a:buNone/>
            </a:pP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を公開している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サイトに記載されているドキュメントや設計図を</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と同じ条件で利用して自社製品に組込んでもいいですか？</a:t>
            </a:r>
          </a:p>
        </p:txBody>
      </p:sp>
      <p:sp>
        <p:nvSpPr>
          <p:cNvPr id="9" name="テキスト ボックス 8"/>
          <p:cNvSpPr txBox="1"/>
          <p:nvPr/>
        </p:nvSpPr>
        <p:spPr>
          <a:xfrm>
            <a:off x="3131840" y="2420888"/>
            <a:ext cx="2304256" cy="769441"/>
          </a:xfrm>
          <a:prstGeom prst="rect">
            <a:avLst/>
          </a:prstGeom>
          <a:noFill/>
        </p:spPr>
        <p:txBody>
          <a:bodyPr wrap="square" rtlCol="0">
            <a:spAutoFit/>
          </a:bodyPr>
          <a:lstStyle/>
          <a:p>
            <a:r>
              <a:rPr lang="ja-JP" altLang="en-US" sz="4400" b="1">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336085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ライセンス、</a:t>
            </a:r>
            <a:r>
              <a:rPr kumimoji="1" lang="en-US" altLang="ja-JP" sz="1200" dirty="0">
                <a:latin typeface="Meiryo UI" panose="020B0604030504040204" pitchFamily="50" charset="-128"/>
                <a:ea typeface="Meiryo UI" panose="020B0604030504040204" pitchFamily="50" charset="-128"/>
              </a:rPr>
              <a:t>#Web</a:t>
            </a:r>
            <a:r>
              <a:rPr kumimoji="1" lang="ja-JP" altLang="en-US" sz="1200">
                <a:latin typeface="Meiryo UI" panose="020B0604030504040204" pitchFamily="50" charset="-128"/>
                <a:ea typeface="Meiryo UI" panose="020B0604030504040204" pitchFamily="50" charset="-128"/>
              </a:rPr>
              <a:t>サイト</a:t>
            </a:r>
            <a:r>
              <a:rPr lang="ja-JP" altLang="en-US" sz="120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a:t>
            </a:r>
            <a:r>
              <a:rPr lang="ja-JP" altLang="en-US" sz="1200">
                <a:latin typeface="Meiryo UI" panose="020B0604030504040204" pitchFamily="50" charset="-128"/>
                <a:ea typeface="Meiryo UI" panose="020B0604030504040204" pitchFamily="50" charset="-128"/>
              </a:rPr>
              <a:t>ドキュメント</a:t>
            </a:r>
            <a:r>
              <a:rPr kumimoji="1" lang="ja-JP" altLang="en-US" sz="120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設計図</a:t>
            </a:r>
            <a:endParaRPr kumimoji="1"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06084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CEA1BBB4-9AED-4989-A8CA-C8FDEEEDECCF}"/>
              </a:ext>
            </a:extLst>
          </p:cNvPr>
          <p:cNvSpPr>
            <a:spLocks noGrp="1"/>
          </p:cNvSpPr>
          <p:nvPr>
            <p:ph type="sldNum" sz="quarter" idx="12"/>
          </p:nvPr>
        </p:nvSpPr>
        <p:spPr/>
        <p:txBody>
          <a:bodyPr/>
          <a:lstStyle/>
          <a:p>
            <a:fld id="{CA73D1A0-EDAA-48A0-B59C-E1DC4E30C901}" type="slidenum">
              <a:rPr lang="ja-JP" altLang="en-US" smtClean="0"/>
              <a:pPr/>
              <a:t>45</a:t>
            </a:fld>
            <a:endParaRPr lang="ja-JP" altLang="en-US"/>
          </a:p>
        </p:txBody>
      </p:sp>
    </p:spTree>
    <p:extLst>
      <p:ext uri="{BB962C8B-B14F-4D97-AF65-F5344CB8AC3E}">
        <p14:creationId xmlns:p14="http://schemas.microsoft.com/office/powerpoint/2010/main" val="32280639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の書籍等に掲載されたサンプルコードを利用できる？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75692"/>
            <a:ext cx="8291264" cy="2833628"/>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書籍等のサンプルコードであっても、自由な利用を許諾されているとは限らないため、その利用条件を確認する必要があります。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利用条件が記載されていない場合は、著作権者の許諾を得ない限り、利用することはできません。</a:t>
            </a: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p>
          <a:p>
            <a:pPr marL="0" indent="0" fontAlgn="base">
              <a:lnSpc>
                <a:spcPts val="30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Q:OSS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サイトにあるドキュメントを利用できる？</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を紹</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介する書籍や雑誌などに掲載されていたサンプルコードを自社製品に組み込みたいのですが、自由に利用してもいいですか？</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02234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サイト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サンプルコード</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07034"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C9CA5D98-7B27-480F-A8B8-C93CA74667F8}"/>
              </a:ext>
            </a:extLst>
          </p:cNvPr>
          <p:cNvSpPr>
            <a:spLocks noGrp="1"/>
          </p:cNvSpPr>
          <p:nvPr>
            <p:ph type="sldNum" sz="quarter" idx="12"/>
          </p:nvPr>
        </p:nvSpPr>
        <p:spPr/>
        <p:txBody>
          <a:bodyPr/>
          <a:lstStyle/>
          <a:p>
            <a:fld id="{CA73D1A0-EDAA-48A0-B59C-E1DC4E30C901}" type="slidenum">
              <a:rPr lang="ja-JP" altLang="en-US" smtClean="0"/>
              <a:pPr/>
              <a:t>46</a:t>
            </a:fld>
            <a:endParaRPr lang="ja-JP" altLang="en-US"/>
          </a:p>
        </p:txBody>
      </p:sp>
    </p:spTree>
    <p:extLst>
      <p:ext uri="{BB962C8B-B14F-4D97-AF65-F5344CB8AC3E}">
        <p14:creationId xmlns:p14="http://schemas.microsoft.com/office/powerpoint/2010/main" val="31751076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4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を製品に組み込んでも</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は免責される？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のライセンス条件では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の開発者を免責しています。</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を組み込んだ製品を開発、販売した会社を免責しているわけではありません。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製品の免責事項については、製品の契約条件により決まります。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7"/>
            <a:ext cx="8280920" cy="11744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を当社製品に組み込みました。その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のライセンスに免責の条件が記載されているので、</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に起因した製品の不具合について、当社はユーザーに対して免責になりますか？</a:t>
            </a: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4967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免責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契約</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F28BF820-EA0A-48A7-8246-EA7F216F3E74}"/>
              </a:ext>
            </a:extLst>
          </p:cNvPr>
          <p:cNvSpPr>
            <a:spLocks noGrp="1"/>
          </p:cNvSpPr>
          <p:nvPr>
            <p:ph type="sldNum" sz="quarter" idx="12"/>
          </p:nvPr>
        </p:nvSpPr>
        <p:spPr/>
        <p:txBody>
          <a:bodyPr/>
          <a:lstStyle/>
          <a:p>
            <a:fld id="{CA73D1A0-EDAA-48A0-B59C-E1DC4E30C901}" type="slidenum">
              <a:rPr lang="ja-JP" altLang="en-US" smtClean="0"/>
              <a:pPr/>
              <a:t>47</a:t>
            </a:fld>
            <a:endParaRPr lang="ja-JP" altLang="en-US"/>
          </a:p>
        </p:txBody>
      </p:sp>
    </p:spTree>
    <p:extLst>
      <p:ext uri="{BB962C8B-B14F-4D97-AF65-F5344CB8AC3E}">
        <p14:creationId xmlns:p14="http://schemas.microsoft.com/office/powerpoint/2010/main" val="12659453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F3A61C-9D5F-4096-8BBA-CEAA89537D99}"/>
              </a:ext>
            </a:extLst>
          </p:cNvPr>
          <p:cNvSpPr>
            <a:spLocks noGrp="1"/>
          </p:cNvSpPr>
          <p:nvPr>
            <p:ph type="title"/>
          </p:nvPr>
        </p:nvSpPr>
        <p:spPr>
          <a:xfrm>
            <a:off x="457200" y="274638"/>
            <a:ext cx="8229600" cy="634082"/>
          </a:xfrm>
        </p:spPr>
        <p:txBody>
          <a:bodyPr>
            <a:normAutofit/>
          </a:bodyPr>
          <a:lstStyle/>
          <a:p>
            <a:r>
              <a:rPr kumimoji="1" lang="ja-JP" altLang="en-US" sz="3200" u="sng" dirty="0">
                <a:latin typeface="Meiryo UI" panose="020B0604030504040204" pitchFamily="50" charset="-128"/>
                <a:ea typeface="Meiryo UI" panose="020B0604030504040204" pitchFamily="50" charset="-128"/>
              </a:rPr>
              <a:t>用語集</a:t>
            </a:r>
          </a:p>
        </p:txBody>
      </p:sp>
      <p:sp>
        <p:nvSpPr>
          <p:cNvPr id="3" name="コンテンツ プレースホルダー 2">
            <a:extLst>
              <a:ext uri="{FF2B5EF4-FFF2-40B4-BE49-F238E27FC236}">
                <a16:creationId xmlns:a16="http://schemas.microsoft.com/office/drawing/2014/main" id="{E042F5E5-F065-440B-B6D9-1E2FBB49EF98}"/>
              </a:ext>
            </a:extLst>
          </p:cNvPr>
          <p:cNvSpPr>
            <a:spLocks noGrp="1"/>
          </p:cNvSpPr>
          <p:nvPr>
            <p:ph idx="1"/>
          </p:nvPr>
        </p:nvSpPr>
        <p:spPr>
          <a:xfrm>
            <a:off x="899592" y="1268760"/>
            <a:ext cx="7787208" cy="4857403"/>
          </a:xfrm>
        </p:spPr>
        <p:txBody>
          <a:bodyPr>
            <a:normAutofit/>
          </a:bodyPr>
          <a:lstStyle/>
          <a:p>
            <a:r>
              <a:rPr lang="ja-JP" altLang="en-US" sz="1800" dirty="0">
                <a:latin typeface="Meiryo UI" panose="020B0604030504040204" pitchFamily="50" charset="-128"/>
                <a:ea typeface="Meiryo UI" panose="020B0604030504040204" pitchFamily="50" charset="-128"/>
              </a:rPr>
              <a:t>プロプライエタリソフトウェア</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ソフトウェアの使用、複製、改変、配布などを限定的に許諾しているソフトウェア。</a:t>
            </a:r>
            <a:endParaRPr lang="en-US" altLang="ja-JP" sz="1800" dirty="0">
              <a:latin typeface="Meiryo UI" panose="020B0604030504040204" pitchFamily="50" charset="-128"/>
              <a:ea typeface="Meiryo UI" panose="020B0604030504040204" pitchFamily="50" charset="-128"/>
            </a:endParaRPr>
          </a:p>
          <a:p>
            <a:pPr marL="0" indent="0">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との対義語として使用されるケースがある。</a:t>
            </a:r>
            <a:br>
              <a:rPr lang="en-US" altLang="ja-JP" sz="1800" dirty="0">
                <a:latin typeface="Meiryo UI" panose="020B0604030504040204" pitchFamily="50" charset="-128"/>
                <a:ea typeface="Meiryo UI" panose="020B0604030504040204" pitchFamily="50" charset="-128"/>
              </a:rPr>
            </a:br>
            <a:endParaRPr lang="en-US" altLang="ja-JP" sz="1800" dirty="0">
              <a:latin typeface="Meiryo UI" panose="020B0604030504040204" pitchFamily="50" charset="-128"/>
              <a:ea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rPr>
              <a:t>ライセンスの両立</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二つのライセンス条件を同時に満たすことができる場合、「両立する」、</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満たせない場合は、「両立しない」という。</a:t>
            </a:r>
            <a:endParaRPr lang="en-US" altLang="ja-JP" sz="1800" dirty="0">
              <a:latin typeface="Meiryo UI" panose="020B0604030504040204" pitchFamily="50" charset="-128"/>
              <a:ea typeface="Meiryo UI" panose="020B0604030504040204" pitchFamily="50" charset="-128"/>
            </a:endParaRPr>
          </a:p>
          <a:p>
            <a:pPr marL="269875" indent="-269875">
              <a:buNone/>
            </a:pPr>
            <a:r>
              <a:rPr lang="ja-JP" altLang="en-US" sz="1800" dirty="0">
                <a:latin typeface="Meiryo UI" panose="020B0604030504040204" pitchFamily="50" charset="-128"/>
                <a:ea typeface="Meiryo UI" panose="020B0604030504040204" pitchFamily="50" charset="-128"/>
              </a:rPr>
              <a:t>　　両立しない場合、それぞれのライセンスのソフトウェアを組み合わせたものを配布することはできない。</a:t>
            </a:r>
            <a:endParaRPr lang="en-US" altLang="ja-JP" sz="1800" dirty="0">
              <a:latin typeface="Meiryo UI" panose="020B0604030504040204" pitchFamily="50" charset="-128"/>
              <a:ea typeface="Meiryo UI" panose="020B0604030504040204" pitchFamily="50" charset="-128"/>
            </a:endParaRPr>
          </a:p>
          <a:p>
            <a:endParaRPr lang="en-US" altLang="ja-JP" sz="1800" dirty="0">
              <a:latin typeface="Meiryo UI" panose="020B0604030504040204" pitchFamily="50" charset="-128"/>
              <a:ea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rPr>
              <a:t>ライセンスの互換性</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ライセンスが「両立する」と同じ意味で「互換性がある」という。</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ライセンスを取り替えられるということではないため、注意が必要。</a:t>
            </a:r>
            <a:endParaRPr kumimoji="1" lang="ja-JP" altLang="en-US" sz="1800"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55023027-03E2-417B-89BD-54CC023B8461}"/>
              </a:ext>
            </a:extLst>
          </p:cNvPr>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8" name="スライド番号プレースホルダー 7">
            <a:extLst>
              <a:ext uri="{FF2B5EF4-FFF2-40B4-BE49-F238E27FC236}">
                <a16:creationId xmlns:a16="http://schemas.microsoft.com/office/drawing/2014/main" id="{F7EF5FCB-C1CB-42CB-A30A-091F73703EB8}"/>
              </a:ext>
            </a:extLst>
          </p:cNvPr>
          <p:cNvSpPr>
            <a:spLocks noGrp="1"/>
          </p:cNvSpPr>
          <p:nvPr>
            <p:ph type="sldNum" sz="quarter" idx="12"/>
          </p:nvPr>
        </p:nvSpPr>
        <p:spPr/>
        <p:txBody>
          <a:bodyPr/>
          <a:lstStyle/>
          <a:p>
            <a:fld id="{CA73D1A0-EDAA-48A0-B59C-E1DC4E30C901}" type="slidenum">
              <a:rPr lang="ja-JP" altLang="en-US" smtClean="0"/>
              <a:pPr/>
              <a:t>48</a:t>
            </a:fld>
            <a:endParaRPr lang="ja-JP" altLang="en-US"/>
          </a:p>
        </p:txBody>
      </p:sp>
    </p:spTree>
    <p:extLst>
      <p:ext uri="{BB962C8B-B14F-4D97-AF65-F5344CB8AC3E}">
        <p14:creationId xmlns:p14="http://schemas.microsoft.com/office/powerpoint/2010/main" val="3420122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他で利用実績があれば、利用できる？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29600" cy="2594957"/>
          </a:xfrm>
        </p:spPr>
        <p:txBody>
          <a:bodyPr>
            <a:norm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ライセンスを遵守できるかどうかは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の利用目的や利用方法により異なります。ライセンス条件を参照し、今回の利用方法で遵守可能であることを確認する必要があります。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例えば、社内利用であれば、</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を配布する際の条件は関係ありませんが、今回、製品に含めるのであれば、配布する際の条件を遵守する必要があります。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268760"/>
            <a:ext cx="8280920" cy="13681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利用可能な</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を調査していたところ、他部門で利用実績のある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に必要な機能が含まれていることが分かりました。利用実績があるので、ライセンス条件は遵守可能と思っていいですか？</a:t>
            </a:r>
          </a:p>
        </p:txBody>
      </p:sp>
      <p:sp>
        <p:nvSpPr>
          <p:cNvPr id="9" name="テキスト ボックス 8"/>
          <p:cNvSpPr txBox="1"/>
          <p:nvPr/>
        </p:nvSpPr>
        <p:spPr>
          <a:xfrm>
            <a:off x="3131840"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587D97C0-F5CB-4551-9CFD-71BE093088DA}"/>
              </a:ext>
            </a:extLst>
          </p:cNvPr>
          <p:cNvSpPr txBox="1"/>
          <p:nvPr/>
        </p:nvSpPr>
        <p:spPr>
          <a:xfrm>
            <a:off x="219436" y="6428654"/>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実績</a:t>
            </a:r>
          </a:p>
        </p:txBody>
      </p:sp>
      <p:sp>
        <p:nvSpPr>
          <p:cNvPr id="12" name="テキスト ボックス 11">
            <a:extLst>
              <a:ext uri="{FF2B5EF4-FFF2-40B4-BE49-F238E27FC236}">
                <a16:creationId xmlns:a16="http://schemas.microsoft.com/office/drawing/2014/main" id="{DE3F1B5C-5D20-45B7-80A2-45994961CE49}"/>
              </a:ext>
            </a:extLst>
          </p:cNvPr>
          <p:cNvSpPr txBox="1"/>
          <p:nvPr/>
        </p:nvSpPr>
        <p:spPr>
          <a:xfrm>
            <a:off x="113828" y="40466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7FB41C9-0D83-4E06-BEC7-71E73D482E1B}"/>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3BE2C85A-51E5-412B-A696-0CF0C77DDF0B}"/>
              </a:ext>
            </a:extLst>
          </p:cNvPr>
          <p:cNvSpPr>
            <a:spLocks noGrp="1"/>
          </p:cNvSpPr>
          <p:nvPr>
            <p:ph type="sldNum" sz="quarter" idx="12"/>
          </p:nvPr>
        </p:nvSpPr>
        <p:spPr/>
        <p:txBody>
          <a:bodyPr/>
          <a:lstStyle/>
          <a:p>
            <a:fld id="{CA73D1A0-EDAA-48A0-B59C-E1DC4E30C901}" type="slidenum">
              <a:rPr lang="ja-JP" altLang="en-US" smtClean="0"/>
              <a:pPr/>
              <a:t>4</a:t>
            </a:fld>
            <a:endParaRPr lang="ja-JP" altLang="en-US"/>
          </a:p>
        </p:txBody>
      </p:sp>
    </p:spTree>
    <p:extLst>
      <p:ext uri="{BB962C8B-B14F-4D97-AF65-F5344CB8AC3E}">
        <p14:creationId xmlns:p14="http://schemas.microsoft.com/office/powerpoint/2010/main" val="1979457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円/楕円 3"/>
          <p:cNvSpPr/>
          <p:nvPr/>
        </p:nvSpPr>
        <p:spPr>
          <a:xfrm>
            <a:off x="899592" y="1628800"/>
            <a:ext cx="7558608" cy="1800200"/>
          </a:xfrm>
          <a:prstGeom prst="ellipse">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400">
                <a:solidFill>
                  <a:schemeClr val="tx1"/>
                </a:solidFill>
                <a:latin typeface="Meiryo UI" panose="020B0604030504040204" pitchFamily="50" charset="-128"/>
                <a:ea typeface="Meiryo UI" panose="020B0604030504040204" pitchFamily="50" charset="-128"/>
              </a:rPr>
              <a:t>END</a:t>
            </a:r>
            <a:endParaRPr kumimoji="1" lang="ja-JP" altLang="en-US" sz="4400">
              <a:solidFill>
                <a:schemeClr val="tx1"/>
              </a:solidFill>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1539616" y="3933056"/>
            <a:ext cx="6200736" cy="1196097"/>
          </a:xfrm>
          <a:prstGeom prst="rect">
            <a:avLst/>
          </a:prstGeom>
          <a:noFill/>
        </p:spPr>
        <p:txBody>
          <a:bodyPr wrap="none" rtlCol="0">
            <a:spAutoFit/>
          </a:bodyPr>
          <a:lstStyle/>
          <a:p>
            <a:pPr marL="285750" indent="-285750">
              <a:lnSpc>
                <a:spcPts val="3000"/>
              </a:lnSpc>
              <a:buFont typeface="Wingdings" panose="05000000000000000000" pitchFamily="2" charset="2"/>
              <a:buChar char="u"/>
            </a:pPr>
            <a:r>
              <a:rPr lang="en-US" altLang="ja-JP" sz="2000" dirty="0" err="1">
                <a:latin typeface="Meiryo UI" panose="020B0604030504040204" pitchFamily="50" charset="-128"/>
                <a:ea typeface="Meiryo UI" panose="020B0604030504040204" pitchFamily="50" charset="-128"/>
              </a:rPr>
              <a:t>Openchain</a:t>
            </a:r>
            <a:r>
              <a:rPr lang="en-US" altLang="ja-JP" sz="2000" dirty="0">
                <a:latin typeface="Meiryo UI" panose="020B0604030504040204" pitchFamily="50" charset="-128"/>
                <a:ea typeface="Meiryo UI" panose="020B0604030504040204" pitchFamily="50" charset="-128"/>
              </a:rPr>
              <a:t>-japan-</a:t>
            </a:r>
            <a:r>
              <a:rPr lang="en-US" altLang="ja-JP" sz="2000" dirty="0" err="1">
                <a:latin typeface="Meiryo UI" panose="020B0604030504040204" pitchFamily="50" charset="-128"/>
                <a:ea typeface="Meiryo UI" panose="020B0604030504040204" pitchFamily="50" charset="-128"/>
              </a:rPr>
              <a:t>wg</a:t>
            </a:r>
            <a:r>
              <a:rPr lang="en-US" altLang="ja-JP" sz="2000" dirty="0">
                <a:latin typeface="Meiryo UI" panose="020B0604030504040204" pitchFamily="50" charset="-128"/>
                <a:ea typeface="Meiryo UI" panose="020B0604030504040204" pitchFamily="50" charset="-128"/>
              </a:rPr>
              <a:t> </a:t>
            </a:r>
            <a:r>
              <a:rPr lang="ja-JP" altLang="en-US" sz="2000" dirty="0">
                <a:latin typeface="Meiryo UI" panose="020B0604030504040204" pitchFamily="50" charset="-128"/>
                <a:ea typeface="Meiryo UI" panose="020B0604030504040204" pitchFamily="50" charset="-128"/>
              </a:rPr>
              <a:t>は、どなたでも参加できます。</a:t>
            </a:r>
            <a:endParaRPr lang="en-US" altLang="ja-JP" sz="2000" dirty="0">
              <a:latin typeface="Meiryo UI" panose="020B0604030504040204" pitchFamily="50" charset="-128"/>
              <a:ea typeface="Meiryo UI" panose="020B0604030504040204" pitchFamily="50" charset="-128"/>
            </a:endParaRPr>
          </a:p>
          <a:p>
            <a:pPr marL="285750" indent="-285750">
              <a:lnSpc>
                <a:spcPts val="3000"/>
              </a:lnSpc>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参加する場合は、以下にメールを送信願います。</a:t>
            </a:r>
            <a:endParaRPr lang="en-US" altLang="ja-JP" sz="2000" dirty="0">
              <a:latin typeface="Meiryo UI" panose="020B0604030504040204" pitchFamily="50" charset="-128"/>
              <a:ea typeface="Meiryo UI" panose="020B0604030504040204" pitchFamily="50" charset="-128"/>
            </a:endParaRPr>
          </a:p>
          <a:p>
            <a:pPr>
              <a:lnSpc>
                <a:spcPts val="3000"/>
              </a:lnSpc>
            </a:pP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hlinkClick r:id="rId2"/>
              </a:rPr>
              <a:t>japan-sg-faq@lists.openchainproject.org</a:t>
            </a:r>
            <a:endParaRPr lang="en-US" altLang="ja-JP" sz="2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1401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25152"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名を営業の宣伝媒体で利用可能？</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195550"/>
            <a:ext cx="8291264" cy="3113770"/>
          </a:xfrm>
        </p:spPr>
        <p:txBody>
          <a:bodyPr>
            <a:noAutofit/>
          </a:bodyPr>
          <a:lstStyle/>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O</a:t>
            </a:r>
            <a:r>
              <a:rPr lang="en-US" altLang="ja-JP" sz="1600" dirty="0">
                <a:latin typeface="Meiryo UI" panose="020B0604030504040204" pitchFamily="50" charset="-128"/>
                <a:ea typeface="Meiryo UI" panose="020B0604030504040204" pitchFamily="50" charset="-128"/>
              </a:rPr>
              <a:t>SS</a:t>
            </a:r>
            <a:r>
              <a:rPr lang="ja-JP" altLang="en-US" sz="1600" dirty="0">
                <a:latin typeface="Meiryo UI" panose="020B0604030504040204" pitchFamily="50" charset="-128"/>
                <a:ea typeface="Meiryo UI" panose="020B0604030504040204" pitchFamily="50" charset="-128"/>
              </a:rPr>
              <a:t>の名称やロゴなどについて商標権が取得されているケースがありますし、製品名への使用が、場合よっては不正競争防止法に違反するおそれもあります。また、</a:t>
            </a:r>
            <a:r>
              <a:rPr lang="en-US" altLang="ja-JP" sz="1600" dirty="0">
                <a:latin typeface="Meiryo UI" panose="020B0604030504040204" pitchFamily="50" charset="-128"/>
                <a:ea typeface="Meiryo UI" panose="020B0604030504040204" pitchFamily="50" charset="-128"/>
              </a:rPr>
              <a:t>OSS</a:t>
            </a:r>
            <a:r>
              <a:rPr lang="ja-JP" altLang="en-US" sz="1600" dirty="0">
                <a:latin typeface="Meiryo UI" panose="020B0604030504040204" pitchFamily="50" charset="-128"/>
                <a:ea typeface="Meiryo UI" panose="020B0604030504040204" pitchFamily="50" charset="-128"/>
              </a:rPr>
              <a:t>によっては、製品のセールスポイントとして</a:t>
            </a:r>
            <a:r>
              <a:rPr lang="en-US" altLang="ja-JP" sz="1600" dirty="0">
                <a:latin typeface="Meiryo UI" panose="020B0604030504040204" pitchFamily="50" charset="-128"/>
                <a:ea typeface="Meiryo UI" panose="020B0604030504040204" pitchFamily="50" charset="-128"/>
              </a:rPr>
              <a:t>OSS</a:t>
            </a:r>
            <a:r>
              <a:rPr lang="ja-JP" altLang="en-US" sz="1600" dirty="0">
                <a:latin typeface="Meiryo UI" panose="020B0604030504040204" pitchFamily="50" charset="-128"/>
                <a:ea typeface="Meiryo UI" panose="020B0604030504040204" pitchFamily="50" charset="-128"/>
              </a:rPr>
              <a:t>名の利用をライセンスで禁止しているものもありますので、勝手に使用することはできません。</a:t>
            </a:r>
            <a:br>
              <a:rPr lang="en-US" altLang="ja-JP" sz="1600" dirty="0">
                <a:latin typeface="Meiryo UI" panose="020B0604030504040204" pitchFamily="50" charset="-128"/>
                <a:ea typeface="Meiryo UI" panose="020B0604030504040204" pitchFamily="50" charset="-128"/>
              </a:rPr>
            </a:br>
            <a:r>
              <a:rPr lang="en-US" altLang="ja-JP" sz="16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が商標に関するガイドライン</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を設けている場合は、それに沿った対応が必要です。</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spcBef>
                <a:spcPts val="0"/>
              </a:spcBef>
              <a:buNone/>
            </a:pPr>
            <a:r>
              <a:rPr lang="ja-JP" altLang="en-US" sz="1600" dirty="0">
                <a:latin typeface="Meiryo UI" panose="020B0604030504040204" pitchFamily="50" charset="-128"/>
                <a:ea typeface="Meiryo UI" panose="020B0604030504040204" pitchFamily="50" charset="-128"/>
              </a:rPr>
              <a:t>　　　 *例：</a:t>
            </a:r>
            <a:r>
              <a:rPr lang="en-US" altLang="ja-JP" sz="1600" dirty="0">
                <a:latin typeface="Meiryo UI" panose="020B0604030504040204" pitchFamily="50" charset="-128"/>
                <a:ea typeface="Meiryo UI" panose="020B0604030504040204" pitchFamily="50" charset="-128"/>
              </a:rPr>
              <a:t>Linux</a:t>
            </a:r>
            <a:r>
              <a:rPr lang="ja-JP" altLang="en-US" sz="1600" dirty="0">
                <a:latin typeface="Meiryo UI" panose="020B0604030504040204" pitchFamily="50" charset="-128"/>
                <a:ea typeface="Meiryo UI" panose="020B0604030504040204" pitchFamily="50" charset="-128"/>
              </a:rPr>
              <a:t>の商標使用のガイドライン</a:t>
            </a:r>
            <a:br>
              <a:rPr lang="ja-JP" altLang="en-US" sz="1600" dirty="0">
                <a:latin typeface="Meiryo UI" panose="020B0604030504040204" pitchFamily="50" charset="-128"/>
                <a:ea typeface="Meiryo UI" panose="020B0604030504040204" pitchFamily="50" charset="-128"/>
              </a:rPr>
            </a:b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hlinkClick r:id="rId3"/>
              </a:rPr>
              <a:t>https://www.linuxfoundation.jp/trademark-usage/</a:t>
            </a:r>
            <a:endParaRPr lang="en-US" altLang="ja-JP" sz="16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のライセンスは主にソフトウェア（著作物）の利用に関する条件が記載されているものの、商標については使用するための条件が記載されておらず、使用許諾されていないことが多いです。そのため、製品名に</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名を付けたい場合は、コミュニティから許諾を得るのがよいでしょう。</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25668"/>
            <a:ext cx="8280920" cy="93077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名を製品名やパンフレットなどの宣伝媒体に付けて営業や販売をしてもいいですか？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dirty="0">
                <a:latin typeface="Meiryo UI" panose="020B0604030504040204" pitchFamily="50" charset="-128"/>
                <a:ea typeface="Meiryo UI" panose="020B0604030504040204" pitchFamily="50" charset="-128"/>
              </a:rPr>
              <a:t>CC0-1.0</a:t>
            </a:r>
            <a:r>
              <a:rPr kumimoji="1" lang="ja-JP" altLang="en-US" dirty="0">
                <a:latin typeface="Meiryo UI" panose="020B0604030504040204" pitchFamily="50" charset="-128"/>
                <a:ea typeface="Meiryo UI" panose="020B0604030504040204" pitchFamily="50" charset="-128"/>
              </a:rPr>
              <a:t>（パブリックドメイン）</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30689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名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商標</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3471248A-EB14-43CE-B499-DCDB1B4C1AC8}"/>
              </a:ext>
            </a:extLst>
          </p:cNvPr>
          <p:cNvSpPr>
            <a:spLocks noGrp="1"/>
          </p:cNvSpPr>
          <p:nvPr>
            <p:ph type="sldNum" sz="quarter" idx="12"/>
          </p:nvPr>
        </p:nvSpPr>
        <p:spPr/>
        <p:txBody>
          <a:bodyPr/>
          <a:lstStyle/>
          <a:p>
            <a:fld id="{CA73D1A0-EDAA-48A0-B59C-E1DC4E30C901}" type="slidenum">
              <a:rPr lang="ja-JP" altLang="en-US" smtClean="0"/>
              <a:pPr/>
              <a:t>5</a:t>
            </a:fld>
            <a:endParaRPr lang="ja-JP" altLang="en-US"/>
          </a:p>
        </p:txBody>
      </p:sp>
    </p:spTree>
    <p:extLst>
      <p:ext uri="{BB962C8B-B14F-4D97-AF65-F5344CB8AC3E}">
        <p14:creationId xmlns:p14="http://schemas.microsoft.com/office/powerpoint/2010/main" val="1692029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52839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は特許侵害とは関係しない？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858379"/>
            <a:ext cx="8229600" cy="2594957"/>
          </a:xfrm>
        </p:spPr>
        <p:txBody>
          <a:bodyPr>
            <a:norm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の開発者が特許権を許諾していたとしても、その他、開発者以外の人が特許権を保有していることも考えられます。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の利用が特許権侵害になることがあります。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0107"/>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は、自由に利用することが許諾されているので、特許侵害は関係ないと思っていいですか？</a:t>
            </a:r>
          </a:p>
        </p:txBody>
      </p:sp>
      <p:sp>
        <p:nvSpPr>
          <p:cNvPr id="9" name="テキスト ボックス 8"/>
          <p:cNvSpPr txBox="1"/>
          <p:nvPr/>
        </p:nvSpPr>
        <p:spPr>
          <a:xfrm>
            <a:off x="3275856" y="2850267"/>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C729DD84-530D-4094-BC3F-E245F6C45C5F}"/>
              </a:ext>
            </a:extLst>
          </p:cNvPr>
          <p:cNvSpPr txBox="1"/>
          <p:nvPr/>
        </p:nvSpPr>
        <p:spPr>
          <a:xfrm>
            <a:off x="219436" y="6309320"/>
            <a:ext cx="199125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侵害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特許侵害</a:t>
            </a:r>
          </a:p>
        </p:txBody>
      </p:sp>
      <p:sp>
        <p:nvSpPr>
          <p:cNvPr id="12" name="テキスト ボックス 11">
            <a:extLst>
              <a:ext uri="{FF2B5EF4-FFF2-40B4-BE49-F238E27FC236}">
                <a16:creationId xmlns:a16="http://schemas.microsoft.com/office/drawing/2014/main" id="{6CF6ACC6-31ED-4A81-80C6-028C7EA7B2BF}"/>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A1CA3B48-82A7-45F4-B98B-FA0B9FB61DA9}"/>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48A5C4A2-0696-4599-85E2-372C0767C006}"/>
              </a:ext>
            </a:extLst>
          </p:cNvPr>
          <p:cNvSpPr>
            <a:spLocks noGrp="1"/>
          </p:cNvSpPr>
          <p:nvPr>
            <p:ph type="sldNum" sz="quarter" idx="12"/>
          </p:nvPr>
        </p:nvSpPr>
        <p:spPr/>
        <p:txBody>
          <a:bodyPr/>
          <a:lstStyle/>
          <a:p>
            <a:fld id="{CA73D1A0-EDAA-48A0-B59C-E1DC4E30C901}" type="slidenum">
              <a:rPr lang="ja-JP" altLang="en-US" smtClean="0"/>
              <a:pPr/>
              <a:t>6</a:t>
            </a:fld>
            <a:endParaRPr lang="ja-JP" altLang="en-US"/>
          </a:p>
        </p:txBody>
      </p:sp>
    </p:spTree>
    <p:extLst>
      <p:ext uri="{BB962C8B-B14F-4D97-AF65-F5344CB8AC3E}">
        <p14:creationId xmlns:p14="http://schemas.microsoft.com/office/powerpoint/2010/main" val="3037454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83943"/>
            <a:ext cx="8280920" cy="362537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の投稿では特許侵害になることはない？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66738"/>
            <a:ext cx="8291264" cy="2642581"/>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日本の特許法では、特許権者の許諾なく、特許を含む物を業として生産、使用、譲渡等、輸出もしくは輸入または譲渡等の申出する行為はできません。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したがって、投稿したプログラムに、特許権者の許諾を得ていない特許が含まれていた場合、収益を得ていなかったとしても、特許侵害になります。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関連条項</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特許法（</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rPr>
              <a:t>第二条</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3</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rPr>
              <a:t>項</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：「実施」とは）</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rPr>
              <a:t>　企業の開発者が、無償の</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として公開するために、</a:t>
            </a:r>
            <a:r>
              <a:rPr lang="en-US" altLang="ja-JP" sz="2000" dirty="0">
                <a:solidFill>
                  <a:schemeClr val="tx1"/>
                </a:solidFill>
                <a:latin typeface="Meiryo UI" panose="020B0604030504040204" pitchFamily="50" charset="-128"/>
                <a:ea typeface="Meiryo UI" panose="020B0604030504040204" pitchFamily="50" charset="-128"/>
              </a:rPr>
              <a:t>GitHub</a:t>
            </a:r>
            <a:r>
              <a:rPr lang="ja-JP" altLang="en-US" sz="2000" dirty="0">
                <a:solidFill>
                  <a:schemeClr val="tx1"/>
                </a:solidFill>
                <a:latin typeface="Meiryo UI" panose="020B0604030504040204" pitchFamily="50" charset="-128"/>
                <a:ea typeface="Meiryo UI" panose="020B0604030504040204" pitchFamily="50" charset="-128"/>
              </a:rPr>
              <a:t>等にプログラムを投稿した場合、特に収益を得ているわけではないので、特許侵害になることはないですか</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9" name="テキスト ボックス 8"/>
          <p:cNvSpPr txBox="1"/>
          <p:nvPr/>
        </p:nvSpPr>
        <p:spPr>
          <a:xfrm>
            <a:off x="3131840" y="2850267"/>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45745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投稿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特許侵害</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82CFDC69-6C3F-4835-963D-C2B89443A376}"/>
              </a:ext>
            </a:extLst>
          </p:cNvPr>
          <p:cNvSpPr>
            <a:spLocks noGrp="1"/>
          </p:cNvSpPr>
          <p:nvPr>
            <p:ph type="sldNum" sz="quarter" idx="12"/>
          </p:nvPr>
        </p:nvSpPr>
        <p:spPr/>
        <p:txBody>
          <a:bodyPr/>
          <a:lstStyle/>
          <a:p>
            <a:fld id="{CA73D1A0-EDAA-48A0-B59C-E1DC4E30C901}" type="slidenum">
              <a:rPr lang="ja-JP" altLang="en-US" smtClean="0"/>
              <a:pPr/>
              <a:t>7</a:t>
            </a:fld>
            <a:endParaRPr lang="ja-JP" altLang="en-US"/>
          </a:p>
        </p:txBody>
      </p:sp>
    </p:spTree>
    <p:extLst>
      <p:ext uri="{BB962C8B-B14F-4D97-AF65-F5344CB8AC3E}">
        <p14:creationId xmlns:p14="http://schemas.microsoft.com/office/powerpoint/2010/main" val="3337683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55446"/>
            <a:ext cx="8280920" cy="3653874"/>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ライセンス違反者は特許権侵害になる？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一般的に</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は、ライセンス条件を遵守することを前提に、特許権や著作権が許諾されています。利用者がライセンス条件を遵守していないのであれば、この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を利用することはできません。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したがって、ライセンス違反者は特許権侵害や著作権侵害していることになります。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1744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自社の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を公開する際、この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で実施されている自社の特許権を許諾するライセンスを採用しました。ライセンスを遵守していない利用者は特許権を侵害していることになりますか？</a:t>
            </a:r>
          </a:p>
        </p:txBody>
      </p:sp>
      <p:sp>
        <p:nvSpPr>
          <p:cNvPr id="9" name="テキスト ボックス 8"/>
          <p:cNvSpPr txBox="1"/>
          <p:nvPr/>
        </p:nvSpPr>
        <p:spPr>
          <a:xfrm>
            <a:off x="3131840" y="2731567"/>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92365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特許侵害</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021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8A764F87-C123-4682-9B14-DAFB8EA93CE7}"/>
              </a:ext>
            </a:extLst>
          </p:cNvPr>
          <p:cNvSpPr>
            <a:spLocks noGrp="1"/>
          </p:cNvSpPr>
          <p:nvPr>
            <p:ph type="sldNum" sz="quarter" idx="12"/>
          </p:nvPr>
        </p:nvSpPr>
        <p:spPr/>
        <p:txBody>
          <a:bodyPr/>
          <a:lstStyle/>
          <a:p>
            <a:fld id="{CA73D1A0-EDAA-48A0-B59C-E1DC4E30C901}" type="slidenum">
              <a:rPr lang="ja-JP" altLang="en-US" smtClean="0"/>
              <a:pPr/>
              <a:t>8</a:t>
            </a:fld>
            <a:endParaRPr lang="ja-JP" altLang="en-US"/>
          </a:p>
        </p:txBody>
      </p:sp>
    </p:spTree>
    <p:extLst>
      <p:ext uri="{BB962C8B-B14F-4D97-AF65-F5344CB8AC3E}">
        <p14:creationId xmlns:p14="http://schemas.microsoft.com/office/powerpoint/2010/main" val="32907970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9558</TotalTime>
  <Words>7780</Words>
  <Application>Microsoft Office PowerPoint</Application>
  <PresentationFormat>画面に合わせる (4:3)</PresentationFormat>
  <Paragraphs>672</Paragraphs>
  <Slides>50</Slides>
  <Notes>48</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50</vt:i4>
      </vt:variant>
    </vt:vector>
  </HeadingPairs>
  <TitlesOfParts>
    <vt:vector size="55" baseType="lpstr">
      <vt:lpstr>Meiryo UI</vt:lpstr>
      <vt:lpstr>Arial</vt:lpstr>
      <vt:lpstr>Calibri</vt:lpstr>
      <vt:lpstr>Wingdings</vt:lpstr>
      <vt:lpstr>Office ​​テーマ</vt:lpstr>
      <vt:lpstr>OSSライセンス関連でよくある誤解　V6</vt:lpstr>
      <vt:lpstr>QA一覧（目次）</vt:lpstr>
      <vt:lpstr>OSSを商用利用できる？</vt:lpstr>
      <vt:lpstr>禁止されていなければ、利用できる？</vt:lpstr>
      <vt:lpstr>他で利用実績があれば、利用できる？</vt:lpstr>
      <vt:lpstr>OSS名を営業の宣伝媒体で利用可能？</vt:lpstr>
      <vt:lpstr>OSSは特許侵害とは関係しない？</vt:lpstr>
      <vt:lpstr>OSSの投稿では特許侵害になることはない？</vt:lpstr>
      <vt:lpstr>ライセンス違反者は特許権侵害になる？</vt:lpstr>
      <vt:lpstr>コミュニティへ投稿すると特許権の放棄は必須?</vt:lpstr>
      <vt:lpstr>OSS情報の提供は、OSS名のリストだけでいい？</vt:lpstr>
      <vt:lpstr>ライセンス文書の提示は、参考和訳の方が親切？</vt:lpstr>
      <vt:lpstr>ライセンス文書の提供は名称やURLの記載だけでいい？</vt:lpstr>
      <vt:lpstr>ライセンス文書の提供は紙への印刷が必要？</vt:lpstr>
      <vt:lpstr>ライセンス文書を添付するとOSSの改変になる？</vt:lpstr>
      <vt:lpstr>同じライセンス文書なら重複して記載する必要なし？</vt:lpstr>
      <vt:lpstr>代行作業であれば、ライセンス条件は関係なし？</vt:lpstr>
      <vt:lpstr>入手したOSSのライセンスを修正することは可能？</vt:lpstr>
      <vt:lpstr>製品の使用条件は自由に設定できる？</vt:lpstr>
      <vt:lpstr>自社で開発したOSSのライセンスを変更できる？</vt:lpstr>
      <vt:lpstr>改変したら、コミュニティへ提供する必要あり？</vt:lpstr>
      <vt:lpstr>ソースコード提供は開発元のURL紹介でOK？</vt:lpstr>
      <vt:lpstr>ソースコードは全世界の人へ提供する？</vt:lpstr>
      <vt:lpstr>ソースコードは出荷する時にWebに掲載するだけでいい？</vt:lpstr>
      <vt:lpstr>OSSに含まれる他のOSSもライセンス遵守が必要？</vt:lpstr>
      <vt:lpstr>依存関係でダウンロードされたOSSは気にせず配布可能？</vt:lpstr>
      <vt:lpstr>サーバーからの機能提供は、配布と同じですか？</vt:lpstr>
      <vt:lpstr>両立しないライセンスのOSSを含むOSSを利用できる？</vt:lpstr>
      <vt:lpstr>動作しないならライセンスを守る必要はない？</vt:lpstr>
      <vt:lpstr>自動生成部分と一致したOSSのライセンス遵守が必要？</vt:lpstr>
      <vt:lpstr>OSSの開発ツールの成果物はOSSになる？</vt:lpstr>
      <vt:lpstr>デュアルライセンスは両方のライセンスを遵守する？</vt:lpstr>
      <vt:lpstr>デュアルライセンスは選択した方だけ添付すればいい？</vt:lpstr>
      <vt:lpstr>デュアルライセンスへの貢献はデュアルライセンスにする？</vt:lpstr>
      <vt:lpstr>Webサイトよりソースコードに記載されているライセンスが優先する？</vt:lpstr>
      <vt:lpstr>組込機器に組込んだOSSは配布にならない？</vt:lpstr>
      <vt:lpstr>OEM商品に添付されたOSS関連の情報提供は不要？</vt:lpstr>
      <vt:lpstr>他社ソフトに含まれるOSSのライセンスを遵守する必要あり？</vt:lpstr>
      <vt:lpstr>著作権表示は著作者名だけでOK？</vt:lpstr>
      <vt:lpstr>著作権表示は、ソースコードだけを確認すればいい？</vt:lpstr>
      <vt:lpstr>著作権表示が無いまま利用してもよい？</vt:lpstr>
      <vt:lpstr>ライセンスが無いソフトは自由に利用できる？</vt:lpstr>
      <vt:lpstr>public domain には条件はありませんか？</vt:lpstr>
      <vt:lpstr>免責付き public domain には条件はありませんか？</vt:lpstr>
      <vt:lpstr>社内であれば、商用利用禁止でも利用できる？</vt:lpstr>
      <vt:lpstr>OSSのWebサイトにあるドキュメントを利用できる？</vt:lpstr>
      <vt:lpstr>OSSの書籍等に掲載されたサンプルコードを利用できる？</vt:lpstr>
      <vt:lpstr>OSSを製品に組み込んでもOSSは免責される？</vt:lpstr>
      <vt:lpstr>用語集</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OSSライセンス関連でよくある誤解</dc:title>
  <dc:creator>yoshiko</dc:creator>
  <cp:lastModifiedBy>佳子</cp:lastModifiedBy>
  <cp:revision>305</cp:revision>
  <cp:lastPrinted>2019-11-27T04:28:29Z</cp:lastPrinted>
  <dcterms:created xsi:type="dcterms:W3CDTF">2018-08-01T08:19:55Z</dcterms:created>
  <dcterms:modified xsi:type="dcterms:W3CDTF">2021-02-09T00:46:44Z</dcterms:modified>
  <cp:category>公開情報</cp:category>
</cp:coreProperties>
</file>