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2"/>
  </p:notesMasterIdLst>
  <p:sldIdLst>
    <p:sldId id="269" r:id="rId2"/>
    <p:sldId id="298" r:id="rId3"/>
    <p:sldId id="306" r:id="rId4"/>
    <p:sldId id="303" r:id="rId5"/>
    <p:sldId id="307" r:id="rId6"/>
    <p:sldId id="305" r:id="rId7"/>
    <p:sldId id="311" r:id="rId8"/>
    <p:sldId id="310" r:id="rId9"/>
    <p:sldId id="309" r:id="rId10"/>
    <p:sldId id="312" r:id="rId11"/>
  </p:sldIdLst>
  <p:sldSz cx="12192000" cy="68580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49D"/>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7FEBB4-7148-4F1E-9626-8CCF50D799FC}">
  <a:tblStyle styleId="{117FEBB4-7148-4F1E-9626-8CCF50D799FC}"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4FF138BC-4FD1-494D-9BEB-9231F79C624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84" autoAdjust="0"/>
    <p:restoredTop sz="94633" autoAdjust="0"/>
  </p:normalViewPr>
  <p:slideViewPr>
    <p:cSldViewPr snapToGrid="0" snapToObjects="1">
      <p:cViewPr varScale="1">
        <p:scale>
          <a:sx n="104" d="100"/>
          <a:sy n="104" d="100"/>
        </p:scale>
        <p:origin x="150" y="126"/>
      </p:cViewPr>
      <p:guideLst>
        <p:guide orient="horz" pos="2160"/>
        <p:guide pos="3840"/>
      </p:guideLst>
    </p:cSldViewPr>
  </p:slideViewPr>
  <p:outlineViewPr>
    <p:cViewPr>
      <p:scale>
        <a:sx n="33" d="100"/>
        <a:sy n="33" d="100"/>
      </p:scale>
      <p:origin x="0" y="12296"/>
    </p:cViewPr>
  </p:outlineViewPr>
  <p:notesTextViewPr>
    <p:cViewPr>
      <p:scale>
        <a:sx n="100" d="100"/>
        <a:sy n="100" d="100"/>
      </p:scale>
      <p:origin x="0" y="0"/>
    </p:cViewPr>
  </p:notesTextViewPr>
  <p:sorterViewPr>
    <p:cViewPr>
      <p:scale>
        <a:sx n="184" d="100"/>
        <a:sy n="184" d="100"/>
      </p:scale>
      <p:origin x="0" y="0"/>
    </p:cViewPr>
  </p:sorterViewPr>
  <p:notesViewPr>
    <p:cSldViewPr snapToGrid="0" snapToObjects="1">
      <p:cViewPr varScale="1">
        <p:scale>
          <a:sx n="83" d="100"/>
          <a:sy n="83" d="100"/>
        </p:scale>
        <p:origin x="302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82118" cy="46481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98101" y="0"/>
            <a:ext cx="2982118" cy="464819"/>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42900" y="696912"/>
            <a:ext cx="6196012"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lstStyle>
            <a:lvl1pPr marL="457200" marR="0" lvl="0"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1pPr>
            <a:lvl2pPr marL="914400" marR="0" lvl="1"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2pPr>
            <a:lvl3pPr marL="1371600" marR="0" lvl="2"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3pPr>
            <a:lvl4pPr marL="1828800" marR="0" lvl="3"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4pPr>
            <a:lvl5pPr marL="2286000" marR="0" lvl="4"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5pPr>
            <a:lvl6pPr marL="2743200" marR="0" lvl="5"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6pPr>
            <a:lvl7pPr marL="3200400" marR="0" lvl="6"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7pPr>
            <a:lvl8pPr marL="3657600" marR="0" lvl="7"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8pPr>
            <a:lvl9pPr marL="4114800" marR="0" lvl="8"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29967"/>
            <a:ext cx="2982118" cy="46481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98101" y="8829967"/>
            <a:ext cx="2982118" cy="464819"/>
          </a:xfrm>
          <a:prstGeom prst="rect">
            <a:avLst/>
          </a:prstGeom>
          <a:noFill/>
          <a:ln>
            <a:noFill/>
          </a:ln>
        </p:spPr>
        <p:txBody>
          <a:bodyPr spcFirstLastPara="1" wrap="square" lIns="92425" tIns="46200" rIns="92425" bIns="462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548813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5</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84491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6</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99593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7</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57000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8</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28963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9</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9536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10</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71901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7" name="Shape 17"/>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8" name="Shape 18"/>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9" name="Shape 19"/>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20" name="Shape 20"/>
          <p:cNvSpPr txBox="1">
            <a:spLocks noGrp="1"/>
          </p:cNvSpPr>
          <p:nvPr>
            <p:ph type="ctrTitle"/>
          </p:nvPr>
        </p:nvSpPr>
        <p:spPr>
          <a:xfrm>
            <a:off x="1447800" y="3419475"/>
            <a:ext cx="9144000" cy="1247774"/>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rgbClr val="7F7F7F"/>
              </a:buClr>
              <a:buSzPts val="1400"/>
              <a:buFont typeface="Arial"/>
              <a:buNone/>
              <a:defRPr sz="4400" b="0" i="0" u="none" strike="noStrike" cap="none">
                <a:solidFill>
                  <a:srgbClr val="7F7F7F"/>
                </a:solidFill>
                <a:latin typeface="Arial"/>
                <a:ea typeface="Arial"/>
                <a:cs typeface="Arial"/>
                <a:sym typeface="Arial"/>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1" name="Shape 21"/>
          <p:cNvSpPr txBox="1">
            <a:spLocks noGrp="1"/>
          </p:cNvSpPr>
          <p:nvPr>
            <p:ph type="subTitle" idx="1"/>
          </p:nvPr>
        </p:nvSpPr>
        <p:spPr>
          <a:xfrm>
            <a:off x="1447800" y="4667250"/>
            <a:ext cx="9144000" cy="428625"/>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rgbClr val="00B4C2"/>
              </a:buClr>
              <a:buSzPts val="2800"/>
              <a:buFont typeface="Arial"/>
              <a:buNone/>
              <a:defRPr sz="2400" b="0" i="0" u="none" strike="noStrike" cap="none">
                <a:solidFill>
                  <a:srgbClr val="00B4C2"/>
                </a:solidFill>
                <a:latin typeface="Calibri"/>
                <a:ea typeface="Calibri"/>
                <a:cs typeface="Calibri"/>
                <a:sym typeface="Calibri"/>
              </a:defRPr>
            </a:lvl1pPr>
            <a:lvl2pPr marL="457200" marR="0" lvl="1" indent="0" algn="ctr" rtl="0">
              <a:lnSpc>
                <a:spcPct val="90000"/>
              </a:lnSpc>
              <a:spcBef>
                <a:spcPts val="500"/>
              </a:spcBef>
              <a:spcAft>
                <a:spcPts val="0"/>
              </a:spcAft>
              <a:buClr>
                <a:srgbClr val="7F7F7F"/>
              </a:buClr>
              <a:buSzPts val="2400"/>
              <a:buFont typeface="Arial"/>
              <a:buNone/>
              <a:defRPr sz="2000" b="0" i="0" u="none" strike="noStrike" cap="none">
                <a:solidFill>
                  <a:srgbClr val="7F7F7F"/>
                </a:solidFill>
                <a:latin typeface="Calibri"/>
                <a:ea typeface="Calibri"/>
                <a:cs typeface="Calibri"/>
                <a:sym typeface="Calibri"/>
              </a:defRPr>
            </a:lvl2pPr>
            <a:lvl3pPr marL="914400" marR="0" lvl="2" indent="0" algn="ctr" rtl="0">
              <a:lnSpc>
                <a:spcPct val="90000"/>
              </a:lnSpc>
              <a:spcBef>
                <a:spcPts val="500"/>
              </a:spcBef>
              <a:spcAft>
                <a:spcPts val="0"/>
              </a:spcAft>
              <a:buClr>
                <a:srgbClr val="7F7F7F"/>
              </a:buClr>
              <a:buSzPts val="2000"/>
              <a:buFont typeface="Arial"/>
              <a:buNone/>
              <a:defRPr sz="1800" b="0" i="0" u="none" strike="noStrike" cap="none">
                <a:solidFill>
                  <a:srgbClr val="7F7F7F"/>
                </a:solidFill>
                <a:latin typeface="Calibri"/>
                <a:ea typeface="Calibri"/>
                <a:cs typeface="Calibri"/>
                <a:sym typeface="Calibri"/>
              </a:defRPr>
            </a:lvl3pPr>
            <a:lvl4pPr marL="1371600" marR="0" lvl="3" indent="0" algn="ctr" rtl="0">
              <a:lnSpc>
                <a:spcPct val="90000"/>
              </a:lnSpc>
              <a:spcBef>
                <a:spcPts val="500"/>
              </a:spcBef>
              <a:spcAft>
                <a:spcPts val="0"/>
              </a:spcAft>
              <a:buClr>
                <a:srgbClr val="7F7F7F"/>
              </a:buClr>
              <a:buSzPts val="1800"/>
              <a:buFont typeface="Arial"/>
              <a:buNone/>
              <a:defRPr sz="1600" b="0" i="0" u="none" strike="noStrike" cap="none">
                <a:solidFill>
                  <a:srgbClr val="7F7F7F"/>
                </a:solidFill>
                <a:latin typeface="Calibri"/>
                <a:ea typeface="Calibri"/>
                <a:cs typeface="Calibri"/>
                <a:sym typeface="Calibri"/>
              </a:defRPr>
            </a:lvl4pPr>
            <a:lvl5pPr marL="1828800" marR="0" lvl="4" indent="0" algn="ctr" rtl="0">
              <a:lnSpc>
                <a:spcPct val="90000"/>
              </a:lnSpc>
              <a:spcBef>
                <a:spcPts val="500"/>
              </a:spcBef>
              <a:spcAft>
                <a:spcPts val="0"/>
              </a:spcAft>
              <a:buClr>
                <a:srgbClr val="7F7F7F"/>
              </a:buClr>
              <a:buSzPts val="1800"/>
              <a:buFont typeface="Arial"/>
              <a:buNone/>
              <a:defRPr sz="1600" b="0" i="0" u="none" strike="noStrike" cap="none">
                <a:solidFill>
                  <a:srgbClr val="7F7F7F"/>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ftr" idx="11"/>
          </p:nvPr>
        </p:nvSpPr>
        <p:spPr>
          <a:xfrm>
            <a:off x="4038600" y="61563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endParaRPr kumimoji="1" lang="en-US" altLang="ja-JP" dirty="0" smtClean="0">
              <a:solidFill>
                <a:schemeClr val="bg1">
                  <a:lumMod val="65000"/>
                </a:schemeClr>
              </a:solidFill>
            </a:endParaRPr>
          </a:p>
        </p:txBody>
      </p:sp>
      <p:pic>
        <p:nvPicPr>
          <p:cNvPr id="9" name="Shape 32"/>
          <p:cNvPicPr preferRelativeResize="0"/>
          <p:nvPr userDrawn="1"/>
        </p:nvPicPr>
        <p:blipFill rotWithShape="1">
          <a:blip r:embed="rId2">
            <a:alphaModFix/>
          </a:blip>
          <a:srcRect/>
          <a:stretch/>
        </p:blipFill>
        <p:spPr>
          <a:xfrm>
            <a:off x="838200" y="5800725"/>
            <a:ext cx="1422093" cy="7898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1"/>
        <p:cNvGrpSpPr/>
        <p:nvPr/>
      </p:nvGrpSpPr>
      <p:grpSpPr>
        <a:xfrm>
          <a:off x="0" y="0"/>
          <a:ext cx="0" cy="0"/>
          <a:chOff x="0" y="0"/>
          <a:chExt cx="0" cy="0"/>
        </a:xfrm>
      </p:grpSpPr>
      <p:pic>
        <p:nvPicPr>
          <p:cNvPr id="32" name="Shape 32"/>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33" name="Shape 33"/>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4" name="Shape 3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5" name="Shape 35"/>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6" name="Shape 36"/>
          <p:cNvSpPr txBox="1">
            <a:spLocks noGrp="1"/>
          </p:cNvSpPr>
          <p:nvPr>
            <p:ph type="title"/>
          </p:nvPr>
        </p:nvSpPr>
        <p:spPr>
          <a:xfrm>
            <a:off x="838200" y="365125"/>
            <a:ext cx="10515599" cy="815406"/>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000" b="1" i="0" u="none" strike="noStrike" cap="none">
                <a:solidFill>
                  <a:srgbClr val="00B4C2"/>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dirty="0"/>
          </a:p>
        </p:txBody>
      </p:sp>
      <p:sp>
        <p:nvSpPr>
          <p:cNvPr id="37" name="Shape 37"/>
          <p:cNvSpPr txBox="1">
            <a:spLocks noGrp="1"/>
          </p:cNvSpPr>
          <p:nvPr>
            <p:ph type="body" idx="1"/>
          </p:nvPr>
        </p:nvSpPr>
        <p:spPr>
          <a:xfrm>
            <a:off x="838200" y="1255595"/>
            <a:ext cx="10515599" cy="43399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endParaRPr kumimoji="1" lang="en-US" altLang="ja-JP" dirty="0" smtClean="0">
              <a:solidFill>
                <a:schemeClr val="bg1">
                  <a:lumMod val="65000"/>
                </a:schemeClr>
              </a:solidFill>
            </a:endParaRPr>
          </a:p>
        </p:txBody>
      </p:sp>
      <p:sp>
        <p:nvSpPr>
          <p:cNvPr id="40" name="Shape 40"/>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41"/>
        <p:cNvGrpSpPr/>
        <p:nvPr/>
      </p:nvGrpSpPr>
      <p:grpSpPr>
        <a:xfrm>
          <a:off x="0" y="0"/>
          <a:ext cx="0" cy="0"/>
          <a:chOff x="0" y="0"/>
          <a:chExt cx="0" cy="0"/>
        </a:xfrm>
      </p:grpSpPr>
      <p:sp>
        <p:nvSpPr>
          <p:cNvPr id="42" name="Shape 42"/>
          <p:cNvSpPr/>
          <p:nvPr/>
        </p:nvSpPr>
        <p:spPr>
          <a:xfrm>
            <a:off x="5019675" y="1914525"/>
            <a:ext cx="7172324" cy="1808162"/>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43" name="Shape 43"/>
          <p:cNvPicPr preferRelativeResize="0"/>
          <p:nvPr/>
        </p:nvPicPr>
        <p:blipFill rotWithShape="1">
          <a:blip r:embed="rId2">
            <a:alphaModFix/>
          </a:blip>
          <a:srcRect/>
          <a:stretch/>
        </p:blipFill>
        <p:spPr>
          <a:xfrm>
            <a:off x="838200" y="5800725"/>
            <a:ext cx="1422093" cy="789850"/>
          </a:xfrm>
          <a:prstGeom prst="rect">
            <a:avLst/>
          </a:prstGeom>
          <a:noFill/>
          <a:ln>
            <a:noFill/>
          </a:ln>
        </p:spPr>
      </p:pic>
      <p:pic>
        <p:nvPicPr>
          <p:cNvPr id="44" name="Shape 44"/>
          <p:cNvPicPr preferRelativeResize="0"/>
          <p:nvPr/>
        </p:nvPicPr>
        <p:blipFill rotWithShape="1">
          <a:blip r:embed="rId3">
            <a:alphaModFix/>
          </a:blip>
          <a:srcRect/>
          <a:stretch/>
        </p:blipFill>
        <p:spPr>
          <a:xfrm>
            <a:off x="838200" y="1914525"/>
            <a:ext cx="4051287" cy="1802512"/>
          </a:xfrm>
          <a:prstGeom prst="rect">
            <a:avLst/>
          </a:prstGeom>
          <a:noFill/>
          <a:ln>
            <a:noFill/>
          </a:ln>
        </p:spPr>
      </p:pic>
      <p:sp>
        <p:nvSpPr>
          <p:cNvPr id="45" name="Shape 45"/>
          <p:cNvSpPr txBox="1">
            <a:spLocks noGrp="1"/>
          </p:cNvSpPr>
          <p:nvPr>
            <p:ph type="title"/>
          </p:nvPr>
        </p:nvSpPr>
        <p:spPr>
          <a:xfrm>
            <a:off x="5153023" y="1914525"/>
            <a:ext cx="7038976" cy="1807932"/>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lt1"/>
              </a:buClr>
              <a:buSzPts val="1400"/>
              <a:buFont typeface="Calibri"/>
              <a:buNone/>
              <a:defRPr sz="4400" b="0" i="0" u="none" strike="noStrike" cap="none">
                <a:solidFill>
                  <a:schemeClr val="lt1"/>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sp>
        <p:nvSpPr>
          <p:cNvPr id="48" name="Shape 48"/>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9"/>
        <p:cNvGrpSpPr/>
        <p:nvPr/>
      </p:nvGrpSpPr>
      <p:grpSpPr>
        <a:xfrm>
          <a:off x="0" y="0"/>
          <a:ext cx="0" cy="0"/>
          <a:chOff x="0" y="0"/>
          <a:chExt cx="0" cy="0"/>
        </a:xfrm>
      </p:grpSpPr>
      <p:pic>
        <p:nvPicPr>
          <p:cNvPr id="50" name="Shape 50"/>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51" name="Shape 51"/>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2" name="Shape 52"/>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3" name="Shape 53"/>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4" name="Shape 5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55" name="Shape 55"/>
          <p:cNvSpPr txBox="1">
            <a:spLocks noGrp="1"/>
          </p:cNvSpPr>
          <p:nvPr>
            <p:ph type="body" idx="1"/>
          </p:nvPr>
        </p:nvSpPr>
        <p:spPr>
          <a:xfrm>
            <a:off x="838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2"/>
          </p:nvPr>
        </p:nvSpPr>
        <p:spPr>
          <a:xfrm>
            <a:off x="6172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sp>
        <p:nvSpPr>
          <p:cNvPr id="59" name="Shape 59"/>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92075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dirty="0"/>
          </a:p>
        </p:txBody>
      </p:sp>
      <p:sp>
        <p:nvSpPr>
          <p:cNvPr id="11" name="Shape 11"/>
          <p:cNvSpPr txBox="1">
            <a:spLocks noGrp="1"/>
          </p:cNvSpPr>
          <p:nvPr>
            <p:ph type="body" idx="1"/>
          </p:nvPr>
        </p:nvSpPr>
        <p:spPr>
          <a:xfrm>
            <a:off x="838200" y="1351128"/>
            <a:ext cx="10515599" cy="4303547"/>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endParaRPr kumimoji="1" lang="en-US" altLang="ja-JP" dirty="0" smtClean="0">
              <a:solidFill>
                <a:schemeClr val="bg1">
                  <a:lumMod val="65000"/>
                </a:schemeClr>
              </a:solidFill>
            </a:endParaRPr>
          </a:p>
        </p:txBody>
      </p:sp>
      <p:sp>
        <p:nvSpPr>
          <p:cNvPr id="14" name="Shape 14"/>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
        <p:nvSpPr>
          <p:cNvPr id="6" name="Shape 22"/>
          <p:cNvSpPr txBox="1">
            <a:spLocks/>
          </p:cNvSpPr>
          <p:nvPr userDrawn="1"/>
        </p:nvSpPr>
        <p:spPr>
          <a:xfrm>
            <a:off x="2034314" y="6196734"/>
            <a:ext cx="1916545" cy="365125"/>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Japan Work Group</a:t>
            </a:r>
          </a:p>
          <a:p>
            <a:r>
              <a:rPr kumimoji="1" lang="en-US" altLang="ja-JP" b="1" u="sng" dirty="0" smtClean="0">
                <a:solidFill>
                  <a:schemeClr val="bg1">
                    <a:lumMod val="65000"/>
                  </a:schemeClr>
                </a:solidFill>
              </a:rPr>
              <a:t>Tooling</a:t>
            </a:r>
            <a:r>
              <a:rPr kumimoji="1" lang="en-US" altLang="ja-JP" dirty="0" smtClean="0">
                <a:solidFill>
                  <a:schemeClr val="bg1">
                    <a:lumMod val="65000"/>
                  </a:schemeClr>
                </a:solidFill>
              </a:rPr>
              <a:t> Sub-Group</a:t>
            </a:r>
            <a:endParaRPr kumimoji="1" lang="en-US" altLang="ja-JP" dirty="0" smtClean="0">
              <a:solidFill>
                <a:schemeClr val="bg1">
                  <a:lumMod val="65000"/>
                </a:schemeClr>
              </a:solidFill>
            </a:endParaRPr>
          </a:p>
        </p:txBody>
      </p:sp>
      <p:pic>
        <p:nvPicPr>
          <p:cNvPr id="7" name="Shape 32"/>
          <p:cNvPicPr preferRelativeResize="0"/>
          <p:nvPr userDrawn="1"/>
        </p:nvPicPr>
        <p:blipFill rotWithShape="1">
          <a:blip r:embed="rId6">
            <a:alphaModFix/>
          </a:blip>
          <a:srcRect/>
          <a:stretch/>
        </p:blipFill>
        <p:spPr>
          <a:xfrm>
            <a:off x="838200" y="5800725"/>
            <a:ext cx="1422093" cy="7898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Meiryo UI" panose="020B0604030504040204" pitchFamily="50" charset="-128"/>
          <a:ea typeface="Meiryo UI" panose="020B0604030504040204" pitchFamily="50" charset="-128"/>
          <a:cs typeface="Meiryo UI" panose="020B0604030504040204" pitchFamily="50" charset="-128"/>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eiryo UI" panose="020B0604030504040204" pitchFamily="50" charset="-128"/>
          <a:ea typeface="Meiryo UI" panose="020B0604030504040204" pitchFamily="50" charset="-128"/>
          <a:cs typeface="Meiryo UI" panose="020B0604030504040204" pitchFamily="50" charset="-128"/>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openchainproject.org/featured/2020/05/15/openchain-reference-tooling-work-group-meeting-15-full-record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pivotal/LicenseFinder"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95317" y="1727151"/>
            <a:ext cx="9144000" cy="2210227"/>
          </a:xfrm>
        </p:spPr>
        <p:txBody>
          <a:bodyPr anchor="ctr"/>
          <a:lstStyle/>
          <a:p>
            <a:pPr algn="l"/>
            <a:r>
              <a:rPr lang="en-US" altLang="ja-JP" sz="4000" b="1" dirty="0" err="1">
                <a:solidFill>
                  <a:srgbClr val="EA5B2B"/>
                </a:solidFill>
                <a:latin typeface="Meiryo UI" panose="020B0604030504040204" pitchFamily="50" charset="-128"/>
                <a:ea typeface="Meiryo UI" panose="020B0604030504040204" pitchFamily="50" charset="-128"/>
                <a:cs typeface="Meiryo UI" panose="020B0604030504040204" pitchFamily="50" charset="-128"/>
              </a:rPr>
              <a:t>OpenChain</a:t>
            </a:r>
            <a:r>
              <a:rPr lang="en-US" altLang="ja-JP" sz="4000" b="1" dirty="0">
                <a:solidFill>
                  <a:srgbClr val="EA5B2B"/>
                </a:solidFill>
                <a:latin typeface="Meiryo UI" panose="020B0604030504040204" pitchFamily="50" charset="-128"/>
                <a:ea typeface="Meiryo UI" panose="020B0604030504040204" pitchFamily="50" charset="-128"/>
                <a:cs typeface="Meiryo UI" panose="020B0604030504040204" pitchFamily="50" charset="-128"/>
              </a:rPr>
              <a:t> Japan Work Group</a:t>
            </a:r>
            <a:br>
              <a:rPr lang="en-US" altLang="ja-JP" sz="4000" b="1" dirty="0">
                <a:solidFill>
                  <a:srgbClr val="EA5B2B"/>
                </a:solidFill>
                <a:latin typeface="Meiryo UI" panose="020B0604030504040204" pitchFamily="50" charset="-128"/>
                <a:ea typeface="Meiryo UI" panose="020B0604030504040204" pitchFamily="50" charset="-128"/>
                <a:cs typeface="Meiryo UI" panose="020B0604030504040204" pitchFamily="50" charset="-128"/>
              </a:rPr>
            </a:br>
            <a:r>
              <a:rPr lang="en-US" altLang="ja-JP" sz="40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Tooling Sub</a:t>
            </a:r>
            <a:r>
              <a:rPr lang="en-US" altLang="ja-JP" sz="4000" b="1"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40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Group</a:t>
            </a:r>
            <a:r>
              <a:rPr kumimoji="1" lang="en-US" altLang="ja-JP" sz="4000"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
            </a:r>
            <a:br>
              <a:rPr kumimoji="1" lang="en-US" altLang="ja-JP" sz="4000"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br>
            <a:r>
              <a:rPr lang="ja-JP" altLang="en-US" sz="32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32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10</a:t>
            </a:r>
            <a:r>
              <a:rPr lang="ja-JP" altLang="en-US" sz="32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回ミーティング</a:t>
            </a:r>
            <a:endParaRPr kumimoji="1" lang="ja-JP" altLang="en-US" sz="3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サブタイトル 2"/>
          <p:cNvSpPr>
            <a:spLocks noGrp="1"/>
          </p:cNvSpPr>
          <p:nvPr>
            <p:ph type="subTitle" idx="1"/>
          </p:nvPr>
        </p:nvSpPr>
        <p:spPr>
          <a:xfrm>
            <a:off x="2003612" y="4408227"/>
            <a:ext cx="9144000" cy="1535372"/>
          </a:xfrm>
        </p:spPr>
        <p:txBody>
          <a:bodyPr/>
          <a:lstStyle/>
          <a:p>
            <a:pPr algn="r"/>
            <a:r>
              <a:rPr kumimoji="1" lang="en-US" altLang="ja-JP" dirty="0" smtClean="0">
                <a:solidFill>
                  <a:schemeClr val="tx1"/>
                </a:solidFill>
                <a:latin typeface="Meiryo UI" panose="020B0604030504040204" pitchFamily="50" charset="-128"/>
                <a:ea typeface="Meiryo UI" panose="020B0604030504040204" pitchFamily="50" charset="-128"/>
              </a:rPr>
              <a:t>Takashi Ninjouji</a:t>
            </a:r>
            <a:r>
              <a:rPr kumimoji="1" lang="ja-JP" altLang="en-US" dirty="0" smtClean="0">
                <a:solidFill>
                  <a:schemeClr val="tx1"/>
                </a:solidFill>
                <a:latin typeface="Meiryo UI" panose="020B0604030504040204" pitchFamily="50" charset="-128"/>
                <a:ea typeface="Meiryo UI" panose="020B0604030504040204" pitchFamily="50" charset="-128"/>
              </a:rPr>
              <a:t>　　</a:t>
            </a:r>
            <a:endParaRPr kumimoji="1" lang="en-US" altLang="ja-JP" dirty="0" smtClean="0">
              <a:solidFill>
                <a:schemeClr val="tx1"/>
              </a:solidFill>
              <a:latin typeface="Meiryo UI" panose="020B0604030504040204" pitchFamily="50" charset="-128"/>
              <a:ea typeface="Meiryo UI" panose="020B0604030504040204" pitchFamily="50" charset="-128"/>
            </a:endParaRPr>
          </a:p>
          <a:p>
            <a:pPr algn="r"/>
            <a:r>
              <a:rPr kumimoji="1" lang="en-US" altLang="ja-JP" dirty="0">
                <a:solidFill>
                  <a:schemeClr val="tx1"/>
                </a:solidFill>
                <a:latin typeface="Meiryo UI" panose="020B0604030504040204" pitchFamily="50" charset="-128"/>
                <a:ea typeface="Meiryo UI" panose="020B0604030504040204" pitchFamily="50" charset="-128"/>
              </a:rPr>
              <a:t>OpenChain Japan </a:t>
            </a:r>
            <a:r>
              <a:rPr kumimoji="1" lang="en-US" altLang="ja-JP" dirty="0" smtClean="0">
                <a:solidFill>
                  <a:schemeClr val="tx1"/>
                </a:solidFill>
                <a:latin typeface="Meiryo UI" panose="020B0604030504040204" pitchFamily="50" charset="-128"/>
                <a:ea typeface="Meiryo UI" panose="020B0604030504040204" pitchFamily="50" charset="-128"/>
              </a:rPr>
              <a:t>WG / Tooling SG</a:t>
            </a:r>
            <a:endParaRPr kumimoji="1" lang="ja-JP" altLang="en-US" dirty="0">
              <a:solidFill>
                <a:schemeClr val="tx1"/>
              </a:solidFill>
              <a:latin typeface="Meiryo UI" panose="020B0604030504040204" pitchFamily="50" charset="-128"/>
              <a:ea typeface="Meiryo UI" panose="020B0604030504040204" pitchFamily="50" charset="-128"/>
            </a:endParaRPr>
          </a:p>
          <a:p>
            <a:pPr algn="r"/>
            <a:r>
              <a:rPr kumimoji="1" lang="en-US" altLang="ja-JP" dirty="0" smtClean="0">
                <a:solidFill>
                  <a:schemeClr val="tx1"/>
                </a:solidFill>
                <a:latin typeface="Meiryo UI" panose="020B0604030504040204" pitchFamily="50" charset="-128"/>
                <a:ea typeface="Meiryo UI" panose="020B0604030504040204" pitchFamily="50" charset="-128"/>
              </a:rPr>
              <a:t>2020/5/20</a:t>
            </a:r>
          </a:p>
        </p:txBody>
      </p:sp>
      <p:sp>
        <p:nvSpPr>
          <p:cNvPr id="4" name="フッター プレースホルダー 3"/>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213207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次回</a:t>
            </a:r>
            <a:r>
              <a:rPr kumimoji="1" lang="en-US" altLang="ja-JP" dirty="0" smtClean="0"/>
              <a:t>(</a:t>
            </a:r>
            <a:r>
              <a:rPr kumimoji="1" lang="ja-JP" altLang="en-US" dirty="0" smtClean="0"/>
              <a:t>第</a:t>
            </a:r>
            <a:r>
              <a:rPr kumimoji="1" lang="en-US" altLang="ja-JP" dirty="0" smtClean="0"/>
              <a:t>11</a:t>
            </a:r>
            <a:r>
              <a:rPr kumimoji="1" lang="ja-JP" altLang="en-US" dirty="0" smtClean="0"/>
              <a:t>回</a:t>
            </a:r>
            <a:r>
              <a:rPr kumimoji="1" lang="en-US" altLang="ja-JP" dirty="0" smtClean="0"/>
              <a:t>)</a:t>
            </a:r>
            <a:r>
              <a:rPr kumimoji="1" lang="ja-JP" altLang="en-US" dirty="0" smtClean="0"/>
              <a:t>の案内</a:t>
            </a:r>
            <a:endParaRPr kumimoji="1" lang="ja-JP" altLang="en-US" dirty="0"/>
          </a:p>
        </p:txBody>
      </p:sp>
      <p:sp>
        <p:nvSpPr>
          <p:cNvPr id="3" name="テキスト プレースホルダー 2"/>
          <p:cNvSpPr>
            <a:spLocks noGrp="1"/>
          </p:cNvSpPr>
          <p:nvPr>
            <p:ph type="body" idx="1"/>
          </p:nvPr>
        </p:nvSpPr>
        <p:spPr>
          <a:xfrm>
            <a:off x="838200" y="1255595"/>
            <a:ext cx="10515599" cy="4537880"/>
          </a:xfrm>
        </p:spPr>
        <p:txBody>
          <a:bodyPr>
            <a:normAutofit/>
          </a:bodyPr>
          <a:lstStyle/>
          <a:p>
            <a:pPr marL="50800" indent="0">
              <a:lnSpc>
                <a:spcPct val="150000"/>
              </a:lnSpc>
              <a:buNone/>
            </a:pPr>
            <a:r>
              <a:rPr kumimoji="1" lang="en-US" altLang="ja-JP" b="1" dirty="0" smtClean="0">
                <a:solidFill>
                  <a:schemeClr val="tx1"/>
                </a:solidFill>
                <a:latin typeface="メイリオ" panose="020B0604030504040204" pitchFamily="50" charset="-128"/>
                <a:ea typeface="メイリオ" panose="020B0604030504040204" pitchFamily="50" charset="-128"/>
              </a:rPr>
              <a:t>2020</a:t>
            </a:r>
            <a:r>
              <a:rPr kumimoji="1" lang="ja-JP" altLang="en-US" b="1" dirty="0" smtClean="0">
                <a:solidFill>
                  <a:schemeClr val="tx1"/>
                </a:solidFill>
                <a:latin typeface="メイリオ" panose="020B0604030504040204" pitchFamily="50" charset="-128"/>
                <a:ea typeface="メイリオ" panose="020B0604030504040204" pitchFamily="50" charset="-128"/>
              </a:rPr>
              <a:t>年</a:t>
            </a:r>
            <a:r>
              <a:rPr kumimoji="1" lang="en-US" altLang="ja-JP" b="1" dirty="0" smtClean="0">
                <a:solidFill>
                  <a:schemeClr val="tx1"/>
                </a:solidFill>
                <a:latin typeface="メイリオ" panose="020B0604030504040204" pitchFamily="50" charset="-128"/>
                <a:ea typeface="メイリオ" panose="020B0604030504040204" pitchFamily="50" charset="-128"/>
              </a:rPr>
              <a:t>6</a:t>
            </a:r>
            <a:r>
              <a:rPr kumimoji="1" lang="ja-JP" altLang="en-US" b="1" dirty="0" smtClean="0">
                <a:solidFill>
                  <a:schemeClr val="tx1"/>
                </a:solidFill>
                <a:latin typeface="メイリオ" panose="020B0604030504040204" pitchFamily="50" charset="-128"/>
                <a:ea typeface="メイリオ" panose="020B0604030504040204" pitchFamily="50" charset="-128"/>
              </a:rPr>
              <a:t>月</a:t>
            </a:r>
            <a:r>
              <a:rPr kumimoji="1" lang="en-US" altLang="ja-JP" b="1" dirty="0" smtClean="0">
                <a:solidFill>
                  <a:schemeClr val="tx1"/>
                </a:solidFill>
                <a:latin typeface="メイリオ" panose="020B0604030504040204" pitchFamily="50" charset="-128"/>
                <a:ea typeface="メイリオ" panose="020B0604030504040204" pitchFamily="50" charset="-128"/>
              </a:rPr>
              <a:t>23</a:t>
            </a:r>
            <a:r>
              <a:rPr kumimoji="1" lang="ja-JP" altLang="en-US" b="1" dirty="0" smtClean="0">
                <a:solidFill>
                  <a:schemeClr val="tx1"/>
                </a:solidFill>
                <a:latin typeface="メイリオ" panose="020B0604030504040204" pitchFamily="50" charset="-128"/>
                <a:ea typeface="メイリオ" panose="020B0604030504040204" pitchFamily="50" charset="-128"/>
              </a:rPr>
              <a:t>日 </a:t>
            </a:r>
            <a:r>
              <a:rPr kumimoji="1" lang="en-US" altLang="ja-JP" b="1" dirty="0" smtClean="0">
                <a:solidFill>
                  <a:schemeClr val="tx1"/>
                </a:solidFill>
                <a:latin typeface="メイリオ" panose="020B0604030504040204" pitchFamily="50" charset="-128"/>
                <a:ea typeface="メイリオ" panose="020B0604030504040204" pitchFamily="50" charset="-128"/>
              </a:rPr>
              <a:t>(</a:t>
            </a:r>
            <a:r>
              <a:rPr kumimoji="1" lang="ja-JP" altLang="en-US" b="1" dirty="0" smtClean="0">
                <a:solidFill>
                  <a:schemeClr val="tx1"/>
                </a:solidFill>
                <a:latin typeface="メイリオ" panose="020B0604030504040204" pitchFamily="50" charset="-128"/>
                <a:ea typeface="メイリオ" panose="020B0604030504040204" pitchFamily="50" charset="-128"/>
              </a:rPr>
              <a:t>火</a:t>
            </a:r>
            <a:r>
              <a:rPr kumimoji="1" lang="en-US" altLang="ja-JP" b="1" dirty="0" smtClean="0">
                <a:solidFill>
                  <a:schemeClr val="tx1"/>
                </a:solidFill>
                <a:latin typeface="メイリオ" panose="020B0604030504040204" pitchFamily="50" charset="-128"/>
                <a:ea typeface="メイリオ" panose="020B0604030504040204" pitchFamily="50" charset="-128"/>
              </a:rPr>
              <a:t>) 15:00 – 17:00</a:t>
            </a:r>
            <a:r>
              <a:rPr kumimoji="1" lang="ja-JP" altLang="en-US" b="1" dirty="0">
                <a:solidFill>
                  <a:schemeClr val="tx1"/>
                </a:solidFill>
                <a:latin typeface="メイリオ" panose="020B0604030504040204" pitchFamily="50" charset="-128"/>
                <a:ea typeface="メイリオ" panose="020B0604030504040204" pitchFamily="50" charset="-128"/>
              </a:rPr>
              <a:t> </a:t>
            </a:r>
            <a:r>
              <a:rPr kumimoji="1" lang="ja-JP" altLang="en-US" b="1" dirty="0" smtClean="0">
                <a:solidFill>
                  <a:schemeClr val="tx1"/>
                </a:solidFill>
                <a:latin typeface="メイリオ" panose="020B0604030504040204" pitchFamily="50" charset="-128"/>
                <a:ea typeface="メイリオ" panose="020B0604030504040204" pitchFamily="50" charset="-128"/>
              </a:rPr>
              <a:t>オンライン</a:t>
            </a:r>
            <a:endParaRPr kumimoji="1" lang="en-US" altLang="ja-JP" b="1" dirty="0" smtClean="0">
              <a:solidFill>
                <a:schemeClr val="tx1"/>
              </a:solidFill>
              <a:latin typeface="メイリオ" panose="020B0604030504040204" pitchFamily="50" charset="-128"/>
              <a:ea typeface="メイリオ" panose="020B0604030504040204" pitchFamily="50" charset="-128"/>
            </a:endParaRPr>
          </a:p>
          <a:p>
            <a:pPr marL="50800" indent="0">
              <a:lnSpc>
                <a:spcPct val="150000"/>
              </a:lnSpc>
              <a:buNone/>
            </a:pPr>
            <a:r>
              <a:rPr kumimoji="1" lang="en-US" altLang="ja-JP" b="1" dirty="0" smtClean="0">
                <a:solidFill>
                  <a:schemeClr val="tx1"/>
                </a:solidFill>
                <a:latin typeface="メイリオ" panose="020B0604030504040204" pitchFamily="50" charset="-128"/>
                <a:ea typeface="メイリオ" panose="020B0604030504040204" pitchFamily="50" charset="-128"/>
              </a:rPr>
              <a:t>(</a:t>
            </a:r>
            <a:r>
              <a:rPr kumimoji="1" lang="ja-JP" altLang="en-US" b="1" dirty="0" smtClean="0">
                <a:solidFill>
                  <a:schemeClr val="tx1"/>
                </a:solidFill>
                <a:latin typeface="メイリオ" panose="020B0604030504040204" pitchFamily="50" charset="-128"/>
                <a:ea typeface="メイリオ" panose="020B0604030504040204" pitchFamily="50" charset="-128"/>
              </a:rPr>
              <a:t>接続手段はメーリングリストと</a:t>
            </a:r>
            <a:r>
              <a:rPr kumimoji="1" lang="en-US" altLang="ja-JP" b="1" dirty="0" smtClean="0">
                <a:solidFill>
                  <a:schemeClr val="tx1"/>
                </a:solidFill>
                <a:latin typeface="メイリオ" panose="020B0604030504040204" pitchFamily="50" charset="-128"/>
                <a:ea typeface="メイリオ" panose="020B0604030504040204" pitchFamily="50" charset="-128"/>
              </a:rPr>
              <a:t>Slack</a:t>
            </a:r>
            <a:r>
              <a:rPr kumimoji="1" lang="ja-JP" altLang="en-US" b="1" dirty="0" smtClean="0">
                <a:solidFill>
                  <a:schemeClr val="tx1"/>
                </a:solidFill>
                <a:latin typeface="メイリオ" panose="020B0604030504040204" pitchFamily="50" charset="-128"/>
                <a:ea typeface="メイリオ" panose="020B0604030504040204" pitchFamily="50" charset="-128"/>
              </a:rPr>
              <a:t>を確認のこと</a:t>
            </a:r>
            <a:r>
              <a:rPr kumimoji="1" lang="en-US" altLang="ja-JP" b="1" dirty="0" smtClean="0">
                <a:solidFill>
                  <a:schemeClr val="tx1"/>
                </a:solidFill>
                <a:latin typeface="メイリオ" panose="020B0604030504040204" pitchFamily="50" charset="-128"/>
                <a:ea typeface="メイリオ" panose="020B0604030504040204" pitchFamily="50" charset="-128"/>
              </a:rPr>
              <a:t>)</a:t>
            </a:r>
          </a:p>
          <a:p>
            <a:pPr marL="50800" indent="0">
              <a:lnSpc>
                <a:spcPct val="150000"/>
              </a:lnSpc>
              <a:buNone/>
            </a:pPr>
            <a:endParaRPr kumimoji="1" lang="en-US" altLang="ja-JP" b="1" dirty="0" smtClean="0">
              <a:solidFill>
                <a:schemeClr val="tx1"/>
              </a:solidFill>
              <a:latin typeface="メイリオ" panose="020B0604030504040204" pitchFamily="50" charset="-128"/>
              <a:ea typeface="メイリオ" panose="020B0604030504040204" pitchFamily="50" charset="-128"/>
            </a:endParaRPr>
          </a:p>
          <a:p>
            <a:pPr marL="50800" indent="0">
              <a:lnSpc>
                <a:spcPct val="150000"/>
              </a:lnSpc>
              <a:buNone/>
            </a:pPr>
            <a:r>
              <a:rPr kumimoji="1" lang="ja-JP" altLang="en-US" b="1" dirty="0" smtClean="0">
                <a:solidFill>
                  <a:schemeClr val="tx1"/>
                </a:solidFill>
                <a:latin typeface="メイリオ" panose="020B0604030504040204" pitchFamily="50" charset="-128"/>
                <a:ea typeface="メイリオ" panose="020B0604030504040204" pitchFamily="50" charset="-128"/>
              </a:rPr>
              <a:t>気軽に参加、気楽に発表、でお願いします！</a:t>
            </a:r>
            <a:endParaRPr kumimoji="1" lang="en-US" altLang="ja-JP" b="1" dirty="0" smtClean="0">
              <a:solidFill>
                <a:schemeClr val="tx1"/>
              </a:solidFill>
              <a:latin typeface="メイリオ" panose="020B0604030504040204" pitchFamily="50" charset="-128"/>
              <a:ea typeface="メイリオ" panose="020B0604030504040204" pitchFamily="50" charset="-128"/>
            </a:endParaRPr>
          </a:p>
        </p:txBody>
      </p:sp>
      <p:sp>
        <p:nvSpPr>
          <p:cNvPr id="5" name="フッター プレースホルダー 4"/>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2049723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CA" altLang="ja-JP" b="0" dirty="0">
                <a:solidFill>
                  <a:srgbClr val="168FDF"/>
                </a:solidFill>
                <a:cs typeface="Calibri"/>
              </a:rPr>
              <a:t>Antitrust Policy Notice</a:t>
            </a:r>
            <a:endParaRPr kumimoji="1" lang="ja-JP" altLang="en-US" dirty="0"/>
          </a:p>
        </p:txBody>
      </p:sp>
      <p:sp>
        <p:nvSpPr>
          <p:cNvPr id="3" name="テキスト プレースホルダー 2"/>
          <p:cNvSpPr>
            <a:spLocks noGrp="1"/>
          </p:cNvSpPr>
          <p:nvPr>
            <p:ph type="body" idx="1"/>
          </p:nvPr>
        </p:nvSpPr>
        <p:spPr/>
        <p:txBody>
          <a:bodyPr>
            <a:normAutofit fontScale="92500"/>
          </a:bodyPr>
          <a:lstStyle/>
          <a:p>
            <a:pPr marL="228600" lvl="0" indent="-50800">
              <a:spcBef>
                <a:spcPts val="0"/>
              </a:spcBef>
              <a:buSzPts val="2200"/>
            </a:pPr>
            <a:r>
              <a:rPr lang="en-US" altLang="ja-JP" sz="2200" dirty="0">
                <a:solidFill>
                  <a:srgbClr val="000000"/>
                </a:solidFill>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28600" lvl="0" indent="-50800">
              <a:buNone/>
            </a:pPr>
            <a:endParaRPr lang="en-US" altLang="ja-JP" sz="2200" dirty="0">
              <a:solidFill>
                <a:srgbClr val="000000"/>
              </a:solidFill>
              <a:cs typeface="Calibri"/>
            </a:endParaRPr>
          </a:p>
          <a:p>
            <a:pPr marL="228600" lvl="0" indent="-50800">
              <a:buSzPts val="2200"/>
            </a:pPr>
            <a:r>
              <a:rPr lang="en-US" altLang="ja-JP" sz="2200" dirty="0">
                <a:solidFill>
                  <a:srgbClr val="000000"/>
                </a:solidFill>
                <a:cs typeface="Calibri"/>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a:t>
            </a:r>
            <a:r>
              <a:rPr lang="en-US" altLang="ja-JP" sz="2200" dirty="0" err="1">
                <a:solidFill>
                  <a:srgbClr val="000000"/>
                </a:solidFill>
                <a:cs typeface="Calibri"/>
              </a:rPr>
              <a:t>Updegrove</a:t>
            </a:r>
            <a:r>
              <a:rPr lang="en-US" altLang="ja-JP" sz="2200" dirty="0">
                <a:solidFill>
                  <a:srgbClr val="000000"/>
                </a:solidFill>
                <a:cs typeface="Calibri"/>
              </a:rPr>
              <a:t> of the firm of </a:t>
            </a:r>
            <a:r>
              <a:rPr lang="en-US" altLang="ja-JP" sz="2200" dirty="0" err="1">
                <a:solidFill>
                  <a:srgbClr val="000000"/>
                </a:solidFill>
                <a:cs typeface="Calibri"/>
              </a:rPr>
              <a:t>Gesmer</a:t>
            </a:r>
            <a:r>
              <a:rPr lang="en-US" altLang="ja-JP" sz="2200" dirty="0">
                <a:solidFill>
                  <a:srgbClr val="000000"/>
                </a:solidFill>
                <a:cs typeface="Calibri"/>
              </a:rPr>
              <a:t> </a:t>
            </a:r>
            <a:r>
              <a:rPr lang="en-US" altLang="ja-JP" sz="2200" dirty="0" err="1">
                <a:solidFill>
                  <a:srgbClr val="000000"/>
                </a:solidFill>
                <a:cs typeface="Calibri"/>
              </a:rPr>
              <a:t>Updegrove</a:t>
            </a:r>
            <a:r>
              <a:rPr lang="en-US" altLang="ja-JP" sz="2200" dirty="0">
                <a:solidFill>
                  <a:srgbClr val="000000"/>
                </a:solidFill>
              </a:rPr>
              <a:t> LLP, which provides legal counsel to the Linux Foundation.</a:t>
            </a:r>
          </a:p>
          <a:p>
            <a:endParaRPr kumimoji="1" lang="ja-JP" altLang="en-US" dirty="0"/>
          </a:p>
        </p:txBody>
      </p:sp>
      <p:sp>
        <p:nvSpPr>
          <p:cNvPr id="6" name="フッター プレースホルダー 5"/>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4005936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Tooling</a:t>
            </a:r>
            <a:r>
              <a:rPr lang="ja-JP" altLang="en-US"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SG </a:t>
            </a:r>
            <a:r>
              <a:rPr lang="ja-JP" altLang="en-US"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の目的</a:t>
            </a:r>
            <a:endParaRPr kumimoji="1" lang="ja-JP" altLang="en-US" dirty="0"/>
          </a:p>
        </p:txBody>
      </p:sp>
      <p:sp>
        <p:nvSpPr>
          <p:cNvPr id="3" name="テキスト プレースホルダー 2"/>
          <p:cNvSpPr>
            <a:spLocks noGrp="1"/>
          </p:cNvSpPr>
          <p:nvPr>
            <p:ph type="body" idx="1"/>
          </p:nvPr>
        </p:nvSpPr>
        <p:spPr>
          <a:xfrm>
            <a:off x="838200" y="1255594"/>
            <a:ext cx="10898393" cy="4521261"/>
          </a:xfrm>
        </p:spPr>
        <p:txBody>
          <a:bodyPr>
            <a:normAutofit/>
          </a:bodyPr>
          <a:lstStyle/>
          <a:p>
            <a:pPr marL="38100" indent="0">
              <a:buNone/>
            </a:pPr>
            <a:r>
              <a:rPr kumimoji="1" lang="en-US" altLang="ja-JP" b="1" dirty="0">
                <a:solidFill>
                  <a:schemeClr val="tx1"/>
                </a:solidFill>
                <a:latin typeface="メイリオ" panose="020B0604030504040204" pitchFamily="50" charset="-128"/>
                <a:ea typeface="メイリオ" panose="020B0604030504040204" pitchFamily="50" charset="-128"/>
              </a:rPr>
              <a:t>OSS</a:t>
            </a:r>
            <a:r>
              <a:rPr kumimoji="1" lang="ja-JP" altLang="en-US" b="1" dirty="0">
                <a:solidFill>
                  <a:schemeClr val="tx1"/>
                </a:solidFill>
                <a:latin typeface="メイリオ" panose="020B0604030504040204" pitchFamily="50" charset="-128"/>
                <a:ea typeface="メイリオ" panose="020B0604030504040204" pitchFamily="50" charset="-128"/>
              </a:rPr>
              <a:t>管理運用のための</a:t>
            </a:r>
            <a:r>
              <a:rPr kumimoji="1" lang="en-US" altLang="ja-JP" b="1" dirty="0">
                <a:solidFill>
                  <a:schemeClr val="tx1"/>
                </a:solidFill>
                <a:latin typeface="メイリオ" panose="020B0604030504040204" pitchFamily="50" charset="-128"/>
                <a:ea typeface="メイリオ" panose="020B0604030504040204" pitchFamily="50" charset="-128"/>
              </a:rPr>
              <a:t>OSS(</a:t>
            </a:r>
            <a:r>
              <a:rPr kumimoji="1" lang="ja-JP" altLang="en-US" b="1" dirty="0">
                <a:solidFill>
                  <a:schemeClr val="tx1"/>
                </a:solidFill>
                <a:latin typeface="メイリオ" panose="020B0604030504040204" pitchFamily="50" charset="-128"/>
                <a:ea typeface="メイリオ" panose="020B0604030504040204" pitchFamily="50" charset="-128"/>
              </a:rPr>
              <a:t>ツール</a:t>
            </a:r>
            <a:r>
              <a:rPr kumimoji="1" lang="en-US" altLang="ja-JP" b="1" dirty="0">
                <a:solidFill>
                  <a:schemeClr val="tx1"/>
                </a:solidFill>
                <a:latin typeface="メイリオ" panose="020B0604030504040204" pitchFamily="50" charset="-128"/>
                <a:ea typeface="メイリオ" panose="020B0604030504040204" pitchFamily="50" charset="-128"/>
              </a:rPr>
              <a:t>)</a:t>
            </a:r>
            <a:r>
              <a:rPr kumimoji="1" lang="ja-JP" altLang="en-US" b="1" dirty="0">
                <a:solidFill>
                  <a:schemeClr val="tx1"/>
                </a:solidFill>
                <a:latin typeface="メイリオ" panose="020B0604030504040204" pitchFamily="50" charset="-128"/>
                <a:ea typeface="メイリオ" panose="020B0604030504040204" pitchFamily="50" charset="-128"/>
              </a:rPr>
              <a:t>を利用して、</a:t>
            </a:r>
            <a:endParaRPr kumimoji="1" lang="en-US" altLang="ja-JP" b="1" dirty="0">
              <a:solidFill>
                <a:schemeClr val="tx1"/>
              </a:solidFill>
              <a:latin typeface="メイリオ" panose="020B0604030504040204" pitchFamily="50" charset="-128"/>
              <a:ea typeface="メイリオ" panose="020B0604030504040204" pitchFamily="50" charset="-128"/>
            </a:endParaRPr>
          </a:p>
          <a:p>
            <a:pPr marL="38100" indent="0">
              <a:buNone/>
            </a:pPr>
            <a:r>
              <a:rPr kumimoji="1" lang="en-US" altLang="ja-JP" b="1" dirty="0">
                <a:solidFill>
                  <a:schemeClr val="tx1"/>
                </a:solidFill>
                <a:latin typeface="メイリオ" panose="020B0604030504040204" pitchFamily="50" charset="-128"/>
                <a:ea typeface="メイリオ" panose="020B0604030504040204" pitchFamily="50" charset="-128"/>
              </a:rPr>
              <a:t>Open Source Compliance </a:t>
            </a:r>
            <a:r>
              <a:rPr kumimoji="1" lang="ja-JP" altLang="en-US" b="1" dirty="0">
                <a:solidFill>
                  <a:schemeClr val="tx1"/>
                </a:solidFill>
                <a:latin typeface="メイリオ" panose="020B0604030504040204" pitchFamily="50" charset="-128"/>
                <a:ea typeface="メイリオ" panose="020B0604030504040204" pitchFamily="50" charset="-128"/>
              </a:rPr>
              <a:t>において次を実現する</a:t>
            </a: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r>
              <a:rPr kumimoji="1" lang="ja-JP" altLang="en-US" b="1" dirty="0">
                <a:solidFill>
                  <a:schemeClr val="tx1"/>
                </a:solidFill>
                <a:latin typeface="メイリオ" panose="020B0604030504040204" pitchFamily="50" charset="-128"/>
                <a:ea typeface="メイリオ" panose="020B0604030504040204" pitchFamily="50" charset="-128"/>
              </a:rPr>
              <a:t>組織に応じたワークフローの構築</a:t>
            </a: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r>
              <a:rPr kumimoji="1" lang="ja-JP" altLang="en-US" b="1" dirty="0">
                <a:solidFill>
                  <a:schemeClr val="tx1"/>
                </a:solidFill>
                <a:latin typeface="メイリオ" panose="020B0604030504040204" pitchFamily="50" charset="-128"/>
                <a:ea typeface="メイリオ" panose="020B0604030504040204" pitchFamily="50" charset="-128"/>
              </a:rPr>
              <a:t>省力化 </a:t>
            </a:r>
            <a:r>
              <a:rPr kumimoji="1" lang="en-US" altLang="ja-JP" b="1" dirty="0">
                <a:solidFill>
                  <a:schemeClr val="tx1"/>
                </a:solidFill>
                <a:latin typeface="メイリオ" panose="020B0604030504040204" pitchFamily="50" charset="-128"/>
                <a:ea typeface="メイリオ" panose="020B0604030504040204" pitchFamily="50" charset="-128"/>
              </a:rPr>
              <a:t>(</a:t>
            </a:r>
            <a:r>
              <a:rPr kumimoji="1" lang="ja-JP" altLang="en-US" b="1" dirty="0">
                <a:solidFill>
                  <a:schemeClr val="tx1"/>
                </a:solidFill>
                <a:latin typeface="メイリオ" panose="020B0604030504040204" pitchFamily="50" charset="-128"/>
                <a:ea typeface="メイリオ" panose="020B0604030504040204" pitchFamily="50" charset="-128"/>
              </a:rPr>
              <a:t>オートメーション</a:t>
            </a:r>
            <a:r>
              <a:rPr kumimoji="1" lang="en-US" altLang="ja-JP" b="1" dirty="0">
                <a:solidFill>
                  <a:schemeClr val="tx1"/>
                </a:solidFill>
                <a:latin typeface="メイリオ" panose="020B0604030504040204" pitchFamily="50" charset="-128"/>
                <a:ea typeface="メイリオ" panose="020B0604030504040204" pitchFamily="50" charset="-128"/>
              </a:rPr>
              <a:t>)</a:t>
            </a:r>
          </a:p>
          <a:p>
            <a:pPr marL="495300" indent="-457200">
              <a:buFont typeface="+mj-lt"/>
              <a:buAutoNum type="arabicPeriod"/>
            </a:pP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r>
              <a:rPr kumimoji="1" lang="ja-JP" altLang="en-US" b="1" dirty="0">
                <a:solidFill>
                  <a:schemeClr val="tx1"/>
                </a:solidFill>
                <a:latin typeface="メイリオ" panose="020B0604030504040204" pitchFamily="50" charset="-128"/>
                <a:ea typeface="メイリオ" panose="020B0604030504040204" pitchFamily="50" charset="-128"/>
              </a:rPr>
              <a:t>質の向上 </a:t>
            </a:r>
            <a:r>
              <a:rPr kumimoji="1" lang="en-US" altLang="ja-JP" b="1" dirty="0">
                <a:solidFill>
                  <a:schemeClr val="tx1"/>
                </a:solidFill>
                <a:latin typeface="メイリオ" panose="020B0604030504040204" pitchFamily="50" charset="-128"/>
                <a:ea typeface="メイリオ" panose="020B0604030504040204" pitchFamily="50" charset="-128"/>
              </a:rPr>
              <a:t>(</a:t>
            </a:r>
            <a:r>
              <a:rPr kumimoji="1" lang="ja-JP" altLang="en-US" b="1" dirty="0">
                <a:solidFill>
                  <a:schemeClr val="tx1"/>
                </a:solidFill>
                <a:latin typeface="メイリオ" panose="020B0604030504040204" pitchFamily="50" charset="-128"/>
                <a:ea typeface="メイリオ" panose="020B0604030504040204" pitchFamily="50" charset="-128"/>
              </a:rPr>
              <a:t>ツール、ワークフロー、コンプライアンスについて</a:t>
            </a:r>
            <a:r>
              <a:rPr kumimoji="1" lang="en-US" altLang="ja-JP" b="1" dirty="0">
                <a:solidFill>
                  <a:schemeClr val="tx1"/>
                </a:solidFill>
                <a:latin typeface="メイリオ" panose="020B0604030504040204" pitchFamily="50" charset="-128"/>
                <a:ea typeface="メイリオ" panose="020B0604030504040204" pitchFamily="50" charset="-128"/>
              </a:rPr>
              <a:t>)</a:t>
            </a:r>
            <a:endParaRPr kumimoji="1" lang="ja-JP" altLang="en-US" b="1" dirty="0">
              <a:solidFill>
                <a:schemeClr val="tx1"/>
              </a:solidFill>
              <a:latin typeface="メイリオ" panose="020B0604030504040204" pitchFamily="50" charset="-128"/>
              <a:ea typeface="メイリオ" panose="020B0604030504040204" pitchFamily="50" charset="-128"/>
            </a:endParaRPr>
          </a:p>
          <a:p>
            <a:pPr marL="97156" indent="0">
              <a:buNone/>
            </a:pPr>
            <a:endParaRPr kumimoji="1" lang="en-US" altLang="ja-JP" dirty="0">
              <a:solidFill>
                <a:schemeClr val="tx1"/>
              </a:solidFill>
              <a:latin typeface="メイリオ" panose="020B0604030504040204" pitchFamily="50" charset="-128"/>
              <a:ea typeface="メイリオ" panose="020B0604030504040204" pitchFamily="50" charset="-128"/>
            </a:endParaRPr>
          </a:p>
        </p:txBody>
      </p:sp>
      <p:sp>
        <p:nvSpPr>
          <p:cNvPr id="5" name="フッター プレースホルダー 4"/>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3977051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Tooling</a:t>
            </a:r>
            <a:r>
              <a:rPr lang="ja-JP" altLang="en-US"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SG </a:t>
            </a:r>
            <a:r>
              <a:rPr lang="ja-JP" altLang="en-US"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の活動内容</a:t>
            </a:r>
            <a:endParaRPr kumimoji="1" lang="ja-JP" altLang="en-US" dirty="0"/>
          </a:p>
        </p:txBody>
      </p:sp>
      <p:sp>
        <p:nvSpPr>
          <p:cNvPr id="3" name="テキスト プレースホルダー 2"/>
          <p:cNvSpPr>
            <a:spLocks noGrp="1"/>
          </p:cNvSpPr>
          <p:nvPr>
            <p:ph type="body" idx="1"/>
          </p:nvPr>
        </p:nvSpPr>
        <p:spPr>
          <a:xfrm>
            <a:off x="838200" y="1255594"/>
            <a:ext cx="10515599" cy="4779445"/>
          </a:xfrm>
        </p:spPr>
        <p:txBody>
          <a:bodyPr>
            <a:normAutofit/>
          </a:bodyPr>
          <a:lstStyle/>
          <a:p>
            <a:pPr marL="38100" indent="0">
              <a:buNone/>
            </a:pPr>
            <a:r>
              <a:rPr kumimoji="1" lang="ja-JP" altLang="en-US" b="1" dirty="0">
                <a:solidFill>
                  <a:schemeClr val="tx1"/>
                </a:solidFill>
                <a:latin typeface="メイリオ" panose="020B0604030504040204" pitchFamily="50" charset="-128"/>
                <a:ea typeface="メイリオ" panose="020B0604030504040204" pitchFamily="50" charset="-128"/>
              </a:rPr>
              <a:t>日本語中心で</a:t>
            </a:r>
            <a:r>
              <a:rPr kumimoji="1" lang="en-US" altLang="ja-JP" b="1" dirty="0">
                <a:solidFill>
                  <a:schemeClr val="tx1"/>
                </a:solidFill>
                <a:latin typeface="メイリオ" panose="020B0604030504040204" pitchFamily="50" charset="-128"/>
                <a:ea typeface="メイリオ" panose="020B0604030504040204" pitchFamily="50" charset="-128"/>
              </a:rPr>
              <a:t>OK</a:t>
            </a:r>
          </a:p>
          <a:p>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423863" indent="-385763">
              <a:buFont typeface="+mj-lt"/>
              <a:buAutoNum type="arabicPeriod"/>
            </a:pPr>
            <a:r>
              <a:rPr kumimoji="1" lang="ja-JP" altLang="en-US" sz="2000" b="1" dirty="0">
                <a:solidFill>
                  <a:schemeClr val="tx1"/>
                </a:solidFill>
                <a:latin typeface="メイリオ" panose="020B0604030504040204" pitchFamily="50" charset="-128"/>
                <a:ea typeface="メイリオ" panose="020B0604030504040204" pitchFamily="50" charset="-128"/>
              </a:rPr>
              <a:t>ツールの情報をまとめる </a:t>
            </a:r>
            <a:r>
              <a:rPr kumimoji="1" lang="en-US" altLang="ja-JP" sz="2000" b="1" dirty="0">
                <a:solidFill>
                  <a:schemeClr val="tx1"/>
                </a:solidFill>
                <a:latin typeface="メイリオ" panose="020B0604030504040204" pitchFamily="50" charset="-128"/>
                <a:ea typeface="メイリオ" panose="020B0604030504040204" pitchFamily="50" charset="-128"/>
              </a:rPr>
              <a:t>/ </a:t>
            </a:r>
            <a:r>
              <a:rPr kumimoji="1" lang="ja-JP" altLang="en-US" sz="2000" b="1" dirty="0">
                <a:solidFill>
                  <a:schemeClr val="tx1"/>
                </a:solidFill>
                <a:latin typeface="メイリオ" panose="020B0604030504040204" pitchFamily="50" charset="-128"/>
                <a:ea typeface="メイリオ" panose="020B0604030504040204" pitchFamily="50" charset="-128"/>
              </a:rPr>
              <a:t>発信する</a:t>
            </a: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243840" lvl="1" indent="0">
              <a:buNone/>
            </a:pPr>
            <a:r>
              <a:rPr kumimoji="1" lang="ja-JP" altLang="en-US" sz="1700" b="1" dirty="0">
                <a:solidFill>
                  <a:schemeClr val="tx1"/>
                </a:solidFill>
                <a:latin typeface="メイリオ" panose="020B0604030504040204" pitchFamily="50" charset="-128"/>
                <a:ea typeface="メイリオ" panose="020B0604030504040204" pitchFamily="50" charset="-128"/>
              </a:rPr>
              <a:t>　　　　　</a:t>
            </a:r>
            <a:r>
              <a:rPr kumimoji="1" lang="en-US" altLang="ja-JP" sz="1700" dirty="0">
                <a:solidFill>
                  <a:schemeClr val="tx1"/>
                </a:solidFill>
                <a:latin typeface="メイリオ" panose="020B0604030504040204" pitchFamily="50" charset="-128"/>
                <a:ea typeface="メイリオ" panose="020B0604030504040204" pitchFamily="50" charset="-128"/>
              </a:rPr>
              <a:t>(Global</a:t>
            </a:r>
            <a:r>
              <a:rPr kumimoji="1" lang="ja-JP" altLang="en-US" sz="1700" dirty="0">
                <a:solidFill>
                  <a:schemeClr val="tx1"/>
                </a:solidFill>
                <a:latin typeface="メイリオ" panose="020B0604030504040204" pitchFamily="50" charset="-128"/>
                <a:ea typeface="メイリオ" panose="020B0604030504040204" pitchFamily="50" charset="-128"/>
              </a:rPr>
              <a:t>コミュニティと連携</a:t>
            </a:r>
            <a:r>
              <a:rPr kumimoji="1" lang="en-US" altLang="ja-JP" sz="1700" dirty="0" smtClean="0">
                <a:solidFill>
                  <a:schemeClr val="tx1"/>
                </a:solidFill>
                <a:latin typeface="メイリオ" panose="020B0604030504040204" pitchFamily="50" charset="-128"/>
                <a:ea typeface="メイリオ" panose="020B0604030504040204" pitchFamily="50" charset="-128"/>
              </a:rPr>
              <a:t>)</a:t>
            </a:r>
          </a:p>
          <a:p>
            <a:pPr marL="243840" lvl="1" indent="0">
              <a:buNone/>
            </a:pPr>
            <a:endParaRPr kumimoji="1" lang="en-US" altLang="ja-JP" sz="1700" dirty="0">
              <a:solidFill>
                <a:schemeClr val="tx1"/>
              </a:solidFill>
              <a:latin typeface="メイリオ" panose="020B0604030504040204" pitchFamily="50" charset="-128"/>
              <a:ea typeface="メイリオ" panose="020B0604030504040204" pitchFamily="50" charset="-128"/>
            </a:endParaRPr>
          </a:p>
          <a:p>
            <a:pPr marL="423863" indent="-385763">
              <a:buFont typeface="+mj-lt"/>
              <a:buAutoNum type="arabicPeriod"/>
            </a:pPr>
            <a:r>
              <a:rPr kumimoji="1" lang="ja-JP" altLang="en-US" sz="2000" b="1" dirty="0">
                <a:solidFill>
                  <a:schemeClr val="tx1"/>
                </a:solidFill>
                <a:latin typeface="メイリオ" panose="020B0604030504040204" pitchFamily="50" charset="-128"/>
                <a:ea typeface="メイリオ" panose="020B0604030504040204" pitchFamily="50" charset="-128"/>
              </a:rPr>
              <a:t>実際に使いながら勉強や議論する場の提供</a:t>
            </a: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243840" lvl="1" indent="0">
              <a:buNone/>
            </a:pPr>
            <a:r>
              <a:rPr kumimoji="1" lang="ja-JP" altLang="en-US" sz="1700" dirty="0">
                <a:solidFill>
                  <a:schemeClr val="tx1"/>
                </a:solidFill>
                <a:latin typeface="メイリオ" panose="020B0604030504040204" pitchFamily="50" charset="-128"/>
                <a:ea typeface="メイリオ" panose="020B0604030504040204" pitchFamily="50" charset="-128"/>
              </a:rPr>
              <a:t>　　　　　</a:t>
            </a:r>
            <a:r>
              <a:rPr kumimoji="1" lang="en-US" altLang="ja-JP" sz="1700" dirty="0">
                <a:solidFill>
                  <a:schemeClr val="tx1"/>
                </a:solidFill>
                <a:latin typeface="メイリオ" panose="020B0604030504040204" pitchFamily="50" charset="-128"/>
                <a:ea typeface="メイリオ" panose="020B0604030504040204" pitchFamily="50" charset="-128"/>
              </a:rPr>
              <a:t>(</a:t>
            </a:r>
            <a:r>
              <a:rPr kumimoji="1" lang="ja-JP" altLang="en-US" sz="1700" dirty="0">
                <a:solidFill>
                  <a:schemeClr val="tx1"/>
                </a:solidFill>
                <a:latin typeface="メイリオ" panose="020B0604030504040204" pitchFamily="50" charset="-128"/>
                <a:ea typeface="メイリオ" panose="020B0604030504040204" pitchFamily="50" charset="-128"/>
              </a:rPr>
              <a:t>ツール紹介、セミナーやハンズオンの開催など</a:t>
            </a:r>
            <a:r>
              <a:rPr kumimoji="1" lang="en-US" altLang="ja-JP" sz="1700" dirty="0" smtClean="0">
                <a:solidFill>
                  <a:schemeClr val="tx1"/>
                </a:solidFill>
                <a:latin typeface="メイリオ" panose="020B0604030504040204" pitchFamily="50" charset="-128"/>
                <a:ea typeface="メイリオ" panose="020B0604030504040204" pitchFamily="50" charset="-128"/>
              </a:rPr>
              <a:t>)</a:t>
            </a:r>
          </a:p>
          <a:p>
            <a:pPr marL="243840" lvl="1" indent="0">
              <a:buNone/>
            </a:pPr>
            <a:endParaRPr kumimoji="1" lang="en-US" altLang="ja-JP" sz="1700" dirty="0">
              <a:solidFill>
                <a:schemeClr val="tx1"/>
              </a:solidFill>
              <a:latin typeface="メイリオ" panose="020B0604030504040204" pitchFamily="50" charset="-128"/>
              <a:ea typeface="メイリオ" panose="020B0604030504040204" pitchFamily="50" charset="-128"/>
            </a:endParaRPr>
          </a:p>
          <a:p>
            <a:pPr marL="423863" indent="-385763">
              <a:buFont typeface="+mj-lt"/>
              <a:buAutoNum type="arabicPeriod"/>
            </a:pPr>
            <a:r>
              <a:rPr kumimoji="1" lang="ja-JP" altLang="en-US" sz="2000" b="1" dirty="0">
                <a:solidFill>
                  <a:schemeClr val="tx1"/>
                </a:solidFill>
                <a:latin typeface="メイリオ" panose="020B0604030504040204" pitchFamily="50" charset="-128"/>
                <a:ea typeface="メイリオ" panose="020B0604030504040204" pitchFamily="50" charset="-128"/>
              </a:rPr>
              <a:t>情報流通とツールのマッピング</a:t>
            </a: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243840" lvl="1" indent="0">
              <a:buNone/>
            </a:pPr>
            <a:r>
              <a:rPr kumimoji="1" lang="ja-JP" altLang="en-US" sz="1700" b="1" dirty="0">
                <a:solidFill>
                  <a:schemeClr val="tx1"/>
                </a:solidFill>
                <a:latin typeface="メイリオ" panose="020B0604030504040204" pitchFamily="50" charset="-128"/>
                <a:ea typeface="メイリオ" panose="020B0604030504040204" pitchFamily="50" charset="-128"/>
              </a:rPr>
              <a:t>　　　　　</a:t>
            </a:r>
            <a:r>
              <a:rPr kumimoji="1" lang="en-US" altLang="ja-JP" sz="1700" dirty="0">
                <a:solidFill>
                  <a:schemeClr val="tx1"/>
                </a:solidFill>
                <a:latin typeface="メイリオ" panose="020B0604030504040204" pitchFamily="50" charset="-128"/>
                <a:ea typeface="メイリオ" panose="020B0604030504040204" pitchFamily="50" charset="-128"/>
              </a:rPr>
              <a:t>(</a:t>
            </a:r>
            <a:r>
              <a:rPr kumimoji="1" lang="ja-JP" altLang="en-US" sz="1700" dirty="0">
                <a:solidFill>
                  <a:schemeClr val="tx1"/>
                </a:solidFill>
                <a:latin typeface="メイリオ" panose="020B0604030504040204" pitchFamily="50" charset="-128"/>
                <a:ea typeface="メイリオ" panose="020B0604030504040204" pitchFamily="50" charset="-128"/>
              </a:rPr>
              <a:t>ワークフロー実現のために課題を洗い出し、他と連携して改善</a:t>
            </a:r>
            <a:r>
              <a:rPr kumimoji="1" lang="en-US" altLang="ja-JP" sz="1700" dirty="0" smtClean="0">
                <a:solidFill>
                  <a:schemeClr val="tx1"/>
                </a:solidFill>
                <a:latin typeface="メイリオ" panose="020B0604030504040204" pitchFamily="50" charset="-128"/>
                <a:ea typeface="メイリオ" panose="020B0604030504040204" pitchFamily="50" charset="-128"/>
              </a:rPr>
              <a:t>)</a:t>
            </a:r>
          </a:p>
          <a:p>
            <a:pPr marL="243840" lvl="1" indent="0">
              <a:buNone/>
            </a:pPr>
            <a:endParaRPr kumimoji="1" lang="en-US" altLang="ja-JP" sz="1700" dirty="0">
              <a:solidFill>
                <a:schemeClr val="tx1"/>
              </a:solidFill>
              <a:latin typeface="メイリオ" panose="020B0604030504040204" pitchFamily="50" charset="-128"/>
              <a:ea typeface="メイリオ" panose="020B0604030504040204" pitchFamily="50" charset="-128"/>
            </a:endParaRPr>
          </a:p>
          <a:p>
            <a:pPr marL="423863" indent="-385763">
              <a:buFont typeface="+mj-lt"/>
              <a:buAutoNum type="arabicPeriod"/>
            </a:pPr>
            <a:r>
              <a:rPr kumimoji="1" lang="ja-JP" altLang="en-US" sz="2000" b="1" dirty="0">
                <a:solidFill>
                  <a:schemeClr val="tx1"/>
                </a:solidFill>
                <a:latin typeface="メイリオ" panose="020B0604030504040204" pitchFamily="50" charset="-128"/>
                <a:ea typeface="メイリオ" panose="020B0604030504040204" pitchFamily="50" charset="-128"/>
              </a:rPr>
              <a:t>活動に賛同するメンバ拡大のためのプロモーション</a:t>
            </a: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243840" lvl="1" indent="0">
              <a:buNone/>
            </a:pPr>
            <a:r>
              <a:rPr kumimoji="1" lang="ja-JP" altLang="en-US" sz="1700" dirty="0">
                <a:solidFill>
                  <a:schemeClr val="tx1"/>
                </a:solidFill>
                <a:latin typeface="メイリオ" panose="020B0604030504040204" pitchFamily="50" charset="-128"/>
                <a:ea typeface="メイリオ" panose="020B0604030504040204" pitchFamily="50" charset="-128"/>
              </a:rPr>
              <a:t>　　　　　</a:t>
            </a:r>
            <a:r>
              <a:rPr kumimoji="1" lang="en-US" altLang="ja-JP" sz="1700" dirty="0">
                <a:solidFill>
                  <a:schemeClr val="tx1"/>
                </a:solidFill>
                <a:latin typeface="メイリオ" panose="020B0604030504040204" pitchFamily="50" charset="-128"/>
                <a:ea typeface="メイリオ" panose="020B0604030504040204" pitchFamily="50" charset="-128"/>
              </a:rPr>
              <a:t>(</a:t>
            </a:r>
            <a:r>
              <a:rPr kumimoji="1" lang="en-US" altLang="ja-JP" sz="1700" dirty="0" err="1">
                <a:solidFill>
                  <a:schemeClr val="tx1"/>
                </a:solidFill>
                <a:latin typeface="メイリオ" panose="020B0604030504040204" pitchFamily="50" charset="-128"/>
                <a:ea typeface="メイリオ" panose="020B0604030504040204" pitchFamily="50" charset="-128"/>
              </a:rPr>
              <a:t>OpenChain</a:t>
            </a:r>
            <a:r>
              <a:rPr kumimoji="1" lang="ja-JP" altLang="en-US" sz="1700" dirty="0">
                <a:solidFill>
                  <a:schemeClr val="tx1"/>
                </a:solidFill>
                <a:latin typeface="メイリオ" panose="020B0604030504040204" pitchFamily="50" charset="-128"/>
                <a:ea typeface="メイリオ" panose="020B0604030504040204" pitchFamily="50" charset="-128"/>
              </a:rPr>
              <a:t>以外の会合での発表、</a:t>
            </a:r>
            <a:r>
              <a:rPr kumimoji="1" lang="en-US" altLang="ja-JP" sz="1700" dirty="0" err="1">
                <a:solidFill>
                  <a:schemeClr val="tx1"/>
                </a:solidFill>
                <a:latin typeface="メイリオ" panose="020B0604030504040204" pitchFamily="50" charset="-128"/>
                <a:ea typeface="メイリオ" panose="020B0604030504040204" pitchFamily="50" charset="-128"/>
              </a:rPr>
              <a:t>Github</a:t>
            </a:r>
            <a:r>
              <a:rPr kumimoji="1" lang="ja-JP" altLang="en-US" sz="1700" dirty="0">
                <a:solidFill>
                  <a:schemeClr val="tx1"/>
                </a:solidFill>
                <a:latin typeface="メイリオ" panose="020B0604030504040204" pitchFamily="50" charset="-128"/>
                <a:ea typeface="メイリオ" panose="020B0604030504040204" pitchFamily="50" charset="-128"/>
              </a:rPr>
              <a:t>やその他メディアの活用</a:t>
            </a:r>
            <a:r>
              <a:rPr kumimoji="1" lang="en-US" altLang="ja-JP" sz="1700" dirty="0" smtClean="0">
                <a:solidFill>
                  <a:schemeClr val="tx1"/>
                </a:solidFill>
                <a:latin typeface="メイリオ" panose="020B0604030504040204" pitchFamily="50" charset="-128"/>
                <a:ea typeface="メイリオ" panose="020B0604030504040204" pitchFamily="50" charset="-128"/>
              </a:rPr>
              <a:t>)</a:t>
            </a:r>
            <a:endParaRPr kumimoji="1" lang="ja-JP" altLang="en-US" sz="1400" dirty="0">
              <a:solidFill>
                <a:schemeClr val="tx1"/>
              </a:solidFill>
              <a:latin typeface="メイリオ" panose="020B0604030504040204" pitchFamily="50" charset="-128"/>
              <a:ea typeface="メイリオ" panose="020B0604030504040204" pitchFamily="50" charset="-128"/>
            </a:endParaRPr>
          </a:p>
        </p:txBody>
      </p:sp>
      <p:sp>
        <p:nvSpPr>
          <p:cNvPr id="5" name="フッター プレースホルダー 4"/>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520992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a:t>
            </a:r>
            <a:r>
              <a:rPr kumimoji="1" lang="ja-JP" altLang="en-US" dirty="0"/>
              <a:t>アジェンダ</a:t>
            </a:r>
          </a:p>
        </p:txBody>
      </p:sp>
      <p:graphicFrame>
        <p:nvGraphicFramePr>
          <p:cNvPr id="6" name="表 5"/>
          <p:cNvGraphicFramePr>
            <a:graphicFrameLocks noGrp="1"/>
          </p:cNvGraphicFramePr>
          <p:nvPr>
            <p:extLst>
              <p:ext uri="{D42A27DB-BD31-4B8C-83A1-F6EECF244321}">
                <p14:modId xmlns:p14="http://schemas.microsoft.com/office/powerpoint/2010/main" val="100783644"/>
              </p:ext>
            </p:extLst>
          </p:nvPr>
        </p:nvGraphicFramePr>
        <p:xfrm>
          <a:off x="1117600" y="1180529"/>
          <a:ext cx="9486711" cy="4551529"/>
        </p:xfrm>
        <a:graphic>
          <a:graphicData uri="http://schemas.openxmlformats.org/drawingml/2006/table">
            <a:tbl>
              <a:tblPr firstRow="1" bandRow="1">
                <a:tableStyleId>{117FEBB4-7148-4F1E-9626-8CCF50D799FC}</a:tableStyleId>
              </a:tblPr>
              <a:tblGrid>
                <a:gridCol w="1240713">
                  <a:extLst>
                    <a:ext uri="{9D8B030D-6E8A-4147-A177-3AD203B41FA5}">
                      <a16:colId xmlns:a16="http://schemas.microsoft.com/office/drawing/2014/main" val="1978435519"/>
                    </a:ext>
                  </a:extLst>
                </a:gridCol>
                <a:gridCol w="1995323">
                  <a:extLst>
                    <a:ext uri="{9D8B030D-6E8A-4147-A177-3AD203B41FA5}">
                      <a16:colId xmlns:a16="http://schemas.microsoft.com/office/drawing/2014/main" val="137771544"/>
                    </a:ext>
                  </a:extLst>
                </a:gridCol>
                <a:gridCol w="6250675">
                  <a:extLst>
                    <a:ext uri="{9D8B030D-6E8A-4147-A177-3AD203B41FA5}">
                      <a16:colId xmlns:a16="http://schemas.microsoft.com/office/drawing/2014/main" val="1377020469"/>
                    </a:ext>
                  </a:extLst>
                </a:gridCol>
              </a:tblGrid>
              <a:tr h="677746">
                <a:tc>
                  <a:txBody>
                    <a:bodyPr/>
                    <a:lstStyle/>
                    <a:p>
                      <a:pPr algn="ctr"/>
                      <a:r>
                        <a:rPr kumimoji="1" lang="en-US" altLang="ja-JP" sz="1600" b="1" dirty="0" smtClean="0">
                          <a:latin typeface="メイリオ" panose="020B0604030504040204" pitchFamily="50" charset="-128"/>
                          <a:ea typeface="メイリオ" panose="020B0604030504040204" pitchFamily="50" charset="-128"/>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b="1" dirty="0" smtClean="0">
                          <a:latin typeface="メイリオ" panose="020B0604030504040204" pitchFamily="50" charset="-128"/>
                          <a:ea typeface="メイリオ" panose="020B0604030504040204" pitchFamily="50" charset="-128"/>
                        </a:rPr>
                        <a:t>10:00 - 10:05</a:t>
                      </a:r>
                      <a:endParaRPr kumimoji="1" lang="ja-JP" altLang="en-US" sz="16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mpd="sng">
                      <a:noFill/>
                      <a:prstDash val="soli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b="1" dirty="0" smtClean="0">
                          <a:latin typeface="メイリオ" panose="020B0604030504040204" pitchFamily="50" charset="-128"/>
                          <a:ea typeface="メイリオ" panose="020B0604030504040204" pitchFamily="50" charset="-128"/>
                        </a:rPr>
                        <a:t>あいさつ</a:t>
                      </a:r>
                      <a:endParaRPr kumimoji="1" lang="ja-JP" altLang="en-US" sz="16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mpd="sng">
                      <a:noFill/>
                      <a:prstDash val="soli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3653694"/>
                  </a:ext>
                </a:extLst>
              </a:tr>
              <a:tr h="677746">
                <a:tc>
                  <a:txBody>
                    <a:bodyPr/>
                    <a:lstStyle/>
                    <a:p>
                      <a:pPr algn="ctr"/>
                      <a:r>
                        <a:rPr kumimoji="1" lang="en-US" altLang="ja-JP" sz="1600" b="1" dirty="0" smtClean="0">
                          <a:latin typeface="メイリオ" panose="020B0604030504040204" pitchFamily="50" charset="-128"/>
                          <a:ea typeface="メイリオ" panose="020B0604030504040204" pitchFamily="50" charset="-128"/>
                        </a:rPr>
                        <a:t>2</a:t>
                      </a:r>
                      <a:endParaRPr kumimoji="1" lang="ja-JP" altLang="en-US" sz="16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b="1" dirty="0" smtClean="0">
                          <a:latin typeface="メイリオ" panose="020B0604030504040204" pitchFamily="50" charset="-128"/>
                          <a:ea typeface="メイリオ" panose="020B0604030504040204" pitchFamily="50" charset="-128"/>
                        </a:rPr>
                        <a:t>10:05 - 10:20</a:t>
                      </a:r>
                      <a:endParaRPr kumimoji="1" lang="ja-JP" altLang="en-US" sz="16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b="1" dirty="0" smtClean="0">
                          <a:latin typeface="メイリオ" panose="020B0604030504040204" pitchFamily="50" charset="-128"/>
                          <a:ea typeface="メイリオ" panose="020B0604030504040204" pitchFamily="50" charset="-128"/>
                        </a:rPr>
                        <a:t>参加者自己紹介</a:t>
                      </a:r>
                      <a:endParaRPr kumimoji="1" lang="ja-JP" altLang="en-US" sz="16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0144967"/>
                  </a:ext>
                </a:extLst>
              </a:tr>
              <a:tr h="485053">
                <a:tc rowSpan="3">
                  <a:txBody>
                    <a:bodyPr/>
                    <a:lstStyle/>
                    <a:p>
                      <a:pPr algn="ctr"/>
                      <a:endParaRPr kumimoji="1" lang="en-US" altLang="ja-JP" sz="1600" b="1" dirty="0" smtClean="0">
                        <a:latin typeface="メイリオ" panose="020B0604030504040204" pitchFamily="50" charset="-128"/>
                        <a:ea typeface="メイリオ" panose="020B0604030504040204" pitchFamily="50" charset="-128"/>
                      </a:endParaRPr>
                    </a:p>
                    <a:p>
                      <a:pPr algn="ctr"/>
                      <a:r>
                        <a:rPr kumimoji="1" lang="en-US" altLang="ja-JP" sz="1600" b="1" dirty="0" smtClean="0">
                          <a:latin typeface="メイリオ" panose="020B0604030504040204" pitchFamily="50" charset="-128"/>
                          <a:ea typeface="メイリオ" panose="020B0604030504040204" pitchFamily="50" charset="-128"/>
                        </a:rPr>
                        <a:t>3</a:t>
                      </a:r>
                      <a:endParaRPr kumimoji="1" lang="ja-JP" altLang="en-US" sz="1600" b="1" dirty="0">
                        <a:latin typeface="メイリオ" panose="020B0604030504040204" pitchFamily="50" charset="-128"/>
                        <a:ea typeface="メイリオ" panose="020B0604030504040204" pitchFamily="50" charset="-128"/>
                      </a:endParaRPr>
                    </a:p>
                  </a:txBody>
                  <a:tcP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gridSpan="2">
                  <a:txBody>
                    <a:bodyPr/>
                    <a:lstStyle/>
                    <a:p>
                      <a:r>
                        <a:rPr kumimoji="1" lang="ja-JP" altLang="en-US" sz="1600" b="1" dirty="0" smtClean="0">
                          <a:latin typeface="メイリオ" panose="020B0604030504040204" pitchFamily="50" charset="-128"/>
                          <a:ea typeface="メイリオ" panose="020B0604030504040204" pitchFamily="50" charset="-128"/>
                        </a:rPr>
                        <a:t>発表</a:t>
                      </a:r>
                      <a:endParaRPr kumimoji="1" lang="ja-JP" altLang="en-US" sz="16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3967606089"/>
                  </a:ext>
                </a:extLst>
              </a:tr>
              <a:tr h="677746">
                <a:tc vMerge="1">
                  <a:txBody>
                    <a:bodyPr/>
                    <a:lstStyle/>
                    <a:p>
                      <a:pPr algn="ctr"/>
                      <a:endParaRPr kumimoji="1" lang="ja-JP" altLang="en-US"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600" b="1" dirty="0" smtClean="0">
                          <a:latin typeface="メイリオ" panose="020B0604030504040204" pitchFamily="50" charset="-128"/>
                          <a:ea typeface="メイリオ" panose="020B0604030504040204" pitchFamily="50" charset="-128"/>
                        </a:rPr>
                        <a:t>10:20 - 10:50</a:t>
                      </a:r>
                      <a:endParaRPr kumimoji="1" lang="ja-JP" altLang="en-US" sz="16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b="1" dirty="0" smtClean="0">
                          <a:latin typeface="メイリオ" panose="020B0604030504040204" pitchFamily="50" charset="-128"/>
                          <a:ea typeface="メイリオ" panose="020B0604030504040204" pitchFamily="50" charset="-128"/>
                        </a:rPr>
                        <a:t>OSS Review Toolkit </a:t>
                      </a:r>
                      <a:r>
                        <a:rPr kumimoji="1" lang="ja-JP" altLang="en-US" sz="1600" b="1" dirty="0" smtClean="0">
                          <a:latin typeface="メイリオ" panose="020B0604030504040204" pitchFamily="50" charset="-128"/>
                          <a:ea typeface="メイリオ" panose="020B0604030504040204" pitchFamily="50" charset="-128"/>
                        </a:rPr>
                        <a:t>機能調査 </a:t>
                      </a:r>
                      <a:r>
                        <a:rPr kumimoji="1" lang="en-US" altLang="ja-JP" sz="1600" b="1" dirty="0" smtClean="0">
                          <a:latin typeface="メイリオ" panose="020B0604030504040204" pitchFamily="50" charset="-128"/>
                          <a:ea typeface="メイリオ" panose="020B0604030504040204" pitchFamily="50" charset="-128"/>
                        </a:rPr>
                        <a:t>(</a:t>
                      </a:r>
                      <a:r>
                        <a:rPr kumimoji="1" lang="ja-JP" altLang="en-US" sz="1600" b="1" dirty="0" smtClean="0">
                          <a:latin typeface="メイリオ" panose="020B0604030504040204" pitchFamily="50" charset="-128"/>
                          <a:ea typeface="メイリオ" panose="020B0604030504040204" pitchFamily="50" charset="-128"/>
                        </a:rPr>
                        <a:t>濵さん </a:t>
                      </a:r>
                      <a:r>
                        <a:rPr kumimoji="1" lang="en-US" altLang="ja-JP" sz="1600" b="1" dirty="0" smtClean="0">
                          <a:latin typeface="メイリオ" panose="020B0604030504040204" pitchFamily="50" charset="-128"/>
                          <a:ea typeface="メイリオ" panose="020B0604030504040204" pitchFamily="50" charset="-128"/>
                        </a:rPr>
                        <a:t>(</a:t>
                      </a:r>
                      <a:r>
                        <a:rPr kumimoji="1" lang="ja-JP" altLang="en-US" sz="1600" b="1" dirty="0" smtClean="0">
                          <a:latin typeface="メイリオ" panose="020B0604030504040204" pitchFamily="50" charset="-128"/>
                          <a:ea typeface="メイリオ" panose="020B0604030504040204" pitchFamily="50" charset="-128"/>
                        </a:rPr>
                        <a:t>東芝</a:t>
                      </a:r>
                      <a:r>
                        <a:rPr kumimoji="1" lang="en-US" altLang="ja-JP" sz="1600" b="1" dirty="0" smtClean="0">
                          <a:latin typeface="メイリオ" panose="020B0604030504040204" pitchFamily="50" charset="-128"/>
                          <a:ea typeface="メイリオ" panose="020B0604030504040204" pitchFamily="50" charset="-128"/>
                        </a:rPr>
                        <a:t>))</a:t>
                      </a: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4619285"/>
                  </a:ext>
                </a:extLst>
              </a:tr>
              <a:tr h="677746">
                <a:tc vMerge="1">
                  <a:txBody>
                    <a:bodyPr/>
                    <a:lstStyle/>
                    <a:p>
                      <a:pPr algn="ctr"/>
                      <a:endParaRPr kumimoji="1" lang="ja-JP" altLang="en-US"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600" b="1" dirty="0" smtClean="0">
                          <a:latin typeface="メイリオ" panose="020B0604030504040204" pitchFamily="50" charset="-128"/>
                          <a:ea typeface="メイリオ" panose="020B0604030504040204" pitchFamily="50" charset="-128"/>
                        </a:rPr>
                        <a:t>10:50 - 11:00</a:t>
                      </a:r>
                      <a:endParaRPr kumimoji="1" lang="ja-JP" altLang="en-US" sz="16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b="1" dirty="0" smtClean="0">
                          <a:latin typeface="メイリオ" panose="020B0604030504040204" pitchFamily="50" charset="-128"/>
                          <a:ea typeface="メイリオ" panose="020B0604030504040204" pitchFamily="50" charset="-128"/>
                        </a:rPr>
                        <a:t>その他 </a:t>
                      </a:r>
                      <a:r>
                        <a:rPr kumimoji="1" lang="en-US" altLang="ja-JP" sz="1600" b="1" dirty="0" smtClean="0">
                          <a:latin typeface="メイリオ" panose="020B0604030504040204" pitchFamily="50" charset="-128"/>
                          <a:ea typeface="メイリオ" panose="020B0604030504040204" pitchFamily="50" charset="-128"/>
                        </a:rPr>
                        <a:t>(</a:t>
                      </a:r>
                      <a:r>
                        <a:rPr kumimoji="1" lang="ja-JP" altLang="en-US" sz="1600" b="1" dirty="0" smtClean="0">
                          <a:latin typeface="メイリオ" panose="020B0604030504040204" pitchFamily="50" charset="-128"/>
                          <a:ea typeface="メイリオ" panose="020B0604030504040204" pitchFamily="50" charset="-128"/>
                        </a:rPr>
                        <a:t>話題のある方</a:t>
                      </a:r>
                      <a:r>
                        <a:rPr kumimoji="1" lang="en-US" altLang="ja-JP" sz="1600" b="1" dirty="0" smtClean="0">
                          <a:latin typeface="メイリオ" panose="020B0604030504040204" pitchFamily="50" charset="-128"/>
                          <a:ea typeface="メイリオ" panose="020B0604030504040204" pitchFamily="50" charset="-128"/>
                        </a:rPr>
                        <a:t>)</a:t>
                      </a:r>
                      <a:endParaRPr kumimoji="1" lang="ja-JP" altLang="en-US" sz="16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6119818"/>
                  </a:ext>
                </a:extLst>
              </a:tr>
              <a:tr h="677746">
                <a:tc>
                  <a:txBody>
                    <a:bodyPr/>
                    <a:lstStyle/>
                    <a:p>
                      <a:pPr algn="ctr"/>
                      <a:r>
                        <a:rPr kumimoji="1" lang="en-US" altLang="ja-JP" sz="1600" b="1" dirty="0" smtClean="0">
                          <a:latin typeface="メイリオ" panose="020B0604030504040204" pitchFamily="50" charset="-128"/>
                          <a:ea typeface="メイリオ" panose="020B0604030504040204" pitchFamily="50" charset="-128"/>
                        </a:rPr>
                        <a:t>4</a:t>
                      </a:r>
                      <a:endParaRPr kumimoji="1" lang="ja-JP" altLang="en-US" sz="16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b="1" dirty="0" smtClean="0">
                          <a:latin typeface="メイリオ" panose="020B0604030504040204" pitchFamily="50" charset="-128"/>
                          <a:ea typeface="メイリオ" panose="020B0604030504040204" pitchFamily="50" charset="-128"/>
                        </a:rPr>
                        <a:t>11:00 - 11:20</a:t>
                      </a:r>
                      <a:endParaRPr kumimoji="1" lang="ja-JP" altLang="en-US" sz="16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latin typeface="メイリオ" panose="020B0604030504040204" pitchFamily="50" charset="-128"/>
                          <a:ea typeface="メイリオ" panose="020B0604030504040204" pitchFamily="50" charset="-128"/>
                        </a:rPr>
                        <a:t>今後の</a:t>
                      </a:r>
                      <a:r>
                        <a:rPr kumimoji="1" lang="ja-JP" altLang="en-US" sz="1600" b="1" baseline="0" dirty="0" smtClean="0">
                          <a:latin typeface="メイリオ" panose="020B0604030504040204" pitchFamily="50" charset="-128"/>
                          <a:ea typeface="メイリオ" panose="020B0604030504040204" pitchFamily="50" charset="-128"/>
                        </a:rPr>
                        <a:t> </a:t>
                      </a:r>
                      <a:r>
                        <a:rPr kumimoji="1" lang="en-US" altLang="ja-JP" sz="1600" b="1" baseline="0" dirty="0" smtClean="0">
                          <a:latin typeface="メイリオ" panose="020B0604030504040204" pitchFamily="50" charset="-128"/>
                          <a:ea typeface="メイリオ" panose="020B0604030504040204" pitchFamily="50" charset="-128"/>
                        </a:rPr>
                        <a:t>Tooling SG </a:t>
                      </a:r>
                      <a:r>
                        <a:rPr kumimoji="1" lang="ja-JP" altLang="en-US" sz="1600" b="1" baseline="0" dirty="0" smtClean="0">
                          <a:latin typeface="メイリオ" panose="020B0604030504040204" pitchFamily="50" charset="-128"/>
                          <a:ea typeface="メイリオ" panose="020B0604030504040204" pitchFamily="50" charset="-128"/>
                        </a:rPr>
                        <a:t>の運営について</a:t>
                      </a:r>
                      <a:endParaRPr kumimoji="1" lang="ja-JP" altLang="en-US" sz="1600" b="1"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3003589"/>
                  </a:ext>
                </a:extLst>
              </a:tr>
              <a:tr h="677746">
                <a:tc>
                  <a:txBody>
                    <a:bodyPr/>
                    <a:lstStyle/>
                    <a:p>
                      <a:pPr algn="ctr"/>
                      <a:r>
                        <a:rPr kumimoji="1" lang="en-US" altLang="ja-JP" sz="1600" b="1" dirty="0" smtClean="0">
                          <a:latin typeface="メイリオ" panose="020B0604030504040204" pitchFamily="50" charset="-128"/>
                          <a:ea typeface="メイリオ" panose="020B0604030504040204" pitchFamily="50" charset="-128"/>
                        </a:rPr>
                        <a:t>5</a:t>
                      </a:r>
                      <a:endParaRPr kumimoji="1" lang="ja-JP" altLang="en-US" sz="16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r>
                        <a:rPr kumimoji="1" lang="en-US" altLang="ja-JP" sz="1600" b="1" dirty="0" smtClean="0">
                          <a:latin typeface="メイリオ" panose="020B0604030504040204" pitchFamily="50" charset="-128"/>
                          <a:ea typeface="メイリオ" panose="020B0604030504040204" pitchFamily="50" charset="-128"/>
                        </a:rPr>
                        <a:t>11:20 - 11:30</a:t>
                      </a:r>
                      <a:endParaRPr kumimoji="1" lang="ja-JP" altLang="en-US" sz="16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latin typeface="メイリオ" panose="020B0604030504040204" pitchFamily="50" charset="-128"/>
                          <a:ea typeface="メイリオ" panose="020B0604030504040204" pitchFamily="50" charset="-128"/>
                        </a:rPr>
                        <a:t>次会日程を決める　</a:t>
                      </a:r>
                      <a:r>
                        <a:rPr kumimoji="1" lang="en-US" altLang="ja-JP" sz="1600" b="1" dirty="0" smtClean="0">
                          <a:latin typeface="メイリオ" panose="020B0604030504040204" pitchFamily="50" charset="-128"/>
                          <a:ea typeface="メイリオ" panose="020B0604030504040204" pitchFamily="50" charset="-128"/>
                        </a:rPr>
                        <a:t>(6</a:t>
                      </a:r>
                      <a:r>
                        <a:rPr kumimoji="1" lang="ja-JP" altLang="en-US" sz="1600" b="1" dirty="0" smtClean="0">
                          <a:latin typeface="メイリオ" panose="020B0604030504040204" pitchFamily="50" charset="-128"/>
                          <a:ea typeface="メイリオ" panose="020B0604030504040204" pitchFamily="50" charset="-128"/>
                        </a:rPr>
                        <a:t>月</a:t>
                      </a:r>
                      <a:r>
                        <a:rPr kumimoji="1" lang="en-US" altLang="ja-JP" sz="1600" b="1" dirty="0" smtClean="0">
                          <a:latin typeface="メイリオ" panose="020B0604030504040204" pitchFamily="50" charset="-128"/>
                          <a:ea typeface="メイリオ" panose="020B0604030504040204" pitchFamily="50" charset="-128"/>
                        </a:rPr>
                        <a:t>22</a:t>
                      </a:r>
                      <a:r>
                        <a:rPr kumimoji="1" lang="ja-JP" altLang="en-US" sz="1600" b="1" dirty="0" smtClean="0">
                          <a:latin typeface="メイリオ" panose="020B0604030504040204" pitchFamily="50" charset="-128"/>
                          <a:ea typeface="メイリオ" panose="020B0604030504040204" pitchFamily="50" charset="-128"/>
                        </a:rPr>
                        <a:t>日週など</a:t>
                      </a:r>
                      <a:r>
                        <a:rPr kumimoji="1" lang="en-US" altLang="ja-JP" sz="1600" b="1" dirty="0" smtClean="0">
                          <a:latin typeface="メイリオ" panose="020B0604030504040204" pitchFamily="50" charset="-128"/>
                          <a:ea typeface="メイリオ" panose="020B0604030504040204" pitchFamily="50" charset="-128"/>
                        </a:rPr>
                        <a:t>)</a:t>
                      </a:r>
                      <a:endParaRPr kumimoji="1" lang="ja-JP" altLang="en-US" sz="1600" b="1"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72973256"/>
                  </a:ext>
                </a:extLst>
              </a:tr>
            </a:tbl>
          </a:graphicData>
        </a:graphic>
      </p:graphicFrame>
      <p:sp>
        <p:nvSpPr>
          <p:cNvPr id="3" name="フッター プレースホルダー 2"/>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3971374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本日の</a:t>
            </a:r>
            <a:r>
              <a:rPr kumimoji="1" lang="ja-JP" altLang="en-US" dirty="0" smtClean="0"/>
              <a:t>参加者</a:t>
            </a:r>
            <a:r>
              <a:rPr kumimoji="1" lang="ja-JP" altLang="en-US" sz="2800" dirty="0" smtClean="0"/>
              <a:t> </a:t>
            </a:r>
            <a:r>
              <a:rPr kumimoji="1" lang="en-US" altLang="ja-JP" sz="2800" dirty="0" smtClean="0"/>
              <a:t>(</a:t>
            </a:r>
            <a:r>
              <a:rPr kumimoji="1" lang="ja-JP" altLang="en-US" sz="2800" dirty="0" smtClean="0"/>
              <a:t>所属組織名 </a:t>
            </a:r>
            <a:r>
              <a:rPr kumimoji="1" lang="en-US" altLang="ja-JP" sz="2800" dirty="0" smtClean="0"/>
              <a:t>a-z, </a:t>
            </a:r>
            <a:r>
              <a:rPr kumimoji="1" lang="ja-JP" altLang="en-US" sz="2800" dirty="0" smtClean="0"/>
              <a:t>あー</a:t>
            </a:r>
            <a:r>
              <a:rPr kumimoji="1" lang="ja-JP" altLang="en-US" sz="2800" dirty="0" err="1" smtClean="0"/>
              <a:t>わ</a:t>
            </a:r>
            <a:r>
              <a:rPr kumimoji="1" lang="ja-JP" altLang="en-US" sz="2800" dirty="0" smtClean="0"/>
              <a:t>順</a:t>
            </a:r>
            <a:r>
              <a:rPr kumimoji="1" lang="en-US" altLang="ja-JP" sz="2800" dirty="0" smtClean="0"/>
              <a:t>)</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936104508"/>
              </p:ext>
            </p:extLst>
          </p:nvPr>
        </p:nvGraphicFramePr>
        <p:xfrm>
          <a:off x="2311996" y="1200283"/>
          <a:ext cx="6466244" cy="5004160"/>
        </p:xfrm>
        <a:graphic>
          <a:graphicData uri="http://schemas.openxmlformats.org/drawingml/2006/table">
            <a:tbl>
              <a:tblPr firstRow="1" bandRow="1">
                <a:tableStyleId>{2D5ABB26-0587-4C30-8999-92F81FD0307C}</a:tableStyleId>
              </a:tblPr>
              <a:tblGrid>
                <a:gridCol w="3540164">
                  <a:extLst>
                    <a:ext uri="{9D8B030D-6E8A-4147-A177-3AD203B41FA5}">
                      <a16:colId xmlns:a16="http://schemas.microsoft.com/office/drawing/2014/main" val="2277720948"/>
                    </a:ext>
                  </a:extLst>
                </a:gridCol>
                <a:gridCol w="2926080">
                  <a:extLst>
                    <a:ext uri="{9D8B030D-6E8A-4147-A177-3AD203B41FA5}">
                      <a16:colId xmlns:a16="http://schemas.microsoft.com/office/drawing/2014/main" val="3173556605"/>
                    </a:ext>
                  </a:extLst>
                </a:gridCol>
              </a:tblGrid>
              <a:tr h="357440">
                <a:tc>
                  <a:txBody>
                    <a:bodyPr/>
                    <a:lstStyle/>
                    <a:p>
                      <a:pPr algn="l" fontAlgn="ctr"/>
                      <a:r>
                        <a:rPr lang="en-US" sz="1200" b="1" u="none" strike="noStrike" dirty="0" err="1" smtClean="0">
                          <a:solidFill>
                            <a:schemeClr val="tx1"/>
                          </a:solidFill>
                          <a:effectLst/>
                          <a:latin typeface="メイリオ" panose="020B0604030504040204" pitchFamily="50" charset="-128"/>
                          <a:ea typeface="メイリオ" panose="020B0604030504040204" pitchFamily="50" charset="-128"/>
                        </a:rPr>
                        <a:t>Micware</a:t>
                      </a:r>
                      <a:endParaRPr 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B w="12700" cap="flat" cmpd="sng" algn="ctr">
                      <a:solidFill>
                        <a:schemeClr val="tx1"/>
                      </a:solidFill>
                      <a:prstDash val="sysDot"/>
                      <a:round/>
                      <a:headEnd type="none" w="med" len="med"/>
                      <a:tailEnd type="none" w="med" len="med"/>
                    </a:lnB>
                  </a:tcPr>
                </a:tc>
                <a:tc>
                  <a:txBody>
                    <a:bodyPr/>
                    <a:lstStyle/>
                    <a:p>
                      <a:pPr algn="l" fontAlgn="ctr"/>
                      <a:r>
                        <a:rPr lang="ja-JP" altLang="en-US" sz="1200" b="1" u="none" strike="noStrike" dirty="0">
                          <a:solidFill>
                            <a:schemeClr val="tx1"/>
                          </a:solidFill>
                          <a:effectLst/>
                          <a:latin typeface="メイリオ" panose="020B0604030504040204" pitchFamily="50" charset="-128"/>
                          <a:ea typeface="メイリオ" panose="020B0604030504040204" pitchFamily="50" charset="-128"/>
                        </a:rPr>
                        <a:t>土手さん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952959265"/>
                  </a:ext>
                </a:extLst>
              </a:tr>
              <a:tr h="357440">
                <a:tc>
                  <a:txBody>
                    <a:bodyPr/>
                    <a:lstStyle/>
                    <a:p>
                      <a:pPr algn="l" fontAlgn="ctr"/>
                      <a:r>
                        <a:rPr lang="en-US" sz="1200" b="1" u="none" strike="noStrike" dirty="0">
                          <a:solidFill>
                            <a:schemeClr val="tx1"/>
                          </a:solidFill>
                          <a:effectLst/>
                          <a:latin typeface="メイリオ" panose="020B0604030504040204" pitchFamily="50" charset="-128"/>
                          <a:ea typeface="メイリオ" panose="020B0604030504040204" pitchFamily="50" charset="-128"/>
                        </a:rPr>
                        <a:t>SONY</a:t>
                      </a:r>
                      <a:endParaRPr 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u="none" strike="noStrike" dirty="0">
                          <a:solidFill>
                            <a:schemeClr val="tx1"/>
                          </a:solidFill>
                          <a:effectLst/>
                          <a:latin typeface="メイリオ" panose="020B0604030504040204" pitchFamily="50" charset="-128"/>
                          <a:ea typeface="メイリオ" panose="020B0604030504040204" pitchFamily="50" charset="-128"/>
                        </a:rPr>
                        <a:t>小保田さん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730637126"/>
                  </a:ext>
                </a:extLst>
              </a:tr>
              <a:tr h="357440">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アイシン精機</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中村さん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027159860"/>
                  </a:ext>
                </a:extLst>
              </a:tr>
              <a:tr h="357440">
                <a:tc>
                  <a:txBody>
                    <a:bodyPr/>
                    <a:lstStyle/>
                    <a:p>
                      <a:pPr algn="l" fontAlgn="ctr"/>
                      <a:r>
                        <a:rPr lang="ja-JP" altLang="en-US" sz="1200" b="1" u="none" strike="noStrike" dirty="0">
                          <a:solidFill>
                            <a:schemeClr val="tx1"/>
                          </a:solidFill>
                          <a:effectLst/>
                          <a:latin typeface="メイリオ" panose="020B0604030504040204" pitchFamily="50" charset="-128"/>
                          <a:ea typeface="メイリオ" panose="020B0604030504040204" pitchFamily="50" charset="-128"/>
                        </a:rPr>
                        <a:t>東芝</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u="none" strike="noStrike" dirty="0" smtClean="0">
                          <a:solidFill>
                            <a:schemeClr val="tx1"/>
                          </a:solidFill>
                          <a:effectLst/>
                          <a:latin typeface="メイリオ" panose="020B0604030504040204" pitchFamily="50" charset="-128"/>
                          <a:ea typeface="メイリオ" panose="020B0604030504040204" pitchFamily="50" charset="-128"/>
                        </a:rPr>
                        <a:t>濵さん、島田さん、小林さん、忍</a:t>
                      </a:r>
                      <a:r>
                        <a:rPr lang="ja-JP" altLang="en-US" sz="1200" b="1" u="none" strike="noStrike" dirty="0">
                          <a:solidFill>
                            <a:schemeClr val="tx1"/>
                          </a:solidFill>
                          <a:effectLst/>
                          <a:latin typeface="メイリオ" panose="020B0604030504040204" pitchFamily="50" charset="-128"/>
                          <a:ea typeface="メイリオ" panose="020B0604030504040204" pitchFamily="50" charset="-128"/>
                        </a:rPr>
                        <a:t>頂寺</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829917131"/>
                  </a:ext>
                </a:extLst>
              </a:tr>
              <a:tr h="357440">
                <a:tc>
                  <a:txBody>
                    <a:bodyPr/>
                    <a:lstStyle/>
                    <a:p>
                      <a:pPr algn="l" fontAlgn="ctr"/>
                      <a:r>
                        <a:rPr lang="zh-TW" altLang="en-US" sz="1200" b="1" i="0" u="none" strike="noStrike" dirty="0" smtClean="0">
                          <a:solidFill>
                            <a:schemeClr val="tx1"/>
                          </a:solidFill>
                          <a:effectLst/>
                          <a:latin typeface="メイリオ" panose="020B0604030504040204" pitchFamily="50" charset="-128"/>
                          <a:ea typeface="メイリオ" panose="020B0604030504040204" pitchFamily="50" charset="-128"/>
                        </a:rPr>
                        <a:t>豊田自動織機</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TW" altLang="en-US" sz="1200" b="1" i="0" u="none" strike="noStrike" dirty="0" smtClean="0">
                          <a:solidFill>
                            <a:schemeClr val="tx1"/>
                          </a:solidFill>
                          <a:effectLst/>
                          <a:latin typeface="メイリオ" panose="020B0604030504040204" pitchFamily="50" charset="-128"/>
                          <a:ea typeface="メイリオ" panose="020B0604030504040204" pitchFamily="50" charset="-128"/>
                        </a:rPr>
                        <a:t>名児耶</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さん　</a:t>
                      </a: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630603391"/>
                  </a:ext>
                </a:extLst>
              </a:tr>
              <a:tr h="357440">
                <a:tc>
                  <a:txBody>
                    <a:bodyPr/>
                    <a:lstStyle/>
                    <a:p>
                      <a:pPr algn="l" fontAlgn="ctr"/>
                      <a:r>
                        <a:rPr lang="ja-JP" altLang="en-US" sz="1200" b="1" u="none" strike="noStrike">
                          <a:solidFill>
                            <a:schemeClr val="tx1"/>
                          </a:solidFill>
                          <a:effectLst/>
                          <a:latin typeface="メイリオ" panose="020B0604030504040204" pitchFamily="50" charset="-128"/>
                          <a:ea typeface="メイリオ" panose="020B0604030504040204" pitchFamily="50" charset="-128"/>
                        </a:rPr>
                        <a:t>パナソニック</a:t>
                      </a:r>
                      <a:endParaRPr lang="ja-JP" altLang="en-US" sz="1200" b="1" i="0" u="none" strike="noStrike">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u="none" strike="noStrike" dirty="0">
                          <a:solidFill>
                            <a:schemeClr val="tx1"/>
                          </a:solidFill>
                          <a:effectLst/>
                          <a:latin typeface="メイリオ" panose="020B0604030504040204" pitchFamily="50" charset="-128"/>
                          <a:ea typeface="メイリオ" panose="020B0604030504040204" pitchFamily="50" charset="-128"/>
                        </a:rPr>
                        <a:t>加藤</a:t>
                      </a:r>
                      <a:r>
                        <a:rPr lang="ja-JP" altLang="en-US" sz="1200" b="1" u="none" strike="noStrike" dirty="0" smtClean="0">
                          <a:solidFill>
                            <a:schemeClr val="tx1"/>
                          </a:solidFill>
                          <a:effectLst/>
                          <a:latin typeface="メイリオ" panose="020B0604030504040204" pitchFamily="50" charset="-128"/>
                          <a:ea typeface="メイリオ" panose="020B0604030504040204" pitchFamily="50" charset="-128"/>
                        </a:rPr>
                        <a:t>さん、大森さん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695817073"/>
                  </a:ext>
                </a:extLst>
              </a:tr>
              <a:tr h="357440">
                <a:tc>
                  <a:txBody>
                    <a:bodyPr/>
                    <a:lstStyle/>
                    <a:p>
                      <a:pPr algn="l" fontAlgn="ctr"/>
                      <a:r>
                        <a:rPr lang="ja-JP" altLang="en-US" sz="1200" b="1" u="none" strike="noStrike">
                          <a:solidFill>
                            <a:schemeClr val="tx1"/>
                          </a:solidFill>
                          <a:effectLst/>
                          <a:latin typeface="メイリオ" panose="020B0604030504040204" pitchFamily="50" charset="-128"/>
                          <a:ea typeface="メイリオ" panose="020B0604030504040204" pitchFamily="50" charset="-128"/>
                        </a:rPr>
                        <a:t>日立ソリューションズ</a:t>
                      </a:r>
                      <a:endParaRPr lang="ja-JP" altLang="en-US" sz="1200" b="1" i="0" u="none" strike="noStrike">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u="none" strike="noStrike" dirty="0">
                          <a:solidFill>
                            <a:schemeClr val="tx1"/>
                          </a:solidFill>
                          <a:effectLst/>
                          <a:latin typeface="メイリオ" panose="020B0604030504040204" pitchFamily="50" charset="-128"/>
                          <a:ea typeface="メイリオ" panose="020B0604030504040204" pitchFamily="50" charset="-128"/>
                        </a:rPr>
                        <a:t>渡邊さん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302561485"/>
                  </a:ext>
                </a:extLst>
              </a:tr>
              <a:tr h="357440">
                <a:tc>
                  <a:txBody>
                    <a:bodyPr/>
                    <a:lstStyle/>
                    <a:p>
                      <a:pPr algn="l" fontAlgn="ctr"/>
                      <a:r>
                        <a:rPr lang="ja-JP" altLang="en-US" sz="1200" b="1" u="none" strike="noStrike">
                          <a:solidFill>
                            <a:schemeClr val="tx1"/>
                          </a:solidFill>
                          <a:effectLst/>
                          <a:latin typeface="メイリオ" panose="020B0604030504040204" pitchFamily="50" charset="-128"/>
                          <a:ea typeface="メイリオ" panose="020B0604030504040204" pitchFamily="50" charset="-128"/>
                        </a:rPr>
                        <a:t>日立製作所</a:t>
                      </a:r>
                      <a:endParaRPr lang="ja-JP" altLang="en-US" sz="1200" b="1" i="0" u="none" strike="noStrike">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u="none" strike="noStrike" dirty="0">
                          <a:solidFill>
                            <a:schemeClr val="tx1"/>
                          </a:solidFill>
                          <a:effectLst/>
                          <a:latin typeface="メイリオ" panose="020B0604030504040204" pitchFamily="50" charset="-128"/>
                          <a:ea typeface="メイリオ" panose="020B0604030504040204" pitchFamily="50" charset="-128"/>
                        </a:rPr>
                        <a:t>橋本</a:t>
                      </a:r>
                      <a:r>
                        <a:rPr lang="ja-JP" altLang="en-US" sz="1200" b="1" u="none" strike="noStrike" dirty="0" smtClean="0">
                          <a:solidFill>
                            <a:schemeClr val="tx1"/>
                          </a:solidFill>
                          <a:effectLst/>
                          <a:latin typeface="メイリオ" panose="020B0604030504040204" pitchFamily="50" charset="-128"/>
                          <a:ea typeface="メイリオ" panose="020B0604030504040204" pitchFamily="50" charset="-128"/>
                        </a:rPr>
                        <a:t>さん、今田さん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873491519"/>
                  </a:ext>
                </a:extLst>
              </a:tr>
              <a:tr h="357440">
                <a:tc>
                  <a:txBody>
                    <a:bodyPr/>
                    <a:lstStyle/>
                    <a:p>
                      <a:pPr algn="l" fontAlgn="ctr"/>
                      <a:r>
                        <a:rPr lang="ja-JP" altLang="en-US" sz="1200" b="1" u="none" strike="noStrike">
                          <a:solidFill>
                            <a:schemeClr val="tx1"/>
                          </a:solidFill>
                          <a:effectLst/>
                          <a:latin typeface="メイリオ" panose="020B0604030504040204" pitchFamily="50" charset="-128"/>
                          <a:ea typeface="メイリオ" panose="020B0604030504040204" pitchFamily="50" charset="-128"/>
                        </a:rPr>
                        <a:t>富士通</a:t>
                      </a:r>
                      <a:endParaRPr lang="ja-JP" altLang="en-US" sz="1200" b="1" i="0" u="none" strike="noStrike">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1" u="none" strike="noStrike" dirty="0">
                          <a:solidFill>
                            <a:schemeClr val="tx1"/>
                          </a:solidFill>
                          <a:effectLst/>
                          <a:latin typeface="メイリオ" panose="020B0604030504040204" pitchFamily="50" charset="-128"/>
                          <a:ea typeface="メイリオ" panose="020B0604030504040204" pitchFamily="50" charset="-128"/>
                        </a:rPr>
                        <a:t>青木さん、白石</a:t>
                      </a:r>
                      <a:r>
                        <a:rPr lang="ja-JP" altLang="en-US" sz="1200" b="1" u="none" strike="noStrike" dirty="0" smtClean="0">
                          <a:solidFill>
                            <a:schemeClr val="tx1"/>
                          </a:solidFill>
                          <a:effectLst/>
                          <a:latin typeface="メイリオ" panose="020B0604030504040204" pitchFamily="50" charset="-128"/>
                          <a:ea typeface="メイリオ" panose="020B0604030504040204" pitchFamily="50" charset="-128"/>
                        </a:rPr>
                        <a:t>さん</a:t>
                      </a:r>
                      <a:endPar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377712892"/>
                  </a:ext>
                </a:extLst>
              </a:tr>
              <a:tr h="357440">
                <a:tc>
                  <a:txBody>
                    <a:bodyPr/>
                    <a:lstStyle/>
                    <a:p>
                      <a:pPr algn="l" fontAlgn="ctr"/>
                      <a:r>
                        <a:rPr lang="ja-JP" altLang="en-US" sz="1200" b="1" u="none" strike="noStrike">
                          <a:solidFill>
                            <a:schemeClr val="tx1"/>
                          </a:solidFill>
                          <a:effectLst/>
                          <a:latin typeface="メイリオ" panose="020B0604030504040204" pitchFamily="50" charset="-128"/>
                          <a:ea typeface="メイリオ" panose="020B0604030504040204" pitchFamily="50" charset="-128"/>
                        </a:rPr>
                        <a:t>富士通コンピュータテクノロジーズ</a:t>
                      </a:r>
                      <a:endParaRPr lang="ja-JP" altLang="en-US" sz="1200" b="1" i="0" u="none" strike="noStrike">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u="none" strike="noStrike" dirty="0">
                          <a:solidFill>
                            <a:schemeClr val="tx1"/>
                          </a:solidFill>
                          <a:effectLst/>
                          <a:latin typeface="メイリオ" panose="020B0604030504040204" pitchFamily="50" charset="-128"/>
                          <a:ea typeface="メイリオ" panose="020B0604030504040204" pitchFamily="50" charset="-128"/>
                        </a:rPr>
                        <a:t>徳本さん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568954456"/>
                  </a:ext>
                </a:extLst>
              </a:tr>
              <a:tr h="357440">
                <a:tc>
                  <a:txBody>
                    <a:bodyPr/>
                    <a:lstStyle/>
                    <a:p>
                      <a:pPr algn="l" fontAlgn="ctr"/>
                      <a:r>
                        <a:rPr lang="ja-JP" altLang="en-US" sz="1200" b="1" u="none" strike="noStrike">
                          <a:solidFill>
                            <a:schemeClr val="tx1"/>
                          </a:solidFill>
                          <a:effectLst/>
                          <a:latin typeface="メイリオ" panose="020B0604030504040204" pitchFamily="50" charset="-128"/>
                          <a:ea typeface="メイリオ" panose="020B0604030504040204" pitchFamily="50" charset="-128"/>
                        </a:rPr>
                        <a:t>富士通ソフトウェアテクノロジーズ</a:t>
                      </a:r>
                      <a:endParaRPr lang="ja-JP" altLang="en-US" sz="1200" b="1" i="0" u="none" strike="noStrike">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u="none" strike="noStrike" dirty="0">
                          <a:solidFill>
                            <a:schemeClr val="tx1"/>
                          </a:solidFill>
                          <a:effectLst/>
                          <a:latin typeface="メイリオ" panose="020B0604030504040204" pitchFamily="50" charset="-128"/>
                          <a:ea typeface="メイリオ" panose="020B0604030504040204" pitchFamily="50" charset="-128"/>
                        </a:rPr>
                        <a:t>鳥山さん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097041274"/>
                  </a:ext>
                </a:extLst>
              </a:tr>
              <a:tr h="357440">
                <a:tc>
                  <a:txBody>
                    <a:bodyPr/>
                    <a:lstStyle/>
                    <a:p>
                      <a:pPr algn="l" fontAlgn="ctr"/>
                      <a:r>
                        <a:rPr lang="zh-TW" altLang="en-US" sz="1200" b="1" u="none" strike="noStrike" dirty="0">
                          <a:solidFill>
                            <a:schemeClr val="tx1"/>
                          </a:solidFill>
                          <a:effectLst/>
                          <a:latin typeface="メイリオ" panose="020B0604030504040204" pitchFamily="50" charset="-128"/>
                          <a:ea typeface="メイリオ" panose="020B0604030504040204" pitchFamily="50" charset="-128"/>
                        </a:rPr>
                        <a:t>本田技研工業</a:t>
                      </a:r>
                      <a:endParaRPr lang="zh-TW"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u="none" strike="noStrike" dirty="0">
                          <a:solidFill>
                            <a:schemeClr val="tx1"/>
                          </a:solidFill>
                          <a:effectLst/>
                          <a:latin typeface="メイリオ" panose="020B0604030504040204" pitchFamily="50" charset="-128"/>
                          <a:ea typeface="メイリオ" panose="020B0604030504040204" pitchFamily="50" charset="-128"/>
                        </a:rPr>
                        <a:t>木田</a:t>
                      </a:r>
                      <a:r>
                        <a:rPr lang="ja-JP" altLang="en-US" sz="1200" b="1" u="none" strike="noStrike" dirty="0" smtClean="0">
                          <a:solidFill>
                            <a:schemeClr val="tx1"/>
                          </a:solidFill>
                          <a:effectLst/>
                          <a:latin typeface="メイリオ" panose="020B0604030504040204" pitchFamily="50" charset="-128"/>
                          <a:ea typeface="メイリオ" panose="020B0604030504040204" pitchFamily="50" charset="-128"/>
                        </a:rPr>
                        <a:t>さん、武川さん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073089938"/>
                  </a:ext>
                </a:extLst>
              </a:tr>
              <a:tr h="357440">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三菱電機</a:t>
                      </a:r>
                      <a:endParaRPr lang="zh-TW"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茂田井さん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74470185"/>
                  </a:ext>
                </a:extLst>
              </a:tr>
              <a:tr h="357440">
                <a:tc>
                  <a:txBody>
                    <a:bodyPr/>
                    <a:lstStyle/>
                    <a:p>
                      <a:pPr algn="l" fontAlgn="ctr"/>
                      <a:r>
                        <a:rPr lang="ja-JP" altLang="en-US" sz="1200" b="1" u="none" strike="noStrike" dirty="0" smtClean="0">
                          <a:solidFill>
                            <a:schemeClr val="tx1"/>
                          </a:solidFill>
                          <a:effectLst/>
                          <a:latin typeface="メイリオ" panose="020B0604030504040204" pitchFamily="50" charset="-128"/>
                          <a:ea typeface="メイリオ" panose="020B0604030504040204" pitchFamily="50" charset="-128"/>
                        </a:rPr>
                        <a:t>非記載希望</a:t>
                      </a:r>
                      <a:endParaRPr lang="zh-TW"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tcPr>
                </a:tc>
                <a:tc>
                  <a:txBody>
                    <a:bodyPr/>
                    <a:lstStyle/>
                    <a:p>
                      <a:pPr algn="l" fontAlgn="ctr"/>
                      <a:r>
                        <a:rPr lang="en-US" altLang="ja-JP" sz="1200" b="1" u="none" strike="noStrike" dirty="0" smtClean="0">
                          <a:solidFill>
                            <a:schemeClr val="tx1"/>
                          </a:solidFill>
                          <a:effectLst/>
                          <a:latin typeface="メイリオ" panose="020B0604030504040204" pitchFamily="50" charset="-128"/>
                          <a:ea typeface="メイリオ" panose="020B0604030504040204" pitchFamily="50" charset="-128"/>
                        </a:rPr>
                        <a:t>3</a:t>
                      </a:r>
                      <a:r>
                        <a:rPr lang="ja-JP" altLang="en-US" sz="1200" b="1" u="none" strike="noStrike" dirty="0" smtClean="0">
                          <a:solidFill>
                            <a:schemeClr val="tx1"/>
                          </a:solidFill>
                          <a:effectLst/>
                          <a:latin typeface="メイリオ" panose="020B0604030504040204" pitchFamily="50" charset="-128"/>
                          <a:ea typeface="メイリオ" panose="020B0604030504040204" pitchFamily="50" charset="-128"/>
                        </a:rPr>
                        <a:t>名</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tcPr>
                </a:tc>
                <a:extLst>
                  <a:ext uri="{0D108BD9-81ED-4DB2-BD59-A6C34878D82A}">
                    <a16:rowId xmlns:a16="http://schemas.microsoft.com/office/drawing/2014/main" val="3664460536"/>
                  </a:ext>
                </a:extLst>
              </a:tr>
            </a:tbl>
          </a:graphicData>
        </a:graphic>
      </p:graphicFrame>
      <p:sp>
        <p:nvSpPr>
          <p:cNvPr id="6" name="テキスト ボックス 5"/>
          <p:cNvSpPr txBox="1"/>
          <p:nvPr/>
        </p:nvSpPr>
        <p:spPr>
          <a:xfrm>
            <a:off x="9520517" y="3517419"/>
            <a:ext cx="1749197" cy="523220"/>
          </a:xfrm>
          <a:prstGeom prst="rect">
            <a:avLst/>
          </a:prstGeom>
          <a:noFill/>
        </p:spPr>
        <p:txBody>
          <a:bodyPr wrap="none" rtlCol="0">
            <a:spAutoFit/>
          </a:bodyPr>
          <a:lstStyle/>
          <a:p>
            <a:r>
              <a:rPr kumimoji="1" lang="ja-JP" altLang="en-US" sz="2800" b="1" dirty="0" smtClean="0">
                <a:latin typeface="メイリオ" panose="020B0604030504040204" pitchFamily="50" charset="-128"/>
                <a:ea typeface="メイリオ" panose="020B0604030504040204" pitchFamily="50" charset="-128"/>
              </a:rPr>
              <a:t>合計</a:t>
            </a:r>
            <a:r>
              <a:rPr kumimoji="1" lang="en-US" altLang="ja-JP" sz="2800" b="1" dirty="0" smtClean="0">
                <a:latin typeface="メイリオ" panose="020B0604030504040204" pitchFamily="50" charset="-128"/>
                <a:ea typeface="メイリオ" panose="020B0604030504040204" pitchFamily="50" charset="-128"/>
              </a:rPr>
              <a:t>23</a:t>
            </a:r>
            <a:r>
              <a:rPr kumimoji="1" lang="ja-JP" altLang="en-US" sz="2800" b="1" dirty="0" smtClean="0">
                <a:latin typeface="メイリオ" panose="020B0604030504040204" pitchFamily="50" charset="-128"/>
                <a:ea typeface="メイリオ" panose="020B0604030504040204" pitchFamily="50" charset="-128"/>
              </a:rPr>
              <a:t>名</a:t>
            </a:r>
            <a:endParaRPr kumimoji="1" lang="ja-JP" altLang="en-US" sz="2800" b="1" dirty="0">
              <a:latin typeface="メイリオ" panose="020B0604030504040204" pitchFamily="50" charset="-128"/>
              <a:ea typeface="メイリオ" panose="020B0604030504040204" pitchFamily="50" charset="-128"/>
            </a:endParaRPr>
          </a:p>
        </p:txBody>
      </p:sp>
      <p:sp>
        <p:nvSpPr>
          <p:cNvPr id="7" name="フッター プレースホルダー 6"/>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1449022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a:t>
            </a:r>
            <a:r>
              <a:rPr kumimoji="1" lang="ja-JP" altLang="en-US" dirty="0"/>
              <a:t>アジェンダ</a:t>
            </a:r>
          </a:p>
        </p:txBody>
      </p:sp>
      <p:graphicFrame>
        <p:nvGraphicFramePr>
          <p:cNvPr id="6" name="表 5"/>
          <p:cNvGraphicFramePr>
            <a:graphicFrameLocks noGrp="1"/>
          </p:cNvGraphicFramePr>
          <p:nvPr>
            <p:extLst>
              <p:ext uri="{D42A27DB-BD31-4B8C-83A1-F6EECF244321}">
                <p14:modId xmlns:p14="http://schemas.microsoft.com/office/powerpoint/2010/main" val="2527936989"/>
              </p:ext>
            </p:extLst>
          </p:nvPr>
        </p:nvGraphicFramePr>
        <p:xfrm>
          <a:off x="1117600" y="1180529"/>
          <a:ext cx="9486711" cy="4551529"/>
        </p:xfrm>
        <a:graphic>
          <a:graphicData uri="http://schemas.openxmlformats.org/drawingml/2006/table">
            <a:tbl>
              <a:tblPr firstRow="1" bandRow="1">
                <a:tableStyleId>{117FEBB4-7148-4F1E-9626-8CCF50D799FC}</a:tableStyleId>
              </a:tblPr>
              <a:tblGrid>
                <a:gridCol w="1240713">
                  <a:extLst>
                    <a:ext uri="{9D8B030D-6E8A-4147-A177-3AD203B41FA5}">
                      <a16:colId xmlns:a16="http://schemas.microsoft.com/office/drawing/2014/main" val="1978435519"/>
                    </a:ext>
                  </a:extLst>
                </a:gridCol>
                <a:gridCol w="1995323">
                  <a:extLst>
                    <a:ext uri="{9D8B030D-6E8A-4147-A177-3AD203B41FA5}">
                      <a16:colId xmlns:a16="http://schemas.microsoft.com/office/drawing/2014/main" val="137771544"/>
                    </a:ext>
                  </a:extLst>
                </a:gridCol>
                <a:gridCol w="6250675">
                  <a:extLst>
                    <a:ext uri="{9D8B030D-6E8A-4147-A177-3AD203B41FA5}">
                      <a16:colId xmlns:a16="http://schemas.microsoft.com/office/drawing/2014/main" val="1377020469"/>
                    </a:ext>
                  </a:extLst>
                </a:gridCol>
              </a:tblGrid>
              <a:tr h="677746">
                <a:tc>
                  <a:txBody>
                    <a:bodyPr/>
                    <a:lstStyle/>
                    <a:p>
                      <a:pPr algn="ctr"/>
                      <a:r>
                        <a:rPr kumimoji="1" lang="en-US" altLang="ja-JP" sz="1600" b="1" dirty="0" smtClean="0">
                          <a:solidFill>
                            <a:schemeClr val="bg1">
                              <a:lumMod val="75000"/>
                            </a:schemeClr>
                          </a:solidFill>
                          <a:latin typeface="メイリオ" panose="020B0604030504040204" pitchFamily="50" charset="-128"/>
                          <a:ea typeface="メイリオ" panose="020B0604030504040204" pitchFamily="50" charset="-128"/>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b="1" dirty="0" smtClean="0">
                          <a:solidFill>
                            <a:schemeClr val="bg1">
                              <a:lumMod val="75000"/>
                            </a:schemeClr>
                          </a:solidFill>
                          <a:latin typeface="メイリオ" panose="020B0604030504040204" pitchFamily="50" charset="-128"/>
                          <a:ea typeface="メイリオ" panose="020B0604030504040204" pitchFamily="50" charset="-128"/>
                        </a:rPr>
                        <a:t>10:00 - 10:05</a:t>
                      </a:r>
                      <a:endParaRPr kumimoji="1" lang="ja-JP" altLang="en-US" sz="16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mpd="sng">
                      <a:noFill/>
                      <a:prstDash val="soli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b="1" dirty="0" smtClean="0">
                          <a:solidFill>
                            <a:schemeClr val="bg1">
                              <a:lumMod val="75000"/>
                            </a:schemeClr>
                          </a:solidFill>
                          <a:latin typeface="メイリオ" panose="020B0604030504040204" pitchFamily="50" charset="-128"/>
                          <a:ea typeface="メイリオ" panose="020B0604030504040204" pitchFamily="50" charset="-128"/>
                        </a:rPr>
                        <a:t>あいさつ</a:t>
                      </a:r>
                      <a:endParaRPr kumimoji="1" lang="ja-JP" altLang="en-US" sz="16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mpd="sng">
                      <a:noFill/>
                      <a:prstDash val="soli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3653694"/>
                  </a:ext>
                </a:extLst>
              </a:tr>
              <a:tr h="677746">
                <a:tc>
                  <a:txBody>
                    <a:bodyPr/>
                    <a:lstStyle/>
                    <a:p>
                      <a:pPr algn="ctr"/>
                      <a:r>
                        <a:rPr kumimoji="1" lang="en-US" altLang="ja-JP" sz="1600" b="1" dirty="0" smtClean="0">
                          <a:solidFill>
                            <a:schemeClr val="bg1">
                              <a:lumMod val="75000"/>
                            </a:schemeClr>
                          </a:solidFill>
                          <a:latin typeface="メイリオ" panose="020B0604030504040204" pitchFamily="50" charset="-128"/>
                          <a:ea typeface="メイリオ" panose="020B0604030504040204" pitchFamily="50" charset="-128"/>
                        </a:rPr>
                        <a:t>2</a:t>
                      </a:r>
                      <a:endParaRPr kumimoji="1" lang="ja-JP" altLang="en-US" sz="16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b="1" dirty="0" smtClean="0">
                          <a:solidFill>
                            <a:schemeClr val="bg1">
                              <a:lumMod val="75000"/>
                            </a:schemeClr>
                          </a:solidFill>
                          <a:latin typeface="メイリオ" panose="020B0604030504040204" pitchFamily="50" charset="-128"/>
                          <a:ea typeface="メイリオ" panose="020B0604030504040204" pitchFamily="50" charset="-128"/>
                        </a:rPr>
                        <a:t>10:05 - 10:20</a:t>
                      </a:r>
                      <a:endParaRPr kumimoji="1" lang="ja-JP" altLang="en-US" sz="16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b="1" dirty="0" smtClean="0">
                          <a:solidFill>
                            <a:schemeClr val="bg1">
                              <a:lumMod val="75000"/>
                            </a:schemeClr>
                          </a:solidFill>
                          <a:latin typeface="メイリオ" panose="020B0604030504040204" pitchFamily="50" charset="-128"/>
                          <a:ea typeface="メイリオ" panose="020B0604030504040204" pitchFamily="50" charset="-128"/>
                        </a:rPr>
                        <a:t>参加者自己紹介</a:t>
                      </a:r>
                      <a:endParaRPr kumimoji="1" lang="ja-JP" altLang="en-US" sz="16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0144967"/>
                  </a:ext>
                </a:extLst>
              </a:tr>
              <a:tr h="485053">
                <a:tc rowSpan="3">
                  <a:txBody>
                    <a:bodyPr/>
                    <a:lstStyle/>
                    <a:p>
                      <a:pPr algn="ctr"/>
                      <a:endParaRPr kumimoji="1" lang="en-US" altLang="ja-JP" sz="1600" b="1" dirty="0" smtClean="0">
                        <a:latin typeface="メイリオ" panose="020B0604030504040204" pitchFamily="50" charset="-128"/>
                        <a:ea typeface="メイリオ" panose="020B0604030504040204" pitchFamily="50" charset="-128"/>
                      </a:endParaRPr>
                    </a:p>
                    <a:p>
                      <a:pPr algn="ctr"/>
                      <a:r>
                        <a:rPr kumimoji="1" lang="en-US" altLang="ja-JP" sz="1600" b="1" dirty="0" smtClean="0">
                          <a:latin typeface="メイリオ" panose="020B0604030504040204" pitchFamily="50" charset="-128"/>
                          <a:ea typeface="メイリオ" panose="020B0604030504040204" pitchFamily="50" charset="-128"/>
                        </a:rPr>
                        <a:t>3</a:t>
                      </a:r>
                      <a:endParaRPr kumimoji="1" lang="ja-JP" altLang="en-US" sz="1600" b="1" dirty="0">
                        <a:latin typeface="メイリオ" panose="020B0604030504040204" pitchFamily="50" charset="-128"/>
                        <a:ea typeface="メイリオ" panose="020B0604030504040204" pitchFamily="50" charset="-128"/>
                      </a:endParaRPr>
                    </a:p>
                  </a:txBody>
                  <a:tcP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gridSpan="2">
                  <a:txBody>
                    <a:bodyPr/>
                    <a:lstStyle/>
                    <a:p>
                      <a:r>
                        <a:rPr kumimoji="1" lang="ja-JP" altLang="en-US" sz="1600" b="1" dirty="0" smtClean="0">
                          <a:latin typeface="メイリオ" panose="020B0604030504040204" pitchFamily="50" charset="-128"/>
                          <a:ea typeface="メイリオ" panose="020B0604030504040204" pitchFamily="50" charset="-128"/>
                        </a:rPr>
                        <a:t>発表</a:t>
                      </a:r>
                      <a:endParaRPr kumimoji="1" lang="ja-JP" altLang="en-US" sz="16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3967606089"/>
                  </a:ext>
                </a:extLst>
              </a:tr>
              <a:tr h="677746">
                <a:tc vMerge="1">
                  <a:txBody>
                    <a:bodyPr/>
                    <a:lstStyle/>
                    <a:p>
                      <a:pPr algn="ctr"/>
                      <a:endParaRPr kumimoji="1" lang="ja-JP" altLang="en-US"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600" b="1" dirty="0" smtClean="0">
                          <a:latin typeface="メイリオ" panose="020B0604030504040204" pitchFamily="50" charset="-128"/>
                          <a:ea typeface="メイリオ" panose="020B0604030504040204" pitchFamily="50" charset="-128"/>
                        </a:rPr>
                        <a:t>10:20 - 10:50</a:t>
                      </a:r>
                      <a:endParaRPr kumimoji="1" lang="ja-JP" altLang="en-US" sz="16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b="1" dirty="0" smtClean="0">
                          <a:latin typeface="メイリオ" panose="020B0604030504040204" pitchFamily="50" charset="-128"/>
                          <a:ea typeface="メイリオ" panose="020B0604030504040204" pitchFamily="50" charset="-128"/>
                        </a:rPr>
                        <a:t>OSS Review Toolkit </a:t>
                      </a:r>
                      <a:r>
                        <a:rPr kumimoji="1" lang="ja-JP" altLang="en-US" sz="1600" b="1" dirty="0" smtClean="0">
                          <a:latin typeface="メイリオ" panose="020B0604030504040204" pitchFamily="50" charset="-128"/>
                          <a:ea typeface="メイリオ" panose="020B0604030504040204" pitchFamily="50" charset="-128"/>
                        </a:rPr>
                        <a:t>機能調査 </a:t>
                      </a:r>
                      <a:r>
                        <a:rPr kumimoji="1" lang="en-US" altLang="ja-JP" sz="1600" b="1" dirty="0" smtClean="0">
                          <a:latin typeface="メイリオ" panose="020B0604030504040204" pitchFamily="50" charset="-128"/>
                          <a:ea typeface="メイリオ" panose="020B0604030504040204" pitchFamily="50" charset="-128"/>
                        </a:rPr>
                        <a:t>(</a:t>
                      </a:r>
                      <a:r>
                        <a:rPr kumimoji="1" lang="ja-JP" altLang="en-US" sz="1600" b="1" dirty="0" smtClean="0">
                          <a:latin typeface="メイリオ" panose="020B0604030504040204" pitchFamily="50" charset="-128"/>
                          <a:ea typeface="メイリオ" panose="020B0604030504040204" pitchFamily="50" charset="-128"/>
                        </a:rPr>
                        <a:t>濵さん </a:t>
                      </a:r>
                      <a:r>
                        <a:rPr kumimoji="1" lang="en-US" altLang="ja-JP" sz="1600" b="1" dirty="0" smtClean="0">
                          <a:latin typeface="メイリオ" panose="020B0604030504040204" pitchFamily="50" charset="-128"/>
                          <a:ea typeface="メイリオ" panose="020B0604030504040204" pitchFamily="50" charset="-128"/>
                        </a:rPr>
                        <a:t>(</a:t>
                      </a:r>
                      <a:r>
                        <a:rPr kumimoji="1" lang="ja-JP" altLang="en-US" sz="1600" b="1" dirty="0" smtClean="0">
                          <a:latin typeface="メイリオ" panose="020B0604030504040204" pitchFamily="50" charset="-128"/>
                          <a:ea typeface="メイリオ" panose="020B0604030504040204" pitchFamily="50" charset="-128"/>
                        </a:rPr>
                        <a:t>東芝</a:t>
                      </a:r>
                      <a:r>
                        <a:rPr kumimoji="1" lang="en-US" altLang="ja-JP" sz="1600" b="1" dirty="0" smtClean="0">
                          <a:latin typeface="メイリオ" panose="020B0604030504040204" pitchFamily="50" charset="-128"/>
                          <a:ea typeface="メイリオ" panose="020B0604030504040204" pitchFamily="50" charset="-128"/>
                        </a:rPr>
                        <a:t>))</a:t>
                      </a: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4619285"/>
                  </a:ext>
                </a:extLst>
              </a:tr>
              <a:tr h="677746">
                <a:tc vMerge="1">
                  <a:txBody>
                    <a:bodyPr/>
                    <a:lstStyle/>
                    <a:p>
                      <a:pPr algn="ctr"/>
                      <a:endParaRPr kumimoji="1" lang="ja-JP" altLang="en-US"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600" b="1" dirty="0" smtClean="0">
                          <a:solidFill>
                            <a:schemeClr val="bg1">
                              <a:lumMod val="75000"/>
                            </a:schemeClr>
                          </a:solidFill>
                          <a:latin typeface="メイリオ" panose="020B0604030504040204" pitchFamily="50" charset="-128"/>
                          <a:ea typeface="メイリオ" panose="020B0604030504040204" pitchFamily="50" charset="-128"/>
                        </a:rPr>
                        <a:t>10:50 - 11:00</a:t>
                      </a:r>
                      <a:endParaRPr kumimoji="1" lang="ja-JP" altLang="en-US" sz="16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b="1" dirty="0" smtClean="0">
                          <a:solidFill>
                            <a:schemeClr val="bg1">
                              <a:lumMod val="75000"/>
                            </a:schemeClr>
                          </a:solidFill>
                          <a:latin typeface="メイリオ" panose="020B0604030504040204" pitchFamily="50" charset="-128"/>
                          <a:ea typeface="メイリオ" panose="020B0604030504040204" pitchFamily="50" charset="-128"/>
                        </a:rPr>
                        <a:t>その他 </a:t>
                      </a:r>
                      <a:r>
                        <a:rPr kumimoji="1" lang="en-US" altLang="ja-JP" sz="1600" b="1" dirty="0" smtClean="0">
                          <a:solidFill>
                            <a:schemeClr val="bg1">
                              <a:lumMod val="75000"/>
                            </a:schemeClr>
                          </a:solidFill>
                          <a:latin typeface="メイリオ" panose="020B0604030504040204" pitchFamily="50" charset="-128"/>
                          <a:ea typeface="メイリオ" panose="020B0604030504040204" pitchFamily="50" charset="-128"/>
                        </a:rPr>
                        <a:t>(</a:t>
                      </a:r>
                      <a:r>
                        <a:rPr kumimoji="1" lang="ja-JP" altLang="en-US" sz="1600" b="1" dirty="0" smtClean="0">
                          <a:solidFill>
                            <a:schemeClr val="bg1">
                              <a:lumMod val="75000"/>
                            </a:schemeClr>
                          </a:solidFill>
                          <a:latin typeface="メイリオ" panose="020B0604030504040204" pitchFamily="50" charset="-128"/>
                          <a:ea typeface="メイリオ" panose="020B0604030504040204" pitchFamily="50" charset="-128"/>
                        </a:rPr>
                        <a:t>話題のある方</a:t>
                      </a:r>
                      <a:r>
                        <a:rPr kumimoji="1" lang="en-US" altLang="ja-JP" sz="1600" b="1" dirty="0" smtClean="0">
                          <a:solidFill>
                            <a:schemeClr val="bg1">
                              <a:lumMod val="75000"/>
                            </a:schemeClr>
                          </a:solidFill>
                          <a:latin typeface="メイリオ" panose="020B0604030504040204" pitchFamily="50" charset="-128"/>
                          <a:ea typeface="メイリオ" panose="020B0604030504040204" pitchFamily="50" charset="-128"/>
                        </a:rPr>
                        <a:t>)</a:t>
                      </a:r>
                      <a:endParaRPr kumimoji="1" lang="ja-JP" altLang="en-US" sz="16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6119818"/>
                  </a:ext>
                </a:extLst>
              </a:tr>
              <a:tr h="677746">
                <a:tc>
                  <a:txBody>
                    <a:bodyPr/>
                    <a:lstStyle/>
                    <a:p>
                      <a:pPr algn="ctr"/>
                      <a:r>
                        <a:rPr kumimoji="1" lang="en-US" altLang="ja-JP" sz="1600" b="1" dirty="0" smtClean="0">
                          <a:solidFill>
                            <a:schemeClr val="bg1">
                              <a:lumMod val="75000"/>
                            </a:schemeClr>
                          </a:solidFill>
                          <a:latin typeface="メイリオ" panose="020B0604030504040204" pitchFamily="50" charset="-128"/>
                          <a:ea typeface="メイリオ" panose="020B0604030504040204" pitchFamily="50" charset="-128"/>
                        </a:rPr>
                        <a:t>4</a:t>
                      </a:r>
                      <a:endParaRPr kumimoji="1" lang="ja-JP" altLang="en-US" sz="16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b="1" dirty="0" smtClean="0">
                          <a:solidFill>
                            <a:schemeClr val="bg1">
                              <a:lumMod val="75000"/>
                            </a:schemeClr>
                          </a:solidFill>
                          <a:latin typeface="メイリオ" panose="020B0604030504040204" pitchFamily="50" charset="-128"/>
                          <a:ea typeface="メイリオ" panose="020B0604030504040204" pitchFamily="50" charset="-128"/>
                        </a:rPr>
                        <a:t>11:00 - 11:20</a:t>
                      </a:r>
                      <a:endParaRPr kumimoji="1" lang="ja-JP" altLang="en-US" sz="16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chemeClr val="bg1">
                              <a:lumMod val="75000"/>
                            </a:schemeClr>
                          </a:solidFill>
                          <a:latin typeface="メイリオ" panose="020B0604030504040204" pitchFamily="50" charset="-128"/>
                          <a:ea typeface="メイリオ" panose="020B0604030504040204" pitchFamily="50" charset="-128"/>
                        </a:rPr>
                        <a:t>今後の</a:t>
                      </a:r>
                      <a:r>
                        <a:rPr kumimoji="1" lang="ja-JP" altLang="en-US" sz="1600" b="1" baseline="0" dirty="0" smtClean="0">
                          <a:solidFill>
                            <a:schemeClr val="bg1">
                              <a:lumMod val="75000"/>
                            </a:schemeClr>
                          </a:solidFill>
                          <a:latin typeface="メイリオ" panose="020B0604030504040204" pitchFamily="50" charset="-128"/>
                          <a:ea typeface="メイリオ" panose="020B0604030504040204" pitchFamily="50" charset="-128"/>
                        </a:rPr>
                        <a:t> </a:t>
                      </a:r>
                      <a:r>
                        <a:rPr kumimoji="1" lang="en-US" altLang="ja-JP" sz="1600" b="1" baseline="0" dirty="0" smtClean="0">
                          <a:solidFill>
                            <a:schemeClr val="bg1">
                              <a:lumMod val="75000"/>
                            </a:schemeClr>
                          </a:solidFill>
                          <a:latin typeface="メイリオ" panose="020B0604030504040204" pitchFamily="50" charset="-128"/>
                          <a:ea typeface="メイリオ" panose="020B0604030504040204" pitchFamily="50" charset="-128"/>
                        </a:rPr>
                        <a:t>Tooling SG </a:t>
                      </a:r>
                      <a:r>
                        <a:rPr kumimoji="1" lang="ja-JP" altLang="en-US" sz="1600" b="1" baseline="0" dirty="0" smtClean="0">
                          <a:solidFill>
                            <a:schemeClr val="bg1">
                              <a:lumMod val="75000"/>
                            </a:schemeClr>
                          </a:solidFill>
                          <a:latin typeface="メイリオ" panose="020B0604030504040204" pitchFamily="50" charset="-128"/>
                          <a:ea typeface="メイリオ" panose="020B0604030504040204" pitchFamily="50" charset="-128"/>
                        </a:rPr>
                        <a:t>の運営について</a:t>
                      </a:r>
                      <a:endParaRPr kumimoji="1" lang="ja-JP" altLang="en-US" sz="1600" b="1" dirty="0" smtClean="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3003589"/>
                  </a:ext>
                </a:extLst>
              </a:tr>
              <a:tr h="677746">
                <a:tc>
                  <a:txBody>
                    <a:bodyPr/>
                    <a:lstStyle/>
                    <a:p>
                      <a:pPr algn="ctr"/>
                      <a:r>
                        <a:rPr kumimoji="1" lang="en-US" altLang="ja-JP" sz="1600" b="1" dirty="0" smtClean="0">
                          <a:solidFill>
                            <a:schemeClr val="bg1">
                              <a:lumMod val="75000"/>
                            </a:schemeClr>
                          </a:solidFill>
                          <a:latin typeface="メイリオ" panose="020B0604030504040204" pitchFamily="50" charset="-128"/>
                          <a:ea typeface="メイリオ" panose="020B0604030504040204" pitchFamily="50" charset="-128"/>
                        </a:rPr>
                        <a:t>5</a:t>
                      </a:r>
                      <a:endParaRPr kumimoji="1" lang="ja-JP" altLang="en-US" sz="16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r>
                        <a:rPr kumimoji="1" lang="en-US" altLang="ja-JP" sz="1600" b="1" dirty="0" smtClean="0">
                          <a:solidFill>
                            <a:schemeClr val="bg1">
                              <a:lumMod val="75000"/>
                            </a:schemeClr>
                          </a:solidFill>
                          <a:latin typeface="メイリオ" panose="020B0604030504040204" pitchFamily="50" charset="-128"/>
                          <a:ea typeface="メイリオ" panose="020B0604030504040204" pitchFamily="50" charset="-128"/>
                        </a:rPr>
                        <a:t>11:20 - 11:30</a:t>
                      </a:r>
                      <a:endParaRPr kumimoji="1" lang="ja-JP" altLang="en-US" sz="16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smtClean="0">
                          <a:solidFill>
                            <a:schemeClr val="bg1">
                              <a:lumMod val="75000"/>
                            </a:schemeClr>
                          </a:solidFill>
                          <a:latin typeface="メイリオ" panose="020B0604030504040204" pitchFamily="50" charset="-128"/>
                          <a:ea typeface="メイリオ" panose="020B0604030504040204" pitchFamily="50" charset="-128"/>
                        </a:rPr>
                        <a:t>次会日程を決める　</a:t>
                      </a:r>
                      <a:r>
                        <a:rPr kumimoji="1" lang="en-US" altLang="ja-JP" sz="1600" b="1" dirty="0" smtClean="0">
                          <a:solidFill>
                            <a:schemeClr val="bg1">
                              <a:lumMod val="75000"/>
                            </a:schemeClr>
                          </a:solidFill>
                          <a:latin typeface="メイリオ" panose="020B0604030504040204" pitchFamily="50" charset="-128"/>
                          <a:ea typeface="メイリオ" panose="020B0604030504040204" pitchFamily="50" charset="-128"/>
                        </a:rPr>
                        <a:t>(6</a:t>
                      </a:r>
                      <a:r>
                        <a:rPr kumimoji="1" lang="ja-JP" altLang="en-US" sz="1600" b="1" dirty="0" smtClean="0">
                          <a:solidFill>
                            <a:schemeClr val="bg1">
                              <a:lumMod val="75000"/>
                            </a:schemeClr>
                          </a:solidFill>
                          <a:latin typeface="メイリオ" panose="020B0604030504040204" pitchFamily="50" charset="-128"/>
                          <a:ea typeface="メイリオ" panose="020B0604030504040204" pitchFamily="50" charset="-128"/>
                        </a:rPr>
                        <a:t>月</a:t>
                      </a:r>
                      <a:r>
                        <a:rPr kumimoji="1" lang="en-US" altLang="ja-JP" sz="1600" b="1" dirty="0" smtClean="0">
                          <a:solidFill>
                            <a:schemeClr val="bg1">
                              <a:lumMod val="75000"/>
                            </a:schemeClr>
                          </a:solidFill>
                          <a:latin typeface="メイリオ" panose="020B0604030504040204" pitchFamily="50" charset="-128"/>
                          <a:ea typeface="メイリオ" panose="020B0604030504040204" pitchFamily="50" charset="-128"/>
                        </a:rPr>
                        <a:t>22</a:t>
                      </a:r>
                      <a:r>
                        <a:rPr kumimoji="1" lang="ja-JP" altLang="en-US" sz="1600" b="1" dirty="0" smtClean="0">
                          <a:solidFill>
                            <a:schemeClr val="bg1">
                              <a:lumMod val="75000"/>
                            </a:schemeClr>
                          </a:solidFill>
                          <a:latin typeface="メイリオ" panose="020B0604030504040204" pitchFamily="50" charset="-128"/>
                          <a:ea typeface="メイリオ" panose="020B0604030504040204" pitchFamily="50" charset="-128"/>
                        </a:rPr>
                        <a:t>日週など</a:t>
                      </a:r>
                      <a:r>
                        <a:rPr kumimoji="1" lang="en-US" altLang="ja-JP" sz="1600" b="1" dirty="0" smtClean="0">
                          <a:solidFill>
                            <a:schemeClr val="bg1">
                              <a:lumMod val="75000"/>
                            </a:schemeClr>
                          </a:solidFill>
                          <a:latin typeface="メイリオ" panose="020B0604030504040204" pitchFamily="50" charset="-128"/>
                          <a:ea typeface="メイリオ" panose="020B0604030504040204" pitchFamily="50" charset="-128"/>
                        </a:rPr>
                        <a:t>)</a:t>
                      </a:r>
                      <a:endParaRPr kumimoji="1" lang="ja-JP" altLang="en-US" sz="1600" b="1" dirty="0" smtClean="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72973256"/>
                  </a:ext>
                </a:extLst>
              </a:tr>
            </a:tbl>
          </a:graphicData>
        </a:graphic>
      </p:graphicFrame>
      <p:sp>
        <p:nvSpPr>
          <p:cNvPr id="3" name="フッター プレースホルダー 2"/>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276138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発表・その他 </a:t>
            </a:r>
            <a:r>
              <a:rPr kumimoji="1" lang="en-US" altLang="ja-JP" dirty="0" smtClean="0"/>
              <a:t>(</a:t>
            </a:r>
            <a:r>
              <a:rPr kumimoji="1" lang="ja-JP" altLang="en-US" dirty="0" smtClean="0"/>
              <a:t>情報共有等</a:t>
            </a:r>
            <a:r>
              <a:rPr kumimoji="1" lang="en-US" altLang="ja-JP" dirty="0" smtClean="0"/>
              <a:t>)</a:t>
            </a:r>
            <a:endParaRPr kumimoji="1" lang="ja-JP" altLang="en-US" dirty="0"/>
          </a:p>
        </p:txBody>
      </p:sp>
      <p:sp>
        <p:nvSpPr>
          <p:cNvPr id="3" name="テキスト プレースホルダー 2"/>
          <p:cNvSpPr>
            <a:spLocks noGrp="1"/>
          </p:cNvSpPr>
          <p:nvPr>
            <p:ph type="body" idx="1"/>
          </p:nvPr>
        </p:nvSpPr>
        <p:spPr>
          <a:xfrm>
            <a:off x="838200" y="1255595"/>
            <a:ext cx="10515599" cy="4537880"/>
          </a:xfrm>
        </p:spPr>
        <p:txBody>
          <a:bodyPr>
            <a:noAutofit/>
          </a:bodyPr>
          <a:lstStyle/>
          <a:p>
            <a:pPr marL="565150" indent="-514350">
              <a:lnSpc>
                <a:spcPct val="150000"/>
              </a:lnSpc>
              <a:buFont typeface="+mj-lt"/>
              <a:buAutoNum type="arabicPeriod"/>
            </a:pPr>
            <a:r>
              <a:rPr kumimoji="1" lang="en-US" altLang="ja-JP" sz="1400" b="1" dirty="0" smtClean="0">
                <a:solidFill>
                  <a:schemeClr val="tx1"/>
                </a:solidFill>
                <a:latin typeface="メイリオ" panose="020B0604030504040204" pitchFamily="50" charset="-128"/>
                <a:ea typeface="メイリオ" panose="020B0604030504040204" pitchFamily="50" charset="-128"/>
              </a:rPr>
              <a:t>Container</a:t>
            </a:r>
            <a:r>
              <a:rPr kumimoji="1" lang="ja-JP" altLang="en-US" sz="1400" b="1" dirty="0" smtClean="0">
                <a:solidFill>
                  <a:schemeClr val="tx1"/>
                </a:solidFill>
                <a:latin typeface="メイリオ" panose="020B0604030504040204" pitchFamily="50" charset="-128"/>
                <a:ea typeface="メイリオ" panose="020B0604030504040204" pitchFamily="50" charset="-128"/>
              </a:rPr>
              <a:t>関連</a:t>
            </a:r>
            <a:endParaRPr kumimoji="1" lang="en-US" altLang="ja-JP" sz="1400" b="1" dirty="0" smtClean="0">
              <a:solidFill>
                <a:schemeClr val="tx1"/>
              </a:solidFill>
              <a:latin typeface="メイリオ" panose="020B0604030504040204" pitchFamily="50" charset="-128"/>
              <a:ea typeface="メイリオ" panose="020B0604030504040204" pitchFamily="50" charset="-128"/>
            </a:endParaRPr>
          </a:p>
          <a:p>
            <a:pPr marL="1022350" lvl="1" indent="-514350">
              <a:lnSpc>
                <a:spcPct val="150000"/>
              </a:lnSpc>
              <a:buFont typeface="+mj-lt"/>
              <a:buAutoNum type="romanLcPeriod"/>
            </a:pPr>
            <a:r>
              <a:rPr kumimoji="1" lang="en-US" altLang="ja-JP" sz="1200" b="1" dirty="0" smtClean="0">
                <a:solidFill>
                  <a:schemeClr val="tx1"/>
                </a:solidFill>
                <a:latin typeface="メイリオ" panose="020B0604030504040204" pitchFamily="50" charset="-128"/>
                <a:ea typeface="メイリオ" panose="020B0604030504040204" pitchFamily="50" charset="-128"/>
              </a:rPr>
              <a:t>Open Container Initiative </a:t>
            </a:r>
            <a:r>
              <a:rPr kumimoji="1" lang="ja-JP" altLang="en-US" sz="1200" b="1" dirty="0" smtClean="0">
                <a:solidFill>
                  <a:schemeClr val="tx1"/>
                </a:solidFill>
                <a:latin typeface="メイリオ" panose="020B0604030504040204" pitchFamily="50" charset="-128"/>
                <a:ea typeface="メイリオ" panose="020B0604030504040204" pitchFamily="50" charset="-128"/>
              </a:rPr>
              <a:t>でも </a:t>
            </a:r>
            <a:r>
              <a:rPr kumimoji="1" lang="en-US" altLang="ja-JP" sz="1200" b="1" dirty="0" smtClean="0">
                <a:solidFill>
                  <a:schemeClr val="tx1"/>
                </a:solidFill>
                <a:latin typeface="メイリオ" panose="020B0604030504040204" pitchFamily="50" charset="-128"/>
                <a:ea typeface="メイリオ" panose="020B0604030504040204" pitchFamily="50" charset="-128"/>
              </a:rPr>
              <a:t>Container </a:t>
            </a:r>
            <a:r>
              <a:rPr kumimoji="1" lang="ja-JP" altLang="en-US" sz="1200" b="1" dirty="0" smtClean="0">
                <a:solidFill>
                  <a:schemeClr val="tx1"/>
                </a:solidFill>
                <a:latin typeface="メイリオ" panose="020B0604030504040204" pitchFamily="50" charset="-128"/>
                <a:ea typeface="メイリオ" panose="020B0604030504040204" pitchFamily="50" charset="-128"/>
              </a:rPr>
              <a:t>の </a:t>
            </a:r>
            <a:r>
              <a:rPr kumimoji="1" lang="en-US" altLang="ja-JP" sz="1200" b="1" dirty="0" smtClean="0">
                <a:solidFill>
                  <a:schemeClr val="tx1"/>
                </a:solidFill>
                <a:latin typeface="メイリオ" panose="020B0604030504040204" pitchFamily="50" charset="-128"/>
                <a:ea typeface="メイリオ" panose="020B0604030504040204" pitchFamily="50" charset="-128"/>
              </a:rPr>
              <a:t>Artifact </a:t>
            </a:r>
            <a:r>
              <a:rPr kumimoji="1" lang="ja-JP" altLang="en-US" sz="1200" b="1" dirty="0" smtClean="0">
                <a:solidFill>
                  <a:schemeClr val="tx1"/>
                </a:solidFill>
                <a:latin typeface="メイリオ" panose="020B0604030504040204" pitchFamily="50" charset="-128"/>
                <a:ea typeface="メイリオ" panose="020B0604030504040204" pitchFamily="50" charset="-128"/>
              </a:rPr>
              <a:t>の管理方法を議論中。</a:t>
            </a:r>
            <a:r>
              <a:rPr kumimoji="1" lang="en-US" altLang="ja-JP" sz="1200" b="1" dirty="0" smtClean="0">
                <a:solidFill>
                  <a:schemeClr val="tx1"/>
                </a:solidFill>
                <a:latin typeface="メイリオ" panose="020B0604030504040204" pitchFamily="50" charset="-128"/>
                <a:ea typeface="メイリオ" panose="020B0604030504040204" pitchFamily="50" charset="-128"/>
              </a:rPr>
              <a:t>Manifest </a:t>
            </a:r>
            <a:r>
              <a:rPr kumimoji="1" lang="ja-JP" altLang="en-US" sz="1200" b="1" dirty="0" smtClean="0">
                <a:solidFill>
                  <a:schemeClr val="tx1"/>
                </a:solidFill>
                <a:latin typeface="メイリオ" panose="020B0604030504040204" pitchFamily="50" charset="-128"/>
                <a:ea typeface="メイリオ" panose="020B0604030504040204" pitchFamily="50" charset="-128"/>
              </a:rPr>
              <a:t>ファイルの利用が検討されている模様。</a:t>
            </a:r>
            <a:endParaRPr kumimoji="1" lang="en-US" altLang="ja-JP" sz="1200" b="1" dirty="0" smtClean="0">
              <a:solidFill>
                <a:schemeClr val="tx1"/>
              </a:solidFill>
              <a:latin typeface="メイリオ" panose="020B0604030504040204" pitchFamily="50" charset="-128"/>
              <a:ea typeface="メイリオ" panose="020B0604030504040204" pitchFamily="50" charset="-128"/>
            </a:endParaRPr>
          </a:p>
          <a:p>
            <a:pPr marL="1022350" lvl="1" indent="-514350">
              <a:lnSpc>
                <a:spcPct val="150000"/>
              </a:lnSpc>
              <a:buFont typeface="+mj-lt"/>
              <a:buAutoNum type="romanLcPeriod"/>
            </a:pPr>
            <a:r>
              <a:rPr kumimoji="1" lang="en-US" altLang="ja-JP" sz="1200" b="1" dirty="0" err="1">
                <a:solidFill>
                  <a:schemeClr val="tx1"/>
                </a:solidFill>
                <a:latin typeface="メイリオ" panose="020B0604030504040204" pitchFamily="50" charset="-128"/>
                <a:ea typeface="メイリオ" panose="020B0604030504040204" pitchFamily="50" charset="-128"/>
              </a:rPr>
              <a:t>OpenChain</a:t>
            </a:r>
            <a:r>
              <a:rPr kumimoji="1" lang="en-US" altLang="ja-JP" sz="1200" b="1" dirty="0">
                <a:solidFill>
                  <a:schemeClr val="tx1"/>
                </a:solidFill>
                <a:latin typeface="メイリオ" panose="020B0604030504040204" pitchFamily="50" charset="-128"/>
                <a:ea typeface="メイリオ" panose="020B0604030504040204" pitchFamily="50" charset="-128"/>
              </a:rPr>
              <a:t> Reference Tooling Work Group – Meeting #15 – Full </a:t>
            </a:r>
            <a:r>
              <a:rPr kumimoji="1" lang="en-US" altLang="ja-JP" sz="1200" b="1" dirty="0" smtClean="0">
                <a:solidFill>
                  <a:schemeClr val="tx1"/>
                </a:solidFill>
                <a:latin typeface="メイリオ" panose="020B0604030504040204" pitchFamily="50" charset="-128"/>
                <a:ea typeface="メイリオ" panose="020B0604030504040204" pitchFamily="50" charset="-128"/>
              </a:rPr>
              <a:t>Recording (</a:t>
            </a:r>
            <a:r>
              <a:rPr kumimoji="1" lang="en-US" altLang="ja-JP" sz="1200" b="1" dirty="0" smtClean="0">
                <a:solidFill>
                  <a:schemeClr val="tx1"/>
                </a:solidFill>
                <a:latin typeface="メイリオ" panose="020B0604030504040204" pitchFamily="50" charset="-128"/>
                <a:ea typeface="メイリオ" panose="020B0604030504040204" pitchFamily="50" charset="-128"/>
                <a:hlinkClick r:id="rId3"/>
              </a:rPr>
              <a:t>URL</a:t>
            </a:r>
            <a:r>
              <a:rPr kumimoji="1" lang="en-US" altLang="ja-JP" sz="1200" b="1" dirty="0" smtClean="0">
                <a:solidFill>
                  <a:schemeClr val="tx1"/>
                </a:solidFill>
                <a:latin typeface="メイリオ" panose="020B0604030504040204" pitchFamily="50" charset="-128"/>
                <a:ea typeface="メイリオ" panose="020B0604030504040204" pitchFamily="50" charset="-128"/>
              </a:rPr>
              <a:t>)</a:t>
            </a:r>
          </a:p>
          <a:p>
            <a:pPr marL="565150" indent="-514350">
              <a:lnSpc>
                <a:spcPct val="150000"/>
              </a:lnSpc>
              <a:buFont typeface="+mj-lt"/>
              <a:buAutoNum type="arabicPeriod"/>
            </a:pPr>
            <a:r>
              <a:rPr kumimoji="1" lang="en-US" altLang="ja-JP" sz="1400" b="1" dirty="0" smtClean="0">
                <a:solidFill>
                  <a:schemeClr val="tx1"/>
                </a:solidFill>
                <a:latin typeface="メイリオ" panose="020B0604030504040204" pitchFamily="50" charset="-128"/>
                <a:ea typeface="メイリオ" panose="020B0604030504040204" pitchFamily="50" charset="-128"/>
              </a:rPr>
              <a:t>SPDX</a:t>
            </a:r>
            <a:r>
              <a:rPr kumimoji="1" lang="ja-JP" altLang="en-US" sz="1400" b="1" dirty="0" smtClean="0">
                <a:solidFill>
                  <a:schemeClr val="tx1"/>
                </a:solidFill>
                <a:latin typeface="メイリオ" panose="020B0604030504040204" pitchFamily="50" charset="-128"/>
                <a:ea typeface="メイリオ" panose="020B0604030504040204" pitchFamily="50" charset="-128"/>
              </a:rPr>
              <a:t>関連</a:t>
            </a:r>
            <a:endParaRPr kumimoji="1" lang="en-US" altLang="ja-JP" sz="1400" b="1" dirty="0" smtClean="0">
              <a:solidFill>
                <a:schemeClr val="tx1"/>
              </a:solidFill>
              <a:latin typeface="メイリオ" panose="020B0604030504040204" pitchFamily="50" charset="-128"/>
              <a:ea typeface="メイリオ" panose="020B0604030504040204" pitchFamily="50" charset="-128"/>
            </a:endParaRPr>
          </a:p>
          <a:p>
            <a:pPr marL="1022350" lvl="1" indent="-514350">
              <a:lnSpc>
                <a:spcPct val="150000"/>
              </a:lnSpc>
              <a:buFont typeface="+mj-lt"/>
              <a:buAutoNum type="romanLcPeriod"/>
            </a:pPr>
            <a:r>
              <a:rPr kumimoji="1" lang="en-US" altLang="ja-JP" sz="1200" b="1" dirty="0" smtClean="0">
                <a:solidFill>
                  <a:schemeClr val="tx1"/>
                </a:solidFill>
                <a:latin typeface="メイリオ" panose="020B0604030504040204" pitchFamily="50" charset="-128"/>
                <a:ea typeface="メイリオ" panose="020B0604030504040204" pitchFamily="50" charset="-128"/>
              </a:rPr>
              <a:t>2.2 </a:t>
            </a:r>
            <a:r>
              <a:rPr kumimoji="1" lang="ja-JP" altLang="en-US" sz="1200" b="1" dirty="0" smtClean="0">
                <a:solidFill>
                  <a:schemeClr val="tx1"/>
                </a:solidFill>
                <a:latin typeface="メイリオ" panose="020B0604030504040204" pitchFamily="50" charset="-128"/>
                <a:ea typeface="メイリオ" panose="020B0604030504040204" pitchFamily="50" charset="-128"/>
              </a:rPr>
              <a:t>が正式リリース </a:t>
            </a:r>
            <a:r>
              <a:rPr kumimoji="1" lang="en-US" altLang="ja-JP" sz="1200" b="1" dirty="0" smtClean="0">
                <a:solidFill>
                  <a:schemeClr val="tx1"/>
                </a:solidFill>
                <a:latin typeface="メイリオ" panose="020B0604030504040204" pitchFamily="50" charset="-128"/>
                <a:ea typeface="メイリオ" panose="020B0604030504040204" pitchFamily="50" charset="-128"/>
              </a:rPr>
              <a:t>(Appendix viii: SPDX Lite)</a:t>
            </a:r>
            <a:endParaRPr kumimoji="1" lang="en-US" altLang="ja-JP" sz="1200" b="1" dirty="0">
              <a:solidFill>
                <a:schemeClr val="tx1"/>
              </a:solidFill>
              <a:latin typeface="メイリオ" panose="020B0604030504040204" pitchFamily="50" charset="-128"/>
              <a:ea typeface="メイリオ" panose="020B0604030504040204" pitchFamily="50" charset="-128"/>
            </a:endParaRPr>
          </a:p>
          <a:p>
            <a:pPr marL="1022350" lvl="1" indent="-514350">
              <a:lnSpc>
                <a:spcPct val="150000"/>
              </a:lnSpc>
              <a:buFont typeface="+mj-lt"/>
              <a:buAutoNum type="romanLcPeriod"/>
            </a:pPr>
            <a:r>
              <a:rPr kumimoji="1" lang="en-US" altLang="ja-JP" sz="1200" b="1" dirty="0" smtClean="0">
                <a:solidFill>
                  <a:schemeClr val="tx1"/>
                </a:solidFill>
                <a:latin typeface="メイリオ" panose="020B0604030504040204" pitchFamily="50" charset="-128"/>
                <a:ea typeface="メイリオ" panose="020B0604030504040204" pitchFamily="50" charset="-128"/>
              </a:rPr>
              <a:t>2.2.1 </a:t>
            </a:r>
            <a:r>
              <a:rPr kumimoji="1" lang="ja-JP" altLang="en-US" sz="1200" b="1" dirty="0" smtClean="0">
                <a:solidFill>
                  <a:schemeClr val="tx1"/>
                </a:solidFill>
                <a:latin typeface="メイリオ" panose="020B0604030504040204" pitchFamily="50" charset="-128"/>
                <a:ea typeface="メイリオ" panose="020B0604030504040204" pitchFamily="50" charset="-128"/>
              </a:rPr>
              <a:t>にて </a:t>
            </a:r>
            <a:r>
              <a:rPr kumimoji="1" lang="en-US" altLang="ja-JP" sz="1200" b="1" dirty="0" smtClean="0">
                <a:solidFill>
                  <a:schemeClr val="tx1"/>
                </a:solidFill>
                <a:latin typeface="メイリオ" panose="020B0604030504040204" pitchFamily="50" charset="-128"/>
                <a:ea typeface="メイリオ" panose="020B0604030504040204" pitchFamily="50" charset="-128"/>
              </a:rPr>
              <a:t>ISO</a:t>
            </a:r>
            <a:r>
              <a:rPr kumimoji="1" lang="ja-JP" altLang="en-US" sz="1200" b="1" dirty="0" smtClean="0">
                <a:solidFill>
                  <a:schemeClr val="tx1"/>
                </a:solidFill>
                <a:latin typeface="メイリオ" panose="020B0604030504040204" pitchFamily="50" charset="-128"/>
                <a:ea typeface="メイリオ" panose="020B0604030504040204" pitchFamily="50" charset="-128"/>
              </a:rPr>
              <a:t>化の予定</a:t>
            </a:r>
            <a:endParaRPr kumimoji="1" lang="en-US" altLang="ja-JP" sz="1200" b="1" dirty="0" smtClean="0">
              <a:solidFill>
                <a:schemeClr val="tx1"/>
              </a:solidFill>
              <a:latin typeface="メイリオ" panose="020B0604030504040204" pitchFamily="50" charset="-128"/>
              <a:ea typeface="メイリオ" panose="020B0604030504040204" pitchFamily="50" charset="-128"/>
            </a:endParaRPr>
          </a:p>
          <a:p>
            <a:pPr marL="1022350" lvl="1" indent="-514350">
              <a:lnSpc>
                <a:spcPct val="150000"/>
              </a:lnSpc>
              <a:buFont typeface="+mj-lt"/>
              <a:buAutoNum type="romanLcPeriod"/>
            </a:pPr>
            <a:r>
              <a:rPr kumimoji="1" lang="en-US" altLang="ja-JP" sz="1200" b="1" dirty="0" smtClean="0">
                <a:solidFill>
                  <a:schemeClr val="tx1"/>
                </a:solidFill>
                <a:latin typeface="メイリオ" panose="020B0604030504040204" pitchFamily="50" charset="-128"/>
                <a:ea typeface="メイリオ" panose="020B0604030504040204" pitchFamily="50" charset="-128"/>
              </a:rPr>
              <a:t>3.0 </a:t>
            </a:r>
            <a:r>
              <a:rPr kumimoji="1" lang="ja-JP" altLang="en-US" sz="1200" b="1" dirty="0" smtClean="0">
                <a:solidFill>
                  <a:schemeClr val="tx1"/>
                </a:solidFill>
                <a:latin typeface="メイリオ" panose="020B0604030504040204" pitchFamily="50" charset="-128"/>
                <a:ea typeface="メイリオ" panose="020B0604030504040204" pitchFamily="50" charset="-128"/>
              </a:rPr>
              <a:t>の仕様検討 </a:t>
            </a:r>
            <a:r>
              <a:rPr kumimoji="1" lang="en-US" altLang="ja-JP" sz="1200" b="1" dirty="0" smtClean="0">
                <a:solidFill>
                  <a:schemeClr val="tx1"/>
                </a:solidFill>
                <a:latin typeface="メイリオ" panose="020B0604030504040204" pitchFamily="50" charset="-128"/>
                <a:ea typeface="メイリオ" panose="020B0604030504040204" pitchFamily="50" charset="-128"/>
              </a:rPr>
              <a:t>(Security Profile)</a:t>
            </a:r>
          </a:p>
          <a:p>
            <a:pPr marL="565150" indent="-514350">
              <a:lnSpc>
                <a:spcPct val="150000"/>
              </a:lnSpc>
              <a:buFont typeface="+mj-lt"/>
              <a:buAutoNum type="arabicPeriod"/>
            </a:pPr>
            <a:r>
              <a:rPr kumimoji="1" lang="en-US" altLang="ja-JP" sz="1400" b="1" dirty="0" smtClean="0">
                <a:solidFill>
                  <a:schemeClr val="tx1"/>
                </a:solidFill>
                <a:latin typeface="メイリオ" panose="020B0604030504040204" pitchFamily="50" charset="-128"/>
                <a:ea typeface="メイリオ" panose="020B0604030504040204" pitchFamily="50" charset="-128"/>
              </a:rPr>
              <a:t>Pivotal/</a:t>
            </a:r>
            <a:r>
              <a:rPr kumimoji="1" lang="en-US" altLang="ja-JP" sz="1400" b="1" dirty="0" err="1" smtClean="0">
                <a:solidFill>
                  <a:schemeClr val="tx1"/>
                </a:solidFill>
                <a:latin typeface="メイリオ" panose="020B0604030504040204" pitchFamily="50" charset="-128"/>
                <a:ea typeface="メイリオ" panose="020B0604030504040204" pitchFamily="50" charset="-128"/>
              </a:rPr>
              <a:t>LicenseFinder</a:t>
            </a:r>
            <a:r>
              <a:rPr kumimoji="1" lang="en-US" altLang="ja-JP" sz="1400" b="1" dirty="0" smtClean="0">
                <a:solidFill>
                  <a:schemeClr val="tx1"/>
                </a:solidFill>
                <a:latin typeface="メイリオ" panose="020B0604030504040204" pitchFamily="50" charset="-128"/>
                <a:ea typeface="メイリオ" panose="020B0604030504040204" pitchFamily="50" charset="-128"/>
              </a:rPr>
              <a:t> (</a:t>
            </a:r>
            <a:r>
              <a:rPr lang="en-US" altLang="ja-JP" sz="1400" b="1" u="sng" dirty="0">
                <a:latin typeface="メイリオ" panose="020B0604030504040204" pitchFamily="50" charset="-128"/>
                <a:ea typeface="メイリオ" panose="020B0604030504040204" pitchFamily="50" charset="-128"/>
                <a:hlinkClick r:id="rId4"/>
              </a:rPr>
              <a:t>https://</a:t>
            </a:r>
            <a:r>
              <a:rPr lang="en-US" altLang="ja-JP" sz="1400" b="1" u="sng" dirty="0" smtClean="0">
                <a:latin typeface="メイリオ" panose="020B0604030504040204" pitchFamily="50" charset="-128"/>
                <a:ea typeface="メイリオ" panose="020B0604030504040204" pitchFamily="50" charset="-128"/>
                <a:hlinkClick r:id="rId4"/>
              </a:rPr>
              <a:t>github.com/pivotal/LicenseFinder</a:t>
            </a:r>
            <a:r>
              <a:rPr kumimoji="1" lang="en-US" altLang="ja-JP" sz="1400" b="1" dirty="0" smtClean="0">
                <a:solidFill>
                  <a:schemeClr val="tx1"/>
                </a:solidFill>
                <a:latin typeface="メイリオ" panose="020B0604030504040204" pitchFamily="50" charset="-128"/>
                <a:ea typeface="メイリオ" panose="020B0604030504040204" pitchFamily="50" charset="-128"/>
              </a:rPr>
              <a:t>)</a:t>
            </a:r>
          </a:p>
          <a:p>
            <a:pPr marL="1022350" lvl="1" indent="-514350">
              <a:lnSpc>
                <a:spcPct val="150000"/>
              </a:lnSpc>
              <a:buFont typeface="+mj-lt"/>
              <a:buAutoNum type="romanLcPeriod"/>
            </a:pPr>
            <a:r>
              <a:rPr kumimoji="1" lang="ja-JP" altLang="en-US" sz="1200" b="1" dirty="0" smtClean="0">
                <a:solidFill>
                  <a:schemeClr val="tx1"/>
                </a:solidFill>
                <a:latin typeface="メイリオ" panose="020B0604030504040204" pitchFamily="50" charset="-128"/>
                <a:ea typeface="メイリオ" panose="020B0604030504040204" pitchFamily="50" charset="-128"/>
              </a:rPr>
              <a:t>各種パッケージマネージャに対応して依存するコンポーネントのライセンス情報を収集する</a:t>
            </a:r>
            <a:endParaRPr kumimoji="1" lang="en-US" altLang="ja-JP" sz="1200" b="1" dirty="0" smtClean="0">
              <a:solidFill>
                <a:schemeClr val="tx1"/>
              </a:solidFill>
              <a:latin typeface="メイリオ" panose="020B0604030504040204" pitchFamily="50" charset="-128"/>
              <a:ea typeface="メイリオ" panose="020B0604030504040204" pitchFamily="50" charset="-128"/>
            </a:endParaRPr>
          </a:p>
          <a:p>
            <a:pPr marL="1022350" lvl="1" indent="-514350">
              <a:lnSpc>
                <a:spcPct val="150000"/>
              </a:lnSpc>
              <a:buFont typeface="+mj-lt"/>
              <a:buAutoNum type="romanLcPeriod"/>
            </a:pPr>
            <a:r>
              <a:rPr kumimoji="1" lang="en-US" altLang="ja-JP" sz="1200" b="1" dirty="0" err="1" smtClean="0">
                <a:solidFill>
                  <a:schemeClr val="tx1"/>
                </a:solidFill>
                <a:latin typeface="メイリオ" panose="020B0604030504040204" pitchFamily="50" charset="-128"/>
                <a:ea typeface="メイリオ" panose="020B0604030504040204" pitchFamily="50" charset="-128"/>
              </a:rPr>
              <a:t>GitLab</a:t>
            </a:r>
            <a:r>
              <a:rPr kumimoji="1" lang="en-US" altLang="ja-JP" sz="1200" b="1" dirty="0" smtClean="0">
                <a:solidFill>
                  <a:schemeClr val="tx1"/>
                </a:solidFill>
                <a:latin typeface="メイリオ" panose="020B0604030504040204" pitchFamily="50" charset="-128"/>
                <a:ea typeface="メイリオ" panose="020B0604030504040204" pitchFamily="50" charset="-128"/>
              </a:rPr>
              <a:t> </a:t>
            </a:r>
            <a:r>
              <a:rPr kumimoji="1" lang="ja-JP" altLang="en-US" sz="1200" b="1" dirty="0" smtClean="0">
                <a:solidFill>
                  <a:schemeClr val="tx1"/>
                </a:solidFill>
                <a:latin typeface="メイリオ" panose="020B0604030504040204" pitchFamily="50" charset="-128"/>
                <a:ea typeface="メイリオ" panose="020B0604030504040204" pitchFamily="50" charset="-128"/>
              </a:rPr>
              <a:t>が有償サービスで提供する </a:t>
            </a:r>
            <a:r>
              <a:rPr kumimoji="1" lang="en-US" altLang="ja-JP" sz="1200" b="1" dirty="0" smtClean="0">
                <a:solidFill>
                  <a:schemeClr val="tx1"/>
                </a:solidFill>
                <a:latin typeface="メイリオ" panose="020B0604030504040204" pitchFamily="50" charset="-128"/>
                <a:ea typeface="メイリオ" panose="020B0604030504040204" pitchFamily="50" charset="-128"/>
              </a:rPr>
              <a:t>License Compliance</a:t>
            </a:r>
            <a:r>
              <a:rPr kumimoji="1" lang="ja-JP" altLang="en-US" sz="1200" b="1" dirty="0" smtClean="0">
                <a:solidFill>
                  <a:schemeClr val="tx1"/>
                </a:solidFill>
                <a:latin typeface="メイリオ" panose="020B0604030504040204" pitchFamily="50" charset="-128"/>
                <a:ea typeface="メイリオ" panose="020B0604030504040204" pitchFamily="50" charset="-128"/>
              </a:rPr>
              <a:t>機能でも利用している</a:t>
            </a:r>
            <a:endParaRPr kumimoji="1" lang="en-US" altLang="ja-JP" sz="1200" b="1" dirty="0" smtClean="0">
              <a:solidFill>
                <a:schemeClr val="tx1"/>
              </a:solidFill>
              <a:latin typeface="メイリオ" panose="020B0604030504040204" pitchFamily="50" charset="-128"/>
              <a:ea typeface="メイリオ" panose="020B0604030504040204" pitchFamily="50" charset="-128"/>
            </a:endParaRPr>
          </a:p>
          <a:p>
            <a:pPr marL="565150" indent="-514350">
              <a:lnSpc>
                <a:spcPct val="150000"/>
              </a:lnSpc>
              <a:buFont typeface="+mj-lt"/>
              <a:buAutoNum type="arabicPeriod"/>
            </a:pPr>
            <a:r>
              <a:rPr kumimoji="1" lang="ja-JP" altLang="en-US" sz="1400" b="1" dirty="0" smtClean="0">
                <a:solidFill>
                  <a:schemeClr val="tx1"/>
                </a:solidFill>
                <a:latin typeface="メイリオ" panose="020B0604030504040204" pitchFamily="50" charset="-128"/>
                <a:ea typeface="メイリオ" panose="020B0604030504040204" pitchFamily="50" charset="-128"/>
              </a:rPr>
              <a:t>その他 </a:t>
            </a:r>
            <a:r>
              <a:rPr kumimoji="1" lang="en-US" altLang="ja-JP" sz="1400" b="1" dirty="0" smtClean="0">
                <a:solidFill>
                  <a:schemeClr val="tx1"/>
                </a:solidFill>
                <a:latin typeface="メイリオ" panose="020B0604030504040204" pitchFamily="50" charset="-128"/>
                <a:ea typeface="メイリオ" panose="020B0604030504040204" pitchFamily="50" charset="-128"/>
              </a:rPr>
              <a:t>(</a:t>
            </a:r>
            <a:r>
              <a:rPr kumimoji="1" lang="ja-JP" altLang="en-US" sz="1400" b="1" dirty="0" smtClean="0">
                <a:solidFill>
                  <a:schemeClr val="tx1"/>
                </a:solidFill>
                <a:latin typeface="メイリオ" panose="020B0604030504040204" pitchFamily="50" charset="-128"/>
                <a:ea typeface="メイリオ" panose="020B0604030504040204" pitchFamily="50" charset="-128"/>
              </a:rPr>
              <a:t>何かあればその場で追加していきます</a:t>
            </a:r>
            <a:r>
              <a:rPr kumimoji="1" lang="en-US" altLang="ja-JP" sz="1400" b="1" dirty="0" smtClean="0">
                <a:solidFill>
                  <a:schemeClr val="tx1"/>
                </a:solidFill>
                <a:latin typeface="メイリオ" panose="020B0604030504040204" pitchFamily="50" charset="-128"/>
                <a:ea typeface="メイリオ" panose="020B0604030504040204" pitchFamily="50" charset="-128"/>
              </a:rPr>
              <a:t>)</a:t>
            </a:r>
          </a:p>
          <a:p>
            <a:pPr marL="1022350" lvl="1" indent="-514350">
              <a:lnSpc>
                <a:spcPct val="150000"/>
              </a:lnSpc>
              <a:buFont typeface="+mj-lt"/>
              <a:buAutoNum type="romanLcPeriod"/>
            </a:pPr>
            <a:r>
              <a:rPr kumimoji="1" lang="en-US" altLang="ja-JP" sz="1200" b="1" dirty="0" err="1" smtClean="0">
                <a:solidFill>
                  <a:schemeClr val="tx1"/>
                </a:solidFill>
                <a:latin typeface="メイリオ" panose="020B0604030504040204" pitchFamily="50" charset="-128"/>
                <a:ea typeface="メイリオ" panose="020B0604030504040204" pitchFamily="50" charset="-128"/>
              </a:rPr>
              <a:t>FOSSology</a:t>
            </a:r>
            <a:r>
              <a:rPr kumimoji="1" lang="en-US" altLang="ja-JP" sz="1200" b="1" dirty="0" smtClean="0">
                <a:solidFill>
                  <a:schemeClr val="tx1"/>
                </a:solidFill>
                <a:latin typeface="メイリオ" panose="020B0604030504040204" pitchFamily="50" charset="-128"/>
                <a:ea typeface="メイリオ" panose="020B0604030504040204" pitchFamily="50" charset="-128"/>
              </a:rPr>
              <a:t> </a:t>
            </a:r>
            <a:r>
              <a:rPr kumimoji="1" lang="en-US" altLang="ja-JP" sz="1200" b="1" dirty="0" err="1" smtClean="0">
                <a:solidFill>
                  <a:schemeClr val="tx1"/>
                </a:solidFill>
                <a:latin typeface="メイリオ" panose="020B0604030504040204" pitchFamily="50" charset="-128"/>
                <a:ea typeface="メイリオ" panose="020B0604030504040204" pitchFamily="50" charset="-128"/>
              </a:rPr>
              <a:t>Atarashi</a:t>
            </a:r>
            <a:r>
              <a:rPr kumimoji="1" lang="en-US" altLang="ja-JP" sz="1200" b="1" dirty="0" smtClean="0">
                <a:solidFill>
                  <a:schemeClr val="tx1"/>
                </a:solidFill>
                <a:latin typeface="メイリオ" panose="020B0604030504040204" pitchFamily="50" charset="-128"/>
                <a:ea typeface="メイリオ" panose="020B0604030504040204" pitchFamily="50" charset="-128"/>
              </a:rPr>
              <a:t> </a:t>
            </a:r>
            <a:r>
              <a:rPr kumimoji="1" lang="ja-JP" altLang="en-US" sz="1200" b="1" dirty="0" smtClean="0">
                <a:solidFill>
                  <a:schemeClr val="tx1"/>
                </a:solidFill>
                <a:latin typeface="メイリオ" panose="020B0604030504040204" pitchFamily="50" charset="-128"/>
                <a:ea typeface="メイリオ" panose="020B0604030504040204" pitchFamily="50" charset="-128"/>
              </a:rPr>
              <a:t>のドキュメントが更新されたもよう。機能向上や精度向上などがはかられている？</a:t>
            </a:r>
            <a:endParaRPr kumimoji="1" lang="en-US" altLang="ja-JP" sz="1200" b="1" dirty="0" smtClean="0">
              <a:solidFill>
                <a:schemeClr val="tx1"/>
              </a:solidFill>
              <a:latin typeface="メイリオ" panose="020B0604030504040204" pitchFamily="50" charset="-128"/>
              <a:ea typeface="メイリオ" panose="020B0604030504040204" pitchFamily="50" charset="-128"/>
            </a:endParaRPr>
          </a:p>
          <a:p>
            <a:pPr marL="565150" indent="-514350">
              <a:lnSpc>
                <a:spcPct val="150000"/>
              </a:lnSpc>
              <a:buFont typeface="+mj-lt"/>
              <a:buAutoNum type="arabicPeriod"/>
            </a:pPr>
            <a:endParaRPr kumimoji="1" lang="en-US" altLang="ja-JP" sz="1400" b="1" dirty="0">
              <a:solidFill>
                <a:schemeClr val="tx1"/>
              </a:solidFill>
              <a:latin typeface="メイリオ" panose="020B0604030504040204" pitchFamily="50" charset="-128"/>
              <a:ea typeface="メイリオ" panose="020B0604030504040204" pitchFamily="50" charset="-128"/>
            </a:endParaRPr>
          </a:p>
          <a:p>
            <a:pPr marL="565150" indent="-514350">
              <a:lnSpc>
                <a:spcPct val="150000"/>
              </a:lnSpc>
              <a:buFont typeface="+mj-lt"/>
              <a:buAutoNum type="arabicPeriod"/>
            </a:pPr>
            <a:endParaRPr kumimoji="1" lang="en-US" altLang="ja-JP" sz="1400" b="1" dirty="0" smtClean="0">
              <a:solidFill>
                <a:schemeClr val="tx1"/>
              </a:solidFill>
              <a:latin typeface="メイリオ" panose="020B0604030504040204" pitchFamily="50" charset="-128"/>
              <a:ea typeface="メイリオ" panose="020B0604030504040204" pitchFamily="50" charset="-128"/>
            </a:endParaRPr>
          </a:p>
        </p:txBody>
      </p:sp>
      <p:sp>
        <p:nvSpPr>
          <p:cNvPr id="6" name="フッター プレースホルダー 5"/>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906602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a:t>
            </a:r>
            <a:r>
              <a:rPr kumimoji="1" lang="en-US" altLang="ja-JP" dirty="0" smtClean="0"/>
              <a:t>Tooling SG</a:t>
            </a:r>
            <a:r>
              <a:rPr kumimoji="1" lang="ja-JP" altLang="en-US" dirty="0" smtClean="0"/>
              <a:t>の運営について</a:t>
            </a:r>
            <a:endParaRPr kumimoji="1" lang="ja-JP" altLang="en-US" dirty="0"/>
          </a:p>
        </p:txBody>
      </p:sp>
      <p:sp>
        <p:nvSpPr>
          <p:cNvPr id="3" name="テキスト プレースホルダー 2"/>
          <p:cNvSpPr>
            <a:spLocks noGrp="1"/>
          </p:cNvSpPr>
          <p:nvPr>
            <p:ph type="body" idx="1"/>
          </p:nvPr>
        </p:nvSpPr>
        <p:spPr>
          <a:xfrm>
            <a:off x="838201" y="1255595"/>
            <a:ext cx="4530634" cy="4537880"/>
          </a:xfrm>
        </p:spPr>
        <p:txBody>
          <a:bodyPr>
            <a:noAutofit/>
          </a:bodyPr>
          <a:lstStyle/>
          <a:p>
            <a:pPr marL="50800" indent="0">
              <a:lnSpc>
                <a:spcPct val="100000"/>
              </a:lnSpc>
              <a:buNone/>
            </a:pPr>
            <a:r>
              <a:rPr kumimoji="1" lang="ja-JP" altLang="en-US" sz="1200" b="1" dirty="0" smtClean="0">
                <a:solidFill>
                  <a:schemeClr val="tx1"/>
                </a:solidFill>
              </a:rPr>
              <a:t>案内</a:t>
            </a:r>
            <a:endParaRPr kumimoji="1" lang="en-US" altLang="ja-JP" sz="1200" b="1" dirty="0" smtClean="0">
              <a:solidFill>
                <a:schemeClr val="tx1"/>
              </a:solidFill>
            </a:endParaRPr>
          </a:p>
          <a:p>
            <a:pPr marL="508000" lvl="1" indent="0">
              <a:lnSpc>
                <a:spcPct val="100000"/>
              </a:lnSpc>
              <a:buNone/>
            </a:pPr>
            <a:r>
              <a:rPr kumimoji="1" lang="en-US" altLang="ja-JP" sz="1100" b="1" dirty="0" smtClean="0">
                <a:solidFill>
                  <a:schemeClr val="tx1"/>
                </a:solidFill>
                <a:latin typeface="Meiryo UI" panose="020B0604030504040204" pitchFamily="50" charset="-128"/>
                <a:ea typeface="Meiryo UI" panose="020B0604030504040204" pitchFamily="50" charset="-128"/>
              </a:rPr>
              <a:t>#tooling-sg-random </a:t>
            </a:r>
          </a:p>
          <a:p>
            <a:pPr marL="50800" indent="0">
              <a:lnSpc>
                <a:spcPct val="100000"/>
              </a:lnSpc>
              <a:buNone/>
            </a:pPr>
            <a:r>
              <a:rPr kumimoji="1" lang="ja-JP" altLang="en-US" sz="1200" b="1" dirty="0" smtClean="0">
                <a:solidFill>
                  <a:schemeClr val="tx1"/>
                </a:solidFill>
              </a:rPr>
              <a:t>開催時間について</a:t>
            </a:r>
            <a:endParaRPr kumimoji="1" lang="en-US" altLang="ja-JP" sz="1200" b="1" dirty="0" smtClean="0">
              <a:solidFill>
                <a:schemeClr val="tx1"/>
              </a:solidFill>
            </a:endParaRPr>
          </a:p>
          <a:p>
            <a:pPr marL="508000" lvl="1" indent="0">
              <a:lnSpc>
                <a:spcPct val="100000"/>
              </a:lnSpc>
              <a:buNone/>
            </a:pPr>
            <a:r>
              <a:rPr kumimoji="1" lang="en-US" altLang="ja-JP" sz="1100" b="1" dirty="0">
                <a:solidFill>
                  <a:schemeClr val="tx1"/>
                </a:solidFill>
                <a:latin typeface="Meiryo UI" panose="020B0604030504040204" pitchFamily="50" charset="-128"/>
                <a:ea typeface="Meiryo UI" panose="020B0604030504040204" pitchFamily="50" charset="-128"/>
              </a:rPr>
              <a:t>1</a:t>
            </a:r>
            <a:r>
              <a:rPr kumimoji="1" lang="ja-JP" altLang="en-US" sz="1100" b="1" dirty="0" smtClean="0">
                <a:solidFill>
                  <a:schemeClr val="tx1"/>
                </a:solidFill>
                <a:latin typeface="Meiryo UI" panose="020B0604030504040204" pitchFamily="50" charset="-128"/>
                <a:ea typeface="Meiryo UI" panose="020B0604030504040204" pitchFamily="50" charset="-128"/>
              </a:rPr>
              <a:t>時間？　</a:t>
            </a:r>
            <a:r>
              <a:rPr kumimoji="1" lang="en-US" altLang="ja-JP" sz="1100" b="1" dirty="0" smtClean="0">
                <a:solidFill>
                  <a:schemeClr val="tx1"/>
                </a:solidFill>
                <a:latin typeface="Meiryo UI" panose="020B0604030504040204" pitchFamily="50" charset="-128"/>
                <a:ea typeface="Meiryo UI" panose="020B0604030504040204" pitchFamily="50" charset="-128"/>
              </a:rPr>
              <a:t>2</a:t>
            </a:r>
            <a:r>
              <a:rPr kumimoji="1" lang="ja-JP" altLang="en-US" sz="1100" b="1" dirty="0" smtClean="0">
                <a:solidFill>
                  <a:schemeClr val="tx1"/>
                </a:solidFill>
                <a:latin typeface="Meiryo UI" panose="020B0604030504040204" pitchFamily="50" charset="-128"/>
                <a:ea typeface="Meiryo UI" panose="020B0604030504040204" pitchFamily="50" charset="-128"/>
              </a:rPr>
              <a:t>時間？</a:t>
            </a:r>
            <a:endParaRPr kumimoji="1" lang="en-US" altLang="ja-JP" sz="1100" b="1" dirty="0" smtClean="0">
              <a:solidFill>
                <a:schemeClr val="tx1"/>
              </a:solidFill>
              <a:latin typeface="Meiryo UI" panose="020B0604030504040204" pitchFamily="50" charset="-128"/>
              <a:ea typeface="Meiryo UI" panose="020B0604030504040204" pitchFamily="50" charset="-128"/>
            </a:endParaRPr>
          </a:p>
          <a:p>
            <a:pPr marL="508000" lvl="1" indent="0">
              <a:lnSpc>
                <a:spcPct val="100000"/>
              </a:lnSpc>
              <a:buNone/>
            </a:pPr>
            <a:r>
              <a:rPr kumimoji="1" lang="ja-JP" altLang="en-US" sz="1100" b="1" dirty="0" smtClean="0">
                <a:solidFill>
                  <a:schemeClr val="tx1"/>
                </a:solidFill>
                <a:latin typeface="Meiryo UI" panose="020B0604030504040204" pitchFamily="50" charset="-128"/>
                <a:ea typeface="Meiryo UI" panose="020B0604030504040204" pitchFamily="50" charset="-128"/>
              </a:rPr>
              <a:t>午前？ 午後？</a:t>
            </a:r>
            <a:endParaRPr kumimoji="1" lang="en-US" altLang="ja-JP" sz="1100" b="1" dirty="0" smtClean="0">
              <a:solidFill>
                <a:schemeClr val="tx1"/>
              </a:solidFill>
              <a:latin typeface="Meiryo UI" panose="020B0604030504040204" pitchFamily="50" charset="-128"/>
              <a:ea typeface="Meiryo UI" panose="020B0604030504040204" pitchFamily="50" charset="-128"/>
            </a:endParaRPr>
          </a:p>
          <a:p>
            <a:pPr marL="50800" indent="0">
              <a:lnSpc>
                <a:spcPct val="100000"/>
              </a:lnSpc>
              <a:buNone/>
            </a:pPr>
            <a:r>
              <a:rPr kumimoji="1" lang="ja-JP" altLang="en-US" sz="1200" b="1" dirty="0">
                <a:solidFill>
                  <a:schemeClr val="tx1"/>
                </a:solidFill>
              </a:rPr>
              <a:t>ツールのインストールや初歩的な操作説明教材をつくるかどうか？</a:t>
            </a:r>
          </a:p>
          <a:p>
            <a:pPr marL="508000" lvl="1" indent="0">
              <a:lnSpc>
                <a:spcPct val="100000"/>
              </a:lnSpc>
              <a:buNone/>
            </a:pPr>
            <a:r>
              <a:rPr kumimoji="1" lang="ja-JP" altLang="en-US" sz="1100" b="1" dirty="0" smtClean="0">
                <a:solidFill>
                  <a:schemeClr val="tx1"/>
                </a:solidFill>
                <a:latin typeface="Meiryo UI" panose="020B0604030504040204" pitchFamily="50" charset="-128"/>
                <a:ea typeface="Meiryo UI" panose="020B0604030504040204" pitchFamily="50" charset="-128"/>
              </a:rPr>
              <a:t>やってみたい方いますか！</a:t>
            </a:r>
            <a:endParaRPr kumimoji="1" lang="en-US" altLang="ja-JP" sz="1100" b="1" dirty="0" smtClean="0">
              <a:solidFill>
                <a:schemeClr val="tx1"/>
              </a:solidFill>
              <a:latin typeface="Meiryo UI" panose="020B0604030504040204" pitchFamily="50" charset="-128"/>
              <a:ea typeface="Meiryo UI" panose="020B0604030504040204" pitchFamily="50" charset="-128"/>
            </a:endParaRPr>
          </a:p>
          <a:p>
            <a:pPr marL="508000" lvl="1" indent="0">
              <a:lnSpc>
                <a:spcPct val="100000"/>
              </a:lnSpc>
              <a:buNone/>
            </a:pPr>
            <a:r>
              <a:rPr kumimoji="1" lang="ja-JP" altLang="en-US" sz="1100" b="1" dirty="0" smtClean="0">
                <a:solidFill>
                  <a:schemeClr val="tx1"/>
                </a:solidFill>
                <a:latin typeface="Meiryo UI" panose="020B0604030504040204" pitchFamily="50" charset="-128"/>
                <a:ea typeface="Meiryo UI" panose="020B0604030504040204" pitchFamily="50" charset="-128"/>
              </a:rPr>
              <a:t>ツール教材チームを作って別に検討しますか？</a:t>
            </a:r>
            <a:endParaRPr kumimoji="1" lang="en-US" altLang="ja-JP" sz="1100" b="1" dirty="0" smtClean="0">
              <a:solidFill>
                <a:schemeClr val="tx1"/>
              </a:solidFill>
              <a:latin typeface="Meiryo UI" panose="020B0604030504040204" pitchFamily="50" charset="-128"/>
              <a:ea typeface="Meiryo UI" panose="020B0604030504040204" pitchFamily="50" charset="-128"/>
            </a:endParaRPr>
          </a:p>
          <a:p>
            <a:pPr marL="50800" indent="0">
              <a:lnSpc>
                <a:spcPct val="100000"/>
              </a:lnSpc>
              <a:buNone/>
            </a:pPr>
            <a:r>
              <a:rPr kumimoji="1" lang="ja-JP" altLang="en-US" sz="1200" b="1" dirty="0" smtClean="0">
                <a:solidFill>
                  <a:schemeClr val="tx1"/>
                </a:solidFill>
              </a:rPr>
              <a:t>今後のネタ＆発表立候補を募集！</a:t>
            </a:r>
            <a:endParaRPr kumimoji="1" lang="en-US" altLang="ja-JP" sz="1200" b="1" dirty="0" smtClean="0">
              <a:solidFill>
                <a:schemeClr val="tx1"/>
              </a:solidFill>
            </a:endParaRPr>
          </a:p>
          <a:p>
            <a:pPr marL="508000" lvl="1" indent="0">
              <a:lnSpc>
                <a:spcPct val="100000"/>
              </a:lnSpc>
              <a:buNone/>
            </a:pPr>
            <a:r>
              <a:rPr kumimoji="1" lang="ja-JP" altLang="en-US" sz="1100" b="1" dirty="0" smtClean="0">
                <a:solidFill>
                  <a:schemeClr val="tx1"/>
                </a:solidFill>
                <a:latin typeface="Meiryo UI" panose="020B0604030504040204" pitchFamily="50" charset="-128"/>
                <a:ea typeface="Meiryo UI" panose="020B0604030504040204" pitchFamily="50" charset="-128"/>
              </a:rPr>
              <a:t>ツールそのもの：　</a:t>
            </a:r>
            <a:r>
              <a:rPr kumimoji="1" lang="en-US" altLang="ja-JP" sz="1100" b="1" dirty="0" err="1" smtClean="0">
                <a:solidFill>
                  <a:schemeClr val="tx1"/>
                </a:solidFill>
                <a:latin typeface="Meiryo UI" panose="020B0604030504040204" pitchFamily="50" charset="-128"/>
                <a:ea typeface="Meiryo UI" panose="020B0604030504040204" pitchFamily="50" charset="-128"/>
              </a:rPr>
              <a:t>FOSSology</a:t>
            </a:r>
            <a:r>
              <a:rPr kumimoji="1" lang="en-US" altLang="ja-JP" sz="1100" b="1" dirty="0" smtClean="0">
                <a:solidFill>
                  <a:schemeClr val="tx1"/>
                </a:solidFill>
                <a:latin typeface="Meiryo UI" panose="020B0604030504040204" pitchFamily="50" charset="-128"/>
                <a:ea typeface="Meiryo UI" panose="020B0604030504040204" pitchFamily="50" charset="-128"/>
              </a:rPr>
              <a:t>, SW360, OSS</a:t>
            </a:r>
            <a:r>
              <a:rPr kumimoji="1" lang="ja-JP" altLang="en-US" sz="1100" b="1" dirty="0" smtClean="0">
                <a:solidFill>
                  <a:schemeClr val="tx1"/>
                </a:solidFill>
                <a:latin typeface="Meiryo UI" panose="020B0604030504040204" pitchFamily="50" charset="-128"/>
                <a:ea typeface="Meiryo UI" panose="020B0604030504040204" pitchFamily="50" charset="-128"/>
              </a:rPr>
              <a:t> </a:t>
            </a:r>
            <a:r>
              <a:rPr kumimoji="1" lang="en-US" altLang="ja-JP" sz="1100" b="1" dirty="0" smtClean="0">
                <a:solidFill>
                  <a:schemeClr val="tx1"/>
                </a:solidFill>
                <a:latin typeface="Meiryo UI" panose="020B0604030504040204" pitchFamily="50" charset="-128"/>
                <a:ea typeface="Meiryo UI" panose="020B0604030504040204" pitchFamily="50" charset="-128"/>
              </a:rPr>
              <a:t>Review</a:t>
            </a:r>
            <a:r>
              <a:rPr kumimoji="1" lang="ja-JP" altLang="en-US" sz="1100" b="1" dirty="0" smtClean="0">
                <a:solidFill>
                  <a:schemeClr val="tx1"/>
                </a:solidFill>
                <a:latin typeface="Meiryo UI" panose="020B0604030504040204" pitchFamily="50" charset="-128"/>
                <a:ea typeface="Meiryo UI" panose="020B0604030504040204" pitchFamily="50" charset="-128"/>
              </a:rPr>
              <a:t> </a:t>
            </a:r>
            <a:r>
              <a:rPr kumimoji="1" lang="en-US" altLang="ja-JP" sz="1100" b="1" dirty="0" smtClean="0">
                <a:solidFill>
                  <a:schemeClr val="tx1"/>
                </a:solidFill>
                <a:latin typeface="Meiryo UI" panose="020B0604030504040204" pitchFamily="50" charset="-128"/>
                <a:ea typeface="Meiryo UI" panose="020B0604030504040204" pitchFamily="50" charset="-128"/>
              </a:rPr>
              <a:t>Toolkit, </a:t>
            </a:r>
            <a:r>
              <a:rPr kumimoji="1" lang="ja-JP" altLang="en-US" sz="1100" b="1" dirty="0" smtClean="0">
                <a:solidFill>
                  <a:schemeClr val="tx1"/>
                </a:solidFill>
                <a:latin typeface="Meiryo UI" panose="020B0604030504040204" pitchFamily="50" charset="-128"/>
                <a:ea typeface="Meiryo UI" panose="020B0604030504040204" pitchFamily="50" charset="-128"/>
              </a:rPr>
              <a:t>他には？</a:t>
            </a:r>
            <a:endParaRPr kumimoji="1" lang="en-US" altLang="ja-JP" sz="1100" b="1" dirty="0" smtClean="0">
              <a:solidFill>
                <a:schemeClr val="tx1"/>
              </a:solidFill>
              <a:latin typeface="Meiryo UI" panose="020B0604030504040204" pitchFamily="50" charset="-128"/>
              <a:ea typeface="Meiryo UI" panose="020B0604030504040204" pitchFamily="50" charset="-128"/>
            </a:endParaRPr>
          </a:p>
          <a:p>
            <a:pPr marL="508000" lvl="1" indent="0">
              <a:lnSpc>
                <a:spcPct val="100000"/>
              </a:lnSpc>
              <a:buNone/>
            </a:pPr>
            <a:r>
              <a:rPr kumimoji="1" lang="en-US" altLang="ja-JP" sz="1100" b="1" dirty="0" smtClean="0">
                <a:solidFill>
                  <a:schemeClr val="tx1"/>
                </a:solidFill>
                <a:latin typeface="Meiryo UI" panose="020B0604030504040204" pitchFamily="50" charset="-128"/>
                <a:ea typeface="Meiryo UI" panose="020B0604030504040204" pitchFamily="50" charset="-128"/>
              </a:rPr>
              <a:t>Container</a:t>
            </a:r>
            <a:r>
              <a:rPr kumimoji="1" lang="ja-JP" altLang="en-US" sz="1100" b="1" dirty="0" smtClean="0">
                <a:solidFill>
                  <a:schemeClr val="tx1"/>
                </a:solidFill>
                <a:latin typeface="Meiryo UI" panose="020B0604030504040204" pitchFamily="50" charset="-128"/>
                <a:ea typeface="Meiryo UI" panose="020B0604030504040204" pitchFamily="50" charset="-128"/>
              </a:rPr>
              <a:t>まわり</a:t>
            </a:r>
            <a:endParaRPr kumimoji="1" lang="en-US" altLang="ja-JP" sz="1100" b="1" dirty="0" smtClean="0">
              <a:solidFill>
                <a:schemeClr val="tx1"/>
              </a:solidFill>
              <a:latin typeface="Meiryo UI" panose="020B0604030504040204" pitchFamily="50" charset="-128"/>
              <a:ea typeface="Meiryo UI" panose="020B0604030504040204" pitchFamily="50" charset="-128"/>
            </a:endParaRPr>
          </a:p>
          <a:p>
            <a:pPr marL="508000" lvl="1" indent="0">
              <a:lnSpc>
                <a:spcPct val="100000"/>
              </a:lnSpc>
              <a:buNone/>
            </a:pPr>
            <a:r>
              <a:rPr kumimoji="1" lang="ja-JP" altLang="en-US" sz="1100" b="1" dirty="0" smtClean="0">
                <a:solidFill>
                  <a:schemeClr val="tx1"/>
                </a:solidFill>
                <a:latin typeface="Meiryo UI" panose="020B0604030504040204" pitchFamily="50" charset="-128"/>
                <a:ea typeface="Meiryo UI" panose="020B0604030504040204" pitchFamily="50" charset="-128"/>
              </a:rPr>
              <a:t>ワークフロー設計</a:t>
            </a:r>
            <a:r>
              <a:rPr kumimoji="1" lang="en-US" altLang="ja-JP" sz="1100" b="1" dirty="0" smtClean="0">
                <a:solidFill>
                  <a:schemeClr val="tx1"/>
                </a:solidFill>
                <a:latin typeface="Meiryo UI" panose="020B0604030504040204" pitchFamily="50" charset="-128"/>
                <a:ea typeface="Meiryo UI" panose="020B0604030504040204" pitchFamily="50" charset="-128"/>
              </a:rPr>
              <a:t>, CI/CD</a:t>
            </a:r>
            <a:r>
              <a:rPr kumimoji="1" lang="ja-JP" altLang="en-US" sz="1100" b="1" dirty="0" smtClean="0">
                <a:solidFill>
                  <a:schemeClr val="tx1"/>
                </a:solidFill>
                <a:latin typeface="Meiryo UI" panose="020B0604030504040204" pitchFamily="50" charset="-128"/>
                <a:ea typeface="Meiryo UI" panose="020B0604030504040204" pitchFamily="50" charset="-128"/>
              </a:rPr>
              <a:t>との連携</a:t>
            </a:r>
            <a:endParaRPr kumimoji="1" lang="en-US" altLang="ja-JP" sz="1100" b="1" dirty="0" smtClean="0">
              <a:solidFill>
                <a:schemeClr val="tx1"/>
              </a:solidFill>
              <a:latin typeface="Meiryo UI" panose="020B0604030504040204" pitchFamily="50" charset="-128"/>
              <a:ea typeface="Meiryo UI" panose="020B0604030504040204" pitchFamily="50" charset="-128"/>
            </a:endParaRPr>
          </a:p>
          <a:p>
            <a:pPr marL="50800" indent="0">
              <a:lnSpc>
                <a:spcPct val="100000"/>
              </a:lnSpc>
              <a:buNone/>
            </a:pPr>
            <a:r>
              <a:rPr kumimoji="1" lang="ja-JP" altLang="en-US" sz="1200" b="1" dirty="0" smtClean="0">
                <a:solidFill>
                  <a:schemeClr val="tx1"/>
                </a:solidFill>
              </a:rPr>
              <a:t>そもそも</a:t>
            </a:r>
            <a:r>
              <a:rPr kumimoji="1" lang="en-US" altLang="ja-JP" sz="1200" b="1" dirty="0" smtClean="0">
                <a:solidFill>
                  <a:schemeClr val="tx1"/>
                </a:solidFill>
              </a:rPr>
              <a:t>…</a:t>
            </a:r>
          </a:p>
          <a:p>
            <a:pPr marL="508000" lvl="1" indent="0">
              <a:lnSpc>
                <a:spcPct val="100000"/>
              </a:lnSpc>
              <a:buNone/>
            </a:pPr>
            <a:r>
              <a:rPr kumimoji="1" lang="ja-JP" altLang="en-US" sz="1100" b="1" dirty="0" smtClean="0">
                <a:solidFill>
                  <a:schemeClr val="tx1"/>
                </a:solidFill>
                <a:latin typeface="Meiryo UI" panose="020B0604030504040204" pitchFamily="50" charset="-128"/>
                <a:ea typeface="Meiryo UI" panose="020B0604030504040204" pitchFamily="50" charset="-128"/>
              </a:rPr>
              <a:t>意思決定方法が適切かどうか</a:t>
            </a:r>
            <a:endParaRPr kumimoji="1" lang="en-US" altLang="ja-JP" sz="1100" b="1" dirty="0" smtClean="0">
              <a:solidFill>
                <a:schemeClr val="tx1"/>
              </a:solidFill>
              <a:latin typeface="Meiryo UI" panose="020B0604030504040204" pitchFamily="50" charset="-128"/>
              <a:ea typeface="Meiryo UI" panose="020B0604030504040204" pitchFamily="50" charset="-128"/>
            </a:endParaRPr>
          </a:p>
          <a:p>
            <a:pPr marL="50800" indent="0">
              <a:lnSpc>
                <a:spcPct val="100000"/>
              </a:lnSpc>
              <a:buNone/>
            </a:pPr>
            <a:r>
              <a:rPr kumimoji="1" lang="ja-JP" altLang="en-US" sz="1200" b="1" dirty="0" smtClean="0">
                <a:solidFill>
                  <a:schemeClr val="tx1"/>
                </a:solidFill>
              </a:rPr>
              <a:t>その他</a:t>
            </a:r>
            <a:endParaRPr kumimoji="1" lang="en-US" altLang="ja-JP" sz="1200" b="1" dirty="0" smtClean="0">
              <a:solidFill>
                <a:schemeClr val="tx1"/>
              </a:solidFill>
            </a:endParaRPr>
          </a:p>
          <a:p>
            <a:pPr marL="508000" lvl="1" indent="0">
              <a:lnSpc>
                <a:spcPct val="100000"/>
              </a:lnSpc>
              <a:buNone/>
            </a:pPr>
            <a:r>
              <a:rPr kumimoji="1" lang="en-US" altLang="ja-JP" sz="1100" b="1" dirty="0" smtClean="0">
                <a:solidFill>
                  <a:schemeClr val="tx1"/>
                </a:solidFill>
                <a:latin typeface="Meiryo UI" panose="020B0604030504040204" pitchFamily="50" charset="-128"/>
                <a:ea typeface="Meiryo UI" panose="020B0604030504040204" pitchFamily="50" charset="-128"/>
              </a:rPr>
              <a:t>Chatham</a:t>
            </a:r>
            <a:r>
              <a:rPr kumimoji="1" lang="ja-JP" altLang="en-US" sz="1100" b="1" dirty="0">
                <a:solidFill>
                  <a:schemeClr val="tx1"/>
                </a:solidFill>
                <a:latin typeface="Meiryo UI" panose="020B0604030504040204" pitchFamily="50" charset="-128"/>
                <a:ea typeface="Meiryo UI" panose="020B0604030504040204" pitchFamily="50" charset="-128"/>
              </a:rPr>
              <a:t> </a:t>
            </a:r>
            <a:r>
              <a:rPr kumimoji="1" lang="en-US" altLang="ja-JP" sz="1100" b="1" dirty="0" smtClean="0">
                <a:solidFill>
                  <a:schemeClr val="tx1"/>
                </a:solidFill>
                <a:latin typeface="Meiryo UI" panose="020B0604030504040204" pitchFamily="50" charset="-128"/>
                <a:ea typeface="Meiryo UI" panose="020B0604030504040204" pitchFamily="50" charset="-128"/>
              </a:rPr>
              <a:t>House</a:t>
            </a:r>
            <a:r>
              <a:rPr kumimoji="1" lang="ja-JP" altLang="en-US" sz="1100" b="1" dirty="0">
                <a:solidFill>
                  <a:schemeClr val="tx1"/>
                </a:solidFill>
                <a:latin typeface="Meiryo UI" panose="020B0604030504040204" pitchFamily="50" charset="-128"/>
                <a:ea typeface="Meiryo UI" panose="020B0604030504040204" pitchFamily="50" charset="-128"/>
              </a:rPr>
              <a:t> </a:t>
            </a:r>
            <a:r>
              <a:rPr kumimoji="1" lang="en-US" altLang="ja-JP" sz="1100" b="1" dirty="0" smtClean="0">
                <a:solidFill>
                  <a:schemeClr val="tx1"/>
                </a:solidFill>
                <a:latin typeface="Meiryo UI" panose="020B0604030504040204" pitchFamily="50" charset="-128"/>
                <a:ea typeface="Meiryo UI" panose="020B0604030504040204" pitchFamily="50" charset="-128"/>
              </a:rPr>
              <a:t>Rule</a:t>
            </a:r>
            <a:r>
              <a:rPr kumimoji="1" lang="ja-JP" altLang="en-US" sz="1100" b="1" dirty="0" smtClean="0">
                <a:solidFill>
                  <a:schemeClr val="tx1"/>
                </a:solidFill>
                <a:latin typeface="Meiryo UI" panose="020B0604030504040204" pitchFamily="50" charset="-128"/>
                <a:ea typeface="Meiryo UI" panose="020B0604030504040204" pitchFamily="50" charset="-128"/>
              </a:rPr>
              <a:t> の導入については、</a:t>
            </a:r>
            <a:r>
              <a:rPr kumimoji="1" lang="en-US" altLang="ja-JP" sz="1100" b="1" dirty="0" smtClean="0">
                <a:solidFill>
                  <a:schemeClr val="tx1"/>
                </a:solidFill>
                <a:latin typeface="Meiryo UI" panose="020B0604030504040204" pitchFamily="50" charset="-128"/>
                <a:ea typeface="Meiryo UI" panose="020B0604030504040204" pitchFamily="50" charset="-128"/>
              </a:rPr>
              <a:t>Slack</a:t>
            </a:r>
            <a:r>
              <a:rPr kumimoji="1" lang="ja-JP" altLang="en-US" sz="1100" b="1" dirty="0" smtClean="0">
                <a:solidFill>
                  <a:schemeClr val="tx1"/>
                </a:solidFill>
                <a:latin typeface="Meiryo UI" panose="020B0604030504040204" pitchFamily="50" charset="-128"/>
                <a:ea typeface="Meiryo UI" panose="020B0604030504040204" pitchFamily="50" charset="-128"/>
              </a:rPr>
              <a:t>で議論したく</a:t>
            </a:r>
            <a:endParaRPr kumimoji="1" lang="en-US" altLang="ja-JP" sz="1100" b="1" dirty="0" smtClean="0">
              <a:solidFill>
                <a:schemeClr val="tx1"/>
              </a:solidFill>
              <a:latin typeface="Meiryo UI" panose="020B0604030504040204" pitchFamily="50" charset="-128"/>
              <a:ea typeface="Meiryo UI" panose="020B0604030504040204" pitchFamily="50" charset="-128"/>
            </a:endParaRPr>
          </a:p>
        </p:txBody>
      </p:sp>
      <p:sp>
        <p:nvSpPr>
          <p:cNvPr id="5" name="テキスト プレースホルダー 2"/>
          <p:cNvSpPr txBox="1">
            <a:spLocks/>
          </p:cNvSpPr>
          <p:nvPr/>
        </p:nvSpPr>
        <p:spPr>
          <a:xfrm>
            <a:off x="6302071" y="1255595"/>
            <a:ext cx="5212743" cy="4537880"/>
          </a:xfrm>
          <a:prstGeom prst="rect">
            <a:avLst/>
          </a:prstGeom>
          <a:noFill/>
          <a:ln>
            <a:solidFill>
              <a:schemeClr val="tx1"/>
            </a:solid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 indent="0">
              <a:lnSpc>
                <a:spcPct val="100000"/>
              </a:lnSpc>
              <a:buFont typeface="Arial"/>
              <a:buNone/>
            </a:pPr>
            <a:r>
              <a:rPr kumimoji="1" lang="ja-JP" altLang="en-US" sz="1600" b="1" dirty="0" smtClean="0">
                <a:solidFill>
                  <a:schemeClr val="tx1"/>
                </a:solidFill>
                <a:latin typeface="游ゴシック" panose="020B0400000000000000" pitchFamily="50" charset="-128"/>
                <a:ea typeface="游ゴシック" panose="020B0400000000000000" pitchFamily="50" charset="-128"/>
              </a:rPr>
              <a:t>議事メモ</a:t>
            </a:r>
            <a:endParaRPr kumimoji="1" lang="en-US" altLang="ja-JP" sz="1600" b="1" dirty="0" smtClean="0">
              <a:solidFill>
                <a:schemeClr val="tx1"/>
              </a:solidFill>
              <a:latin typeface="游ゴシック" panose="020B0400000000000000" pitchFamily="50" charset="-128"/>
              <a:ea typeface="游ゴシック" panose="020B0400000000000000" pitchFamily="50" charset="-128"/>
            </a:endParaRPr>
          </a:p>
          <a:p>
            <a:pPr marL="50800" indent="0">
              <a:lnSpc>
                <a:spcPct val="100000"/>
              </a:lnSpc>
              <a:buFont typeface="Arial"/>
              <a:buNone/>
            </a:pPr>
            <a:r>
              <a:rPr kumimoji="1" lang="ja-JP" altLang="en-US" sz="1600" b="1" dirty="0" smtClean="0">
                <a:solidFill>
                  <a:schemeClr val="tx1"/>
                </a:solidFill>
                <a:latin typeface="游ゴシック" panose="020B0400000000000000" pitchFamily="50" charset="-128"/>
                <a:ea typeface="游ゴシック" panose="020B0400000000000000" pitchFamily="50" charset="-128"/>
              </a:rPr>
              <a:t>・</a:t>
            </a:r>
            <a:r>
              <a:rPr kumimoji="1" lang="en-US" altLang="ja-JP" sz="1600" b="1" dirty="0" smtClean="0">
                <a:solidFill>
                  <a:schemeClr val="tx1"/>
                </a:solidFill>
                <a:latin typeface="游ゴシック" panose="020B0400000000000000" pitchFamily="50" charset="-128"/>
                <a:ea typeface="游ゴシック" panose="020B0400000000000000" pitchFamily="50" charset="-128"/>
              </a:rPr>
              <a:t>F2F</a:t>
            </a:r>
            <a:r>
              <a:rPr kumimoji="1" lang="ja-JP" altLang="en-US" sz="1600" b="1" dirty="0" smtClean="0">
                <a:solidFill>
                  <a:schemeClr val="tx1"/>
                </a:solidFill>
                <a:latin typeface="游ゴシック" panose="020B0400000000000000" pitchFamily="50" charset="-128"/>
                <a:ea typeface="游ゴシック" panose="020B0400000000000000" pitchFamily="50" charset="-128"/>
              </a:rPr>
              <a:t>の開催は、ありかも</a:t>
            </a:r>
            <a:r>
              <a:rPr kumimoji="1" lang="en-US" altLang="ja-JP" sz="1600" b="1" dirty="0" smtClean="0">
                <a:solidFill>
                  <a:schemeClr val="tx1"/>
                </a:solidFill>
                <a:latin typeface="游ゴシック" panose="020B0400000000000000" pitchFamily="50" charset="-128"/>
                <a:ea typeface="游ゴシック" panose="020B0400000000000000" pitchFamily="50" charset="-128"/>
              </a:rPr>
              <a:t>…</a:t>
            </a:r>
          </a:p>
          <a:p>
            <a:pPr marL="50800" indent="0">
              <a:lnSpc>
                <a:spcPct val="100000"/>
              </a:lnSpc>
              <a:buFont typeface="Arial"/>
              <a:buNone/>
            </a:pPr>
            <a:r>
              <a:rPr kumimoji="1" lang="ja-JP" altLang="en-US" sz="1600" b="1" dirty="0" smtClean="0">
                <a:solidFill>
                  <a:schemeClr val="tx1"/>
                </a:solidFill>
                <a:latin typeface="游ゴシック" panose="020B0400000000000000" pitchFamily="50" charset="-128"/>
                <a:ea typeface="游ゴシック" panose="020B0400000000000000" pitchFamily="50" charset="-128"/>
              </a:rPr>
              <a:t>・オンラインも併催しているとよさそう</a:t>
            </a:r>
            <a:endParaRPr kumimoji="1" lang="en-US" altLang="ja-JP" sz="1600" b="1" dirty="0" smtClean="0">
              <a:solidFill>
                <a:schemeClr val="tx1"/>
              </a:solidFill>
              <a:latin typeface="游ゴシック" panose="020B0400000000000000" pitchFamily="50" charset="-128"/>
              <a:ea typeface="游ゴシック" panose="020B0400000000000000" pitchFamily="50" charset="-128"/>
            </a:endParaRPr>
          </a:p>
          <a:p>
            <a:pPr marL="50800" indent="0">
              <a:lnSpc>
                <a:spcPct val="100000"/>
              </a:lnSpc>
              <a:buFont typeface="Arial"/>
              <a:buNone/>
            </a:pPr>
            <a:r>
              <a:rPr kumimoji="1" lang="ja-JP" altLang="en-US" sz="1600" b="1" dirty="0" smtClean="0">
                <a:solidFill>
                  <a:schemeClr val="tx1"/>
                </a:solidFill>
                <a:latin typeface="游ゴシック" panose="020B0400000000000000" pitchFamily="50" charset="-128"/>
                <a:ea typeface="游ゴシック" panose="020B0400000000000000" pitchFamily="50" charset="-128"/>
              </a:rPr>
              <a:t>・ツールの使い方のビデオとかあるとよいかも</a:t>
            </a:r>
            <a:endParaRPr kumimoji="1" lang="en-US" altLang="ja-JP" sz="1600" b="1" dirty="0" smtClean="0">
              <a:solidFill>
                <a:schemeClr val="tx1"/>
              </a:solidFill>
              <a:latin typeface="游ゴシック" panose="020B0400000000000000" pitchFamily="50" charset="-128"/>
              <a:ea typeface="游ゴシック" panose="020B0400000000000000" pitchFamily="50" charset="-128"/>
            </a:endParaRPr>
          </a:p>
          <a:p>
            <a:pPr marL="50800" indent="0">
              <a:lnSpc>
                <a:spcPct val="100000"/>
              </a:lnSpc>
              <a:buFont typeface="Arial"/>
              <a:buNone/>
            </a:pPr>
            <a:r>
              <a:rPr kumimoji="1" lang="ja-JP" altLang="en-US" sz="1600" b="1" dirty="0" smtClean="0">
                <a:solidFill>
                  <a:schemeClr val="tx1"/>
                </a:solidFill>
                <a:latin typeface="游ゴシック" panose="020B0400000000000000" pitchFamily="50" charset="-128"/>
                <a:ea typeface="游ゴシック" panose="020B0400000000000000" pitchFamily="50" charset="-128"/>
              </a:rPr>
              <a:t>　・インストール、使い方、はまりどころとか</a:t>
            </a:r>
            <a:endParaRPr kumimoji="1" lang="en-US" altLang="ja-JP" sz="1600" b="1" dirty="0" smtClean="0">
              <a:solidFill>
                <a:schemeClr val="tx1"/>
              </a:solidFill>
              <a:latin typeface="游ゴシック" panose="020B0400000000000000" pitchFamily="50" charset="-128"/>
              <a:ea typeface="游ゴシック" panose="020B0400000000000000" pitchFamily="50" charset="-128"/>
            </a:endParaRPr>
          </a:p>
          <a:p>
            <a:pPr marL="50800" indent="0">
              <a:lnSpc>
                <a:spcPct val="100000"/>
              </a:lnSpc>
              <a:buFont typeface="Arial"/>
              <a:buNone/>
            </a:pPr>
            <a:r>
              <a:rPr kumimoji="1" lang="ja-JP" altLang="en-US" sz="1600" b="1" dirty="0" smtClean="0">
                <a:solidFill>
                  <a:schemeClr val="tx1"/>
                </a:solidFill>
                <a:latin typeface="游ゴシック" panose="020B0400000000000000" pitchFamily="50" charset="-128"/>
                <a:ea typeface="游ゴシック" panose="020B0400000000000000" pitchFamily="50" charset="-128"/>
              </a:rPr>
              <a:t>　・教材を検討するチーム　</a:t>
            </a:r>
            <a:endParaRPr kumimoji="1" lang="en-US" altLang="ja-JP" sz="1600" b="1" dirty="0" smtClean="0">
              <a:solidFill>
                <a:schemeClr val="tx1"/>
              </a:solidFill>
              <a:latin typeface="游ゴシック" panose="020B0400000000000000" pitchFamily="50" charset="-128"/>
              <a:ea typeface="游ゴシック" panose="020B0400000000000000" pitchFamily="50" charset="-128"/>
            </a:endParaRPr>
          </a:p>
          <a:p>
            <a:pPr marL="50800" indent="0">
              <a:lnSpc>
                <a:spcPct val="100000"/>
              </a:lnSpc>
              <a:buFont typeface="Arial"/>
              <a:buNone/>
            </a:pPr>
            <a:r>
              <a:rPr kumimoji="1" lang="ja-JP" altLang="en-US" sz="1600" b="1" dirty="0" smtClean="0">
                <a:solidFill>
                  <a:schemeClr val="tx1"/>
                </a:solidFill>
                <a:latin typeface="游ゴシック" panose="020B0400000000000000" pitchFamily="50" charset="-128"/>
                <a:ea typeface="游ゴシック" panose="020B0400000000000000" pitchFamily="50" charset="-128"/>
              </a:rPr>
              <a:t>　　</a:t>
            </a:r>
            <a:r>
              <a:rPr kumimoji="1" lang="en-US" altLang="ja-JP" sz="1600" b="1" dirty="0" smtClean="0">
                <a:solidFill>
                  <a:schemeClr val="tx1"/>
                </a:solidFill>
                <a:latin typeface="游ゴシック" panose="020B0400000000000000" pitchFamily="50" charset="-128"/>
                <a:ea typeface="游ゴシック" panose="020B0400000000000000" pitchFamily="50" charset="-128"/>
              </a:rPr>
              <a:t>Slack</a:t>
            </a:r>
            <a:r>
              <a:rPr kumimoji="1" lang="ja-JP" altLang="en-US" sz="1600" b="1" dirty="0" smtClean="0">
                <a:solidFill>
                  <a:schemeClr val="tx1"/>
                </a:solidFill>
                <a:latin typeface="游ゴシック" panose="020B0400000000000000" pitchFamily="50" charset="-128"/>
                <a:ea typeface="游ゴシック" panose="020B0400000000000000" pitchFamily="50" charset="-128"/>
              </a:rPr>
              <a:t>でアンケートとる？</a:t>
            </a:r>
            <a:endParaRPr kumimoji="1" lang="en-US" altLang="ja-JP" sz="1600" b="1" dirty="0" smtClean="0">
              <a:solidFill>
                <a:schemeClr val="tx1"/>
              </a:solidFill>
              <a:latin typeface="游ゴシック" panose="020B0400000000000000" pitchFamily="50" charset="-128"/>
              <a:ea typeface="游ゴシック" panose="020B0400000000000000" pitchFamily="50" charset="-128"/>
            </a:endParaRPr>
          </a:p>
          <a:p>
            <a:pPr marL="50800" indent="0">
              <a:lnSpc>
                <a:spcPct val="100000"/>
              </a:lnSpc>
              <a:buFont typeface="Arial"/>
              <a:buNone/>
            </a:pPr>
            <a:r>
              <a:rPr kumimoji="1" lang="ja-JP" altLang="en-US" sz="1600" b="1" dirty="0" smtClean="0">
                <a:solidFill>
                  <a:schemeClr val="tx1"/>
                </a:solidFill>
                <a:latin typeface="游ゴシック" panose="020B0400000000000000" pitchFamily="50" charset="-128"/>
                <a:ea typeface="游ゴシック" panose="020B0400000000000000" pitchFamily="50" charset="-128"/>
              </a:rPr>
              <a:t>・定期的</a:t>
            </a:r>
            <a:r>
              <a:rPr kumimoji="1" lang="ja-JP" altLang="en-US" sz="1600" b="1" dirty="0" smtClean="0">
                <a:solidFill>
                  <a:schemeClr val="tx1"/>
                </a:solidFill>
                <a:latin typeface="游ゴシック" panose="020B0400000000000000" pitchFamily="50" charset="-128"/>
                <a:ea typeface="游ゴシック" panose="020B0400000000000000" pitchFamily="50" charset="-128"/>
              </a:rPr>
              <a:t>に開催だと予定が立てやすい</a:t>
            </a:r>
            <a:endParaRPr kumimoji="1" lang="en-US" altLang="ja-JP" sz="1600" b="1" dirty="0" smtClean="0">
              <a:solidFill>
                <a:schemeClr val="tx1"/>
              </a:solidFill>
              <a:latin typeface="游ゴシック" panose="020B0400000000000000" pitchFamily="50" charset="-128"/>
              <a:ea typeface="游ゴシック" panose="020B0400000000000000" pitchFamily="50" charset="-128"/>
            </a:endParaRPr>
          </a:p>
          <a:p>
            <a:pPr marL="50800" indent="0">
              <a:lnSpc>
                <a:spcPct val="100000"/>
              </a:lnSpc>
              <a:buFont typeface="Arial"/>
              <a:buNone/>
            </a:pPr>
            <a:r>
              <a:rPr kumimoji="1" lang="ja-JP" altLang="en-US" sz="1600" b="1" dirty="0" smtClean="0">
                <a:solidFill>
                  <a:schemeClr val="tx1"/>
                </a:solidFill>
                <a:latin typeface="游ゴシック" panose="020B0400000000000000" pitchFamily="50" charset="-128"/>
                <a:ea typeface="游ゴシック" panose="020B0400000000000000" pitchFamily="50" charset="-128"/>
              </a:rPr>
              <a:t>・録画して、不参加の方にも共有してほしい</a:t>
            </a:r>
            <a:endParaRPr kumimoji="1" lang="en-US" altLang="ja-JP" sz="1600" b="1" dirty="0" smtClean="0">
              <a:solidFill>
                <a:schemeClr val="tx1"/>
              </a:solidFill>
              <a:latin typeface="游ゴシック" panose="020B0400000000000000" pitchFamily="50" charset="-128"/>
              <a:ea typeface="游ゴシック" panose="020B0400000000000000" pitchFamily="50" charset="-128"/>
            </a:endParaRPr>
          </a:p>
          <a:p>
            <a:pPr marL="50800" indent="0">
              <a:lnSpc>
                <a:spcPct val="100000"/>
              </a:lnSpc>
              <a:buFont typeface="Arial"/>
              <a:buNone/>
            </a:pPr>
            <a:r>
              <a:rPr kumimoji="1" lang="ja-JP" altLang="en-US" sz="1600" b="1" dirty="0" smtClean="0">
                <a:solidFill>
                  <a:schemeClr val="tx1"/>
                </a:solidFill>
                <a:latin typeface="游ゴシック" panose="020B0400000000000000" pitchFamily="50" charset="-128"/>
                <a:ea typeface="游ゴシック" panose="020B0400000000000000" pitchFamily="50" charset="-128"/>
              </a:rPr>
              <a:t>　</a:t>
            </a:r>
            <a:endParaRPr kumimoji="1" lang="en-US" altLang="ja-JP" sz="1600" b="1" dirty="0" smtClean="0">
              <a:solidFill>
                <a:schemeClr val="tx1"/>
              </a:solidFill>
              <a:latin typeface="游ゴシック" panose="020B0400000000000000" pitchFamily="50" charset="-128"/>
              <a:ea typeface="游ゴシック" panose="020B0400000000000000" pitchFamily="50" charset="-128"/>
            </a:endParaRPr>
          </a:p>
          <a:p>
            <a:pPr marL="50800" indent="0">
              <a:lnSpc>
                <a:spcPct val="100000"/>
              </a:lnSpc>
              <a:buFont typeface="Arial"/>
              <a:buNone/>
            </a:pPr>
            <a:endParaRPr kumimoji="1" lang="en-US" altLang="ja-JP" sz="1600" b="1" dirty="0" smtClean="0">
              <a:solidFill>
                <a:schemeClr val="tx1"/>
              </a:solidFill>
              <a:latin typeface="游ゴシック" panose="020B0400000000000000" pitchFamily="50" charset="-128"/>
              <a:ea typeface="游ゴシック" panose="020B0400000000000000" pitchFamily="50" charset="-128"/>
            </a:endParaRPr>
          </a:p>
        </p:txBody>
      </p:sp>
      <p:sp>
        <p:nvSpPr>
          <p:cNvPr id="7" name="フッター プレースホルダー 6"/>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1062235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33835</TotalTime>
  <Words>720</Words>
  <Application>Microsoft Office PowerPoint</Application>
  <PresentationFormat>ワイド画面</PresentationFormat>
  <Paragraphs>162</Paragraphs>
  <Slides>10</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Meiryo UI</vt:lpstr>
      <vt:lpstr>メイリオ</vt:lpstr>
      <vt:lpstr>游ゴシック</vt:lpstr>
      <vt:lpstr>Arial</vt:lpstr>
      <vt:lpstr>Calibri</vt:lpstr>
      <vt:lpstr>Office Theme</vt:lpstr>
      <vt:lpstr>OpenChain Japan Work Group Tooling Sub-Group 第10回ミーティング</vt:lpstr>
      <vt:lpstr>Antitrust Policy Notice</vt:lpstr>
      <vt:lpstr>Tooling SG の目的</vt:lpstr>
      <vt:lpstr>Tooling SG の活動内容</vt:lpstr>
      <vt:lpstr>今回のアジェンダ</vt:lpstr>
      <vt:lpstr>本日の参加者 (所属組織名 a-z, あーわ順)</vt:lpstr>
      <vt:lpstr>今回のアジェンダ</vt:lpstr>
      <vt:lpstr>発表・その他 (情報共有等)</vt:lpstr>
      <vt:lpstr>今後のTooling SGの運営について</vt:lpstr>
      <vt:lpstr>次回(第11回)の案内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f8309610</dc:creator>
  <cp:lastModifiedBy>ninjouji takashi(忍頂寺 毅 □ＳＷＣ◯ＡＣＴ)</cp:lastModifiedBy>
  <cp:revision>283</cp:revision>
  <dcterms:modified xsi:type="dcterms:W3CDTF">2020-05-22T19:39:08Z</dcterms:modified>
</cp:coreProperties>
</file>