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7" r:id="rId2"/>
    <p:sldId id="262" r:id="rId3"/>
    <p:sldId id="259" r:id="rId4"/>
    <p:sldId id="263" r:id="rId5"/>
    <p:sldId id="258" r:id="rId6"/>
    <p:sldId id="265" r:id="rId7"/>
    <p:sldId id="260" r:id="rId8"/>
    <p:sldId id="264" r:id="rId9"/>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0D074-0100-47D3-BF20-05B0C507CD89}" v="6" dt="2023-09-02T07:44:39.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1404" y="56"/>
      </p:cViewPr>
      <p:guideLst/>
    </p:cSldViewPr>
  </p:slid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駿人 豊田" userId="c62c9ec38cef7f62" providerId="LiveId" clId="{8670D074-0100-47D3-BF20-05B0C507CD89}"/>
    <pc:docChg chg="custSel addSld delSld modSld">
      <pc:chgData name="駿人 豊田" userId="c62c9ec38cef7f62" providerId="LiveId" clId="{8670D074-0100-47D3-BF20-05B0C507CD89}" dt="2023-09-02T07:44:49.613" v="785" actId="1076"/>
      <pc:docMkLst>
        <pc:docMk/>
      </pc:docMkLst>
      <pc:sldChg chg="del">
        <pc:chgData name="駿人 豊田" userId="c62c9ec38cef7f62" providerId="LiveId" clId="{8670D074-0100-47D3-BF20-05B0C507CD89}" dt="2023-08-09T21:58:41.854" v="0" actId="2696"/>
        <pc:sldMkLst>
          <pc:docMk/>
          <pc:sldMk cId="232647094" sldId="261"/>
        </pc:sldMkLst>
      </pc:sldChg>
      <pc:sldChg chg="addSp modSp new mod">
        <pc:chgData name="駿人 豊田" userId="c62c9ec38cef7f62" providerId="LiveId" clId="{8670D074-0100-47D3-BF20-05B0C507CD89}" dt="2023-08-10T01:51:00.755" v="766" actId="313"/>
        <pc:sldMkLst>
          <pc:docMk/>
          <pc:sldMk cId="2236662111" sldId="264"/>
        </pc:sldMkLst>
        <pc:spChg chg="mod">
          <ac:chgData name="駿人 豊田" userId="c62c9ec38cef7f62" providerId="LiveId" clId="{8670D074-0100-47D3-BF20-05B0C507CD89}" dt="2023-08-09T22:03:09.752" v="170" actId="20577"/>
          <ac:spMkLst>
            <pc:docMk/>
            <pc:sldMk cId="2236662111" sldId="264"/>
            <ac:spMk id="2" creationId="{99637C32-A404-BDB5-2E10-C425A7A353F3}"/>
          </ac:spMkLst>
        </pc:spChg>
        <pc:spChg chg="add mod">
          <ac:chgData name="駿人 豊田" userId="c62c9ec38cef7f62" providerId="LiveId" clId="{8670D074-0100-47D3-BF20-05B0C507CD89}" dt="2023-08-10T01:51:00.755" v="766" actId="313"/>
          <ac:spMkLst>
            <pc:docMk/>
            <pc:sldMk cId="2236662111" sldId="264"/>
            <ac:spMk id="3" creationId="{EFEE853E-01C5-9C41-CBEB-7AF868FA75AC}"/>
          </ac:spMkLst>
        </pc:spChg>
      </pc:sldChg>
      <pc:sldChg chg="modSp add mod">
        <pc:chgData name="駿人 豊田" userId="c62c9ec38cef7f62" providerId="LiveId" clId="{8670D074-0100-47D3-BF20-05B0C507CD89}" dt="2023-09-02T07:44:49.613" v="785" actId="1076"/>
        <pc:sldMkLst>
          <pc:docMk/>
          <pc:sldMk cId="1816715730" sldId="265"/>
        </pc:sldMkLst>
        <pc:spChg chg="mod">
          <ac:chgData name="駿人 豊田" userId="c62c9ec38cef7f62" providerId="LiveId" clId="{8670D074-0100-47D3-BF20-05B0C507CD89}" dt="2023-09-02T07:44:47.171" v="784" actId="20577"/>
          <ac:spMkLst>
            <pc:docMk/>
            <pc:sldMk cId="1816715730" sldId="265"/>
            <ac:spMk id="2" creationId="{A48C546F-CFCE-7CCD-7201-5C467B791B3F}"/>
          </ac:spMkLst>
        </pc:spChg>
        <pc:picChg chg="mod">
          <ac:chgData name="駿人 豊田" userId="c62c9ec38cef7f62" providerId="LiveId" clId="{8670D074-0100-47D3-BF20-05B0C507CD89}" dt="2023-09-02T07:44:49.613" v="785" actId="1076"/>
          <ac:picMkLst>
            <pc:docMk/>
            <pc:sldMk cId="1816715730" sldId="265"/>
            <ac:picMk id="3" creationId="{BC9905DA-0D91-4DD2-1AAE-FC45FC22FC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D4139-2981-4B3F-80DD-EB49F9BC2AF3}" type="datetimeFigureOut">
              <a:rPr lang="en-US" smtClean="0"/>
              <a:t>9/2/2023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69782-361C-46D2-8831-59A445DB3277}" type="slidenum">
              <a:rPr lang="en-US" smtClean="0"/>
              <a:t>‹#›</a:t>
            </a:fld>
            <a:endParaRPr lang="en-US"/>
          </a:p>
        </p:txBody>
      </p:sp>
    </p:spTree>
    <p:extLst>
      <p:ext uri="{BB962C8B-B14F-4D97-AF65-F5344CB8AC3E}">
        <p14:creationId xmlns:p14="http://schemas.microsoft.com/office/powerpoint/2010/main" val="383373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61" y="280432"/>
            <a:ext cx="2744856" cy="824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72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1_最終ページ">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042" y="2549560"/>
            <a:ext cx="5501920" cy="16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06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Line 9"/>
          <p:cNvSpPr>
            <a:spLocks noChangeShapeType="1"/>
          </p:cNvSpPr>
          <p:nvPr/>
        </p:nvSpPr>
        <p:spPr bwMode="auto">
          <a:xfrm>
            <a:off x="0" y="609600"/>
            <a:ext cx="9144000" cy="0"/>
          </a:xfrm>
          <a:prstGeom prst="line">
            <a:avLst/>
          </a:prstGeom>
          <a:noFill/>
          <a:ln w="38100">
            <a:solidFill>
              <a:srgbClr val="0070C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ja-JP" altLang="en-US"/>
          </a:p>
        </p:txBody>
      </p:sp>
      <p:sp>
        <p:nvSpPr>
          <p:cNvPr id="4" name="正方形/長方形 3"/>
          <p:cNvSpPr/>
          <p:nvPr/>
        </p:nvSpPr>
        <p:spPr>
          <a:xfrm>
            <a:off x="8675688" y="0"/>
            <a:ext cx="468312" cy="404813"/>
          </a:xfrm>
          <a:prstGeom prst="rect">
            <a:avLst/>
          </a:prstGeom>
          <a:solidFill>
            <a:schemeClr val="tx2">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tIns="36000" rIns="36000" bIns="36000" anchor="ctr"/>
          <a:lstStyle>
            <a:lvl1pPr>
              <a:defRPr kumimoji="1">
                <a:solidFill>
                  <a:schemeClr val="tx1"/>
                </a:solidFill>
                <a:latin typeface="Calibri" panose="020F0502020204030204" pitchFamily="34" charset="0"/>
                <a:ea typeface="MS PGothic" panose="020B0600070205080204" pitchFamily="34" charset="-128"/>
              </a:defRPr>
            </a:lvl1pPr>
            <a:lvl2pPr marL="742950" indent="-285750">
              <a:defRPr kumimoji="1">
                <a:solidFill>
                  <a:schemeClr val="tx1"/>
                </a:solidFill>
                <a:latin typeface="Calibri" panose="020F0502020204030204" pitchFamily="34" charset="0"/>
                <a:ea typeface="MS PGothic" panose="020B0600070205080204" pitchFamily="34" charset="-128"/>
              </a:defRPr>
            </a:lvl2pPr>
            <a:lvl3pPr marL="1143000" indent="-228600">
              <a:defRPr kumimoji="1">
                <a:solidFill>
                  <a:schemeClr val="tx1"/>
                </a:solidFill>
                <a:latin typeface="Calibri" panose="020F0502020204030204" pitchFamily="34" charset="0"/>
                <a:ea typeface="MS PGothic" panose="020B0600070205080204" pitchFamily="34" charset="-128"/>
              </a:defRPr>
            </a:lvl3pPr>
            <a:lvl4pPr marL="1600200" indent="-228600">
              <a:defRPr kumimoji="1">
                <a:solidFill>
                  <a:schemeClr val="tx1"/>
                </a:solidFill>
                <a:latin typeface="Calibri" panose="020F0502020204030204" pitchFamily="34" charset="0"/>
                <a:ea typeface="MS PGothic" panose="020B0600070205080204" pitchFamily="34" charset="-128"/>
              </a:defRPr>
            </a:lvl4pPr>
            <a:lvl5pPr marL="2057400" indent="-228600">
              <a:defRPr kumimoji="1">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9pPr>
          </a:lstStyle>
          <a:p>
            <a:pPr algn="ctr" eaLnBrk="1" hangingPunct="1">
              <a:defRPr/>
            </a:pPr>
            <a:fld id="{4E59153C-E17F-4959-A9AB-44A0F439A99B}" type="slidenum">
              <a:rPr lang="ja-JP" altLang="en-US" sz="1600" smtClean="0">
                <a:solidFill>
                  <a:srgbClr val="FFFFFF"/>
                </a:solidFill>
                <a:latin typeface="Meiryo UI" panose="020B0604030504040204" pitchFamily="34" charset="-128"/>
                <a:ea typeface="Meiryo UI" panose="020B0604030504040204" pitchFamily="34" charset="-128"/>
                <a:cs typeface="Meiryo UI" panose="020B0604030504040204" pitchFamily="34" charset="-128"/>
              </a:rPr>
              <a:pPr algn="ctr" eaLnBrk="1" hangingPunct="1">
                <a:defRPr/>
              </a:pPr>
              <a:t>‹#›</a:t>
            </a:fld>
            <a:endParaRPr lang="ja-JP" altLang="en-US" sz="1600">
              <a:solidFill>
                <a:srgbClr val="FFFFFF"/>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 name="タイトル 1"/>
          <p:cNvSpPr>
            <a:spLocks noGrp="1"/>
          </p:cNvSpPr>
          <p:nvPr>
            <p:ph type="title"/>
          </p:nvPr>
        </p:nvSpPr>
        <p:spPr>
          <a:xfrm>
            <a:off x="0" y="0"/>
            <a:ext cx="8532440" cy="609600"/>
          </a:xfrm>
        </p:spPr>
        <p:txBody>
          <a:bodyPr lIns="36000">
            <a:noAutofit/>
          </a:bodyPr>
          <a:lstStyle>
            <a:lvl1pPr marL="180975" indent="0" algn="l">
              <a:defRPr sz="2400" b="1" u="none">
                <a:solidFill>
                  <a:schemeClr val="tx2">
                    <a:lumMod val="75000"/>
                  </a:schemeClr>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a:t>マスター 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fld id="{8730AD8A-6AB2-4C48-885D-F598DDFD4B89}" type="datetimeFigureOut">
              <a:rPr kumimoji="1" lang="ja-JP" altLang="en-US" smtClean="0"/>
              <a:t>2023/9/2</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7234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3" name="Line 9"/>
          <p:cNvSpPr>
            <a:spLocks noChangeShapeType="1"/>
          </p:cNvSpPr>
          <p:nvPr/>
        </p:nvSpPr>
        <p:spPr bwMode="auto">
          <a:xfrm>
            <a:off x="0" y="609600"/>
            <a:ext cx="9144000" cy="0"/>
          </a:xfrm>
          <a:prstGeom prst="line">
            <a:avLst/>
          </a:prstGeom>
          <a:noFill/>
          <a:ln w="38100">
            <a:solidFill>
              <a:srgbClr val="0070C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ja-JP" altLang="en-US"/>
          </a:p>
        </p:txBody>
      </p:sp>
      <p:sp>
        <p:nvSpPr>
          <p:cNvPr id="4" name="正方形/長方形 3"/>
          <p:cNvSpPr/>
          <p:nvPr/>
        </p:nvSpPr>
        <p:spPr>
          <a:xfrm>
            <a:off x="8675688" y="0"/>
            <a:ext cx="468312" cy="404813"/>
          </a:xfrm>
          <a:prstGeom prst="rect">
            <a:avLst/>
          </a:prstGeom>
          <a:solidFill>
            <a:schemeClr val="tx2">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tIns="36000" rIns="36000" bIns="36000" anchor="ctr"/>
          <a:lstStyle>
            <a:lvl1pPr>
              <a:defRPr kumimoji="1">
                <a:solidFill>
                  <a:schemeClr val="tx1"/>
                </a:solidFill>
                <a:latin typeface="Calibri" panose="020F0502020204030204" pitchFamily="34" charset="0"/>
                <a:ea typeface="MS PGothic" panose="020B0600070205080204" pitchFamily="34" charset="-128"/>
              </a:defRPr>
            </a:lvl1pPr>
            <a:lvl2pPr marL="742950" indent="-285750">
              <a:defRPr kumimoji="1">
                <a:solidFill>
                  <a:schemeClr val="tx1"/>
                </a:solidFill>
                <a:latin typeface="Calibri" panose="020F0502020204030204" pitchFamily="34" charset="0"/>
                <a:ea typeface="MS PGothic" panose="020B0600070205080204" pitchFamily="34" charset="-128"/>
              </a:defRPr>
            </a:lvl2pPr>
            <a:lvl3pPr marL="1143000" indent="-228600">
              <a:defRPr kumimoji="1">
                <a:solidFill>
                  <a:schemeClr val="tx1"/>
                </a:solidFill>
                <a:latin typeface="Calibri" panose="020F0502020204030204" pitchFamily="34" charset="0"/>
                <a:ea typeface="MS PGothic" panose="020B0600070205080204" pitchFamily="34" charset="-128"/>
              </a:defRPr>
            </a:lvl3pPr>
            <a:lvl4pPr marL="1600200" indent="-228600">
              <a:defRPr kumimoji="1">
                <a:solidFill>
                  <a:schemeClr val="tx1"/>
                </a:solidFill>
                <a:latin typeface="Calibri" panose="020F0502020204030204" pitchFamily="34" charset="0"/>
                <a:ea typeface="MS PGothic" panose="020B0600070205080204" pitchFamily="34" charset="-128"/>
              </a:defRPr>
            </a:lvl4pPr>
            <a:lvl5pPr marL="2057400" indent="-228600">
              <a:defRPr kumimoji="1">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9pPr>
          </a:lstStyle>
          <a:p>
            <a:pPr algn="ctr" eaLnBrk="1" hangingPunct="1">
              <a:defRPr/>
            </a:pPr>
            <a:fld id="{4E59153C-E17F-4959-A9AB-44A0F439A99B}" type="slidenum">
              <a:rPr lang="ja-JP" altLang="en-US" sz="1600" smtClean="0">
                <a:solidFill>
                  <a:srgbClr val="FFFFFF"/>
                </a:solidFill>
                <a:latin typeface="Meiryo UI" panose="020B0604030504040204" pitchFamily="34" charset="-128"/>
                <a:ea typeface="Meiryo UI" panose="020B0604030504040204" pitchFamily="34" charset="-128"/>
                <a:cs typeface="Meiryo UI" panose="020B0604030504040204" pitchFamily="34" charset="-128"/>
              </a:rPr>
              <a:pPr algn="ctr" eaLnBrk="1" hangingPunct="1">
                <a:defRPr/>
              </a:pPr>
              <a:t>‹#›</a:t>
            </a:fld>
            <a:endParaRPr lang="ja-JP" altLang="en-US" sz="1600">
              <a:solidFill>
                <a:srgbClr val="FFFFFF"/>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 name="タイトル 1"/>
          <p:cNvSpPr>
            <a:spLocks noGrp="1"/>
          </p:cNvSpPr>
          <p:nvPr>
            <p:ph type="title"/>
          </p:nvPr>
        </p:nvSpPr>
        <p:spPr>
          <a:xfrm>
            <a:off x="0" y="0"/>
            <a:ext cx="8532440" cy="609600"/>
          </a:xfrm>
        </p:spPr>
        <p:txBody>
          <a:bodyPr lIns="36000">
            <a:noAutofit/>
          </a:bodyPr>
          <a:lstStyle>
            <a:lvl1pPr marL="180975" indent="0" algn="l">
              <a:defRPr sz="2400" b="1" u="none">
                <a:solidFill>
                  <a:schemeClr val="tx2">
                    <a:lumMod val="75000"/>
                  </a:schemeClr>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a:t>マスター 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fld id="{8730AD8A-6AB2-4C48-885D-F598DDFD4B89}" type="datetimeFigureOut">
              <a:rPr kumimoji="1" lang="ja-JP" altLang="en-US" smtClean="0"/>
              <a:t>2023/9/2</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
        <p:nvSpPr>
          <p:cNvPr id="8" name="テキスト ボックス 1">
            <a:extLst>
              <a:ext uri="{FF2B5EF4-FFF2-40B4-BE49-F238E27FC236}">
                <a16:creationId xmlns:a16="http://schemas.microsoft.com/office/drawing/2014/main" id="{2CF896C5-2524-4510-98EC-AA9DFF52610A}"/>
              </a:ext>
            </a:extLst>
          </p:cNvPr>
          <p:cNvSpPr txBox="1">
            <a:spLocks noChangeArrowheads="1"/>
          </p:cNvSpPr>
          <p:nvPr/>
        </p:nvSpPr>
        <p:spPr bwMode="auto">
          <a:xfrm>
            <a:off x="7297348" y="16971"/>
            <a:ext cx="1306716" cy="37087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eaLnBrk="0" hangingPunct="0">
              <a:spcBef>
                <a:spcPct val="20000"/>
              </a:spcBef>
              <a:buChar char="•"/>
              <a:defRPr kumimoji="1" sz="2000">
                <a:solidFill>
                  <a:schemeClr val="tx1"/>
                </a:solidFill>
                <a:latin typeface="メイリオ" pitchFamily="50" charset="-128"/>
                <a:ea typeface="メイリオ" pitchFamily="50" charset="-128"/>
                <a:cs typeface="メイリオ" pitchFamily="50" charset="-128"/>
              </a:defRPr>
            </a:lvl1pPr>
            <a:lvl2pPr marL="742950" indent="-285750" eaLnBrk="0" hangingPunct="0">
              <a:spcBef>
                <a:spcPct val="20000"/>
              </a:spcBef>
              <a:buChar char="–"/>
              <a:defRPr kumimoji="1">
                <a:solidFill>
                  <a:schemeClr val="tx1"/>
                </a:solidFill>
                <a:latin typeface="メイリオ" pitchFamily="50" charset="-128"/>
                <a:ea typeface="メイリオ" pitchFamily="50" charset="-128"/>
                <a:cs typeface="メイリオ" pitchFamily="50" charset="-128"/>
              </a:defRPr>
            </a:lvl2pPr>
            <a:lvl3pPr marL="1143000" indent="-228600" eaLnBrk="0" hangingPunct="0">
              <a:spcBef>
                <a:spcPct val="20000"/>
              </a:spcBef>
              <a:buChar char="•"/>
              <a:defRPr kumimoji="1" sz="1600">
                <a:solidFill>
                  <a:schemeClr val="tx1"/>
                </a:solidFill>
                <a:latin typeface="メイリオ" pitchFamily="50" charset="-128"/>
                <a:ea typeface="メイリオ" pitchFamily="50" charset="-128"/>
                <a:cs typeface="メイリオ" pitchFamily="50" charset="-128"/>
              </a:defRPr>
            </a:lvl3pPr>
            <a:lvl4pPr marL="1600200" indent="-228600" eaLnBrk="0" hangingPunct="0">
              <a:spcBef>
                <a:spcPct val="20000"/>
              </a:spcBef>
              <a:buChar char="–"/>
              <a:defRPr kumimoji="1" sz="1400">
                <a:solidFill>
                  <a:schemeClr val="tx1"/>
                </a:solidFill>
                <a:latin typeface="メイリオ" pitchFamily="50" charset="-128"/>
                <a:ea typeface="メイリオ" pitchFamily="50" charset="-128"/>
                <a:cs typeface="メイリオ" pitchFamily="50" charset="-128"/>
              </a:defRPr>
            </a:lvl4pPr>
            <a:lvl5pPr marL="2057400" indent="-228600" eaLnBrk="0" hangingPunct="0">
              <a:spcBef>
                <a:spcPct val="20000"/>
              </a:spcBef>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6pPr>
            <a:lvl7pPr marL="29718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7pPr>
            <a:lvl8pPr marL="34290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8pPr>
            <a:lvl9pPr marL="38862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9pPr>
          </a:lstStyle>
          <a:p>
            <a:pPr algn="ctr" eaLnBrk="1" fontAlgn="auto" hangingPunct="1">
              <a:spcBef>
                <a:spcPct val="0"/>
              </a:spcBef>
              <a:spcAft>
                <a:spcPts val="0"/>
              </a:spcAft>
              <a:buFontTx/>
              <a:buNone/>
            </a:pPr>
            <a:r>
              <a:rPr lang="en-US" altLang="ja-JP" sz="1100" dirty="0">
                <a:solidFill>
                  <a:srgbClr val="FF0000"/>
                </a:solidFill>
              </a:rPr>
              <a:t>Secret(</a:t>
            </a:r>
            <a:r>
              <a:rPr lang="ja-JP" altLang="en-US" sz="1100" dirty="0">
                <a:solidFill>
                  <a:srgbClr val="FF0000"/>
                </a:solidFill>
              </a:rPr>
              <a:t>秘</a:t>
            </a:r>
            <a:r>
              <a:rPr lang="en-US" altLang="ja-JP" sz="1100" dirty="0">
                <a:solidFill>
                  <a:srgbClr val="FF0000"/>
                </a:solidFill>
              </a:rPr>
              <a:t>)</a:t>
            </a:r>
            <a:endParaRPr lang="ja-JP" altLang="en-US" sz="1100" dirty="0">
              <a:solidFill>
                <a:srgbClr val="FF0000"/>
              </a:solidFill>
            </a:endParaRPr>
          </a:p>
        </p:txBody>
      </p:sp>
    </p:spTree>
    <p:extLst>
      <p:ext uri="{BB962C8B-B14F-4D97-AF65-F5344CB8AC3E}">
        <p14:creationId xmlns:p14="http://schemas.microsoft.com/office/powerpoint/2010/main" val="126291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タイトルとコンテンツ">
    <p:spTree>
      <p:nvGrpSpPr>
        <p:cNvPr id="1" name=""/>
        <p:cNvGrpSpPr/>
        <p:nvPr/>
      </p:nvGrpSpPr>
      <p:grpSpPr>
        <a:xfrm>
          <a:off x="0" y="0"/>
          <a:ext cx="0" cy="0"/>
          <a:chOff x="0" y="0"/>
          <a:chExt cx="0" cy="0"/>
        </a:xfrm>
      </p:grpSpPr>
      <p:sp>
        <p:nvSpPr>
          <p:cNvPr id="3" name="Line 9"/>
          <p:cNvSpPr>
            <a:spLocks noChangeShapeType="1"/>
          </p:cNvSpPr>
          <p:nvPr/>
        </p:nvSpPr>
        <p:spPr bwMode="auto">
          <a:xfrm>
            <a:off x="0" y="609600"/>
            <a:ext cx="9144000" cy="0"/>
          </a:xfrm>
          <a:prstGeom prst="line">
            <a:avLst/>
          </a:prstGeom>
          <a:noFill/>
          <a:ln w="38100">
            <a:solidFill>
              <a:srgbClr val="0070C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ja-JP" altLang="en-US"/>
          </a:p>
        </p:txBody>
      </p:sp>
      <p:sp>
        <p:nvSpPr>
          <p:cNvPr id="4" name="正方形/長方形 3"/>
          <p:cNvSpPr/>
          <p:nvPr/>
        </p:nvSpPr>
        <p:spPr>
          <a:xfrm>
            <a:off x="8675688" y="0"/>
            <a:ext cx="468312" cy="404813"/>
          </a:xfrm>
          <a:prstGeom prst="rect">
            <a:avLst/>
          </a:prstGeom>
          <a:solidFill>
            <a:schemeClr val="tx2">
              <a:lumMod val="60000"/>
              <a:lumOff val="40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72000" tIns="36000" rIns="36000" bIns="36000" anchor="ctr"/>
          <a:lstStyle>
            <a:lvl1pPr>
              <a:defRPr kumimoji="1">
                <a:solidFill>
                  <a:schemeClr val="tx1"/>
                </a:solidFill>
                <a:latin typeface="Calibri" panose="020F0502020204030204" pitchFamily="34" charset="0"/>
                <a:ea typeface="MS PGothic" panose="020B0600070205080204" pitchFamily="34" charset="-128"/>
              </a:defRPr>
            </a:lvl1pPr>
            <a:lvl2pPr marL="742950" indent="-285750">
              <a:defRPr kumimoji="1">
                <a:solidFill>
                  <a:schemeClr val="tx1"/>
                </a:solidFill>
                <a:latin typeface="Calibri" panose="020F0502020204030204" pitchFamily="34" charset="0"/>
                <a:ea typeface="MS PGothic" panose="020B0600070205080204" pitchFamily="34" charset="-128"/>
              </a:defRPr>
            </a:lvl2pPr>
            <a:lvl3pPr marL="1143000" indent="-228600">
              <a:defRPr kumimoji="1">
                <a:solidFill>
                  <a:schemeClr val="tx1"/>
                </a:solidFill>
                <a:latin typeface="Calibri" panose="020F0502020204030204" pitchFamily="34" charset="0"/>
                <a:ea typeface="MS PGothic" panose="020B0600070205080204" pitchFamily="34" charset="-128"/>
              </a:defRPr>
            </a:lvl3pPr>
            <a:lvl4pPr marL="1600200" indent="-228600">
              <a:defRPr kumimoji="1">
                <a:solidFill>
                  <a:schemeClr val="tx1"/>
                </a:solidFill>
                <a:latin typeface="Calibri" panose="020F0502020204030204" pitchFamily="34" charset="0"/>
                <a:ea typeface="MS PGothic" panose="020B0600070205080204" pitchFamily="34" charset="-128"/>
              </a:defRPr>
            </a:lvl4pPr>
            <a:lvl5pPr marL="2057400" indent="-228600">
              <a:defRPr kumimoji="1">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MS PGothic" panose="020B0600070205080204" pitchFamily="34" charset="-128"/>
              </a:defRPr>
            </a:lvl9pPr>
          </a:lstStyle>
          <a:p>
            <a:pPr algn="ctr" eaLnBrk="1" hangingPunct="1">
              <a:defRPr/>
            </a:pPr>
            <a:fld id="{4E59153C-E17F-4959-A9AB-44A0F439A99B}" type="slidenum">
              <a:rPr lang="ja-JP" altLang="en-US" sz="1600" smtClean="0">
                <a:solidFill>
                  <a:srgbClr val="FFFFFF"/>
                </a:solidFill>
                <a:latin typeface="Meiryo UI" panose="020B0604030504040204" pitchFamily="34" charset="-128"/>
                <a:ea typeface="Meiryo UI" panose="020B0604030504040204" pitchFamily="34" charset="-128"/>
                <a:cs typeface="Meiryo UI" panose="020B0604030504040204" pitchFamily="34" charset="-128"/>
              </a:rPr>
              <a:pPr algn="ctr" eaLnBrk="1" hangingPunct="1">
                <a:defRPr/>
              </a:pPr>
              <a:t>‹#›</a:t>
            </a:fld>
            <a:endParaRPr lang="ja-JP" altLang="en-US" sz="1600">
              <a:solidFill>
                <a:srgbClr val="FFFFFF"/>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 name="タイトル 1"/>
          <p:cNvSpPr>
            <a:spLocks noGrp="1"/>
          </p:cNvSpPr>
          <p:nvPr>
            <p:ph type="title"/>
          </p:nvPr>
        </p:nvSpPr>
        <p:spPr>
          <a:xfrm>
            <a:off x="0" y="0"/>
            <a:ext cx="8532440" cy="609600"/>
          </a:xfrm>
        </p:spPr>
        <p:txBody>
          <a:bodyPr lIns="36000">
            <a:noAutofit/>
          </a:bodyPr>
          <a:lstStyle>
            <a:lvl1pPr marL="180975" indent="0" algn="l">
              <a:defRPr sz="2400" b="1" u="none">
                <a:solidFill>
                  <a:schemeClr val="tx2">
                    <a:lumMod val="75000"/>
                  </a:schemeClr>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a:t>マスター 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fld id="{8730AD8A-6AB2-4C48-885D-F598DDFD4B89}" type="datetimeFigureOut">
              <a:rPr kumimoji="1" lang="ja-JP" altLang="en-US" smtClean="0"/>
              <a:t>2023/9/2</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
        <p:nvSpPr>
          <p:cNvPr id="8" name="テキスト ボックス 1">
            <a:extLst>
              <a:ext uri="{FF2B5EF4-FFF2-40B4-BE49-F238E27FC236}">
                <a16:creationId xmlns:a16="http://schemas.microsoft.com/office/drawing/2014/main" id="{089FBE7F-B0B0-49E6-A59F-2C0F6E56ED31}"/>
              </a:ext>
            </a:extLst>
          </p:cNvPr>
          <p:cNvSpPr txBox="1">
            <a:spLocks noChangeArrowheads="1"/>
          </p:cNvSpPr>
          <p:nvPr/>
        </p:nvSpPr>
        <p:spPr bwMode="auto">
          <a:xfrm>
            <a:off x="7297348" y="35481"/>
            <a:ext cx="1306716"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1">
            <a:noAutofit/>
          </a:bodyPr>
          <a:lstStyle>
            <a:lvl1pPr eaLnBrk="0" hangingPunct="0">
              <a:spcBef>
                <a:spcPct val="20000"/>
              </a:spcBef>
              <a:buChar char="•"/>
              <a:defRPr kumimoji="1" sz="2000">
                <a:solidFill>
                  <a:schemeClr val="tx1"/>
                </a:solidFill>
                <a:latin typeface="メイリオ" pitchFamily="50" charset="-128"/>
                <a:ea typeface="メイリオ" pitchFamily="50" charset="-128"/>
                <a:cs typeface="メイリオ" pitchFamily="50" charset="-128"/>
              </a:defRPr>
            </a:lvl1pPr>
            <a:lvl2pPr marL="742950" indent="-285750" eaLnBrk="0" hangingPunct="0">
              <a:spcBef>
                <a:spcPct val="20000"/>
              </a:spcBef>
              <a:buChar char="–"/>
              <a:defRPr kumimoji="1">
                <a:solidFill>
                  <a:schemeClr val="tx1"/>
                </a:solidFill>
                <a:latin typeface="メイリオ" pitchFamily="50" charset="-128"/>
                <a:ea typeface="メイリオ" pitchFamily="50" charset="-128"/>
                <a:cs typeface="メイリオ" pitchFamily="50" charset="-128"/>
              </a:defRPr>
            </a:lvl2pPr>
            <a:lvl3pPr marL="1143000" indent="-228600" eaLnBrk="0" hangingPunct="0">
              <a:spcBef>
                <a:spcPct val="20000"/>
              </a:spcBef>
              <a:buChar char="•"/>
              <a:defRPr kumimoji="1" sz="1600">
                <a:solidFill>
                  <a:schemeClr val="tx1"/>
                </a:solidFill>
                <a:latin typeface="メイリオ" pitchFamily="50" charset="-128"/>
                <a:ea typeface="メイリオ" pitchFamily="50" charset="-128"/>
                <a:cs typeface="メイリオ" pitchFamily="50" charset="-128"/>
              </a:defRPr>
            </a:lvl3pPr>
            <a:lvl4pPr marL="1600200" indent="-228600" eaLnBrk="0" hangingPunct="0">
              <a:spcBef>
                <a:spcPct val="20000"/>
              </a:spcBef>
              <a:buChar char="–"/>
              <a:defRPr kumimoji="1" sz="1400">
                <a:solidFill>
                  <a:schemeClr val="tx1"/>
                </a:solidFill>
                <a:latin typeface="メイリオ" pitchFamily="50" charset="-128"/>
                <a:ea typeface="メイリオ" pitchFamily="50" charset="-128"/>
                <a:cs typeface="メイリオ" pitchFamily="50" charset="-128"/>
              </a:defRPr>
            </a:lvl4pPr>
            <a:lvl5pPr marL="2057400" indent="-228600" eaLnBrk="0" hangingPunct="0">
              <a:spcBef>
                <a:spcPct val="20000"/>
              </a:spcBef>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6pPr>
            <a:lvl7pPr marL="29718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7pPr>
            <a:lvl8pPr marL="34290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8pPr>
            <a:lvl9pPr marL="3886200" indent="-228600" eaLnBrk="0" fontAlgn="base" hangingPunct="0">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9pPr>
          </a:lstStyle>
          <a:p>
            <a:pPr algn="ctr" eaLnBrk="1" fontAlgn="auto" hangingPunct="1">
              <a:spcBef>
                <a:spcPct val="0"/>
              </a:spcBef>
              <a:spcAft>
                <a:spcPts val="0"/>
              </a:spcAft>
              <a:buFontTx/>
              <a:buNone/>
            </a:pPr>
            <a:r>
              <a:rPr lang="en-US" altLang="ja-JP" sz="900" dirty="0">
                <a:solidFill>
                  <a:srgbClr val="FF0000"/>
                </a:solidFill>
              </a:rPr>
              <a:t>Internal Use Only</a:t>
            </a:r>
          </a:p>
          <a:p>
            <a:pPr algn="ctr" eaLnBrk="1" fontAlgn="auto" hangingPunct="1">
              <a:spcBef>
                <a:spcPct val="0"/>
              </a:spcBef>
              <a:spcAft>
                <a:spcPts val="0"/>
              </a:spcAft>
              <a:buFontTx/>
              <a:buNone/>
            </a:pPr>
            <a:r>
              <a:rPr lang="en-US" altLang="ja-JP" sz="900" dirty="0">
                <a:solidFill>
                  <a:srgbClr val="FF0000"/>
                </a:solidFill>
              </a:rPr>
              <a:t>(</a:t>
            </a:r>
            <a:r>
              <a:rPr lang="ja-JP" altLang="en-US" sz="900" dirty="0">
                <a:solidFill>
                  <a:srgbClr val="FF0000"/>
                </a:solidFill>
              </a:rPr>
              <a:t>社外秘</a:t>
            </a:r>
            <a:r>
              <a:rPr lang="en-US" altLang="ja-JP" sz="900" dirty="0">
                <a:solidFill>
                  <a:srgbClr val="FF0000"/>
                </a:solidFill>
              </a:rPr>
              <a:t>)</a:t>
            </a:r>
            <a:endParaRPr lang="ja-JP" altLang="en-US" sz="900" dirty="0">
              <a:solidFill>
                <a:srgbClr val="FF0000"/>
              </a:solidFill>
            </a:endParaRPr>
          </a:p>
        </p:txBody>
      </p:sp>
    </p:spTree>
    <p:extLst>
      <p:ext uri="{BB962C8B-B14F-4D97-AF65-F5344CB8AC3E}">
        <p14:creationId xmlns:p14="http://schemas.microsoft.com/office/powerpoint/2010/main" val="346462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730AD8A-6AB2-4C48-885D-F598DDFD4B89}" type="datetimeFigureOut">
              <a:rPr kumimoji="1" lang="ja-JP" altLang="en-US" smtClean="0"/>
              <a:t>2023/9/2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ACB7D-2B5A-4E12-B173-3AB1A2E8E93C}" type="slidenum">
              <a:rPr kumimoji="1" lang="ja-JP" altLang="en-US" smtClean="0"/>
              <a:t>‹#›</a:t>
            </a:fld>
            <a:endParaRPr kumimoji="1" lang="ja-JP" altLang="en-US"/>
          </a:p>
        </p:txBody>
      </p:sp>
    </p:spTree>
    <p:extLst>
      <p:ext uri="{BB962C8B-B14F-4D97-AF65-F5344CB8AC3E}">
        <p14:creationId xmlns:p14="http://schemas.microsoft.com/office/powerpoint/2010/main" val="535572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fld id="{8730AD8A-6AB2-4C48-885D-F598DDFD4B89}" type="datetimeFigureOut">
              <a:rPr kumimoji="1" lang="ja-JP" altLang="en-US" smtClean="0"/>
              <a:t>2023/9/2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92EACB7D-2B5A-4E12-B173-3AB1A2E8E93C}" type="slidenum">
              <a:rPr kumimoji="1" lang="ja-JP" altLang="en-US" smtClean="0"/>
              <a:t>‹#›</a:t>
            </a:fld>
            <a:endParaRPr kumimoji="1" lang="ja-JP" altLang="en-US"/>
          </a:p>
        </p:txBody>
      </p:sp>
    </p:spTree>
    <p:extLst>
      <p:ext uri="{BB962C8B-B14F-4D97-AF65-F5344CB8AC3E}">
        <p14:creationId xmlns:p14="http://schemas.microsoft.com/office/powerpoint/2010/main" val="2082386462"/>
      </p:ext>
    </p:extLst>
  </p:cSld>
  <p:clrMap bg1="lt1" tx1="dk1" bg2="lt2" tx2="dk2" accent1="accent1" accent2="accent2" accent3="accent3" accent4="accent4" accent5="accent5" accent6="accent6" hlink="hlink" folHlink="folHlink"/>
  <p:sldLayoutIdLst>
    <p:sldLayoutId id="2147483673" r:id="rId1"/>
    <p:sldLayoutId id="2147483717" r:id="rId2"/>
    <p:sldLayoutId id="2147483674" r:id="rId3"/>
    <p:sldLayoutId id="2147483718" r:id="rId4"/>
    <p:sldLayoutId id="2147483719" r:id="rId5"/>
    <p:sldLayoutId id="2147483675" r:id="rId6"/>
  </p:sldLayoutIdLst>
  <p:txStyles>
    <p:titleStyle>
      <a:lvl1pPr algn="ctr" rtl="0" eaLnBrk="1" fontAlgn="base" hangingPunct="1">
        <a:spcBef>
          <a:spcPct val="0"/>
        </a:spcBef>
        <a:spcAft>
          <a:spcPct val="0"/>
        </a:spcAft>
        <a:defRPr kumimoji="1" sz="4400" kern="1200">
          <a:solidFill>
            <a:schemeClr val="tx1"/>
          </a:solidFill>
          <a:latin typeface="+mj-lt"/>
          <a:ea typeface="+mj-ea"/>
          <a:cs typeface="メイリオ" pitchFamily="50" charset="-128"/>
        </a:defRPr>
      </a:lvl1pPr>
      <a:lvl2pPr algn="ctr" rtl="0" eaLnBrk="1" fontAlgn="base" hangingPunct="1">
        <a:spcBef>
          <a:spcPct val="0"/>
        </a:spcBef>
        <a:spcAft>
          <a:spcPct val="0"/>
        </a:spcAft>
        <a:defRPr kumimoji="1" sz="4400">
          <a:solidFill>
            <a:schemeClr val="tx1"/>
          </a:solidFill>
          <a:latin typeface="Calibri" pitchFamily="34" charset="0"/>
          <a:ea typeface="メイリオ" pitchFamily="50" charset="-128"/>
          <a:cs typeface="メイリオ" pitchFamily="50" charset="-128"/>
        </a:defRPr>
      </a:lvl2pPr>
      <a:lvl3pPr algn="ctr" rtl="0" eaLnBrk="1" fontAlgn="base" hangingPunct="1">
        <a:spcBef>
          <a:spcPct val="0"/>
        </a:spcBef>
        <a:spcAft>
          <a:spcPct val="0"/>
        </a:spcAft>
        <a:defRPr kumimoji="1" sz="4400">
          <a:solidFill>
            <a:schemeClr val="tx1"/>
          </a:solidFill>
          <a:latin typeface="Calibri" pitchFamily="34" charset="0"/>
          <a:ea typeface="メイリオ" pitchFamily="50" charset="-128"/>
          <a:cs typeface="メイリオ" pitchFamily="50" charset="-128"/>
        </a:defRPr>
      </a:lvl3pPr>
      <a:lvl4pPr algn="ctr" rtl="0" eaLnBrk="1" fontAlgn="base" hangingPunct="1">
        <a:spcBef>
          <a:spcPct val="0"/>
        </a:spcBef>
        <a:spcAft>
          <a:spcPct val="0"/>
        </a:spcAft>
        <a:defRPr kumimoji="1" sz="4400">
          <a:solidFill>
            <a:schemeClr val="tx1"/>
          </a:solidFill>
          <a:latin typeface="Calibri" pitchFamily="34" charset="0"/>
          <a:ea typeface="メイリオ" pitchFamily="50" charset="-128"/>
          <a:cs typeface="メイリオ" pitchFamily="50" charset="-128"/>
        </a:defRPr>
      </a:lvl4pPr>
      <a:lvl5pPr algn="ctr" rtl="0" eaLnBrk="1" fontAlgn="base" hangingPunct="1">
        <a:spcBef>
          <a:spcPct val="0"/>
        </a:spcBef>
        <a:spcAft>
          <a:spcPct val="0"/>
        </a:spcAft>
        <a:defRPr kumimoji="1" sz="4400">
          <a:solidFill>
            <a:schemeClr val="tx1"/>
          </a:solidFill>
          <a:latin typeface="Calibri" pitchFamily="34" charset="0"/>
          <a:ea typeface="メイリオ" pitchFamily="50" charset="-128"/>
          <a:cs typeface="メイリオ"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メイリオ" pitchFamily="50" charset="-128"/>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メイリオ" pitchFamily="50" charset="-128"/>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メイリオ" pitchFamily="50" charset="-128"/>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メイリオ" pitchFamily="50" charset="-128"/>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メイリオ"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736F18C-78B7-F752-25E2-663709FFA63C}"/>
              </a:ext>
            </a:extLst>
          </p:cNvPr>
          <p:cNvSpPr txBox="1"/>
          <p:nvPr/>
        </p:nvSpPr>
        <p:spPr>
          <a:xfrm>
            <a:off x="219075" y="2390775"/>
            <a:ext cx="8791575" cy="4401205"/>
          </a:xfrm>
          <a:prstGeom prst="rect">
            <a:avLst/>
          </a:prstGeom>
          <a:noFill/>
        </p:spPr>
        <p:txBody>
          <a:bodyPr wrap="square" rtlCol="0">
            <a:spAutoFit/>
          </a:bodyPr>
          <a:lstStyle/>
          <a:p>
            <a:r>
              <a:rPr lang="en-US" sz="4000" dirty="0">
                <a:latin typeface="Meiryo UI" panose="020B0604030504040204" pitchFamily="34" charset="-128"/>
                <a:ea typeface="Meiryo UI" panose="020B0604030504040204" pitchFamily="34" charset="-128"/>
              </a:rPr>
              <a:t>Requirements and Specifications</a:t>
            </a:r>
          </a:p>
          <a:p>
            <a:r>
              <a:rPr lang="en-US" sz="4000" dirty="0">
                <a:latin typeface="Meiryo UI" panose="020B0604030504040204" pitchFamily="34" charset="-128"/>
                <a:ea typeface="Meiryo UI" panose="020B0604030504040204" pitchFamily="34" charset="-128"/>
              </a:rPr>
              <a:t>Document </a:t>
            </a:r>
          </a:p>
          <a:p>
            <a:r>
              <a:rPr lang="en-US" sz="4000" dirty="0">
                <a:latin typeface="Meiryo UI" panose="020B0604030504040204" pitchFamily="34" charset="-128"/>
                <a:ea typeface="Meiryo UI" panose="020B0604030504040204" pitchFamily="34" charset="-128"/>
              </a:rPr>
              <a:t>of AWS billing automation system</a:t>
            </a:r>
          </a:p>
          <a:p>
            <a:endParaRPr lang="en-US" sz="4000" dirty="0">
              <a:latin typeface="Meiryo UI" panose="020B0604030504040204" pitchFamily="34" charset="-128"/>
              <a:ea typeface="Meiryo UI" panose="020B0604030504040204" pitchFamily="34" charset="-128"/>
            </a:endParaRPr>
          </a:p>
          <a:p>
            <a:endParaRPr lang="en-US" sz="4000" dirty="0">
              <a:latin typeface="Meiryo UI" panose="020B0604030504040204" pitchFamily="34" charset="-128"/>
              <a:ea typeface="Meiryo UI" panose="020B0604030504040204" pitchFamily="34" charset="-128"/>
            </a:endParaRPr>
          </a:p>
          <a:p>
            <a:endParaRPr lang="en-US" sz="4000" dirty="0">
              <a:latin typeface="Meiryo UI" panose="020B0604030504040204" pitchFamily="34" charset="-128"/>
              <a:ea typeface="Meiryo UI" panose="020B0604030504040204" pitchFamily="34" charset="-128"/>
            </a:endParaRPr>
          </a:p>
          <a:p>
            <a:r>
              <a:rPr lang="en-US" sz="4000" dirty="0">
                <a:latin typeface="Meiryo UI" panose="020B0604030504040204" pitchFamily="34" charset="-128"/>
                <a:ea typeface="Meiryo UI" panose="020B0604030504040204" pitchFamily="34" charset="-128"/>
              </a:rPr>
              <a:t>					Hayato Toyoda</a:t>
            </a:r>
          </a:p>
        </p:txBody>
      </p:sp>
    </p:spTree>
    <p:extLst>
      <p:ext uri="{BB962C8B-B14F-4D97-AF65-F5344CB8AC3E}">
        <p14:creationId xmlns:p14="http://schemas.microsoft.com/office/powerpoint/2010/main" val="143115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6273-EA08-FFB5-EB8E-DEE2338B8534}"/>
              </a:ext>
            </a:extLst>
          </p:cNvPr>
          <p:cNvSpPr>
            <a:spLocks noGrp="1"/>
          </p:cNvSpPr>
          <p:nvPr>
            <p:ph type="title"/>
          </p:nvPr>
        </p:nvSpPr>
        <p:spPr/>
        <p:txBody>
          <a:bodyPr/>
          <a:lstStyle/>
          <a:p>
            <a:r>
              <a:rPr lang="en-US" dirty="0"/>
              <a:t>Introduction</a:t>
            </a:r>
          </a:p>
        </p:txBody>
      </p:sp>
      <p:sp>
        <p:nvSpPr>
          <p:cNvPr id="3" name="テキスト ボックス 2">
            <a:extLst>
              <a:ext uri="{FF2B5EF4-FFF2-40B4-BE49-F238E27FC236}">
                <a16:creationId xmlns:a16="http://schemas.microsoft.com/office/drawing/2014/main" id="{E84544C5-1E77-8627-F73E-5A8AFEDC6F13}"/>
              </a:ext>
            </a:extLst>
          </p:cNvPr>
          <p:cNvSpPr txBox="1"/>
          <p:nvPr/>
        </p:nvSpPr>
        <p:spPr>
          <a:xfrm>
            <a:off x="521994" y="2967335"/>
            <a:ext cx="8010446" cy="923330"/>
          </a:xfrm>
          <a:prstGeom prst="rect">
            <a:avLst/>
          </a:prstGeom>
          <a:noFill/>
        </p:spPr>
        <p:txBody>
          <a:bodyPr wrap="square" rtlCol="0">
            <a:spAutoFit/>
          </a:bodyPr>
          <a:lstStyle/>
          <a:p>
            <a:r>
              <a:rPr lang="en-US" dirty="0"/>
              <a:t>Let me get straight to the point, this project is still on its way.</a:t>
            </a:r>
            <a:br>
              <a:rPr lang="en-US" dirty="0"/>
            </a:br>
            <a:r>
              <a:rPr lang="en-US" dirty="0"/>
              <a:t>Therefore, I am going to introduce what that is supposed to be at first, and then I will explain the problem on the system which I made.</a:t>
            </a:r>
          </a:p>
        </p:txBody>
      </p:sp>
    </p:spTree>
    <p:extLst>
      <p:ext uri="{BB962C8B-B14F-4D97-AF65-F5344CB8AC3E}">
        <p14:creationId xmlns:p14="http://schemas.microsoft.com/office/powerpoint/2010/main" val="258117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A023E-9B4F-DDB7-E2EA-6F4890626BF7}"/>
              </a:ext>
            </a:extLst>
          </p:cNvPr>
          <p:cNvSpPr>
            <a:spLocks noGrp="1"/>
          </p:cNvSpPr>
          <p:nvPr>
            <p:ph type="title"/>
          </p:nvPr>
        </p:nvSpPr>
        <p:spPr/>
        <p:txBody>
          <a:bodyPr/>
          <a:lstStyle/>
          <a:p>
            <a:r>
              <a:rPr lang="en-US" dirty="0"/>
              <a:t>Requirements</a:t>
            </a:r>
          </a:p>
        </p:txBody>
      </p:sp>
      <p:sp>
        <p:nvSpPr>
          <p:cNvPr id="3" name="テキスト ボックス 2">
            <a:extLst>
              <a:ext uri="{FF2B5EF4-FFF2-40B4-BE49-F238E27FC236}">
                <a16:creationId xmlns:a16="http://schemas.microsoft.com/office/drawing/2014/main" id="{B88C825D-92EE-53CC-D5BB-4B6ABC3706F1}"/>
              </a:ext>
            </a:extLst>
          </p:cNvPr>
          <p:cNvSpPr txBox="1"/>
          <p:nvPr/>
        </p:nvSpPr>
        <p:spPr>
          <a:xfrm>
            <a:off x="317715" y="1084881"/>
            <a:ext cx="8532440" cy="5143075"/>
          </a:xfrm>
          <a:prstGeom prst="rect">
            <a:avLst/>
          </a:prstGeom>
          <a:noFill/>
        </p:spPr>
        <p:txBody>
          <a:bodyPr wrap="square" rtlCol="0">
            <a:spAutoFit/>
          </a:bodyPr>
          <a:lstStyle/>
          <a:p>
            <a:r>
              <a:rPr lang="en-US" dirty="0"/>
              <a:t>To make a web application to meet the following requirement;</a:t>
            </a:r>
          </a:p>
          <a:p>
            <a:endParaRPr lang="en-US" sz="1600" dirty="0"/>
          </a:p>
          <a:p>
            <a:pPr marL="742950" lvl="1" indent="-285750">
              <a:lnSpc>
                <a:spcPct val="150000"/>
              </a:lnSpc>
              <a:buFont typeface="Arial" panose="020B0604020202020204" pitchFamily="34" charset="0"/>
              <a:buChar char="•"/>
            </a:pPr>
            <a:r>
              <a:rPr lang="en-US" sz="1600" dirty="0"/>
              <a:t>From one year ago to today, pulling the cost information of 10 AWS account throughout AWS SDK for python, Boto3.</a:t>
            </a:r>
          </a:p>
          <a:p>
            <a:pPr marL="742950" lvl="1" indent="-285750">
              <a:lnSpc>
                <a:spcPct val="150000"/>
              </a:lnSpc>
              <a:buFont typeface="Arial" panose="020B0604020202020204" pitchFamily="34" charset="0"/>
              <a:buChar char="•"/>
            </a:pPr>
            <a:r>
              <a:rPr lang="en-US" sz="1600" dirty="0"/>
              <a:t>Putting those data to AWS Dynamo Data Base(DDB) at “Service Integration” account, in order to store them forever. </a:t>
            </a:r>
          </a:p>
          <a:p>
            <a:pPr marL="742950" lvl="1" indent="-285750">
              <a:lnSpc>
                <a:spcPct val="150000"/>
              </a:lnSpc>
              <a:buFont typeface="Arial" panose="020B0604020202020204" pitchFamily="34" charset="0"/>
              <a:buChar char="•"/>
            </a:pPr>
            <a:r>
              <a:rPr lang="en-US" sz="1600" dirty="0"/>
              <a:t>Going back to the oldest month stored at DDB, export those as Excel File to the terminal executing this application.</a:t>
            </a:r>
          </a:p>
          <a:p>
            <a:pPr lvl="1">
              <a:lnSpc>
                <a:spcPct val="150000"/>
              </a:lnSpc>
            </a:pPr>
            <a:endParaRPr lang="en-US" dirty="0"/>
          </a:p>
          <a:p>
            <a:r>
              <a:rPr lang="en-US" dirty="0"/>
              <a:t>However, this cost information shows the following things;</a:t>
            </a:r>
          </a:p>
          <a:p>
            <a:pPr marL="742950" lvl="1" indent="-285750">
              <a:lnSpc>
                <a:spcPct val="150000"/>
              </a:lnSpc>
              <a:buFont typeface="Arial" panose="020B0604020202020204" pitchFamily="34" charset="0"/>
              <a:buChar char="•"/>
            </a:pPr>
            <a:r>
              <a:rPr lang="en-US" dirty="0"/>
              <a:t>The monthly detail fees in units of a service.</a:t>
            </a:r>
          </a:p>
          <a:p>
            <a:pPr marL="742950" lvl="1" indent="-285750">
              <a:lnSpc>
                <a:spcPct val="150000"/>
              </a:lnSpc>
              <a:buFont typeface="Arial" panose="020B0604020202020204" pitchFamily="34" charset="0"/>
              <a:buChar char="•"/>
            </a:pPr>
            <a:r>
              <a:rPr lang="en-US" dirty="0"/>
              <a:t>The monthly total fees at each account.</a:t>
            </a:r>
          </a:p>
          <a:p>
            <a:pPr marL="742950" lvl="1" indent="-285750">
              <a:lnSpc>
                <a:spcPct val="150000"/>
              </a:lnSpc>
              <a:buFont typeface="Arial" panose="020B0604020202020204" pitchFamily="34" charset="0"/>
              <a:buChar char="•"/>
            </a:pPr>
            <a:r>
              <a:rPr lang="en-US" dirty="0"/>
              <a:t>The monthly total fees of all 10 accounts.</a:t>
            </a:r>
          </a:p>
          <a:p>
            <a:pPr marL="742950" lvl="1" indent="-285750">
              <a:lnSpc>
                <a:spcPct val="150000"/>
              </a:lnSpc>
              <a:buFont typeface="Arial" panose="020B0604020202020204" pitchFamily="34" charset="0"/>
              <a:buChar char="•"/>
            </a:pPr>
            <a:r>
              <a:rPr lang="en-US" dirty="0"/>
              <a:t>Accumulated fees till now thorough all 10 accounts.</a:t>
            </a:r>
          </a:p>
        </p:txBody>
      </p:sp>
    </p:spTree>
    <p:extLst>
      <p:ext uri="{BB962C8B-B14F-4D97-AF65-F5344CB8AC3E}">
        <p14:creationId xmlns:p14="http://schemas.microsoft.com/office/powerpoint/2010/main" val="43829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72776-A8E6-94BA-B1E9-2FDAB81646A5}"/>
              </a:ext>
            </a:extLst>
          </p:cNvPr>
          <p:cNvSpPr>
            <a:spLocks noGrp="1"/>
          </p:cNvSpPr>
          <p:nvPr>
            <p:ph type="title"/>
          </p:nvPr>
        </p:nvSpPr>
        <p:spPr/>
        <p:txBody>
          <a:bodyPr/>
          <a:lstStyle/>
          <a:p>
            <a:r>
              <a:rPr lang="en-US" dirty="0"/>
              <a:t>Specifications of the structure</a:t>
            </a:r>
          </a:p>
        </p:txBody>
      </p:sp>
      <p:sp>
        <p:nvSpPr>
          <p:cNvPr id="5" name="テキスト ボックス 4">
            <a:extLst>
              <a:ext uri="{FF2B5EF4-FFF2-40B4-BE49-F238E27FC236}">
                <a16:creationId xmlns:a16="http://schemas.microsoft.com/office/drawing/2014/main" id="{DE09CB97-A55A-EE49-5B51-48734C1E6D1E}"/>
              </a:ext>
            </a:extLst>
          </p:cNvPr>
          <p:cNvSpPr txBox="1"/>
          <p:nvPr/>
        </p:nvSpPr>
        <p:spPr>
          <a:xfrm>
            <a:off x="272053" y="989970"/>
            <a:ext cx="8532440" cy="5049716"/>
          </a:xfrm>
          <a:prstGeom prst="rect">
            <a:avLst/>
          </a:prstGeom>
          <a:noFill/>
        </p:spPr>
        <p:txBody>
          <a:bodyPr wrap="square" rtlCol="0">
            <a:spAutoFit/>
          </a:bodyPr>
          <a:lstStyle/>
          <a:p>
            <a:pPr>
              <a:lnSpc>
                <a:spcPct val="150000"/>
              </a:lnSpc>
            </a:pPr>
            <a:r>
              <a:rPr lang="en-US" sz="1200" dirty="0"/>
              <a:t>The user of the website follows the steps below to download an Excel file:</a:t>
            </a:r>
          </a:p>
          <a:p>
            <a:pPr>
              <a:lnSpc>
                <a:spcPct val="150000"/>
              </a:lnSpc>
            </a:pPr>
            <a:endParaRPr lang="en-US" sz="1200" dirty="0"/>
          </a:p>
          <a:p>
            <a:pPr marL="228600" indent="-228600">
              <a:lnSpc>
                <a:spcPct val="150000"/>
              </a:lnSpc>
              <a:buFont typeface="+mj-lt"/>
              <a:buAutoNum type="arabicPeriod"/>
            </a:pPr>
            <a:r>
              <a:rPr lang="en-US" sz="1200" dirty="0"/>
              <a:t>Accessing the Website: The user navigates to the statically hosted website via their web browser.</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Clicking the Download Button: The user clicks on a specific button on the website (e.g., a "Download" button).</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Triggering the API Gateway: This button click triggers an API request in the background via the API Gateway.</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Activating AWS Lambda: The API request then prompts the activation of a specific AWS Lambda function.</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Executing the Lambda Function: This Lambda function performs the specified operation (e.g., data collection or analysis), generating an Excel file as a result.</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Downloading the Excel File: Finally, the generated Excel file is downloaded to the user's device. This typically involves the web browser automatically initiating the download and saving the file in a directory specified by the user.</a:t>
            </a:r>
          </a:p>
          <a:p>
            <a:pPr marL="228600" indent="-228600">
              <a:lnSpc>
                <a:spcPct val="150000"/>
              </a:lnSpc>
              <a:buFont typeface="+mj-lt"/>
              <a:buAutoNum type="arabicPeriod"/>
            </a:pPr>
            <a:endParaRPr lang="en-US" sz="1200" dirty="0"/>
          </a:p>
          <a:p>
            <a:pPr>
              <a:lnSpc>
                <a:spcPct val="150000"/>
              </a:lnSpc>
            </a:pPr>
            <a:r>
              <a:rPr lang="en-US" sz="1200" dirty="0"/>
              <a:t>Through this process, the user of the website can simply click a specific button to execute necessary back-end operations and download the resulting Excel file.</a:t>
            </a:r>
          </a:p>
        </p:txBody>
      </p:sp>
    </p:spTree>
    <p:extLst>
      <p:ext uri="{BB962C8B-B14F-4D97-AF65-F5344CB8AC3E}">
        <p14:creationId xmlns:p14="http://schemas.microsoft.com/office/powerpoint/2010/main" val="140587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8C546F-CFCE-7CCD-7201-5C467B791B3F}"/>
              </a:ext>
            </a:extLst>
          </p:cNvPr>
          <p:cNvSpPr>
            <a:spLocks noGrp="1"/>
          </p:cNvSpPr>
          <p:nvPr>
            <p:ph type="title"/>
          </p:nvPr>
        </p:nvSpPr>
        <p:spPr/>
        <p:txBody>
          <a:bodyPr/>
          <a:lstStyle/>
          <a:p>
            <a:r>
              <a:rPr lang="en-US" dirty="0">
                <a:latin typeface="+mj-lt"/>
              </a:rPr>
              <a:t>Dialog of this system</a:t>
            </a:r>
          </a:p>
        </p:txBody>
      </p:sp>
      <p:pic>
        <p:nvPicPr>
          <p:cNvPr id="3" name="図 2">
            <a:extLst>
              <a:ext uri="{FF2B5EF4-FFF2-40B4-BE49-F238E27FC236}">
                <a16:creationId xmlns:a16="http://schemas.microsoft.com/office/drawing/2014/main" id="{BC9905DA-0D91-4DD2-1AAE-FC45FC22FCD0}"/>
              </a:ext>
            </a:extLst>
          </p:cNvPr>
          <p:cNvPicPr>
            <a:picLocks noChangeAspect="1"/>
          </p:cNvPicPr>
          <p:nvPr/>
        </p:nvPicPr>
        <p:blipFill>
          <a:blip r:embed="rId2"/>
          <a:stretch>
            <a:fillRect/>
          </a:stretch>
        </p:blipFill>
        <p:spPr>
          <a:xfrm>
            <a:off x="194692" y="700816"/>
            <a:ext cx="8754615" cy="4005419"/>
          </a:xfrm>
          <a:prstGeom prst="rect">
            <a:avLst/>
          </a:prstGeom>
        </p:spPr>
      </p:pic>
      <p:sp>
        <p:nvSpPr>
          <p:cNvPr id="4" name="テキスト ボックス 3">
            <a:extLst>
              <a:ext uri="{FF2B5EF4-FFF2-40B4-BE49-F238E27FC236}">
                <a16:creationId xmlns:a16="http://schemas.microsoft.com/office/drawing/2014/main" id="{9C98FE93-2AB5-E9BF-C7CA-0543A7EEB8A7}"/>
              </a:ext>
            </a:extLst>
          </p:cNvPr>
          <p:cNvSpPr txBox="1"/>
          <p:nvPr/>
        </p:nvSpPr>
        <p:spPr>
          <a:xfrm>
            <a:off x="194692" y="4797451"/>
            <a:ext cx="8713250" cy="369332"/>
          </a:xfrm>
          <a:prstGeom prst="rect">
            <a:avLst/>
          </a:prstGeom>
          <a:noFill/>
        </p:spPr>
        <p:txBody>
          <a:bodyPr wrap="square" rtlCol="0">
            <a:spAutoFit/>
          </a:bodyPr>
          <a:lstStyle/>
          <a:p>
            <a:r>
              <a:rPr lang="en-US" dirty="0"/>
              <a:t>End point of S3: http://cost-explorer-for-toyoda.s3-website-us-west-2.amazonaws.com/</a:t>
            </a:r>
          </a:p>
        </p:txBody>
      </p:sp>
    </p:spTree>
    <p:extLst>
      <p:ext uri="{BB962C8B-B14F-4D97-AF65-F5344CB8AC3E}">
        <p14:creationId xmlns:p14="http://schemas.microsoft.com/office/powerpoint/2010/main" val="24428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8C546F-CFCE-7CCD-7201-5C467B791B3F}"/>
              </a:ext>
            </a:extLst>
          </p:cNvPr>
          <p:cNvSpPr>
            <a:spLocks noGrp="1"/>
          </p:cNvSpPr>
          <p:nvPr>
            <p:ph type="title"/>
          </p:nvPr>
        </p:nvSpPr>
        <p:spPr/>
        <p:txBody>
          <a:bodyPr/>
          <a:lstStyle/>
          <a:p>
            <a:r>
              <a:rPr lang="en-US" dirty="0">
                <a:latin typeface="+mj-lt"/>
              </a:rPr>
              <a:t>Dialog of this system</a:t>
            </a:r>
            <a:r>
              <a:rPr lang="ja-JP" altLang="en-US" dirty="0">
                <a:latin typeface="+mj-lt"/>
              </a:rPr>
              <a:t> </a:t>
            </a:r>
            <a:r>
              <a:rPr lang="en-US" altLang="ja-JP" dirty="0">
                <a:latin typeface="+mj-lt"/>
              </a:rPr>
              <a:t>for</a:t>
            </a:r>
            <a:r>
              <a:rPr lang="ja-JP" altLang="en-US" dirty="0">
                <a:latin typeface="+mj-lt"/>
              </a:rPr>
              <a:t> </a:t>
            </a:r>
            <a:r>
              <a:rPr lang="en-US" altLang="ja-JP" dirty="0">
                <a:latin typeface="+mj-lt"/>
              </a:rPr>
              <a:t>local</a:t>
            </a:r>
            <a:r>
              <a:rPr lang="ja-JP" altLang="en-US" dirty="0">
                <a:latin typeface="+mj-lt"/>
              </a:rPr>
              <a:t> </a:t>
            </a:r>
            <a:r>
              <a:rPr lang="en-US" altLang="ja-JP" dirty="0">
                <a:latin typeface="+mj-lt"/>
              </a:rPr>
              <a:t>env</a:t>
            </a:r>
            <a:endParaRPr lang="en-US" dirty="0">
              <a:latin typeface="+mj-lt"/>
            </a:endParaRPr>
          </a:p>
        </p:txBody>
      </p:sp>
      <p:pic>
        <p:nvPicPr>
          <p:cNvPr id="3" name="図 2">
            <a:extLst>
              <a:ext uri="{FF2B5EF4-FFF2-40B4-BE49-F238E27FC236}">
                <a16:creationId xmlns:a16="http://schemas.microsoft.com/office/drawing/2014/main" id="{BC9905DA-0D91-4DD2-1AAE-FC45FC22FCD0}"/>
              </a:ext>
            </a:extLst>
          </p:cNvPr>
          <p:cNvPicPr>
            <a:picLocks noChangeAspect="1"/>
          </p:cNvPicPr>
          <p:nvPr/>
        </p:nvPicPr>
        <p:blipFill>
          <a:blip r:embed="rId2"/>
          <a:stretch>
            <a:fillRect/>
          </a:stretch>
        </p:blipFill>
        <p:spPr>
          <a:xfrm>
            <a:off x="194692" y="751616"/>
            <a:ext cx="8754615" cy="4005419"/>
          </a:xfrm>
          <a:prstGeom prst="rect">
            <a:avLst/>
          </a:prstGeom>
        </p:spPr>
      </p:pic>
      <p:sp>
        <p:nvSpPr>
          <p:cNvPr id="4" name="テキスト ボックス 3">
            <a:extLst>
              <a:ext uri="{FF2B5EF4-FFF2-40B4-BE49-F238E27FC236}">
                <a16:creationId xmlns:a16="http://schemas.microsoft.com/office/drawing/2014/main" id="{9C98FE93-2AB5-E9BF-C7CA-0543A7EEB8A7}"/>
              </a:ext>
            </a:extLst>
          </p:cNvPr>
          <p:cNvSpPr txBox="1"/>
          <p:nvPr/>
        </p:nvSpPr>
        <p:spPr>
          <a:xfrm>
            <a:off x="194692" y="4797451"/>
            <a:ext cx="8713250" cy="369332"/>
          </a:xfrm>
          <a:prstGeom prst="rect">
            <a:avLst/>
          </a:prstGeom>
          <a:noFill/>
        </p:spPr>
        <p:txBody>
          <a:bodyPr wrap="square" rtlCol="0">
            <a:spAutoFit/>
          </a:bodyPr>
          <a:lstStyle/>
          <a:p>
            <a:r>
              <a:rPr lang="en-US" dirty="0"/>
              <a:t>End point of S3: http://cost-explorer-for-toyoda.s3-website-us-west-2.amazonaws.com/</a:t>
            </a:r>
          </a:p>
        </p:txBody>
      </p:sp>
    </p:spTree>
    <p:extLst>
      <p:ext uri="{BB962C8B-B14F-4D97-AF65-F5344CB8AC3E}">
        <p14:creationId xmlns:p14="http://schemas.microsoft.com/office/powerpoint/2010/main" val="181671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72776-A8E6-94BA-B1E9-2FDAB81646A5}"/>
              </a:ext>
            </a:extLst>
          </p:cNvPr>
          <p:cNvSpPr>
            <a:spLocks noGrp="1"/>
          </p:cNvSpPr>
          <p:nvPr>
            <p:ph type="title"/>
          </p:nvPr>
        </p:nvSpPr>
        <p:spPr/>
        <p:txBody>
          <a:bodyPr/>
          <a:lstStyle/>
          <a:p>
            <a:r>
              <a:rPr lang="en-US" dirty="0"/>
              <a:t>Specifications of Python on Lambda</a:t>
            </a:r>
          </a:p>
        </p:txBody>
      </p:sp>
      <p:sp>
        <p:nvSpPr>
          <p:cNvPr id="5" name="テキスト ボックス 4">
            <a:extLst>
              <a:ext uri="{FF2B5EF4-FFF2-40B4-BE49-F238E27FC236}">
                <a16:creationId xmlns:a16="http://schemas.microsoft.com/office/drawing/2014/main" id="{DE09CB97-A55A-EE49-5B51-48734C1E6D1E}"/>
              </a:ext>
            </a:extLst>
          </p:cNvPr>
          <p:cNvSpPr txBox="1"/>
          <p:nvPr/>
        </p:nvSpPr>
        <p:spPr>
          <a:xfrm>
            <a:off x="272053" y="989970"/>
            <a:ext cx="8532440" cy="3664721"/>
          </a:xfrm>
          <a:prstGeom prst="rect">
            <a:avLst/>
          </a:prstGeom>
          <a:noFill/>
        </p:spPr>
        <p:txBody>
          <a:bodyPr wrap="square" rtlCol="0">
            <a:spAutoFit/>
          </a:bodyPr>
          <a:lstStyle/>
          <a:p>
            <a:pPr>
              <a:lnSpc>
                <a:spcPct val="150000"/>
              </a:lnSpc>
            </a:pPr>
            <a:r>
              <a:rPr lang="en-US" sz="1200" dirty="0"/>
              <a:t>The main processing steps of this Python script are as follows:</a:t>
            </a:r>
          </a:p>
          <a:p>
            <a:pPr>
              <a:lnSpc>
                <a:spcPct val="150000"/>
              </a:lnSpc>
            </a:pPr>
            <a:endParaRPr lang="en-US" sz="1200" dirty="0"/>
          </a:p>
          <a:p>
            <a:pPr marL="228600" indent="-228600">
              <a:lnSpc>
                <a:spcPct val="150000"/>
              </a:lnSpc>
              <a:buFont typeface="+mj-lt"/>
              <a:buAutoNum type="arabicPeriod"/>
            </a:pPr>
            <a:r>
              <a:rPr lang="en-US" sz="1200" dirty="0"/>
              <a:t>AWS Connection Initialization: This script initializes connections with specified AWS clients, as defined in the client_names list and both aws access key id and aws secret access key listed on the script directly.</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Billing Information Retrieval: It retrieves billing information from each AWS client. The retrieval is for unblended costs per service over a specific period (the past one year). This information is obtained from AWS using the </a:t>
            </a:r>
            <a:r>
              <a:rPr lang="en-US" sz="1200" dirty="0" err="1"/>
              <a:t>get_cost_and_usage</a:t>
            </a:r>
            <a:r>
              <a:rPr lang="en-US" sz="1200" dirty="0"/>
              <a:t> function.</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Utilization of DynamoDB: The retrieved billing information is stored in AWS's DynamoDB. The script first checks whether the latest billing information exists in the DynamoDB table. It only calls AWS's Cost Explorer API to fetch new information if it does not exist, thus preventing unnecessary API calls.</a:t>
            </a:r>
          </a:p>
          <a:p>
            <a:pPr marL="228600" indent="-228600">
              <a:lnSpc>
                <a:spcPct val="150000"/>
              </a:lnSpc>
              <a:buFont typeface="+mj-lt"/>
              <a:buAutoNum type="arabicPeriod"/>
            </a:pPr>
            <a:endParaRPr lang="en-US" sz="1200" dirty="0"/>
          </a:p>
          <a:p>
            <a:pPr marL="228600" indent="-228600">
              <a:lnSpc>
                <a:spcPct val="150000"/>
              </a:lnSpc>
              <a:buFont typeface="+mj-lt"/>
              <a:buAutoNum type="arabicPeriod"/>
            </a:pPr>
            <a:r>
              <a:rPr lang="en-US" sz="1200" dirty="0"/>
              <a:t>Excel Output of Results: The billing information obtained from DynamoDB is output to an Excel file. </a:t>
            </a:r>
          </a:p>
        </p:txBody>
      </p:sp>
    </p:spTree>
    <p:extLst>
      <p:ext uri="{BB962C8B-B14F-4D97-AF65-F5344CB8AC3E}">
        <p14:creationId xmlns:p14="http://schemas.microsoft.com/office/powerpoint/2010/main" val="32353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637C32-A404-BDB5-2E10-C425A7A353F3}"/>
              </a:ext>
            </a:extLst>
          </p:cNvPr>
          <p:cNvSpPr>
            <a:spLocks noGrp="1"/>
          </p:cNvSpPr>
          <p:nvPr>
            <p:ph type="title"/>
          </p:nvPr>
        </p:nvSpPr>
        <p:spPr/>
        <p:txBody>
          <a:bodyPr/>
          <a:lstStyle/>
          <a:p>
            <a:r>
              <a:rPr lang="en-US" altLang="ja-JP" dirty="0"/>
              <a:t>T</a:t>
            </a:r>
            <a:r>
              <a:rPr kumimoji="1" lang="en-US" altLang="ja-JP" dirty="0"/>
              <a:t>he problems with the code for Lambda</a:t>
            </a:r>
            <a:endParaRPr kumimoji="1" lang="ja-JP" altLang="en-US" dirty="0"/>
          </a:p>
        </p:txBody>
      </p:sp>
      <p:sp>
        <p:nvSpPr>
          <p:cNvPr id="3" name="テキスト ボックス 2">
            <a:extLst>
              <a:ext uri="{FF2B5EF4-FFF2-40B4-BE49-F238E27FC236}">
                <a16:creationId xmlns:a16="http://schemas.microsoft.com/office/drawing/2014/main" id="{EFEE853E-01C5-9C41-CBEB-7AF868FA75AC}"/>
              </a:ext>
            </a:extLst>
          </p:cNvPr>
          <p:cNvSpPr txBox="1"/>
          <p:nvPr/>
        </p:nvSpPr>
        <p:spPr>
          <a:xfrm>
            <a:off x="611560" y="1239520"/>
            <a:ext cx="7920880" cy="3693319"/>
          </a:xfrm>
          <a:prstGeom prst="rect">
            <a:avLst/>
          </a:prstGeom>
          <a:noFill/>
        </p:spPr>
        <p:txBody>
          <a:bodyPr wrap="square" rtlCol="0">
            <a:spAutoFit/>
          </a:bodyPr>
          <a:lstStyle/>
          <a:p>
            <a:r>
              <a:rPr lang="en-US" altLang="ja-JP" dirty="0"/>
              <a:t>Now you have to modify the code for local env, in order to make that work at Lambda. There are still two problems.</a:t>
            </a:r>
            <a:br>
              <a:rPr lang="en-US" altLang="ja-JP" dirty="0"/>
            </a:br>
            <a:br>
              <a:rPr lang="en-US" altLang="ja-JP" dirty="0"/>
            </a:br>
            <a:r>
              <a:rPr lang="en-US" altLang="ja-JP" dirty="0"/>
              <a:t>The place where the excel data store; On Lambda you can’t make and edit the csv file on local file, and so you should store that at temporal directory.</a:t>
            </a:r>
          </a:p>
          <a:p>
            <a:endParaRPr kumimoji="1" lang="en-US" altLang="ja-JP" dirty="0"/>
          </a:p>
          <a:p>
            <a:r>
              <a:rPr kumimoji="1" lang="en-US" altLang="ja-JP" dirty="0"/>
              <a:t>The </a:t>
            </a:r>
            <a:r>
              <a:rPr lang="en-US" altLang="ja-JP" dirty="0"/>
              <a:t>conversion of </a:t>
            </a:r>
            <a:r>
              <a:rPr kumimoji="1" lang="en-US" altLang="ja-JP" dirty="0"/>
              <a:t> the file format from csv to binary data;</a:t>
            </a:r>
            <a:br>
              <a:rPr kumimoji="1" lang="en-US" altLang="ja-JP" dirty="0"/>
            </a:br>
            <a:r>
              <a:rPr kumimoji="1" lang="en-US" altLang="ja-JP" dirty="0"/>
              <a:t>Through API, you cannot send the file as csv file from Lambda to local file. Therefore, you should change them as a binary data.</a:t>
            </a:r>
            <a:br>
              <a:rPr kumimoji="1" lang="en-US" altLang="ja-JP" dirty="0"/>
            </a:br>
            <a:br>
              <a:rPr kumimoji="1" lang="en-US" altLang="ja-JP" dirty="0"/>
            </a:br>
            <a:r>
              <a:rPr kumimoji="1" lang="en-US" altLang="ja-JP" dirty="0"/>
              <a:t>These two above things are the problem you have to debug. </a:t>
            </a:r>
          </a:p>
          <a:p>
            <a:endParaRPr kumimoji="1" lang="en-US" altLang="ja-JP" dirty="0"/>
          </a:p>
          <a:p>
            <a:endParaRPr kumimoji="1" lang="ja-JP" altLang="en-US" dirty="0"/>
          </a:p>
        </p:txBody>
      </p:sp>
    </p:spTree>
    <p:extLst>
      <p:ext uri="{BB962C8B-B14F-4D97-AF65-F5344CB8AC3E}">
        <p14:creationId xmlns:p14="http://schemas.microsoft.com/office/powerpoint/2010/main" val="2236662111"/>
      </p:ext>
    </p:extLst>
  </p:cSld>
  <p:clrMapOvr>
    <a:masterClrMapping/>
  </p:clrMapOvr>
</p:sld>
</file>

<file path=ppt/theme/theme1.xml><?xml version="1.0" encoding="utf-8"?>
<a:theme xmlns:a="http://schemas.openxmlformats.org/drawingml/2006/main" name="NARD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縞模様のエッジ">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prstDash val="solid"/>
        </a:ln>
      </a:spPr>
      <a:bodyPr rot="0" spcFirstLastPara="0" vertOverflow="overflow" horzOverflow="overflow" vert="horz" wrap="square" lIns="72000" tIns="36000" rIns="36000" bIns="36000" numCol="1" spcCol="0" rtlCol="0" fromWordArt="0" anchor="t" anchorCtr="0" forceAA="0" compatLnSpc="1">
        <a:prstTxWarp prst="textNoShape">
          <a:avLst/>
        </a:prstTxWarp>
        <a:noAutofit/>
      </a:bodyPr>
      <a:lstStyle>
        <a:defPPr algn="ctr">
          <a:defRPr kumimoji="1" sz="1400" smtClean="0">
            <a:solidFill>
              <a:schemeClr val="tx1"/>
            </a:solidFill>
            <a:latin typeface="ＭＳ ゴシック" panose="020B0609070205080204" pitchFamily="49" charset="-128"/>
            <a:ea typeface="ＭＳ ゴシック" panose="020B0609070205080204" pitchFamily="49"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ARDC" id="{DAB95CA0-EF5F-408B-AE6E-A8070F2E9666}" vid="{F069A696-76F7-46D4-A4B2-DD272905722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NARDC</Template>
  <TotalTime>685</TotalTime>
  <Words>725</Words>
  <Application>Microsoft Office PowerPoint</Application>
  <PresentationFormat>画面に合わせる (4:3)</PresentationFormat>
  <Paragraphs>55</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メイリオ</vt:lpstr>
      <vt:lpstr>Arial</vt:lpstr>
      <vt:lpstr>Calibri</vt:lpstr>
      <vt:lpstr>NARDC</vt:lpstr>
      <vt:lpstr>PowerPoint プレゼンテーション</vt:lpstr>
      <vt:lpstr>Introduction</vt:lpstr>
      <vt:lpstr>Requirements</vt:lpstr>
      <vt:lpstr>Specifications of the structure</vt:lpstr>
      <vt:lpstr>Dialog of this system</vt:lpstr>
      <vt:lpstr>Dialog of this system for local env</vt:lpstr>
      <vt:lpstr>Specifications of Python on Lambda</vt:lpstr>
      <vt:lpstr>The problems with the code for Lambda</vt:lpstr>
    </vt:vector>
  </TitlesOfParts>
  <Company>Goodman MFG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Toyoda, Hayato</dc:creator>
  <cp:lastModifiedBy>駿人 豊田</cp:lastModifiedBy>
  <cp:revision>2</cp:revision>
  <dcterms:created xsi:type="dcterms:W3CDTF">2023-07-26T21:34:51Z</dcterms:created>
  <dcterms:modified xsi:type="dcterms:W3CDTF">2023-09-02T07:44:51Z</dcterms:modified>
</cp:coreProperties>
</file>