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57" r:id="rId3"/>
    <p:sldId id="267" r:id="rId4"/>
    <p:sldId id="258" r:id="rId5"/>
    <p:sldId id="262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9" r:id="rId14"/>
    <p:sldId id="268" r:id="rId15"/>
    <p:sldId id="270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49" autoAdjust="0"/>
  </p:normalViewPr>
  <p:slideViewPr>
    <p:cSldViewPr>
      <p:cViewPr>
        <p:scale>
          <a:sx n="80" d="100"/>
          <a:sy n="80" d="100"/>
        </p:scale>
        <p:origin x="-166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lentin\INTECH\Client\%5bAudioPipe%5d%5b19-11-12%5dDailyScrum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sz="1600" dirty="0" err="1"/>
              <a:t>Burndownchart</a:t>
            </a:r>
            <a:r>
              <a:rPr lang="fr-FR" sz="1600" baseline="0" dirty="0"/>
              <a:t> </a:t>
            </a:r>
            <a:r>
              <a:rPr lang="fr-FR" sz="1600" baseline="0" dirty="0" err="1"/>
              <a:t>AudioPipe</a:t>
            </a:r>
            <a:r>
              <a:rPr lang="fr-FR" sz="1600" baseline="0" dirty="0"/>
              <a:t> - Sprint 1</a:t>
            </a:r>
            <a:endParaRPr lang="fr-FR" sz="1600" dirty="0"/>
          </a:p>
        </c:rich>
      </c:tx>
      <c:layout>
        <c:manualLayout>
          <c:xMode val="edge"/>
          <c:yMode val="edge"/>
          <c:x val="0.23120607787274458"/>
          <c:y val="1.294498381877022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4.9222842871136832E-2"/>
          <c:y val="0.12821649720969344"/>
          <c:w val="0.81920541983534112"/>
          <c:h val="0.77895166016869277"/>
        </c:manualLayout>
      </c:layout>
      <c:scatterChart>
        <c:scatterStyle val="smoothMarker"/>
        <c:varyColors val="0"/>
        <c:ser>
          <c:idx val="0"/>
          <c:order val="0"/>
          <c:tx>
            <c:v>Actuel</c:v>
          </c:tx>
          <c:xVal>
            <c:numRef>
              <c:f>Feuil1!$E$24:$S$24</c:f>
              <c:numCache>
                <c:formatCode>d\-mmm</c:formatCode>
                <c:ptCount val="15"/>
                <c:pt idx="0">
                  <c:v>41213</c:v>
                </c:pt>
                <c:pt idx="1">
                  <c:v>41218</c:v>
                </c:pt>
                <c:pt idx="2">
                  <c:v>41219</c:v>
                </c:pt>
                <c:pt idx="3">
                  <c:v>41220</c:v>
                </c:pt>
                <c:pt idx="4">
                  <c:v>41221</c:v>
                </c:pt>
                <c:pt idx="5">
                  <c:v>41222</c:v>
                </c:pt>
                <c:pt idx="6">
                  <c:v>41225</c:v>
                </c:pt>
                <c:pt idx="7">
                  <c:v>41226</c:v>
                </c:pt>
                <c:pt idx="8">
                  <c:v>41227</c:v>
                </c:pt>
                <c:pt idx="9">
                  <c:v>41228</c:v>
                </c:pt>
                <c:pt idx="10">
                  <c:v>41229</c:v>
                </c:pt>
                <c:pt idx="11">
                  <c:v>41232</c:v>
                </c:pt>
                <c:pt idx="12">
                  <c:v>41233</c:v>
                </c:pt>
                <c:pt idx="13">
                  <c:v>41234</c:v>
                </c:pt>
                <c:pt idx="14">
                  <c:v>41236</c:v>
                </c:pt>
              </c:numCache>
            </c:numRef>
          </c:xVal>
          <c:yVal>
            <c:numRef>
              <c:f>Feuil1!$E$28:$S$28</c:f>
              <c:numCache>
                <c:formatCode>General</c:formatCode>
                <c:ptCount val="15"/>
                <c:pt idx="0">
                  <c:v>28</c:v>
                </c:pt>
                <c:pt idx="1">
                  <c:v>28</c:v>
                </c:pt>
                <c:pt idx="2">
                  <c:v>28</c:v>
                </c:pt>
                <c:pt idx="3">
                  <c:v>28</c:v>
                </c:pt>
                <c:pt idx="4">
                  <c:v>28</c:v>
                </c:pt>
                <c:pt idx="5">
                  <c:v>28</c:v>
                </c:pt>
                <c:pt idx="6">
                  <c:v>27</c:v>
                </c:pt>
                <c:pt idx="7">
                  <c:v>26</c:v>
                </c:pt>
                <c:pt idx="8">
                  <c:v>24</c:v>
                </c:pt>
                <c:pt idx="9">
                  <c:v>23</c:v>
                </c:pt>
                <c:pt idx="10">
                  <c:v>22</c:v>
                </c:pt>
                <c:pt idx="11">
                  <c:v>22</c:v>
                </c:pt>
              </c:numCache>
            </c:numRef>
          </c:yVal>
          <c:smooth val="1"/>
        </c:ser>
        <c:ser>
          <c:idx val="1"/>
          <c:order val="1"/>
          <c:tx>
            <c:v>Idéal</c:v>
          </c:tx>
          <c:xVal>
            <c:numRef>
              <c:f>Feuil1!$E$24:$S$24</c:f>
              <c:numCache>
                <c:formatCode>d\-mmm</c:formatCode>
                <c:ptCount val="15"/>
                <c:pt idx="0">
                  <c:v>41213</c:v>
                </c:pt>
                <c:pt idx="1">
                  <c:v>41218</c:v>
                </c:pt>
                <c:pt idx="2">
                  <c:v>41219</c:v>
                </c:pt>
                <c:pt idx="3">
                  <c:v>41220</c:v>
                </c:pt>
                <c:pt idx="4">
                  <c:v>41221</c:v>
                </c:pt>
                <c:pt idx="5">
                  <c:v>41222</c:v>
                </c:pt>
                <c:pt idx="6">
                  <c:v>41225</c:v>
                </c:pt>
                <c:pt idx="7">
                  <c:v>41226</c:v>
                </c:pt>
                <c:pt idx="8">
                  <c:v>41227</c:v>
                </c:pt>
                <c:pt idx="9">
                  <c:v>41228</c:v>
                </c:pt>
                <c:pt idx="10">
                  <c:v>41229</c:v>
                </c:pt>
                <c:pt idx="11">
                  <c:v>41232</c:v>
                </c:pt>
                <c:pt idx="12">
                  <c:v>41233</c:v>
                </c:pt>
                <c:pt idx="13">
                  <c:v>41234</c:v>
                </c:pt>
                <c:pt idx="14">
                  <c:v>41236</c:v>
                </c:pt>
              </c:numCache>
            </c:numRef>
          </c:xVal>
          <c:yVal>
            <c:numRef>
              <c:f>Feuil1!$V$28:$AJ$28</c:f>
              <c:numCache>
                <c:formatCode>General</c:formatCode>
                <c:ptCount val="15"/>
                <c:pt idx="0">
                  <c:v>28</c:v>
                </c:pt>
                <c:pt idx="1">
                  <c:v>25</c:v>
                </c:pt>
                <c:pt idx="2">
                  <c:v>22</c:v>
                </c:pt>
                <c:pt idx="3">
                  <c:v>20</c:v>
                </c:pt>
                <c:pt idx="4">
                  <c:v>18</c:v>
                </c:pt>
                <c:pt idx="5">
                  <c:v>14</c:v>
                </c:pt>
                <c:pt idx="6">
                  <c:v>12</c:v>
                </c:pt>
                <c:pt idx="7">
                  <c:v>11</c:v>
                </c:pt>
                <c:pt idx="8">
                  <c:v>10</c:v>
                </c:pt>
                <c:pt idx="9">
                  <c:v>8</c:v>
                </c:pt>
                <c:pt idx="10">
                  <c:v>7</c:v>
                </c:pt>
                <c:pt idx="11">
                  <c:v>5</c:v>
                </c:pt>
                <c:pt idx="12">
                  <c:v>4</c:v>
                </c:pt>
                <c:pt idx="13">
                  <c:v>2</c:v>
                </c:pt>
                <c:pt idx="14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697088"/>
        <c:axId val="89697664"/>
      </c:scatterChart>
      <c:valAx>
        <c:axId val="89697088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crossAx val="89697664"/>
        <c:crosses val="autoZero"/>
        <c:crossBetween val="midCat"/>
      </c:valAx>
      <c:valAx>
        <c:axId val="89697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969708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1DC88-1561-483F-8E48-06EE7B90B49E}" type="datetimeFigureOut">
              <a:rPr lang="fr-FR" smtClean="0"/>
              <a:pPr/>
              <a:t>21/11/2012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29A44-52DE-426D-A530-BFC781C6B27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309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FA93-FBEE-4E7D-AB2A-213EBB57DE7E}" type="datetimeFigureOut">
              <a:rPr lang="fr-FR" smtClean="0"/>
              <a:pPr/>
              <a:t>21/11/2012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04DE-74B5-4EFC-A8BB-34A9070C8D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FA93-FBEE-4E7D-AB2A-213EBB57DE7E}" type="datetimeFigureOut">
              <a:rPr lang="fr-FR" smtClean="0"/>
              <a:pPr/>
              <a:t>21/11/2012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04DE-74B5-4EFC-A8BB-34A9070C8D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FA93-FBEE-4E7D-AB2A-213EBB57DE7E}" type="datetimeFigureOut">
              <a:rPr lang="fr-FR" smtClean="0"/>
              <a:pPr/>
              <a:t>21/11/2012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04DE-74B5-4EFC-A8BB-34A9070C8D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FA93-FBEE-4E7D-AB2A-213EBB57DE7E}" type="datetimeFigureOut">
              <a:rPr lang="fr-FR" smtClean="0"/>
              <a:pPr/>
              <a:t>21/11/2012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04DE-74B5-4EFC-A8BB-34A9070C8D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FA93-FBEE-4E7D-AB2A-213EBB57DE7E}" type="datetimeFigureOut">
              <a:rPr lang="fr-FR" smtClean="0"/>
              <a:pPr/>
              <a:t>21/11/2012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04DE-74B5-4EFC-A8BB-34A9070C8D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FA93-FBEE-4E7D-AB2A-213EBB57DE7E}" type="datetimeFigureOut">
              <a:rPr lang="fr-FR" smtClean="0"/>
              <a:pPr/>
              <a:t>21/11/2012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04DE-74B5-4EFC-A8BB-34A9070C8D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FA93-FBEE-4E7D-AB2A-213EBB57DE7E}" type="datetimeFigureOut">
              <a:rPr lang="fr-FR" smtClean="0"/>
              <a:pPr/>
              <a:t>21/11/2012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04DE-74B5-4EFC-A8BB-34A9070C8D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FA93-FBEE-4E7D-AB2A-213EBB57DE7E}" type="datetimeFigureOut">
              <a:rPr lang="fr-FR" smtClean="0"/>
              <a:pPr/>
              <a:t>21/11/2012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E404DE-74B5-4EFC-A8BB-34A9070C8DE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FA93-FBEE-4E7D-AB2A-213EBB57DE7E}" type="datetimeFigureOut">
              <a:rPr lang="fr-FR" smtClean="0"/>
              <a:pPr/>
              <a:t>21/11/2012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04DE-74B5-4EFC-A8BB-34A9070C8D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FA93-FBEE-4E7D-AB2A-213EBB57DE7E}" type="datetimeFigureOut">
              <a:rPr lang="fr-FR" smtClean="0"/>
              <a:pPr/>
              <a:t>21/11/2012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7E404DE-74B5-4EFC-A8BB-34A9070C8D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7BAFA93-FBEE-4E7D-AB2A-213EBB57DE7E}" type="datetimeFigureOut">
              <a:rPr lang="fr-FR" smtClean="0"/>
              <a:pPr/>
              <a:t>21/11/2012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04DE-74B5-4EFC-A8BB-34A9070C8D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7BAFA93-FBEE-4E7D-AB2A-213EBB57DE7E}" type="datetimeFigureOut">
              <a:rPr lang="fr-FR" smtClean="0"/>
              <a:pPr/>
              <a:t>21/11/2012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7E404DE-74B5-4EFC-A8BB-34A9070C8D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536" y="2060848"/>
            <a:ext cx="8352928" cy="1368152"/>
          </a:xfrm>
        </p:spPr>
        <p:txBody>
          <a:bodyPr numCol="1" anchor="t">
            <a:noAutofit/>
          </a:bodyPr>
          <a:lstStyle/>
          <a:p>
            <a:pPr algn="l"/>
            <a:r>
              <a:rPr lang="fr-FR" sz="7000" cap="none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6350" stA="60000" endA="900" endPos="58000" dir="5400000" sy="-100000" algn="bl" rotWithShape="0"/>
                </a:effectLst>
              </a:rPr>
              <a:t>	</a:t>
            </a:r>
            <a:r>
              <a:rPr lang="fr-FR" sz="7000" cap="none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6350" stA="60000" endA="900" endPos="58000" dir="5400000" sy="-100000" algn="bl" rotWithShape="0"/>
                </a:effectLst>
              </a:rPr>
              <a:t>AudioPipe</a:t>
            </a:r>
            <a:r>
              <a:rPr lang="fr-FR" sz="3000" dirty="0" smtClean="0">
                <a:solidFill>
                  <a:schemeClr val="tx1"/>
                </a:solidFill>
              </a:rPr>
              <a:t/>
            </a:r>
            <a:br>
              <a:rPr lang="fr-FR" sz="3000" dirty="0" smtClean="0">
                <a:solidFill>
                  <a:schemeClr val="tx1"/>
                </a:solidFill>
              </a:rPr>
            </a:br>
            <a:endParaRPr lang="fr-FR" sz="3000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188640"/>
            <a:ext cx="8856984" cy="360040"/>
          </a:xfrm>
        </p:spPr>
        <p:txBody>
          <a:bodyPr anchor="t">
            <a:normAutofit/>
          </a:bodyPr>
          <a:lstStyle/>
          <a:p>
            <a:pPr algn="l"/>
            <a:r>
              <a:rPr lang="fr-FR" sz="1600" dirty="0" smtClean="0">
                <a:solidFill>
                  <a:schemeClr val="tx1"/>
                </a:solidFill>
              </a:rPr>
              <a:t>Julien, Etienne et Valentin </a:t>
            </a:r>
            <a:r>
              <a:rPr lang="fr-FR" sz="1200" dirty="0" smtClean="0">
                <a:solidFill>
                  <a:schemeClr val="tx1"/>
                </a:solidFill>
              </a:rPr>
              <a:t>présentent 				                   Le 21 Novembre 2012</a:t>
            </a:r>
            <a:endParaRPr lang="fr-FR" sz="1600" dirty="0" smtClean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0" y="580526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fr-FR" dirty="0" smtClean="0"/>
              <a:t>REUNION DE LANCEMENT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043608" y="1916832"/>
            <a:ext cx="403244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fr-FR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rPr>
              <a:t>	Tout est dans le tube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72008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4000" dirty="0" smtClean="0"/>
              <a:t> 4 - AVANCEMENT DU PROJET 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124744"/>
            <a:ext cx="7704856" cy="5001419"/>
          </a:xfrm>
        </p:spPr>
        <p:txBody>
          <a:bodyPr>
            <a:normAutofit/>
          </a:bodyPr>
          <a:lstStyle/>
          <a:p>
            <a:pPr lvl="0">
              <a:buClr>
                <a:srgbClr val="6EA0B0"/>
              </a:buClr>
              <a:buNone/>
            </a:pPr>
            <a:endParaRPr lang="fr-FR" sz="2400" dirty="0" smtClean="0">
              <a:solidFill>
                <a:prstClr val="white"/>
              </a:solidFill>
              <a:latin typeface="Franklin Gothic Book"/>
              <a:cs typeface="Calibri" pitchFamily="34" charset="0"/>
            </a:endParaRPr>
          </a:p>
          <a:p>
            <a:pPr lvl="0" algn="ctr">
              <a:buClr>
                <a:srgbClr val="6EA0B0"/>
              </a:buClr>
              <a:buNone/>
            </a:pPr>
            <a:r>
              <a:rPr lang="fr-FR" sz="2000" b="1" dirty="0" smtClean="0">
                <a:solidFill>
                  <a:prstClr val="white"/>
                </a:solidFill>
                <a:latin typeface="Franklin Gothic Book"/>
                <a:cs typeface="Calibri" pitchFamily="34" charset="0"/>
              </a:rPr>
              <a:t>Sprint </a:t>
            </a:r>
            <a:r>
              <a:rPr lang="fr-FR" sz="2000" b="1" dirty="0" err="1" smtClean="0">
                <a:solidFill>
                  <a:prstClr val="white"/>
                </a:solidFill>
                <a:latin typeface="Franklin Gothic Book"/>
                <a:cs typeface="Calibri" pitchFamily="34" charset="0"/>
              </a:rPr>
              <a:t>Backlog</a:t>
            </a:r>
            <a:endParaRPr lang="fr-FR" sz="2000" dirty="0" smtClean="0">
              <a:solidFill>
                <a:prstClr val="white"/>
              </a:solidFill>
              <a:latin typeface="Franklin Gothic Book"/>
              <a:cs typeface="Calibri" pitchFamily="34" charset="0"/>
            </a:endParaRPr>
          </a:p>
          <a:p>
            <a:pPr lvl="0">
              <a:buClr>
                <a:srgbClr val="6EA0B0"/>
              </a:buClr>
              <a:buNone/>
            </a:pPr>
            <a:endParaRPr lang="fr-FR" sz="2000" dirty="0" smtClean="0">
              <a:solidFill>
                <a:prstClr val="white"/>
              </a:solidFill>
              <a:latin typeface="Franklin Gothic Book"/>
              <a:cs typeface="Calibri" pitchFamily="34" charset="0"/>
            </a:endParaRPr>
          </a:p>
          <a:p>
            <a:pPr lvl="0">
              <a:buClr>
                <a:srgbClr val="6EA0B0"/>
              </a:buClr>
              <a:buNone/>
            </a:pPr>
            <a:endParaRPr lang="fr-FR" sz="2000" dirty="0" smtClean="0">
              <a:solidFill>
                <a:prstClr val="white"/>
              </a:solidFill>
              <a:latin typeface="Franklin Gothic Book"/>
              <a:cs typeface="Calibri" pitchFamily="34" charset="0"/>
            </a:endParaRPr>
          </a:p>
          <a:p>
            <a:pPr lvl="0">
              <a:buClr>
                <a:srgbClr val="6EA0B0"/>
              </a:buClr>
              <a:buNone/>
            </a:pPr>
            <a:endParaRPr lang="fr-FR" sz="2000" dirty="0" smtClean="0">
              <a:solidFill>
                <a:prstClr val="white"/>
              </a:solidFill>
              <a:latin typeface="Franklin Gothic Book"/>
              <a:cs typeface="Calibri" pitchFamily="34" charset="0"/>
            </a:endParaRPr>
          </a:p>
          <a:p>
            <a:pPr lvl="0">
              <a:buClr>
                <a:srgbClr val="6EA0B0"/>
              </a:buClr>
              <a:buNone/>
            </a:pPr>
            <a:endParaRPr lang="fr-FR" sz="2000" dirty="0" smtClean="0">
              <a:solidFill>
                <a:prstClr val="white"/>
              </a:solidFill>
              <a:latin typeface="Franklin Gothic Book"/>
              <a:cs typeface="Calibri" pitchFamily="34" charset="0"/>
            </a:endParaRPr>
          </a:p>
          <a:p>
            <a:pPr lvl="0">
              <a:buClr>
                <a:srgbClr val="6EA0B0"/>
              </a:buClr>
              <a:buNone/>
            </a:pPr>
            <a:endParaRPr lang="fr-FR" sz="2000" dirty="0" smtClean="0">
              <a:solidFill>
                <a:prstClr val="white"/>
              </a:solidFill>
              <a:latin typeface="Franklin Gothic Book"/>
              <a:cs typeface="Calibri" pitchFamily="34" charset="0"/>
            </a:endParaRPr>
          </a:p>
          <a:p>
            <a:pPr lvl="0">
              <a:buClr>
                <a:srgbClr val="6EA0B0"/>
              </a:buClr>
              <a:buNone/>
            </a:pPr>
            <a:endParaRPr lang="fr-FR" sz="2000" dirty="0" smtClean="0">
              <a:solidFill>
                <a:prstClr val="white"/>
              </a:solidFill>
              <a:latin typeface="Franklin Gothic Book"/>
              <a:cs typeface="Calibri" pitchFamily="34" charset="0"/>
            </a:endParaRPr>
          </a:p>
          <a:p>
            <a:pPr lvl="0">
              <a:buClr>
                <a:srgbClr val="6EA0B0"/>
              </a:buClr>
              <a:buNone/>
            </a:pPr>
            <a:endParaRPr lang="fr-FR" sz="2000" dirty="0" smtClean="0">
              <a:solidFill>
                <a:prstClr val="white"/>
              </a:solidFill>
              <a:latin typeface="Franklin Gothic Book"/>
              <a:cs typeface="Calibri" pitchFamily="34" charset="0"/>
            </a:endParaRPr>
          </a:p>
          <a:p>
            <a:pPr lvl="0">
              <a:buClr>
                <a:srgbClr val="6EA0B0"/>
              </a:buClr>
              <a:buNone/>
            </a:pPr>
            <a:endParaRPr lang="fr-FR" sz="2000" dirty="0" smtClean="0">
              <a:solidFill>
                <a:prstClr val="white"/>
              </a:solidFill>
              <a:latin typeface="Franklin Gothic Book"/>
              <a:cs typeface="Calibri" pitchFamily="34" charset="0"/>
            </a:endParaRPr>
          </a:p>
          <a:p>
            <a:pPr lvl="0" algn="r">
              <a:buClr>
                <a:srgbClr val="6EA0B0"/>
              </a:buClr>
              <a:buNone/>
            </a:pPr>
            <a:r>
              <a:rPr lang="fr-FR" sz="2000" dirty="0" smtClean="0">
                <a:solidFill>
                  <a:prstClr val="white"/>
                </a:solidFill>
                <a:latin typeface="Franklin Gothic Book"/>
                <a:cs typeface="Calibri" pitchFamily="34" charset="0"/>
              </a:rPr>
              <a:t>Durée : 19 jours</a:t>
            </a:r>
            <a:endParaRPr lang="fr-FR" sz="2400" dirty="0" smtClean="0">
              <a:solidFill>
                <a:prstClr val="white"/>
              </a:solidFill>
              <a:latin typeface="Franklin Gothic Book"/>
              <a:cs typeface="Calibri" pitchFamily="34" charset="0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323528" y="1988840"/>
          <a:ext cx="5849620" cy="406603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19225"/>
                <a:gridCol w="2480310"/>
                <a:gridCol w="195008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/>
                        <a:t>Feature</a:t>
                      </a:r>
                      <a:r>
                        <a:rPr lang="fr-FR" sz="1200" dirty="0"/>
                        <a:t> n°2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Taches</a:t>
                      </a:r>
                      <a:endParaRPr lang="fr-FR" sz="110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Jour(s)</a:t>
                      </a:r>
                      <a:endParaRPr lang="fr-FR" sz="110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/>
                        <a:t>Récupérer le fichier XML de la musique et en extraire les différentes partitions et informations sur les instruments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/>
                        <a:t>2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/>
                        <a:t>Analyser le fichier XML  et générer la piste relative à la partition sélectionnée</a:t>
                      </a:r>
                      <a:endParaRPr lang="fr-FR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/>
                        <a:t>2</a:t>
                      </a:r>
                      <a:endParaRPr lang="fr-FR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/>
                        <a:t>Permettre de choisir la partition à jouer (mode de difficulté)</a:t>
                      </a:r>
                      <a:endParaRPr lang="fr-FR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/>
                        <a:t>1</a:t>
                      </a:r>
                      <a:endParaRPr lang="fr-FR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/>
                        <a:t>Réaliser les modèles 3D</a:t>
                      </a:r>
                      <a:endParaRPr lang="fr-FR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/>
                        <a:t>5</a:t>
                      </a:r>
                      <a:endParaRPr lang="fr-FR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/>
                        <a:t>Réaliser/Trouver les bruitages audio</a:t>
                      </a:r>
                      <a:endParaRPr lang="fr-FR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/>
                        <a:t>2</a:t>
                      </a:r>
                      <a:endParaRPr lang="fr-FR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/>
                        <a:t>Générer l’environnement 3D à partir des autres partitions (si possible le « drumkit »)</a:t>
                      </a:r>
                      <a:endParaRPr lang="fr-FR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/>
                        <a:t>2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/>
                        <a:t>Afficher l’environnement 3D et  l’objet représentant le joueur</a:t>
                      </a:r>
                      <a:endParaRPr lang="fr-FR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/>
                        <a:t>2</a:t>
                      </a:r>
                      <a:endParaRPr lang="fr-FR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/>
                        <a:t>Faire défiler l’environnement de jeu</a:t>
                      </a:r>
                      <a:endParaRPr lang="fr-FR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/>
                        <a:t>1</a:t>
                      </a:r>
                      <a:endParaRPr lang="fr-FR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/>
                        <a:t>Gérer la collision avec la piste (pivot dans le tube)</a:t>
                      </a:r>
                      <a:endParaRPr lang="fr-FR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/>
                        <a:t>1</a:t>
                      </a:r>
                      <a:endParaRPr lang="fr-FR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/>
                        <a:t>Gérer la récupération des blocs</a:t>
                      </a:r>
                      <a:endParaRPr lang="fr-FR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/>
                        <a:t>1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72008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4000" dirty="0" smtClean="0"/>
              <a:t> 5 - AVANCEMENT DU PROJET 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124744"/>
            <a:ext cx="7704856" cy="5001419"/>
          </a:xfrm>
        </p:spPr>
        <p:txBody>
          <a:bodyPr>
            <a:normAutofit/>
          </a:bodyPr>
          <a:lstStyle/>
          <a:p>
            <a:pPr lvl="0">
              <a:buClr>
                <a:srgbClr val="6EA0B0"/>
              </a:buClr>
              <a:buNone/>
            </a:pPr>
            <a:endParaRPr lang="fr-FR" sz="2400" dirty="0" smtClean="0">
              <a:solidFill>
                <a:prstClr val="white"/>
              </a:solidFill>
              <a:latin typeface="Franklin Gothic Book"/>
              <a:cs typeface="Calibri" pitchFamily="34" charset="0"/>
            </a:endParaRPr>
          </a:p>
          <a:p>
            <a:pPr lvl="0" algn="ctr">
              <a:buClr>
                <a:srgbClr val="6EA0B0"/>
              </a:buClr>
              <a:buNone/>
            </a:pPr>
            <a:r>
              <a:rPr lang="fr-FR" sz="2000" b="1" dirty="0" smtClean="0">
                <a:solidFill>
                  <a:prstClr val="white"/>
                </a:solidFill>
                <a:latin typeface="Franklin Gothic Book"/>
                <a:cs typeface="Calibri" pitchFamily="34" charset="0"/>
              </a:rPr>
              <a:t>Sprint </a:t>
            </a:r>
            <a:r>
              <a:rPr lang="fr-FR" sz="2000" b="1" dirty="0" err="1" smtClean="0">
                <a:solidFill>
                  <a:prstClr val="white"/>
                </a:solidFill>
                <a:latin typeface="Franklin Gothic Book"/>
                <a:cs typeface="Calibri" pitchFamily="34" charset="0"/>
              </a:rPr>
              <a:t>Backlog</a:t>
            </a:r>
            <a:endParaRPr lang="fr-FR" sz="2000" dirty="0" smtClean="0">
              <a:solidFill>
                <a:prstClr val="white"/>
              </a:solidFill>
              <a:latin typeface="Franklin Gothic Book"/>
              <a:cs typeface="Calibri" pitchFamily="34" charset="0"/>
            </a:endParaRPr>
          </a:p>
          <a:p>
            <a:pPr lvl="0">
              <a:buClr>
                <a:srgbClr val="6EA0B0"/>
              </a:buClr>
              <a:buNone/>
            </a:pPr>
            <a:endParaRPr lang="fr-FR" sz="2000" dirty="0" smtClean="0">
              <a:solidFill>
                <a:prstClr val="white"/>
              </a:solidFill>
              <a:latin typeface="Franklin Gothic Book"/>
              <a:cs typeface="Calibri" pitchFamily="34" charset="0"/>
            </a:endParaRPr>
          </a:p>
          <a:p>
            <a:pPr lvl="0">
              <a:buClr>
                <a:srgbClr val="6EA0B0"/>
              </a:buClr>
              <a:buNone/>
            </a:pPr>
            <a:endParaRPr lang="fr-FR" sz="2000" dirty="0" smtClean="0">
              <a:solidFill>
                <a:prstClr val="white"/>
              </a:solidFill>
              <a:latin typeface="Franklin Gothic Book"/>
              <a:cs typeface="Calibri" pitchFamily="34" charset="0"/>
            </a:endParaRPr>
          </a:p>
          <a:p>
            <a:pPr lvl="0">
              <a:buClr>
                <a:srgbClr val="6EA0B0"/>
              </a:buClr>
              <a:buNone/>
            </a:pPr>
            <a:endParaRPr lang="fr-FR" sz="2000" dirty="0" smtClean="0">
              <a:solidFill>
                <a:prstClr val="white"/>
              </a:solidFill>
              <a:latin typeface="Franklin Gothic Book"/>
              <a:cs typeface="Calibri" pitchFamily="34" charset="0"/>
            </a:endParaRPr>
          </a:p>
          <a:p>
            <a:pPr lvl="0">
              <a:buClr>
                <a:srgbClr val="6EA0B0"/>
              </a:buClr>
              <a:buNone/>
            </a:pPr>
            <a:endParaRPr lang="fr-FR" sz="2000" dirty="0" smtClean="0">
              <a:solidFill>
                <a:prstClr val="white"/>
              </a:solidFill>
              <a:latin typeface="Franklin Gothic Book"/>
              <a:cs typeface="Calibri" pitchFamily="34" charset="0"/>
            </a:endParaRPr>
          </a:p>
          <a:p>
            <a:pPr lvl="0">
              <a:buClr>
                <a:srgbClr val="6EA0B0"/>
              </a:buClr>
              <a:buNone/>
            </a:pPr>
            <a:endParaRPr lang="fr-FR" sz="2000" dirty="0" smtClean="0">
              <a:solidFill>
                <a:prstClr val="white"/>
              </a:solidFill>
              <a:latin typeface="Franklin Gothic Book"/>
              <a:cs typeface="Calibri" pitchFamily="34" charset="0"/>
            </a:endParaRPr>
          </a:p>
          <a:p>
            <a:pPr lvl="0">
              <a:buClr>
                <a:srgbClr val="6EA0B0"/>
              </a:buClr>
              <a:buNone/>
            </a:pPr>
            <a:endParaRPr lang="fr-FR" sz="2000" dirty="0" smtClean="0">
              <a:solidFill>
                <a:prstClr val="white"/>
              </a:solidFill>
              <a:latin typeface="Franklin Gothic Book"/>
              <a:cs typeface="Calibri" pitchFamily="34" charset="0"/>
            </a:endParaRPr>
          </a:p>
          <a:p>
            <a:pPr lvl="0">
              <a:buClr>
                <a:srgbClr val="6EA0B0"/>
              </a:buClr>
              <a:buNone/>
            </a:pPr>
            <a:endParaRPr lang="fr-FR" sz="2000" dirty="0" smtClean="0">
              <a:solidFill>
                <a:prstClr val="white"/>
              </a:solidFill>
              <a:latin typeface="Franklin Gothic Book"/>
              <a:cs typeface="Calibri" pitchFamily="34" charset="0"/>
            </a:endParaRPr>
          </a:p>
          <a:p>
            <a:pPr lvl="0" algn="r">
              <a:buClr>
                <a:srgbClr val="6EA0B0"/>
              </a:buClr>
              <a:buNone/>
            </a:pPr>
            <a:r>
              <a:rPr lang="fr-FR" sz="2000" dirty="0" smtClean="0">
                <a:solidFill>
                  <a:prstClr val="white"/>
                </a:solidFill>
                <a:latin typeface="Franklin Gothic Book"/>
                <a:cs typeface="Calibri" pitchFamily="34" charset="0"/>
              </a:rPr>
              <a:t>Durée : 2 jours</a:t>
            </a:r>
          </a:p>
          <a:p>
            <a:pPr lvl="0" algn="r">
              <a:buClr>
                <a:srgbClr val="6EA0B0"/>
              </a:buClr>
              <a:buNone/>
            </a:pPr>
            <a:r>
              <a:rPr lang="fr-FR" sz="2000" dirty="0" smtClean="0">
                <a:solidFill>
                  <a:prstClr val="white"/>
                </a:solidFill>
                <a:latin typeface="Franklin Gothic Book"/>
                <a:cs typeface="Calibri" pitchFamily="34" charset="0"/>
              </a:rPr>
              <a:t>Durée totale : 25 jours</a:t>
            </a:r>
          </a:p>
          <a:p>
            <a:pPr lvl="0" algn="r">
              <a:buClr>
                <a:srgbClr val="6EA0B0"/>
              </a:buClr>
              <a:buNone/>
            </a:pPr>
            <a:r>
              <a:rPr lang="fr-FR" sz="2000" dirty="0" smtClean="0">
                <a:solidFill>
                  <a:prstClr val="white"/>
                </a:solidFill>
                <a:latin typeface="Franklin Gothic Book"/>
                <a:cs typeface="Calibri" pitchFamily="34" charset="0"/>
              </a:rPr>
              <a:t>Fin du premier sprint : 23 Novembre 2012</a:t>
            </a:r>
            <a:endParaRPr lang="fr-FR" sz="2400" dirty="0" smtClean="0">
              <a:solidFill>
                <a:prstClr val="white"/>
              </a:solidFill>
              <a:latin typeface="Franklin Gothic Book"/>
              <a:cs typeface="Calibri" pitchFamily="34" charset="0"/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323528" y="1988840"/>
          <a:ext cx="5849620" cy="117424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19225"/>
                <a:gridCol w="2480310"/>
                <a:gridCol w="195008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/>
                        <a:t>Feature</a:t>
                      </a:r>
                      <a:r>
                        <a:rPr lang="fr-FR" sz="1200" dirty="0"/>
                        <a:t> n°3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/>
                        <a:t>Taches</a:t>
                      </a:r>
                      <a:endParaRPr lang="fr-FR" sz="1200" dirty="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Jour(s)</a:t>
                      </a:r>
                      <a:endParaRPr lang="fr-FR" sz="110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/>
                        <a:t>Choisir une musique libre et ses partitions</a:t>
                      </a:r>
                      <a:endParaRPr lang="fr-FR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/>
                        <a:t>1</a:t>
                      </a:r>
                      <a:endParaRPr lang="fr-FR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/>
                        <a:t>L’enregistrer dans le système de fichier afin d’avoir une musique par défaut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/>
                        <a:t>1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72008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4000" dirty="0" smtClean="0"/>
              <a:t> 6 - AVANCEMENT DU PROJET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124744"/>
            <a:ext cx="7704856" cy="5001419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2400" dirty="0" smtClean="0">
              <a:latin typeface="+mj-lt"/>
              <a:cs typeface="Calibri" pitchFamily="34" charset="0"/>
            </a:endParaRPr>
          </a:p>
          <a:p>
            <a:pPr>
              <a:buNone/>
            </a:pPr>
            <a:endParaRPr lang="fr-FR" sz="2400" dirty="0" smtClean="0">
              <a:latin typeface="+mj-lt"/>
              <a:cs typeface="Calibri" pitchFamily="34" charset="0"/>
            </a:endParaRPr>
          </a:p>
          <a:p>
            <a:pPr algn="ctr">
              <a:buNone/>
            </a:pPr>
            <a:r>
              <a:rPr lang="fr-FR" sz="2000" b="1" dirty="0" smtClean="0">
                <a:latin typeface="+mj-lt"/>
                <a:cs typeface="Calibri" pitchFamily="34" charset="0"/>
              </a:rPr>
              <a:t>Daily </a:t>
            </a:r>
            <a:r>
              <a:rPr lang="fr-FR" sz="2000" b="1" dirty="0" err="1" smtClean="0">
                <a:latin typeface="+mj-lt"/>
                <a:cs typeface="Calibri" pitchFamily="34" charset="0"/>
              </a:rPr>
              <a:t>Scrum</a:t>
            </a:r>
            <a:endParaRPr lang="fr-FR" sz="2000" b="1" dirty="0" smtClean="0">
              <a:latin typeface="+mj-lt"/>
              <a:cs typeface="Calibri" pitchFamily="34" charset="0"/>
            </a:endParaRPr>
          </a:p>
        </p:txBody>
      </p:sp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58447"/>
              </p:ext>
            </p:extLst>
          </p:nvPr>
        </p:nvGraphicFramePr>
        <p:xfrm>
          <a:off x="1187624" y="2492896"/>
          <a:ext cx="6686550" cy="2943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72008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4000" dirty="0" smtClean="0"/>
              <a:t> 7 - AVANCEMENT DU PROJET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124744"/>
            <a:ext cx="7704856" cy="5001419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2400" dirty="0" smtClean="0">
              <a:latin typeface="+mj-lt"/>
              <a:cs typeface="Calibri" pitchFamily="34" charset="0"/>
            </a:endParaRPr>
          </a:p>
          <a:p>
            <a:pPr algn="ctr">
              <a:buNone/>
            </a:pPr>
            <a:endParaRPr lang="fr-FR" sz="2800" b="1" dirty="0" smtClean="0">
              <a:latin typeface="+mj-lt"/>
              <a:cs typeface="Calibri" pitchFamily="34" charset="0"/>
            </a:endParaRPr>
          </a:p>
          <a:p>
            <a:pPr algn="ctr">
              <a:buNone/>
            </a:pPr>
            <a:endParaRPr lang="fr-FR" sz="2800" b="1" dirty="0">
              <a:latin typeface="+mj-lt"/>
              <a:cs typeface="Calibri" pitchFamily="34" charset="0"/>
            </a:endParaRPr>
          </a:p>
          <a:p>
            <a:pPr algn="ctr">
              <a:buNone/>
            </a:pPr>
            <a:r>
              <a:rPr lang="fr-FR" sz="2800" b="1" dirty="0" smtClean="0">
                <a:latin typeface="+mj-lt"/>
                <a:cs typeface="Calibri" pitchFamily="34" charset="0"/>
              </a:rPr>
              <a:t>Carte de navigation</a:t>
            </a:r>
          </a:p>
          <a:p>
            <a:pPr algn="ctr">
              <a:buNone/>
            </a:pPr>
            <a:endParaRPr lang="fr-FR" sz="2000" b="1" dirty="0">
              <a:latin typeface="+mj-lt"/>
              <a:cs typeface="Calibri" pitchFamily="34" charset="0"/>
            </a:endParaRPr>
          </a:p>
          <a:p>
            <a:pPr algn="ctr">
              <a:buNone/>
            </a:pPr>
            <a:r>
              <a:rPr lang="fr-FR" sz="2000" dirty="0" smtClean="0">
                <a:latin typeface="+mj-lt"/>
                <a:cs typeface="Calibri" pitchFamily="34" charset="0"/>
              </a:rPr>
              <a:t>Voir schéma sur </a:t>
            </a:r>
            <a:r>
              <a:rPr lang="fr-FR" sz="2000" dirty="0" err="1" smtClean="0">
                <a:latin typeface="+mj-lt"/>
                <a:cs typeface="Calibri" pitchFamily="34" charset="0"/>
              </a:rPr>
              <a:t>NShape</a:t>
            </a:r>
            <a:endParaRPr lang="fr-FR" sz="2000" dirty="0" smtClean="0"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281551"/>
      </p:ext>
    </p:extLst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72008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4000" dirty="0" smtClean="0"/>
              <a:t> GESTION DU PROJET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124744"/>
            <a:ext cx="7704856" cy="5001419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2000" dirty="0" smtClean="0">
              <a:latin typeface="+mj-lt"/>
              <a:cs typeface="Calibri" pitchFamily="34" charset="0"/>
            </a:endParaRPr>
          </a:p>
          <a:p>
            <a:pPr>
              <a:buNone/>
            </a:pPr>
            <a:r>
              <a:rPr lang="fr-FR" sz="2000" b="1" dirty="0">
                <a:latin typeface="+mj-lt"/>
                <a:cs typeface="Calibri" pitchFamily="34" charset="0"/>
              </a:rPr>
              <a:t>	</a:t>
            </a:r>
            <a:r>
              <a:rPr lang="fr-FR" sz="2000" b="1" dirty="0" err="1" smtClean="0">
                <a:latin typeface="+mj-lt"/>
                <a:cs typeface="Calibri" pitchFamily="34" charset="0"/>
              </a:rPr>
              <a:t>Reporting</a:t>
            </a:r>
            <a:r>
              <a:rPr lang="fr-FR" sz="2000" b="1" dirty="0" smtClean="0">
                <a:latin typeface="+mj-lt"/>
                <a:cs typeface="Calibri" pitchFamily="34" charset="0"/>
              </a:rPr>
              <a:t> collectif :</a:t>
            </a:r>
          </a:p>
          <a:p>
            <a:pPr lvl="1"/>
            <a:r>
              <a:rPr lang="fr-FR" sz="1600" dirty="0" smtClean="0">
                <a:latin typeface="+mj-lt"/>
                <a:cs typeface="Calibri" pitchFamily="34" charset="0"/>
              </a:rPr>
              <a:t>Lors des Daily </a:t>
            </a:r>
            <a:r>
              <a:rPr lang="fr-FR" sz="1600" dirty="0" err="1" smtClean="0">
                <a:latin typeface="+mj-lt"/>
                <a:cs typeface="Calibri" pitchFamily="34" charset="0"/>
              </a:rPr>
              <a:t>Scrum</a:t>
            </a:r>
            <a:r>
              <a:rPr lang="fr-FR" sz="1600" dirty="0" smtClean="0">
                <a:latin typeface="+mj-lt"/>
                <a:cs typeface="Calibri" pitchFamily="34" charset="0"/>
              </a:rPr>
              <a:t> journaliers</a:t>
            </a:r>
          </a:p>
          <a:p>
            <a:pPr lvl="1"/>
            <a:r>
              <a:rPr lang="fr-FR" sz="1600" dirty="0" smtClean="0">
                <a:latin typeface="+mj-lt"/>
                <a:cs typeface="Calibri" pitchFamily="34" charset="0"/>
              </a:rPr>
              <a:t>Lors des réunions avec le </a:t>
            </a:r>
            <a:r>
              <a:rPr lang="fr-FR" sz="1600" dirty="0" err="1" smtClean="0">
                <a:latin typeface="+mj-lt"/>
                <a:cs typeface="Calibri" pitchFamily="34" charset="0"/>
              </a:rPr>
              <a:t>Scrum</a:t>
            </a:r>
            <a:r>
              <a:rPr lang="fr-FR" sz="1600" dirty="0" smtClean="0">
                <a:latin typeface="+mj-lt"/>
                <a:cs typeface="Calibri" pitchFamily="34" charset="0"/>
              </a:rPr>
              <a:t> Master ou le Product </a:t>
            </a:r>
            <a:r>
              <a:rPr lang="fr-FR" sz="1600" dirty="0" err="1" smtClean="0">
                <a:latin typeface="+mj-lt"/>
                <a:cs typeface="Calibri" pitchFamily="34" charset="0"/>
              </a:rPr>
              <a:t>Owner</a:t>
            </a:r>
            <a:endParaRPr lang="fr-FR" sz="1600" dirty="0" smtClean="0">
              <a:latin typeface="+mj-lt"/>
              <a:cs typeface="Calibri" pitchFamily="34" charset="0"/>
            </a:endParaRPr>
          </a:p>
          <a:p>
            <a:pPr lvl="1"/>
            <a:r>
              <a:rPr lang="fr-FR" sz="1600" dirty="0" smtClean="0">
                <a:latin typeface="+mj-lt"/>
                <a:cs typeface="Calibri" pitchFamily="34" charset="0"/>
              </a:rPr>
              <a:t>Une réunion sera organisée à chaque fin de sprint</a:t>
            </a:r>
            <a:endParaRPr lang="fr-FR" sz="1800" b="1" dirty="0">
              <a:cs typeface="Calibri" pitchFamily="34" charset="0"/>
            </a:endParaRPr>
          </a:p>
          <a:p>
            <a:pPr marL="448056" lvl="1" indent="0">
              <a:buNone/>
            </a:pPr>
            <a:endParaRPr lang="fr-FR" sz="1600" dirty="0">
              <a:latin typeface="+mj-lt"/>
              <a:cs typeface="Calibri" pitchFamily="34" charset="0"/>
            </a:endParaRPr>
          </a:p>
          <a:p>
            <a:pPr marL="448056" lvl="1" indent="0">
              <a:buNone/>
            </a:pPr>
            <a:r>
              <a:rPr lang="fr-FR" sz="1800" b="1" dirty="0">
                <a:cs typeface="Calibri" pitchFamily="34" charset="0"/>
              </a:rPr>
              <a:t>Gestion de la documentation :</a:t>
            </a:r>
          </a:p>
          <a:p>
            <a:pPr lvl="1"/>
            <a:r>
              <a:rPr lang="fr-FR" sz="1600" dirty="0" smtClean="0">
                <a:latin typeface="+mj-lt"/>
                <a:cs typeface="Calibri" pitchFamily="34" charset="0"/>
              </a:rPr>
              <a:t>Tous les documents du projet seront présent sur notre dépôt sur </a:t>
            </a:r>
            <a:r>
              <a:rPr lang="fr-FR" sz="1600" dirty="0" err="1" smtClean="0">
                <a:latin typeface="+mj-lt"/>
                <a:cs typeface="Calibri" pitchFamily="34" charset="0"/>
              </a:rPr>
              <a:t>GitHub</a:t>
            </a:r>
            <a:endParaRPr lang="fr-FR" sz="1600" dirty="0" smtClean="0">
              <a:latin typeface="+mj-lt"/>
              <a:cs typeface="Calibri" pitchFamily="34" charset="0"/>
            </a:endParaRPr>
          </a:p>
          <a:p>
            <a:pPr marL="448056" lvl="1" indent="0">
              <a:buNone/>
            </a:pPr>
            <a:endParaRPr lang="fr-FR" sz="1600" dirty="0">
              <a:latin typeface="+mj-lt"/>
              <a:cs typeface="Calibri" pitchFamily="34" charset="0"/>
            </a:endParaRPr>
          </a:p>
          <a:p>
            <a:pPr marL="448056" lvl="1" indent="0">
              <a:buNone/>
            </a:pPr>
            <a:r>
              <a:rPr lang="fr-FR" sz="1800" b="1" dirty="0">
                <a:cs typeface="Calibri" pitchFamily="34" charset="0"/>
              </a:rPr>
              <a:t>Attributs de qualité </a:t>
            </a:r>
            <a:r>
              <a:rPr lang="fr-FR" sz="1800" b="1" dirty="0" smtClean="0">
                <a:cs typeface="Calibri" pitchFamily="34" charset="0"/>
              </a:rPr>
              <a:t>:</a:t>
            </a:r>
          </a:p>
          <a:p>
            <a:pPr lvl="1"/>
            <a:r>
              <a:rPr lang="fr-FR" sz="1600" dirty="0">
                <a:latin typeface="+mj-lt"/>
                <a:cs typeface="Calibri" pitchFamily="34" charset="0"/>
              </a:rPr>
              <a:t>Le défilement du décor doit être fluide</a:t>
            </a:r>
          </a:p>
          <a:p>
            <a:pPr lvl="1"/>
            <a:r>
              <a:rPr lang="fr-FR" sz="1600" dirty="0">
                <a:latin typeface="+mj-lt"/>
                <a:cs typeface="Calibri" pitchFamily="34" charset="0"/>
              </a:rPr>
              <a:t>Le temps de décalage entre la musique et la piste doit être inférieur à 1 </a:t>
            </a:r>
            <a:r>
              <a:rPr lang="fr-FR" sz="1600" dirty="0" smtClean="0">
                <a:latin typeface="+mj-lt"/>
                <a:cs typeface="Calibri" pitchFamily="34" charset="0"/>
              </a:rPr>
              <a:t>sec</a:t>
            </a:r>
            <a:endParaRPr lang="fr-FR" sz="1600" dirty="0">
              <a:latin typeface="+mj-lt"/>
              <a:cs typeface="Calibri" pitchFamily="34" charset="0"/>
            </a:endParaRPr>
          </a:p>
          <a:p>
            <a:pPr lvl="1"/>
            <a:r>
              <a:rPr lang="fr-FR" sz="1600" dirty="0">
                <a:latin typeface="+mj-lt"/>
                <a:cs typeface="Calibri" pitchFamily="34" charset="0"/>
              </a:rPr>
              <a:t>L’interaction entre l’utilisateur et le vaisseau avec la souris ou le clavier doit être </a:t>
            </a:r>
            <a:r>
              <a:rPr lang="fr-FR" sz="1600" dirty="0" smtClean="0">
                <a:latin typeface="+mj-lt"/>
                <a:cs typeface="Calibri" pitchFamily="34" charset="0"/>
              </a:rPr>
              <a:t>instantanée</a:t>
            </a:r>
          </a:p>
          <a:p>
            <a:pPr lvl="1"/>
            <a:r>
              <a:rPr lang="fr-FR" sz="1600" dirty="0" smtClean="0">
                <a:latin typeface="+mj-lt"/>
                <a:cs typeface="Calibri" pitchFamily="34" charset="0"/>
              </a:rPr>
              <a:t>Le jeu doit être réalisé en 3D</a:t>
            </a:r>
          </a:p>
          <a:p>
            <a:pPr lvl="1"/>
            <a:r>
              <a:rPr lang="fr-FR" sz="1600" dirty="0" smtClean="0">
                <a:latin typeface="+mj-lt"/>
                <a:cs typeface="Calibri" pitchFamily="34" charset="0"/>
              </a:rPr>
              <a:t>Une musique par défaut doit être présente </a:t>
            </a:r>
            <a:r>
              <a:rPr lang="fr-FR" sz="1600" smtClean="0">
                <a:latin typeface="+mj-lt"/>
                <a:cs typeface="Calibri" pitchFamily="34" charset="0"/>
              </a:rPr>
              <a:t>à l’installation du jeu</a:t>
            </a:r>
            <a:endParaRPr lang="fr-FR" sz="1600" dirty="0"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79229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72008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4000" dirty="0" smtClean="0"/>
              <a:t> CONCLUSION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124744"/>
            <a:ext cx="7704856" cy="5001419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2000" dirty="0" smtClean="0">
              <a:latin typeface="+mj-lt"/>
              <a:cs typeface="Calibri" pitchFamily="34" charset="0"/>
            </a:endParaRPr>
          </a:p>
          <a:p>
            <a:pPr>
              <a:buNone/>
            </a:pPr>
            <a:endParaRPr lang="fr-FR" sz="2000" dirty="0">
              <a:latin typeface="+mj-lt"/>
              <a:cs typeface="Calibri" pitchFamily="34" charset="0"/>
            </a:endParaRPr>
          </a:p>
          <a:p>
            <a:pPr>
              <a:buNone/>
            </a:pPr>
            <a:endParaRPr lang="fr-FR" sz="2000" dirty="0" smtClean="0">
              <a:latin typeface="+mj-lt"/>
              <a:cs typeface="Calibri" pitchFamily="34" charset="0"/>
            </a:endParaRPr>
          </a:p>
          <a:p>
            <a:pPr>
              <a:buNone/>
            </a:pPr>
            <a:endParaRPr lang="fr-FR" sz="2000" dirty="0">
              <a:latin typeface="+mj-lt"/>
              <a:cs typeface="Calibri" pitchFamily="34" charset="0"/>
            </a:endParaRPr>
          </a:p>
          <a:p>
            <a:pPr>
              <a:buNone/>
            </a:pPr>
            <a:endParaRPr lang="fr-FR" sz="2000" dirty="0" smtClean="0">
              <a:latin typeface="+mj-lt"/>
              <a:cs typeface="Calibri" pitchFamily="34" charset="0"/>
            </a:endParaRPr>
          </a:p>
          <a:p>
            <a:pPr>
              <a:buNone/>
            </a:pPr>
            <a:endParaRPr lang="fr-FR" sz="2000" dirty="0">
              <a:latin typeface="+mj-lt"/>
              <a:cs typeface="Calibri" pitchFamily="34" charset="0"/>
            </a:endParaRPr>
          </a:p>
          <a:p>
            <a:pPr>
              <a:buNone/>
            </a:pPr>
            <a:endParaRPr lang="fr-FR" sz="2000" dirty="0" smtClean="0">
              <a:latin typeface="+mj-lt"/>
              <a:cs typeface="Calibri" pitchFamily="34" charset="0"/>
            </a:endParaRPr>
          </a:p>
          <a:p>
            <a:pPr>
              <a:buNone/>
            </a:pPr>
            <a:endParaRPr lang="fr-FR" sz="2000" dirty="0">
              <a:latin typeface="+mj-lt"/>
              <a:cs typeface="Calibri" pitchFamily="34" charset="0"/>
            </a:endParaRPr>
          </a:p>
          <a:p>
            <a:pPr>
              <a:buNone/>
            </a:pPr>
            <a:endParaRPr lang="fr-FR" sz="2000" dirty="0" smtClean="0">
              <a:latin typeface="+mj-lt"/>
              <a:cs typeface="Calibri" pitchFamily="34" charset="0"/>
            </a:endParaRPr>
          </a:p>
          <a:p>
            <a:pPr algn="ctr">
              <a:buNone/>
            </a:pPr>
            <a:r>
              <a:rPr lang="fr-FR" sz="3600" b="1" dirty="0" err="1" smtClean="0">
                <a:latin typeface="+mj-lt"/>
                <a:cs typeface="Calibri" pitchFamily="34" charset="0"/>
              </a:rPr>
              <a:t>AudioPipe</a:t>
            </a:r>
            <a:endParaRPr lang="fr-FR" sz="3600" b="1" dirty="0" smtClean="0">
              <a:latin typeface="+mj-lt"/>
              <a:cs typeface="Calibri" pitchFamily="34" charset="0"/>
            </a:endParaRPr>
          </a:p>
        </p:txBody>
      </p:sp>
      <p:pic>
        <p:nvPicPr>
          <p:cNvPr id="4" name="images1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196569" y="2310765"/>
            <a:ext cx="4031615" cy="22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3018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72008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4000" dirty="0"/>
              <a:t> </a:t>
            </a:r>
            <a:r>
              <a:rPr lang="fr-FR" sz="4000" dirty="0" smtClean="0"/>
              <a:t>PLAN DE LA REUNION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124744"/>
            <a:ext cx="7704856" cy="5001419"/>
          </a:xfrm>
        </p:spPr>
        <p:txBody>
          <a:bodyPr>
            <a:normAutofit fontScale="92500" lnSpcReduction="10000"/>
          </a:bodyPr>
          <a:lstStyle/>
          <a:p>
            <a:r>
              <a:rPr lang="fr-FR" sz="2000" dirty="0" smtClean="0">
                <a:latin typeface="+mj-lt"/>
                <a:cs typeface="Calibri" pitchFamily="34" charset="0"/>
              </a:rPr>
              <a:t>Parlons des parties prenantes</a:t>
            </a:r>
          </a:p>
          <a:p>
            <a:pPr lvl="1"/>
            <a:r>
              <a:rPr lang="fr-FR" sz="1600" dirty="0" smtClean="0">
                <a:latin typeface="+mj-lt"/>
                <a:cs typeface="Calibri" pitchFamily="34" charset="0"/>
              </a:rPr>
              <a:t>Equipe agile</a:t>
            </a:r>
          </a:p>
          <a:p>
            <a:pPr lvl="1"/>
            <a:r>
              <a:rPr lang="fr-FR" sz="1600" dirty="0" smtClean="0">
                <a:latin typeface="+mj-lt"/>
                <a:cs typeface="Calibri" pitchFamily="34" charset="0"/>
              </a:rPr>
              <a:t>Product </a:t>
            </a:r>
            <a:r>
              <a:rPr lang="fr-FR" sz="1600" dirty="0" err="1">
                <a:latin typeface="+mj-lt"/>
                <a:cs typeface="Calibri" pitchFamily="34" charset="0"/>
              </a:rPr>
              <a:t>o</a:t>
            </a:r>
            <a:r>
              <a:rPr lang="fr-FR" sz="1600" dirty="0" err="1" smtClean="0">
                <a:latin typeface="+mj-lt"/>
                <a:cs typeface="Calibri" pitchFamily="34" charset="0"/>
              </a:rPr>
              <a:t>wner</a:t>
            </a:r>
            <a:endParaRPr lang="fr-FR" sz="1600" dirty="0" smtClean="0">
              <a:latin typeface="+mj-lt"/>
              <a:cs typeface="Calibri" pitchFamily="34" charset="0"/>
            </a:endParaRPr>
          </a:p>
          <a:p>
            <a:pPr lvl="1"/>
            <a:r>
              <a:rPr lang="fr-FR" sz="1600" dirty="0" smtClean="0">
                <a:latin typeface="+mj-lt"/>
                <a:cs typeface="Calibri" pitchFamily="34" charset="0"/>
              </a:rPr>
              <a:t>Enseignants suiveurs</a:t>
            </a:r>
          </a:p>
          <a:p>
            <a:r>
              <a:rPr lang="fr-FR" sz="2000" dirty="0" smtClean="0">
                <a:latin typeface="+mj-lt"/>
                <a:cs typeface="Calibri" pitchFamily="34" charset="0"/>
              </a:rPr>
              <a:t>Définition du projet</a:t>
            </a:r>
          </a:p>
          <a:p>
            <a:pPr lvl="1"/>
            <a:r>
              <a:rPr lang="fr-FR" sz="1600" dirty="0" smtClean="0">
                <a:latin typeface="+mj-lt"/>
                <a:cs typeface="Calibri" pitchFamily="34" charset="0"/>
              </a:rPr>
              <a:t>Mission</a:t>
            </a:r>
          </a:p>
          <a:p>
            <a:pPr lvl="1"/>
            <a:r>
              <a:rPr lang="fr-FR" sz="1600" dirty="0" smtClean="0">
                <a:latin typeface="+mj-lt"/>
                <a:cs typeface="Calibri" pitchFamily="34" charset="0"/>
              </a:rPr>
              <a:t>Planning</a:t>
            </a:r>
          </a:p>
          <a:p>
            <a:r>
              <a:rPr lang="fr-FR" sz="2000" dirty="0" smtClean="0">
                <a:latin typeface="+mj-lt"/>
                <a:cs typeface="Calibri" pitchFamily="34" charset="0"/>
              </a:rPr>
              <a:t>Avancement du projet</a:t>
            </a:r>
          </a:p>
          <a:p>
            <a:pPr lvl="1"/>
            <a:r>
              <a:rPr lang="fr-FR" sz="1600" dirty="0" smtClean="0">
                <a:latin typeface="+mj-lt"/>
                <a:cs typeface="Calibri" pitchFamily="34" charset="0"/>
              </a:rPr>
              <a:t>Product </a:t>
            </a:r>
            <a:r>
              <a:rPr lang="fr-FR" sz="1600" dirty="0" err="1" smtClean="0">
                <a:latin typeface="+mj-lt"/>
                <a:cs typeface="Calibri" pitchFamily="34" charset="0"/>
              </a:rPr>
              <a:t>Backlog</a:t>
            </a:r>
            <a:r>
              <a:rPr lang="fr-FR" sz="1600" dirty="0" smtClean="0">
                <a:latin typeface="+mj-lt"/>
                <a:cs typeface="Calibri" pitchFamily="34" charset="0"/>
              </a:rPr>
              <a:t> (objectif)</a:t>
            </a:r>
          </a:p>
          <a:p>
            <a:pPr lvl="1"/>
            <a:r>
              <a:rPr lang="fr-FR" sz="1600" dirty="0" smtClean="0">
                <a:latin typeface="+mj-lt"/>
                <a:cs typeface="Calibri" pitchFamily="34" charset="0"/>
              </a:rPr>
              <a:t>Evaluation des charges de travail</a:t>
            </a:r>
          </a:p>
          <a:p>
            <a:pPr lvl="1"/>
            <a:r>
              <a:rPr lang="fr-FR" sz="1600" dirty="0" smtClean="0">
                <a:latin typeface="+mj-lt"/>
                <a:cs typeface="Calibri" pitchFamily="34" charset="0"/>
              </a:rPr>
              <a:t>Sprint </a:t>
            </a:r>
            <a:r>
              <a:rPr lang="fr-FR" sz="1600" dirty="0" err="1" smtClean="0">
                <a:latin typeface="+mj-lt"/>
                <a:cs typeface="Calibri" pitchFamily="34" charset="0"/>
              </a:rPr>
              <a:t>Backlog</a:t>
            </a:r>
            <a:endParaRPr lang="fr-FR" sz="1600" dirty="0" smtClean="0">
              <a:latin typeface="+mj-lt"/>
              <a:cs typeface="Calibri" pitchFamily="34" charset="0"/>
            </a:endParaRPr>
          </a:p>
          <a:p>
            <a:pPr lvl="1"/>
            <a:r>
              <a:rPr lang="fr-FR" sz="1600" dirty="0" err="1" smtClean="0">
                <a:latin typeface="+mj-lt"/>
                <a:cs typeface="Calibri" pitchFamily="34" charset="0"/>
              </a:rPr>
              <a:t>Burndownchart</a:t>
            </a:r>
            <a:r>
              <a:rPr lang="fr-FR" sz="1600" dirty="0" smtClean="0">
                <a:latin typeface="+mj-lt"/>
                <a:cs typeface="Calibri" pitchFamily="34" charset="0"/>
              </a:rPr>
              <a:t> et carte de navigation</a:t>
            </a:r>
          </a:p>
          <a:p>
            <a:r>
              <a:rPr lang="fr-FR" sz="2000" dirty="0" smtClean="0">
                <a:latin typeface="+mj-lt"/>
                <a:cs typeface="Calibri" pitchFamily="34" charset="0"/>
              </a:rPr>
              <a:t>Gestion du projet</a:t>
            </a:r>
          </a:p>
          <a:p>
            <a:pPr lvl="1"/>
            <a:r>
              <a:rPr lang="fr-FR" sz="1600" dirty="0" err="1" smtClean="0">
                <a:latin typeface="+mj-lt"/>
                <a:cs typeface="Calibri" pitchFamily="34" charset="0"/>
              </a:rPr>
              <a:t>Reporting</a:t>
            </a:r>
            <a:r>
              <a:rPr lang="fr-FR" sz="1600" dirty="0" smtClean="0">
                <a:latin typeface="+mj-lt"/>
                <a:cs typeface="Calibri" pitchFamily="34" charset="0"/>
              </a:rPr>
              <a:t> </a:t>
            </a:r>
            <a:r>
              <a:rPr lang="fr-FR" sz="1600" dirty="0">
                <a:latin typeface="+mj-lt"/>
                <a:cs typeface="Calibri" pitchFamily="34" charset="0"/>
              </a:rPr>
              <a:t>collectif</a:t>
            </a:r>
          </a:p>
          <a:p>
            <a:pPr lvl="1"/>
            <a:r>
              <a:rPr lang="fr-FR" sz="1600" dirty="0" err="1">
                <a:latin typeface="+mj-lt"/>
                <a:cs typeface="Calibri" pitchFamily="34" charset="0"/>
              </a:rPr>
              <a:t>Scrum</a:t>
            </a:r>
            <a:r>
              <a:rPr lang="fr-FR" sz="1600" dirty="0">
                <a:latin typeface="+mj-lt"/>
                <a:cs typeface="Calibri" pitchFamily="34" charset="0"/>
              </a:rPr>
              <a:t> Meeting</a:t>
            </a:r>
          </a:p>
          <a:p>
            <a:pPr lvl="1"/>
            <a:r>
              <a:rPr lang="fr-FR" sz="1600" dirty="0">
                <a:latin typeface="+mj-lt"/>
                <a:cs typeface="Calibri" pitchFamily="34" charset="0"/>
              </a:rPr>
              <a:t>Documentation</a:t>
            </a:r>
          </a:p>
          <a:p>
            <a:r>
              <a:rPr lang="fr-FR" sz="2000" dirty="0" smtClean="0">
                <a:latin typeface="+mj-lt"/>
                <a:cs typeface="Calibri" pitchFamily="34" charset="0"/>
              </a:rPr>
              <a:t>Conclusion</a:t>
            </a:r>
          </a:p>
          <a:p>
            <a:pPr marL="448056" lvl="1" indent="0">
              <a:buNone/>
            </a:pPr>
            <a:endParaRPr lang="fr-FR" sz="1600" dirty="0" smtClean="0">
              <a:latin typeface="+mj-lt"/>
              <a:cs typeface="Calibri" pitchFamily="34" charset="0"/>
            </a:endParaRPr>
          </a:p>
          <a:p>
            <a:endParaRPr lang="fr-FR" sz="2000" dirty="0" smtClean="0">
              <a:latin typeface="+mj-lt"/>
              <a:cs typeface="Calibri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72008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4000" dirty="0" smtClean="0"/>
              <a:t> PARTIES PRENANTES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124744"/>
            <a:ext cx="7704856" cy="50014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000" b="1" dirty="0" smtClean="0">
                <a:latin typeface="+mj-lt"/>
                <a:cs typeface="Calibri" pitchFamily="34" charset="0"/>
              </a:rPr>
              <a:t>Equipe Agile</a:t>
            </a:r>
            <a:endParaRPr lang="fr-FR" sz="2400" b="1" dirty="0" smtClean="0">
              <a:latin typeface="+mj-lt"/>
              <a:cs typeface="Calibri" pitchFamily="34" charset="0"/>
            </a:endParaRPr>
          </a:p>
          <a:p>
            <a:r>
              <a:rPr lang="fr-FR" sz="2000" dirty="0" smtClean="0">
                <a:latin typeface="+mj-lt"/>
                <a:cs typeface="Calibri" pitchFamily="34" charset="0"/>
              </a:rPr>
              <a:t>Julien Bernard</a:t>
            </a:r>
          </a:p>
          <a:p>
            <a:r>
              <a:rPr lang="fr-FR" sz="2000" dirty="0" smtClean="0">
                <a:latin typeface="+mj-lt"/>
                <a:cs typeface="Calibri" pitchFamily="34" charset="0"/>
              </a:rPr>
              <a:t>Etienne </a:t>
            </a:r>
            <a:r>
              <a:rPr lang="fr-FR" sz="2000" dirty="0" err="1" smtClean="0">
                <a:latin typeface="+mj-lt"/>
                <a:cs typeface="Calibri" pitchFamily="34" charset="0"/>
              </a:rPr>
              <a:t>Rocipon</a:t>
            </a:r>
            <a:endParaRPr lang="fr-FR" sz="2000" dirty="0" smtClean="0">
              <a:latin typeface="+mj-lt"/>
              <a:cs typeface="Calibri" pitchFamily="34" charset="0"/>
            </a:endParaRPr>
          </a:p>
          <a:p>
            <a:r>
              <a:rPr lang="fr-FR" sz="2000" dirty="0" smtClean="0">
                <a:latin typeface="+mj-lt"/>
                <a:cs typeface="Calibri" pitchFamily="34" charset="0"/>
              </a:rPr>
              <a:t>Valentin </a:t>
            </a:r>
            <a:r>
              <a:rPr lang="fr-FR" sz="2000" dirty="0" err="1" smtClean="0">
                <a:latin typeface="+mj-lt"/>
                <a:cs typeface="Calibri" pitchFamily="34" charset="0"/>
              </a:rPr>
              <a:t>Beuzart</a:t>
            </a:r>
            <a:endParaRPr lang="fr-FR" sz="2400" dirty="0" smtClean="0">
              <a:latin typeface="+mj-lt"/>
              <a:cs typeface="Calibri" pitchFamily="34" charset="0"/>
            </a:endParaRPr>
          </a:p>
          <a:p>
            <a:endParaRPr lang="fr-FR" sz="2400" dirty="0" smtClean="0">
              <a:latin typeface="+mj-lt"/>
              <a:cs typeface="Calibri" pitchFamily="34" charset="0"/>
            </a:endParaRPr>
          </a:p>
          <a:p>
            <a:pPr>
              <a:buNone/>
            </a:pPr>
            <a:r>
              <a:rPr lang="fr-FR" sz="2000" b="1" dirty="0" smtClean="0">
                <a:latin typeface="+mj-lt"/>
                <a:cs typeface="Calibri" pitchFamily="34" charset="0"/>
              </a:rPr>
              <a:t>Product </a:t>
            </a:r>
            <a:r>
              <a:rPr lang="fr-FR" sz="2000" b="1" dirty="0" err="1" smtClean="0">
                <a:latin typeface="+mj-lt"/>
                <a:cs typeface="Calibri" pitchFamily="34" charset="0"/>
              </a:rPr>
              <a:t>Owner</a:t>
            </a:r>
            <a:endParaRPr lang="fr-FR" sz="2400" b="1" dirty="0" smtClean="0">
              <a:latin typeface="+mj-lt"/>
              <a:cs typeface="Calibri" pitchFamily="34" charset="0"/>
            </a:endParaRPr>
          </a:p>
          <a:p>
            <a:r>
              <a:rPr lang="fr-FR" sz="2000" dirty="0" smtClean="0">
                <a:latin typeface="+mj-lt"/>
                <a:cs typeface="Calibri" pitchFamily="34" charset="0"/>
              </a:rPr>
              <a:t>Benjamin </a:t>
            </a:r>
            <a:r>
              <a:rPr lang="fr-FR" sz="2000" dirty="0" err="1" smtClean="0">
                <a:latin typeface="+mj-lt"/>
                <a:cs typeface="Calibri" pitchFamily="34" charset="0"/>
              </a:rPr>
              <a:t>Crosnier</a:t>
            </a:r>
            <a:endParaRPr lang="fr-FR" sz="2000" dirty="0" smtClean="0">
              <a:latin typeface="+mj-lt"/>
              <a:cs typeface="Calibri" pitchFamily="34" charset="0"/>
            </a:endParaRPr>
          </a:p>
          <a:p>
            <a:r>
              <a:rPr lang="fr-FR" sz="2000" dirty="0" smtClean="0">
                <a:latin typeface="+mj-lt"/>
                <a:cs typeface="Calibri" pitchFamily="34" charset="0"/>
              </a:rPr>
              <a:t>Benjamin </a:t>
            </a:r>
            <a:r>
              <a:rPr lang="fr-FR" sz="2000" dirty="0" err="1" smtClean="0">
                <a:latin typeface="+mj-lt"/>
                <a:cs typeface="Calibri" pitchFamily="34" charset="0"/>
              </a:rPr>
              <a:t>Gratade</a:t>
            </a:r>
            <a:endParaRPr lang="fr-FR" sz="2000" dirty="0" smtClean="0">
              <a:latin typeface="+mj-lt"/>
              <a:cs typeface="Calibri" pitchFamily="34" charset="0"/>
            </a:endParaRPr>
          </a:p>
          <a:p>
            <a:r>
              <a:rPr lang="fr-FR" sz="2000" dirty="0" smtClean="0">
                <a:latin typeface="+mj-lt"/>
                <a:cs typeface="Calibri" pitchFamily="34" charset="0"/>
              </a:rPr>
              <a:t>Jean-Baptiste Roland</a:t>
            </a:r>
          </a:p>
          <a:p>
            <a:pPr>
              <a:buNone/>
            </a:pPr>
            <a:endParaRPr lang="fr-FR" sz="1600" b="1" dirty="0" smtClean="0">
              <a:latin typeface="+mj-lt"/>
              <a:cs typeface="Calibri" pitchFamily="34" charset="0"/>
            </a:endParaRPr>
          </a:p>
          <a:p>
            <a:pPr>
              <a:buNone/>
            </a:pPr>
            <a:r>
              <a:rPr lang="fr-FR" sz="2000" b="1" dirty="0" smtClean="0">
                <a:latin typeface="+mj-lt"/>
                <a:cs typeface="Calibri" pitchFamily="34" charset="0"/>
              </a:rPr>
              <a:t>Enseignants suiveurs</a:t>
            </a:r>
            <a:endParaRPr lang="fr-FR" sz="2400" b="1" dirty="0" smtClean="0">
              <a:latin typeface="+mj-lt"/>
              <a:cs typeface="Calibri" pitchFamily="34" charset="0"/>
            </a:endParaRPr>
          </a:p>
          <a:p>
            <a:r>
              <a:rPr lang="fr-FR" sz="2000" dirty="0" smtClean="0">
                <a:latin typeface="+mj-lt"/>
                <a:cs typeface="Calibri" pitchFamily="34" charset="0"/>
              </a:rPr>
              <a:t>Olivier </a:t>
            </a:r>
            <a:r>
              <a:rPr lang="fr-FR" sz="2000" dirty="0" err="1" smtClean="0">
                <a:latin typeface="+mj-lt"/>
                <a:cs typeface="Calibri" pitchFamily="34" charset="0"/>
              </a:rPr>
              <a:t>Spinelli</a:t>
            </a:r>
            <a:r>
              <a:rPr lang="fr-FR" sz="2000" dirty="0" smtClean="0">
                <a:latin typeface="+mj-lt"/>
                <a:cs typeface="Calibri" pitchFamily="34" charset="0"/>
              </a:rPr>
              <a:t> </a:t>
            </a:r>
            <a:r>
              <a:rPr lang="fr-FR" sz="1800" dirty="0" smtClean="0">
                <a:latin typeface="+mj-lt"/>
                <a:cs typeface="Calibri" pitchFamily="34" charset="0"/>
              </a:rPr>
              <a:t>– REFERENT TECHNIQUE</a:t>
            </a:r>
            <a:endParaRPr lang="fr-FR" sz="2000" dirty="0" smtClean="0">
              <a:latin typeface="+mj-lt"/>
              <a:cs typeface="Calibri" pitchFamily="34" charset="0"/>
            </a:endParaRPr>
          </a:p>
          <a:p>
            <a:r>
              <a:rPr lang="fr-FR" sz="2000" dirty="0" smtClean="0">
                <a:latin typeface="+mj-lt"/>
                <a:cs typeface="Calibri" pitchFamily="34" charset="0"/>
              </a:rPr>
              <a:t>Valéry </a:t>
            </a:r>
            <a:r>
              <a:rPr lang="fr-FR" sz="2000" dirty="0" err="1" smtClean="0">
                <a:latin typeface="+mj-lt"/>
                <a:cs typeface="Calibri" pitchFamily="34" charset="0"/>
              </a:rPr>
              <a:t>Farcy</a:t>
            </a:r>
            <a:r>
              <a:rPr lang="fr-FR" sz="2000" dirty="0" smtClean="0">
                <a:latin typeface="+mj-lt"/>
                <a:cs typeface="Calibri" pitchFamily="34" charset="0"/>
              </a:rPr>
              <a:t> </a:t>
            </a:r>
            <a:r>
              <a:rPr lang="fr-FR" sz="1800" dirty="0" smtClean="0">
                <a:latin typeface="+mj-lt"/>
                <a:cs typeface="Calibri" pitchFamily="34" charset="0"/>
              </a:rPr>
              <a:t>– SCRUM MASTER</a:t>
            </a:r>
            <a:endParaRPr lang="fr-FR" sz="2000" dirty="0" smtClean="0"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8765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72008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4000" dirty="0" smtClean="0"/>
              <a:t> DEFINITION DU PROJET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124744"/>
            <a:ext cx="7704856" cy="5001419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2000" b="1" dirty="0" smtClean="0">
              <a:latin typeface="+mj-lt"/>
              <a:cs typeface="Calibri" pitchFamily="34" charset="0"/>
            </a:endParaRPr>
          </a:p>
          <a:p>
            <a:pPr>
              <a:buNone/>
            </a:pPr>
            <a:r>
              <a:rPr lang="fr-FR" sz="2000" b="1" dirty="0" smtClean="0">
                <a:latin typeface="+mj-lt"/>
                <a:cs typeface="Calibri" pitchFamily="34" charset="0"/>
              </a:rPr>
              <a:t>Nom du projet</a:t>
            </a:r>
            <a:endParaRPr lang="fr-FR" sz="2400" b="1" dirty="0" smtClean="0">
              <a:latin typeface="+mj-lt"/>
              <a:cs typeface="Calibri" pitchFamily="34" charset="0"/>
            </a:endParaRPr>
          </a:p>
          <a:p>
            <a:r>
              <a:rPr lang="fr-FR" sz="2000" dirty="0" err="1" smtClean="0">
                <a:latin typeface="+mj-lt"/>
                <a:cs typeface="Calibri" pitchFamily="34" charset="0"/>
              </a:rPr>
              <a:t>AudioPipe</a:t>
            </a:r>
            <a:endParaRPr lang="fr-FR" sz="2000" dirty="0" smtClean="0">
              <a:latin typeface="+mj-lt"/>
              <a:cs typeface="Calibri" pitchFamily="34" charset="0"/>
            </a:endParaRPr>
          </a:p>
          <a:p>
            <a:pPr>
              <a:buNone/>
            </a:pPr>
            <a:endParaRPr lang="fr-FR" sz="2000" b="1" dirty="0" smtClean="0">
              <a:latin typeface="+mj-lt"/>
              <a:cs typeface="Calibri" pitchFamily="34" charset="0"/>
            </a:endParaRPr>
          </a:p>
          <a:p>
            <a:pPr>
              <a:buNone/>
            </a:pPr>
            <a:r>
              <a:rPr lang="fr-FR" sz="2000" b="1" dirty="0" smtClean="0">
                <a:latin typeface="+mj-lt"/>
                <a:cs typeface="Calibri" pitchFamily="34" charset="0"/>
              </a:rPr>
              <a:t>Slogan du projet</a:t>
            </a:r>
            <a:endParaRPr lang="fr-FR" sz="2000" dirty="0" smtClean="0">
              <a:latin typeface="+mj-lt"/>
              <a:cs typeface="Calibri" pitchFamily="34" charset="0"/>
            </a:endParaRPr>
          </a:p>
          <a:p>
            <a:r>
              <a:rPr lang="fr-FR" sz="2000" dirty="0" smtClean="0">
                <a:latin typeface="+mj-lt"/>
                <a:cs typeface="Calibri" pitchFamily="34" charset="0"/>
              </a:rPr>
              <a:t>Tout est dans le tube</a:t>
            </a:r>
          </a:p>
          <a:p>
            <a:endParaRPr lang="fr-FR" sz="2400" dirty="0" smtClean="0">
              <a:latin typeface="+mj-lt"/>
              <a:cs typeface="Calibri" pitchFamily="34" charset="0"/>
            </a:endParaRPr>
          </a:p>
          <a:p>
            <a:pPr>
              <a:buNone/>
            </a:pPr>
            <a:r>
              <a:rPr lang="fr-FR" sz="2000" b="1" dirty="0" smtClean="0">
                <a:latin typeface="+mj-lt"/>
                <a:cs typeface="Calibri" pitchFamily="34" charset="0"/>
              </a:rPr>
              <a:t>Mission du projet</a:t>
            </a:r>
            <a:endParaRPr lang="fr-FR" sz="2400" b="1" dirty="0" smtClean="0">
              <a:latin typeface="+mj-lt"/>
              <a:cs typeface="Calibri" pitchFamily="34" charset="0"/>
            </a:endParaRPr>
          </a:p>
          <a:p>
            <a:r>
              <a:rPr lang="fr-FR" sz="2000" dirty="0"/>
              <a:t>Analyser des fichiers </a:t>
            </a:r>
            <a:r>
              <a:rPr lang="fr-FR" sz="2000" dirty="0" err="1"/>
              <a:t>MusicXML</a:t>
            </a:r>
            <a:r>
              <a:rPr lang="fr-FR" sz="2000" dirty="0"/>
              <a:t> et en extraire les données pour les traiter et générer une piste audio sous forme d'un jeu éducatif en 3D.</a:t>
            </a:r>
            <a:endParaRPr lang="fr-FR" sz="2000" dirty="0" smtClean="0">
              <a:latin typeface="+mj-lt"/>
              <a:cs typeface="Calibri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72008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4000" dirty="0" smtClean="0"/>
              <a:t> DEFINITION DU PROJET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124744"/>
            <a:ext cx="7704856" cy="5001419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2400" dirty="0" smtClean="0">
              <a:latin typeface="+mj-lt"/>
              <a:cs typeface="Calibri" pitchFamily="34" charset="0"/>
            </a:endParaRPr>
          </a:p>
          <a:p>
            <a:pPr>
              <a:buNone/>
            </a:pPr>
            <a:endParaRPr lang="fr-FR" sz="2400" dirty="0" smtClean="0">
              <a:latin typeface="+mj-lt"/>
              <a:cs typeface="Calibri" pitchFamily="34" charset="0"/>
            </a:endParaRPr>
          </a:p>
          <a:p>
            <a:pPr algn="ctr">
              <a:buNone/>
            </a:pPr>
            <a:r>
              <a:rPr lang="fr-FR" sz="2000" b="1" dirty="0" smtClean="0">
                <a:latin typeface="+mj-lt"/>
                <a:cs typeface="Calibri" pitchFamily="34" charset="0"/>
              </a:rPr>
              <a:t>Pitch du projet</a:t>
            </a:r>
            <a:endParaRPr lang="fr-FR" sz="2400" b="1" dirty="0" smtClean="0">
              <a:latin typeface="+mj-lt"/>
              <a:cs typeface="Calibri" pitchFamily="34" charset="0"/>
            </a:endParaRPr>
          </a:p>
          <a:p>
            <a:pPr algn="just">
              <a:buNone/>
            </a:pPr>
            <a:r>
              <a:rPr lang="fr-FR" sz="2000" dirty="0" smtClean="0">
                <a:latin typeface="+mj-lt"/>
              </a:rPr>
              <a:t>	</a:t>
            </a:r>
            <a:r>
              <a:rPr lang="fr-FR" sz="1600" b="1" i="1" dirty="0" err="1" smtClean="0">
                <a:latin typeface="+mj-lt"/>
              </a:rPr>
              <a:t>AudioPipe</a:t>
            </a:r>
            <a:r>
              <a:rPr lang="fr-FR" sz="1600" i="1" dirty="0" smtClean="0">
                <a:latin typeface="+mj-lt"/>
              </a:rPr>
              <a:t> est votre nouveau logiciel de </a:t>
            </a:r>
            <a:r>
              <a:rPr lang="fr-FR" sz="1600" b="1" i="1" dirty="0" smtClean="0">
                <a:latin typeface="+mj-lt"/>
              </a:rPr>
              <a:t>synthétisation</a:t>
            </a:r>
            <a:r>
              <a:rPr lang="fr-FR" sz="1600" i="1" dirty="0" smtClean="0">
                <a:latin typeface="+mj-lt"/>
              </a:rPr>
              <a:t> de vos musiques préférées. </a:t>
            </a:r>
            <a:endParaRPr lang="fr-FR" sz="2000" i="1" dirty="0" smtClean="0">
              <a:latin typeface="+mj-lt"/>
            </a:endParaRPr>
          </a:p>
          <a:p>
            <a:pPr algn="just"/>
            <a:endParaRPr lang="fr-FR" sz="2000" dirty="0" smtClean="0">
              <a:latin typeface="+mj-lt"/>
            </a:endParaRPr>
          </a:p>
          <a:p>
            <a:pPr algn="just">
              <a:buNone/>
            </a:pPr>
            <a:r>
              <a:rPr lang="fr-FR" sz="2000" dirty="0" smtClean="0">
                <a:latin typeface="+mj-lt"/>
              </a:rPr>
              <a:t>	</a:t>
            </a:r>
            <a:r>
              <a:rPr lang="fr-FR" sz="1800" dirty="0" smtClean="0">
                <a:latin typeface="+mj-lt"/>
              </a:rPr>
              <a:t>Donnez lui votre </a:t>
            </a:r>
            <a:r>
              <a:rPr lang="fr-FR" sz="1800" b="1" dirty="0" smtClean="0">
                <a:latin typeface="+mj-lt"/>
              </a:rPr>
              <a:t>musique</a:t>
            </a:r>
            <a:r>
              <a:rPr lang="fr-FR" sz="1800" dirty="0" smtClean="0">
                <a:latin typeface="+mj-lt"/>
              </a:rPr>
              <a:t> au format </a:t>
            </a:r>
            <a:r>
              <a:rPr lang="fr-FR" sz="1800" b="1" dirty="0" smtClean="0">
                <a:latin typeface="+mj-lt"/>
              </a:rPr>
              <a:t>MP3</a:t>
            </a:r>
            <a:r>
              <a:rPr lang="fr-FR" sz="1800" dirty="0" smtClean="0">
                <a:latin typeface="+mj-lt"/>
              </a:rPr>
              <a:t> et </a:t>
            </a:r>
            <a:r>
              <a:rPr lang="fr-FR" sz="1800" b="1" dirty="0" err="1" smtClean="0">
                <a:latin typeface="+mj-lt"/>
              </a:rPr>
              <a:t>MusicXml</a:t>
            </a:r>
            <a:r>
              <a:rPr lang="fr-FR" sz="1800" dirty="0" smtClean="0">
                <a:latin typeface="+mj-lt"/>
              </a:rPr>
              <a:t>, choisissez votre </a:t>
            </a:r>
            <a:r>
              <a:rPr lang="fr-FR" sz="1800" b="1" dirty="0" smtClean="0">
                <a:latin typeface="+mj-lt"/>
              </a:rPr>
              <a:t>instrument</a:t>
            </a:r>
            <a:r>
              <a:rPr lang="fr-FR" sz="1800" dirty="0" smtClean="0">
                <a:latin typeface="+mj-lt"/>
              </a:rPr>
              <a:t> et jouez tout en </a:t>
            </a:r>
            <a:r>
              <a:rPr lang="fr-FR" sz="1800" b="1" dirty="0" smtClean="0">
                <a:latin typeface="+mj-lt"/>
              </a:rPr>
              <a:t>apprenant</a:t>
            </a:r>
            <a:r>
              <a:rPr lang="fr-FR" sz="1800" dirty="0" smtClean="0">
                <a:latin typeface="+mj-lt"/>
              </a:rPr>
              <a:t> le rythme de la musique !</a:t>
            </a:r>
            <a:endParaRPr lang="fr-FR" sz="2000" dirty="0" smtClean="0">
              <a:latin typeface="+mj-lt"/>
            </a:endParaRPr>
          </a:p>
          <a:p>
            <a:pPr algn="just">
              <a:buNone/>
            </a:pPr>
            <a:r>
              <a:rPr lang="fr-FR" sz="2000" dirty="0" smtClean="0">
                <a:latin typeface="+mj-lt"/>
              </a:rPr>
              <a:t/>
            </a:r>
            <a:br>
              <a:rPr lang="fr-FR" sz="2000" dirty="0" smtClean="0">
                <a:latin typeface="+mj-lt"/>
              </a:rPr>
            </a:br>
            <a:r>
              <a:rPr lang="fr-FR" sz="1800" dirty="0" smtClean="0">
                <a:latin typeface="+mj-lt"/>
              </a:rPr>
              <a:t>Armez-vous de votre </a:t>
            </a:r>
            <a:r>
              <a:rPr lang="fr-FR" sz="1800" b="1" dirty="0" smtClean="0">
                <a:latin typeface="+mj-lt"/>
              </a:rPr>
              <a:t>souris</a:t>
            </a:r>
            <a:r>
              <a:rPr lang="fr-FR" sz="1800" dirty="0" smtClean="0">
                <a:latin typeface="+mj-lt"/>
              </a:rPr>
              <a:t> ou de votre </a:t>
            </a:r>
            <a:r>
              <a:rPr lang="fr-FR" sz="1800" b="1" dirty="0" smtClean="0">
                <a:latin typeface="+mj-lt"/>
              </a:rPr>
              <a:t>clavier</a:t>
            </a:r>
            <a:r>
              <a:rPr lang="fr-FR" sz="1800" dirty="0" smtClean="0">
                <a:latin typeface="+mj-lt"/>
              </a:rPr>
              <a:t>, et venez </a:t>
            </a:r>
            <a:r>
              <a:rPr lang="fr-FR" sz="1800" b="1" dirty="0" smtClean="0">
                <a:latin typeface="+mj-lt"/>
              </a:rPr>
              <a:t>défier</a:t>
            </a:r>
            <a:r>
              <a:rPr lang="fr-FR" sz="1800" dirty="0" smtClean="0">
                <a:latin typeface="+mj-lt"/>
              </a:rPr>
              <a:t> les plus grands </a:t>
            </a:r>
            <a:r>
              <a:rPr lang="fr-FR" sz="1800" b="1" dirty="0" smtClean="0">
                <a:latin typeface="+mj-lt"/>
              </a:rPr>
              <a:t>tubes</a:t>
            </a:r>
            <a:r>
              <a:rPr lang="fr-FR" sz="1800" dirty="0" smtClean="0">
                <a:latin typeface="+mj-lt"/>
              </a:rPr>
              <a:t> du monde sur </a:t>
            </a:r>
            <a:r>
              <a:rPr lang="fr-FR" sz="1800" b="1" dirty="0" err="1" smtClean="0">
                <a:latin typeface="+mj-lt"/>
              </a:rPr>
              <a:t>AudioPipe</a:t>
            </a:r>
            <a:r>
              <a:rPr lang="fr-FR" sz="1800" dirty="0" smtClean="0">
                <a:latin typeface="+mj-lt"/>
              </a:rPr>
              <a:t>. </a:t>
            </a:r>
            <a:endParaRPr lang="fr-FR" sz="2000" dirty="0" smtClean="0">
              <a:latin typeface="+mj-lt"/>
            </a:endParaRPr>
          </a:p>
          <a:p>
            <a:pPr>
              <a:buNone/>
            </a:pPr>
            <a:endParaRPr lang="fr-FR" sz="2000" dirty="0" smtClean="0">
              <a:latin typeface="+mj-lt"/>
              <a:cs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72008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4000" dirty="0" smtClean="0"/>
              <a:t> DEFINITION DU PROJET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124744"/>
            <a:ext cx="7704856" cy="5001419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2400" dirty="0" smtClean="0">
              <a:latin typeface="+mj-lt"/>
              <a:cs typeface="Calibri" pitchFamily="34" charset="0"/>
            </a:endParaRPr>
          </a:p>
          <a:p>
            <a:pPr>
              <a:buNone/>
            </a:pPr>
            <a:endParaRPr lang="fr-FR" sz="2400" dirty="0" smtClean="0">
              <a:latin typeface="+mj-lt"/>
              <a:cs typeface="Calibri" pitchFamily="34" charset="0"/>
            </a:endParaRPr>
          </a:p>
          <a:p>
            <a:pPr algn="ctr">
              <a:buNone/>
            </a:pPr>
            <a:r>
              <a:rPr lang="fr-FR" sz="2000" b="1" dirty="0" smtClean="0">
                <a:latin typeface="+mj-lt"/>
                <a:cs typeface="Calibri" pitchFamily="34" charset="0"/>
              </a:rPr>
              <a:t>Planning du projet</a:t>
            </a:r>
            <a:endParaRPr lang="fr-FR" sz="2400" b="1" dirty="0" smtClean="0">
              <a:latin typeface="+mj-lt"/>
              <a:cs typeface="Calibri" pitchFamily="34" charset="0"/>
            </a:endParaRPr>
          </a:p>
          <a:p>
            <a:pPr>
              <a:buNone/>
            </a:pPr>
            <a:r>
              <a:rPr lang="fr-FR" sz="2000" dirty="0" smtClean="0">
                <a:latin typeface="+mj-lt"/>
              </a:rPr>
              <a:t>	</a:t>
            </a:r>
            <a:r>
              <a:rPr lang="fr-FR" sz="1600" b="1" dirty="0" smtClean="0">
                <a:latin typeface="+mj-lt"/>
              </a:rPr>
              <a:t>Date de début des projets industriels : 	</a:t>
            </a:r>
            <a:r>
              <a:rPr lang="fr-FR" sz="1600" i="1" dirty="0" smtClean="0">
                <a:latin typeface="+mj-lt"/>
              </a:rPr>
              <a:t>Lundi 15 Octobre 2012</a:t>
            </a:r>
          </a:p>
          <a:p>
            <a:pPr>
              <a:buNone/>
            </a:pPr>
            <a:r>
              <a:rPr lang="fr-FR" sz="1600" b="1" dirty="0" smtClean="0">
                <a:latin typeface="+mj-lt"/>
              </a:rPr>
              <a:t>	Date du forum des projets industriels : 	</a:t>
            </a:r>
            <a:r>
              <a:rPr lang="fr-FR" sz="1600" i="1" dirty="0" smtClean="0">
                <a:latin typeface="+mj-lt"/>
              </a:rPr>
              <a:t>Vendredi 25 </a:t>
            </a:r>
            <a:r>
              <a:rPr lang="fr-FR" sz="1600" i="1" dirty="0">
                <a:latin typeface="+mj-lt"/>
              </a:rPr>
              <a:t>J</a:t>
            </a:r>
            <a:r>
              <a:rPr lang="fr-FR" sz="1600" i="1" dirty="0" smtClean="0">
                <a:latin typeface="+mj-lt"/>
              </a:rPr>
              <a:t>anvier 2013</a:t>
            </a:r>
          </a:p>
          <a:p>
            <a:pPr>
              <a:buNone/>
            </a:pPr>
            <a:r>
              <a:rPr lang="fr-FR" sz="1600" b="1" dirty="0" smtClean="0">
                <a:latin typeface="+mj-lt"/>
              </a:rPr>
              <a:t>	Date du dernier créneau projet industriel : 	</a:t>
            </a:r>
            <a:r>
              <a:rPr lang="fr-FR" sz="1600" i="1" dirty="0" smtClean="0">
                <a:latin typeface="+mj-lt"/>
              </a:rPr>
              <a:t>Vendredi 4 Janvier 2013</a:t>
            </a:r>
          </a:p>
          <a:p>
            <a:pPr>
              <a:buNone/>
            </a:pPr>
            <a:r>
              <a:rPr lang="fr-FR" sz="1600" b="1" i="1" dirty="0" smtClean="0">
                <a:latin typeface="+mj-lt"/>
              </a:rPr>
              <a:t> </a:t>
            </a:r>
          </a:p>
          <a:p>
            <a:pPr>
              <a:buNone/>
            </a:pPr>
            <a:r>
              <a:rPr lang="fr-FR" sz="1600" b="1" dirty="0" smtClean="0">
                <a:latin typeface="+mj-lt"/>
              </a:rPr>
              <a:t>	Début du projet industriel : 	</a:t>
            </a:r>
            <a:r>
              <a:rPr lang="fr-FR" sz="1600" i="1" dirty="0" smtClean="0">
                <a:latin typeface="+mj-lt"/>
              </a:rPr>
              <a:t>Lundi 15 Octobre 2012</a:t>
            </a:r>
          </a:p>
          <a:p>
            <a:pPr>
              <a:buNone/>
            </a:pPr>
            <a:r>
              <a:rPr lang="fr-FR" sz="1600" b="1" dirty="0" smtClean="0">
                <a:latin typeface="+mj-lt"/>
              </a:rPr>
              <a:t>	Fin du projet industriel : 		</a:t>
            </a:r>
            <a:r>
              <a:rPr lang="fr-FR" sz="1600" i="1" dirty="0" smtClean="0">
                <a:latin typeface="+mj-lt"/>
              </a:rPr>
              <a:t>Vendredi 4 Janvier 2013</a:t>
            </a:r>
          </a:p>
          <a:p>
            <a:pPr>
              <a:buNone/>
            </a:pPr>
            <a:endParaRPr lang="fr-FR" sz="1600" i="1" dirty="0">
              <a:latin typeface="+mj-lt"/>
            </a:endParaRPr>
          </a:p>
          <a:p>
            <a:pPr>
              <a:buNone/>
            </a:pPr>
            <a:r>
              <a:rPr lang="fr-FR" sz="1600" b="1" dirty="0"/>
              <a:t>	</a:t>
            </a:r>
            <a:r>
              <a:rPr lang="fr-FR" sz="1600" b="1" dirty="0" smtClean="0"/>
              <a:t>Réunion de lancement</a:t>
            </a:r>
            <a:r>
              <a:rPr lang="fr-FR" sz="1600" b="1" dirty="0"/>
              <a:t> : 	</a:t>
            </a:r>
            <a:r>
              <a:rPr lang="fr-FR" sz="1600" i="1" dirty="0" smtClean="0"/>
              <a:t>Mercredi 21 Novembre 2012</a:t>
            </a:r>
            <a:endParaRPr lang="fr-FR" sz="1600" i="1" dirty="0"/>
          </a:p>
          <a:p>
            <a:pPr>
              <a:buNone/>
            </a:pPr>
            <a:endParaRPr lang="fr-FR" sz="1600" i="1" dirty="0" smtClean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72008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4000" dirty="0" smtClean="0"/>
              <a:t> 1 - AVANCEMENT DU PROJET 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124744"/>
            <a:ext cx="7704856" cy="5001419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2400" dirty="0" smtClean="0">
              <a:latin typeface="+mj-lt"/>
              <a:cs typeface="Calibri" pitchFamily="34" charset="0"/>
            </a:endParaRPr>
          </a:p>
          <a:p>
            <a:pPr>
              <a:buNone/>
            </a:pPr>
            <a:endParaRPr lang="fr-FR" sz="2400" dirty="0" smtClean="0">
              <a:latin typeface="+mj-lt"/>
              <a:cs typeface="Calibri" pitchFamily="34" charset="0"/>
            </a:endParaRPr>
          </a:p>
          <a:p>
            <a:pPr algn="ctr">
              <a:buNone/>
            </a:pPr>
            <a:r>
              <a:rPr lang="fr-FR" sz="2000" b="1" dirty="0" smtClean="0">
                <a:latin typeface="+mj-lt"/>
                <a:cs typeface="Calibri" pitchFamily="34" charset="0"/>
              </a:rPr>
              <a:t>Product </a:t>
            </a:r>
            <a:r>
              <a:rPr lang="fr-FR" sz="2000" b="1" dirty="0" err="1" smtClean="0">
                <a:latin typeface="+mj-lt"/>
                <a:cs typeface="Calibri" pitchFamily="34" charset="0"/>
              </a:rPr>
              <a:t>Backlog</a:t>
            </a:r>
            <a:endParaRPr lang="fr-FR" sz="2000" dirty="0" smtClean="0">
              <a:latin typeface="+mj-lt"/>
              <a:cs typeface="Calibri" pitchFamily="34" charset="0"/>
            </a:endParaRPr>
          </a:p>
          <a:p>
            <a:pPr>
              <a:buNone/>
            </a:pPr>
            <a:endParaRPr lang="fr-FR" sz="2400" dirty="0" smtClean="0">
              <a:latin typeface="+mj-lt"/>
              <a:cs typeface="Calibri" pitchFamily="34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398884" y="2504664"/>
          <a:ext cx="5829300" cy="347014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764540"/>
                <a:gridCol w="506476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/>
                        <a:t>Priorité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/>
                        <a:t>Stories (</a:t>
                      </a:r>
                      <a:r>
                        <a:rPr lang="fr-FR" sz="1100" dirty="0" err="1"/>
                        <a:t>features</a:t>
                      </a:r>
                      <a:r>
                        <a:rPr lang="fr-FR" sz="1100" dirty="0"/>
                        <a:t>)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/>
                        <a:t>1</a:t>
                      </a:r>
                      <a:endParaRPr lang="fr-FR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/>
                        <a:t>En tant que joueur, je veux une interface graphique pour FOURNIR une piste audio au format MP3 (minimum) et sa partition afin de pouvoir l’afficher pour la </a:t>
                      </a:r>
                      <a:r>
                        <a:rPr lang="fr-FR" sz="1100" dirty="0" err="1"/>
                        <a:t>features</a:t>
                      </a:r>
                      <a:r>
                        <a:rPr lang="fr-FR" sz="1100" dirty="0"/>
                        <a:t> n°2.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/>
                        <a:t>2</a:t>
                      </a:r>
                      <a:endParaRPr lang="fr-FR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/>
                        <a:t>En tant que joueur, je veux VISIONNER une musique sous forme de piste audio en 3D auto-généré par la musique/partition.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/>
                        <a:t>3</a:t>
                      </a:r>
                      <a:endParaRPr lang="fr-FR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/>
                        <a:t>En tant que joueur, je veux POSSEDER au moins une musique par défaut à l’installation du logiciel pour pouvoir jouer le plus rapidement possible.</a:t>
                      </a:r>
                      <a:endParaRPr lang="fr-FR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/>
                        <a:t>4</a:t>
                      </a:r>
                      <a:endParaRPr lang="fr-FR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/>
                        <a:t>En tant que joueur, je veux pouvoir ME DEPLACER sur la piste 3D de droite à gauche.</a:t>
                      </a:r>
                      <a:endParaRPr lang="fr-FR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/>
                        <a:t>5</a:t>
                      </a:r>
                      <a:endParaRPr lang="fr-FR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/>
                        <a:t>En tant que joueur, je veux pouvoir JOUER en rythme sur la piste 3D via ma souris et mon clavier afin d’avoir deux styles de gameplay différents.</a:t>
                      </a:r>
                      <a:endParaRPr lang="fr-FR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/>
                        <a:t>6</a:t>
                      </a:r>
                      <a:endParaRPr lang="fr-FR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/>
                        <a:t>En tant que joueur, je veux pouvoir INTERAGIR avec des items sur la piste 3D afin de rallonger la durée de la partie.</a:t>
                      </a:r>
                      <a:endParaRPr lang="fr-FR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/>
                        <a:t>7</a:t>
                      </a:r>
                      <a:endParaRPr lang="fr-FR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/>
                        <a:t>En tant que joueur, je veux une interface graphique pour FOURNIR une piste audio au format MP3 (minimum) afin de pouvoir l’afficher pour la features n°2.</a:t>
                      </a:r>
                      <a:endParaRPr lang="fr-FR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/>
                        <a:t>8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/>
                        <a:t>En tant que joueur, je veux pouvoir ENREGISTRER mes scores sur le jeu et les publier sur </a:t>
                      </a:r>
                      <a:r>
                        <a:rPr lang="fr-FR" sz="1100" dirty="0" err="1"/>
                        <a:t>Facebook</a:t>
                      </a:r>
                      <a:r>
                        <a:rPr lang="fr-FR" sz="1100" dirty="0"/>
                        <a:t>.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72008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4000" dirty="0" smtClean="0"/>
              <a:t> 2 - AVANCEMENT DU PROJET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124744"/>
            <a:ext cx="7704856" cy="5001419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2400" dirty="0" smtClean="0">
              <a:latin typeface="+mj-lt"/>
              <a:cs typeface="Calibri" pitchFamily="34" charset="0"/>
            </a:endParaRPr>
          </a:p>
          <a:p>
            <a:pPr>
              <a:buNone/>
            </a:pPr>
            <a:endParaRPr lang="fr-FR" sz="2400" dirty="0" smtClean="0">
              <a:latin typeface="+mj-lt"/>
              <a:cs typeface="Calibri" pitchFamily="34" charset="0"/>
            </a:endParaRPr>
          </a:p>
          <a:p>
            <a:pPr algn="ctr">
              <a:buNone/>
            </a:pPr>
            <a:r>
              <a:rPr lang="fr-FR" sz="2000" b="1" dirty="0" smtClean="0">
                <a:latin typeface="+mj-lt"/>
                <a:cs typeface="Calibri" pitchFamily="34" charset="0"/>
              </a:rPr>
              <a:t>Utilisateurs</a:t>
            </a:r>
            <a:endParaRPr lang="fr-FR" sz="2000" dirty="0" smtClean="0">
              <a:latin typeface="+mj-lt"/>
              <a:cs typeface="Calibri" pitchFamily="34" charset="0"/>
            </a:endParaRPr>
          </a:p>
          <a:p>
            <a:pPr algn="ctr">
              <a:buNone/>
            </a:pPr>
            <a:r>
              <a:rPr lang="fr-FR" sz="2000" dirty="0" smtClean="0">
                <a:latin typeface="+mj-lt"/>
                <a:cs typeface="Calibri" pitchFamily="34" charset="0"/>
              </a:rPr>
              <a:t>Il n’y a qu’un seul utilisateur reconnu pour ce produit, le joueur.</a:t>
            </a:r>
          </a:p>
          <a:p>
            <a:pPr>
              <a:buNone/>
            </a:pPr>
            <a:endParaRPr lang="fr-FR" sz="2400" dirty="0" smtClean="0">
              <a:latin typeface="+mj-lt"/>
              <a:cs typeface="Calibri" pitchFamily="34" charset="0"/>
            </a:endParaRPr>
          </a:p>
          <a:p>
            <a:pPr algn="ctr">
              <a:buNone/>
            </a:pPr>
            <a:r>
              <a:rPr lang="fr-FR" sz="2000" b="1" dirty="0" smtClean="0">
                <a:latin typeface="+mj-lt"/>
                <a:cs typeface="Calibri" pitchFamily="34" charset="0"/>
              </a:rPr>
              <a:t>Temps de travail</a:t>
            </a:r>
          </a:p>
          <a:p>
            <a:pPr>
              <a:buNone/>
            </a:pPr>
            <a:r>
              <a:rPr lang="fr-FR" sz="2000" dirty="0" smtClean="0">
                <a:latin typeface="+mj-lt"/>
                <a:cs typeface="Calibri" pitchFamily="34" charset="0"/>
              </a:rPr>
              <a:t>		Hypothèse :</a:t>
            </a:r>
          </a:p>
          <a:p>
            <a:pPr algn="ctr">
              <a:buNone/>
            </a:pPr>
            <a:r>
              <a:rPr lang="fr-FR" sz="1800" i="1" dirty="0" smtClean="0">
                <a:latin typeface="+mj-lt"/>
                <a:cs typeface="Calibri" pitchFamily="34" charset="0"/>
              </a:rPr>
              <a:t>15h</a:t>
            </a:r>
            <a:r>
              <a:rPr lang="fr-FR" sz="1800" dirty="0" smtClean="0">
                <a:latin typeface="+mj-lt"/>
                <a:cs typeface="Calibri" pitchFamily="34" charset="0"/>
              </a:rPr>
              <a:t> /semaine pour </a:t>
            </a:r>
            <a:r>
              <a:rPr lang="fr-FR" sz="1800" i="1" dirty="0" smtClean="0">
                <a:latin typeface="+mj-lt"/>
                <a:cs typeface="Calibri" pitchFamily="34" charset="0"/>
              </a:rPr>
              <a:t>12</a:t>
            </a:r>
            <a:r>
              <a:rPr lang="fr-FR" sz="1800" dirty="0" smtClean="0">
                <a:latin typeface="+mj-lt"/>
                <a:cs typeface="Calibri" pitchFamily="34" charset="0"/>
              </a:rPr>
              <a:t> semaines (</a:t>
            </a:r>
            <a:r>
              <a:rPr lang="fr-FR" sz="1400" dirty="0" smtClean="0">
                <a:latin typeface="+mj-lt"/>
                <a:cs typeface="Calibri" pitchFamily="34" charset="0"/>
                <a:sym typeface="Wingdings" pitchFamily="2" charset="2"/>
              </a:rPr>
              <a:t> </a:t>
            </a:r>
            <a:r>
              <a:rPr lang="fr-FR" sz="1800" dirty="0" smtClean="0">
                <a:latin typeface="+mj-lt"/>
                <a:cs typeface="Calibri" pitchFamily="34" charset="0"/>
              </a:rPr>
              <a:t>04/01/13)</a:t>
            </a:r>
          </a:p>
          <a:p>
            <a:pPr algn="ctr">
              <a:buNone/>
            </a:pPr>
            <a:r>
              <a:rPr lang="fr-FR" sz="1800" i="1" dirty="0" smtClean="0">
                <a:latin typeface="+mj-lt"/>
                <a:cs typeface="Calibri" pitchFamily="34" charset="0"/>
              </a:rPr>
              <a:t>540h </a:t>
            </a:r>
            <a:r>
              <a:rPr lang="fr-FR" sz="1800" dirty="0" smtClean="0">
                <a:latin typeface="+mj-lt"/>
                <a:cs typeface="Calibri" pitchFamily="34" charset="0"/>
              </a:rPr>
              <a:t>pour le groupe pour </a:t>
            </a:r>
            <a:r>
              <a:rPr lang="fr-FR" sz="1800" i="1" dirty="0" smtClean="0">
                <a:latin typeface="+mj-lt"/>
                <a:cs typeface="Calibri" pitchFamily="34" charset="0"/>
              </a:rPr>
              <a:t>6h</a:t>
            </a:r>
            <a:r>
              <a:rPr lang="fr-FR" sz="1800" dirty="0" smtClean="0">
                <a:latin typeface="+mj-lt"/>
                <a:cs typeface="Calibri" pitchFamily="34" charset="0"/>
              </a:rPr>
              <a:t> par jour (</a:t>
            </a:r>
            <a:r>
              <a:rPr lang="fr-FR" sz="1400" dirty="0" smtClean="0">
                <a:latin typeface="+mj-lt"/>
                <a:cs typeface="Calibri" pitchFamily="34" charset="0"/>
                <a:sym typeface="Wingdings" pitchFamily="2" charset="2"/>
              </a:rPr>
              <a:t></a:t>
            </a:r>
            <a:r>
              <a:rPr lang="fr-FR" sz="1400" dirty="0" smtClean="0">
                <a:latin typeface="+mj-lt"/>
                <a:cs typeface="Calibri" pitchFamily="34" charset="0"/>
              </a:rPr>
              <a:t> </a:t>
            </a:r>
            <a:r>
              <a:rPr lang="fr-FR" sz="1800" dirty="0" smtClean="0">
                <a:latin typeface="+mj-lt"/>
                <a:cs typeface="Calibri" pitchFamily="34" charset="0"/>
              </a:rPr>
              <a:t>90 jours)</a:t>
            </a:r>
          </a:p>
          <a:p>
            <a:pPr algn="ctr">
              <a:buNone/>
            </a:pPr>
            <a:endParaRPr lang="fr-FR" sz="1800" dirty="0" smtClean="0">
              <a:latin typeface="+mj-lt"/>
              <a:cs typeface="Calibri" pitchFamily="34" charset="0"/>
            </a:endParaRPr>
          </a:p>
          <a:p>
            <a:pPr>
              <a:buNone/>
            </a:pPr>
            <a:r>
              <a:rPr lang="fr-FR" sz="1800" dirty="0" smtClean="0">
                <a:latin typeface="+mj-lt"/>
                <a:cs typeface="Calibri" pitchFamily="34" charset="0"/>
              </a:rPr>
              <a:t>		</a:t>
            </a:r>
            <a:r>
              <a:rPr lang="fr-FR" sz="2000" dirty="0" smtClean="0">
                <a:latin typeface="+mj-lt"/>
                <a:cs typeface="Calibri" pitchFamily="34" charset="0"/>
              </a:rPr>
              <a:t>Pour 3 sprints :</a:t>
            </a:r>
            <a:endParaRPr lang="fr-FR" sz="1800" dirty="0" smtClean="0">
              <a:latin typeface="+mj-lt"/>
              <a:cs typeface="Calibri" pitchFamily="34" charset="0"/>
            </a:endParaRPr>
          </a:p>
          <a:p>
            <a:pPr algn="ctr">
              <a:buNone/>
            </a:pPr>
            <a:r>
              <a:rPr lang="fr-FR" sz="1800" i="1" dirty="0" smtClean="0">
                <a:latin typeface="+mj-lt"/>
                <a:cs typeface="Calibri" pitchFamily="34" charset="0"/>
              </a:rPr>
              <a:t>1</a:t>
            </a:r>
            <a:r>
              <a:rPr lang="fr-FR" sz="1800" dirty="0" smtClean="0">
                <a:latin typeface="+mj-lt"/>
                <a:cs typeface="Calibri" pitchFamily="34" charset="0"/>
              </a:rPr>
              <a:t> sprint = </a:t>
            </a:r>
            <a:r>
              <a:rPr lang="fr-FR" sz="1800" i="1" dirty="0" smtClean="0">
                <a:latin typeface="+mj-lt"/>
                <a:cs typeface="Calibri" pitchFamily="34" charset="0"/>
              </a:rPr>
              <a:t>30</a:t>
            </a:r>
            <a:r>
              <a:rPr lang="fr-FR" sz="1800" dirty="0" smtClean="0">
                <a:latin typeface="+mj-lt"/>
                <a:cs typeface="Calibri" pitchFamily="34" charset="0"/>
              </a:rPr>
              <a:t> jours</a:t>
            </a:r>
            <a:endParaRPr lang="fr-FR" sz="2000" dirty="0" smtClean="0">
              <a:latin typeface="+mj-lt"/>
              <a:cs typeface="Calibri" pitchFamily="3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72008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4000" dirty="0" smtClean="0"/>
              <a:t> 3 - AVANCEMENT DU PROJET 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124744"/>
            <a:ext cx="7704856" cy="5001419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2400" dirty="0" smtClean="0">
              <a:latin typeface="+mj-lt"/>
              <a:cs typeface="Calibri" pitchFamily="34" charset="0"/>
            </a:endParaRPr>
          </a:p>
          <a:p>
            <a:pPr algn="ctr">
              <a:buNone/>
            </a:pPr>
            <a:r>
              <a:rPr lang="fr-FR" sz="2000" b="1" dirty="0" smtClean="0">
                <a:latin typeface="+mj-lt"/>
                <a:cs typeface="Calibri" pitchFamily="34" charset="0"/>
              </a:rPr>
              <a:t>Sprint </a:t>
            </a:r>
            <a:r>
              <a:rPr lang="fr-FR" sz="2000" b="1" dirty="0" err="1" smtClean="0">
                <a:latin typeface="+mj-lt"/>
                <a:cs typeface="Calibri" pitchFamily="34" charset="0"/>
              </a:rPr>
              <a:t>Backlog</a:t>
            </a:r>
            <a:endParaRPr lang="fr-FR" sz="2000" dirty="0" smtClean="0">
              <a:latin typeface="+mj-lt"/>
              <a:cs typeface="Calibri" pitchFamily="34" charset="0"/>
            </a:endParaRPr>
          </a:p>
          <a:p>
            <a:pPr>
              <a:buNone/>
            </a:pPr>
            <a:endParaRPr lang="fr-FR" sz="2000" dirty="0" smtClean="0">
              <a:latin typeface="+mj-lt"/>
              <a:cs typeface="Calibri" pitchFamily="34" charset="0"/>
            </a:endParaRPr>
          </a:p>
          <a:p>
            <a:pPr>
              <a:buNone/>
            </a:pPr>
            <a:endParaRPr lang="fr-FR" sz="2000" dirty="0" smtClean="0">
              <a:latin typeface="+mj-lt"/>
              <a:cs typeface="Calibri" pitchFamily="34" charset="0"/>
            </a:endParaRPr>
          </a:p>
          <a:p>
            <a:pPr>
              <a:buNone/>
            </a:pPr>
            <a:endParaRPr lang="fr-FR" sz="2000" dirty="0" smtClean="0">
              <a:latin typeface="+mj-lt"/>
              <a:cs typeface="Calibri" pitchFamily="34" charset="0"/>
            </a:endParaRPr>
          </a:p>
          <a:p>
            <a:pPr>
              <a:buNone/>
            </a:pPr>
            <a:endParaRPr lang="fr-FR" sz="2000" dirty="0" smtClean="0">
              <a:latin typeface="+mj-lt"/>
              <a:cs typeface="Calibri" pitchFamily="34" charset="0"/>
            </a:endParaRPr>
          </a:p>
          <a:p>
            <a:pPr>
              <a:buNone/>
            </a:pPr>
            <a:endParaRPr lang="fr-FR" sz="2000" dirty="0" smtClean="0">
              <a:latin typeface="+mj-lt"/>
              <a:cs typeface="Calibri" pitchFamily="34" charset="0"/>
            </a:endParaRPr>
          </a:p>
          <a:p>
            <a:pPr>
              <a:buNone/>
            </a:pPr>
            <a:endParaRPr lang="fr-FR" sz="2000" dirty="0" smtClean="0">
              <a:latin typeface="+mj-lt"/>
              <a:cs typeface="Calibri" pitchFamily="34" charset="0"/>
            </a:endParaRPr>
          </a:p>
          <a:p>
            <a:pPr>
              <a:buNone/>
            </a:pPr>
            <a:endParaRPr lang="fr-FR" sz="2000" dirty="0" smtClean="0">
              <a:latin typeface="+mj-lt"/>
              <a:cs typeface="Calibri" pitchFamily="34" charset="0"/>
            </a:endParaRPr>
          </a:p>
          <a:p>
            <a:pPr>
              <a:buNone/>
            </a:pPr>
            <a:endParaRPr lang="fr-FR" sz="2000" dirty="0" smtClean="0">
              <a:latin typeface="+mj-lt"/>
              <a:cs typeface="Calibri" pitchFamily="34" charset="0"/>
            </a:endParaRPr>
          </a:p>
          <a:p>
            <a:pPr algn="r">
              <a:buNone/>
            </a:pPr>
            <a:r>
              <a:rPr lang="fr-FR" sz="2000" dirty="0" smtClean="0">
                <a:latin typeface="+mj-lt"/>
                <a:cs typeface="Calibri" pitchFamily="34" charset="0"/>
              </a:rPr>
              <a:t>Durée : 6 jours</a:t>
            </a:r>
            <a:endParaRPr lang="fr-FR" sz="2400" dirty="0" smtClean="0">
              <a:latin typeface="+mj-lt"/>
              <a:cs typeface="Calibri" pitchFamily="34" charset="0"/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323528" y="1988840"/>
          <a:ext cx="5849620" cy="252374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19225"/>
                <a:gridCol w="2480310"/>
                <a:gridCol w="195008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/>
                        <a:t>Feature</a:t>
                      </a:r>
                      <a:r>
                        <a:rPr lang="fr-FR" sz="1200" dirty="0"/>
                        <a:t> n°1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/>
                        <a:t>Taches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/>
                        <a:t>Jour(s)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/>
                        <a:t>Réaliser une interface graphique simple (menus)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/>
                        <a:t>2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/>
                        <a:t>Récupérer le fichier audio et sa partition (</a:t>
                      </a:r>
                      <a:r>
                        <a:rPr lang="fr-FR" sz="1100" dirty="0" err="1"/>
                        <a:t>musicXML</a:t>
                      </a:r>
                      <a:r>
                        <a:rPr lang="fr-FR" sz="1100" dirty="0"/>
                        <a:t>) dans le système de fichier depuis cette interface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/>
                        <a:t>2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/>
                        <a:t>Enregistrer le fichier audio et sa partition (compressés) dans le système de fichier s’ils n’existent pas déjà sur l’ordinateur cible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/>
                        <a:t>1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/>
                        <a:t>N’afficher dans le sélectionneur audio que les formats supportés (.mp3, .flac, .</a:t>
                      </a:r>
                      <a:r>
                        <a:rPr lang="fr-FR" sz="1100" dirty="0" err="1"/>
                        <a:t>mid</a:t>
                      </a:r>
                      <a:r>
                        <a:rPr lang="fr-FR" sz="1100" dirty="0"/>
                        <a:t>)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/>
                        <a:t>1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1067</TotalTime>
  <Words>688</Words>
  <Application>Microsoft Office PowerPoint</Application>
  <PresentationFormat>Affichage à l'écran (4:3)</PresentationFormat>
  <Paragraphs>218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Technique</vt:lpstr>
      <vt:lpstr> AudioPipe </vt:lpstr>
      <vt:lpstr> PLAN DE LA REUNION</vt:lpstr>
      <vt:lpstr> PARTIES PRENANTES</vt:lpstr>
      <vt:lpstr> DEFINITION DU PROJET</vt:lpstr>
      <vt:lpstr> DEFINITION DU PROJET</vt:lpstr>
      <vt:lpstr> DEFINITION DU PROJET</vt:lpstr>
      <vt:lpstr> 1 - AVANCEMENT DU PROJET </vt:lpstr>
      <vt:lpstr> 2 - AVANCEMENT DU PROJET</vt:lpstr>
      <vt:lpstr> 3 - AVANCEMENT DU PROJET </vt:lpstr>
      <vt:lpstr> 4 - AVANCEMENT DU PROJET </vt:lpstr>
      <vt:lpstr> 5 - AVANCEMENT DU PROJET </vt:lpstr>
      <vt:lpstr> 6 - AVANCEMENT DU PROJET</vt:lpstr>
      <vt:lpstr> 7 - AVANCEMENT DU PROJET</vt:lpstr>
      <vt:lpstr> GESTION DU PROJET</vt:lpstr>
      <vt:lpstr>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Lu'Juju</dc:creator>
  <cp:lastModifiedBy>Valentin</cp:lastModifiedBy>
  <cp:revision>641</cp:revision>
  <dcterms:created xsi:type="dcterms:W3CDTF">2012-10-16T14:22:22Z</dcterms:created>
  <dcterms:modified xsi:type="dcterms:W3CDTF">2012-11-21T12:24:35Z</dcterms:modified>
</cp:coreProperties>
</file>