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8" r:id="rId4"/>
    <p:sldId id="269" r:id="rId5"/>
    <p:sldId id="263" r:id="rId6"/>
    <p:sldId id="267" r:id="rId7"/>
    <p:sldId id="262" r:id="rId8"/>
    <p:sldId id="264" r:id="rId9"/>
    <p:sldId id="259" r:id="rId10"/>
    <p:sldId id="260" r:id="rId11"/>
    <p:sldId id="261" r:id="rId12"/>
    <p:sldId id="265" r:id="rId13"/>
    <p:sldId id="266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6301"/>
  </p:normalViewPr>
  <p:slideViewPr>
    <p:cSldViewPr snapToGrid="0">
      <p:cViewPr varScale="1">
        <p:scale>
          <a:sx n="127" d="100"/>
          <a:sy n="127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C46-3B3C-6B6E-F26A-64219E75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C539E-92F1-0402-5FEA-D60CCBDDC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FB12A-1D16-5494-D4A6-1030F3A1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12D-7014-FA45-8234-610596D8009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63F6-0A93-2FD4-C624-78C4B8F1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2F6C0-FBBD-883B-2377-12C5E56E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E1E6-7625-6143-AFC8-06985E92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0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A589-8030-14B6-172E-19F56863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63243-DFD2-A3A8-182B-810398162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F3E80-ABF0-217A-4E37-9FA8BE5F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12D-7014-FA45-8234-610596D8009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7956-3BE8-28C1-2F93-DEE5CC48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8EFD6-DE42-C201-361D-04EAA035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E1E6-7625-6143-AFC8-06985E92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0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92255-74C4-5C6C-4610-524855AC5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3606C-492E-D978-80DD-1EBED23B1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A5F78-AEA7-052B-C26F-52F0CFD3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12D-7014-FA45-8234-610596D8009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42C71-05CE-59F4-1A8E-9534D450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06BB-9319-8DD3-B991-7DAD8FB0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E1E6-7625-6143-AFC8-06985E92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3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A8E9-D419-2F33-0317-E3EBF3D2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068A2-D134-981F-3B98-D1184048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E43B-0C43-EC0C-8786-3D760722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12D-7014-FA45-8234-610596D8009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59C6-D230-8D44-10DD-58DA24BF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9A488-D0C1-ED08-FED6-6E871131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E1E6-7625-6143-AFC8-06985E92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8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A449-3B9F-3C57-8E2E-A47FEE96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6295B-9AEF-7DBD-E153-DF6EDEECD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E8B2-8B06-AF09-F4A1-FD6B9BBD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12D-7014-FA45-8234-610596D8009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D9DAA-8D63-21FA-DB53-0C3CCBF6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D3A3B-AE46-CDF6-9036-2920A0C1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E1E6-7625-6143-AFC8-06985E92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99EC-B9B6-1057-5913-C273EF11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4A57-9A74-0656-1C53-47EAC77B9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83326-3570-C1F1-C172-2A17C8266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28911-5210-E140-D3B9-1DDBFC8D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12D-7014-FA45-8234-610596D8009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12C69-C43A-76FD-B4BE-B016F3FD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69A65-F2C5-2CFE-CAA7-6751B5D2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E1E6-7625-6143-AFC8-06985E92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6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A03B-FADD-6052-A2A2-0EDBEEBE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2DC6-B310-A00A-5F85-E0E9E5917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B90D2-10B7-A49A-8038-52C7F7C35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9D154-6B0E-F2DE-57CD-3AF7D8672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22BC1-9CA2-ECC8-FE3A-FA6C5D01A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90C87-BDC9-60B7-4AD0-FCEFE354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12D-7014-FA45-8234-610596D8009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784EF-B2AC-2AC6-FDCA-595D1E02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F89AF-CCDB-CCE4-0220-68A28065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E1E6-7625-6143-AFC8-06985E92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0F66-77A9-B7F3-8B7A-89CBF5D8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7560C-6619-B839-A930-2018E8A0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12D-7014-FA45-8234-610596D8009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6B3C8-1903-7126-BC87-BB8858DE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05396-21FE-D2EE-E334-EA9460C9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E1E6-7625-6143-AFC8-06985E92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2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9B7DD-FCD7-7BC1-574C-6134F311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12D-7014-FA45-8234-610596D8009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2BEE5-7148-734D-26EE-13BEBC91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661D7-89D7-9698-C5EA-BD26800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E1E6-7625-6143-AFC8-06985E92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5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FDD1-CD96-8912-5FE5-C96D4B3D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1921-958D-31A7-72D7-0E62C0A4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FC301-9BF3-0F71-84AA-7F0CECE5C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EEE0F-E581-23DC-5AC7-93DAABB9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12D-7014-FA45-8234-610596D8009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6D95F-C1C1-4702-61EB-F80CF029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6571D-7BA2-CD79-D3E6-C0AF067A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E1E6-7625-6143-AFC8-06985E92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2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16C9-9A88-5E50-40AF-758FF181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C941A-135F-C498-3A6C-C4D3A2BBC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8208-D493-EA96-2F4F-75C69D5E4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0EE2-E809-0369-3A8A-45D9CCB7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12D-7014-FA45-8234-610596D8009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21F8B-83D9-DE0C-B755-4E7EF90E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4DB8F-703D-B65D-FF53-48E293C9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E1E6-7625-6143-AFC8-06985E92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E7991-78DA-76BB-EC09-A34D4A66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C57A3-CACA-8291-A0B5-D1BF09F1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2C7A9-A984-6529-10AD-0F4B3472B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8A512D-7014-FA45-8234-610596D8009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D398-D796-79F1-7D38-E4583A2B8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23C2-E1B7-F687-441F-FD486DBA9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A2E1E6-7625-6143-AFC8-06985E92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9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watson-machine-learning-samples/tree/dda4dcf1f5b81eae08d63dbb9b097290e7caf9ba/cloud/notebooks/python_sdk/deployments/foundation_models/RAG#setup" TargetMode="External"/><Relationship Id="rId2" Type="http://schemas.openxmlformats.org/officeDocument/2006/relationships/hyperlink" Target="https://github.com/Haybu/NCU_CISCON_Conference_202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platform.cloud.ibm.com/exchange/public/entry/view/d3a5f957-a93b-46cd-82c1-c8d37d4f62c6?context=w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haybu@Hot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bm.github.io/granite-workshop/pre-work/#running-the-granite-notebooks-locally" TargetMode="External"/><Relationship Id="rId2" Type="http://schemas.openxmlformats.org/officeDocument/2006/relationships/hyperlink" Target="https://ibm.github.io/watsonx-prompt-lab/pre-wor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products/watsonx-a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watsonx/pric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CCBA-A6D4-EE3F-C2BA-75DF16A90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Tajawal"/>
              </a:rPr>
              <a:t>Unlocking the Power of LLMs with </a:t>
            </a:r>
            <a:r>
              <a:rPr lang="en-US" i="1" dirty="0">
                <a:solidFill>
                  <a:srgbClr val="000000"/>
                </a:solidFill>
                <a:latin typeface="Tajawal"/>
              </a:rPr>
              <a:t>Retrieval Augmented Generation (</a:t>
            </a:r>
            <a:r>
              <a:rPr lang="en-US" b="0" i="1" dirty="0">
                <a:solidFill>
                  <a:srgbClr val="000000"/>
                </a:solidFill>
                <a:effectLst/>
                <a:latin typeface="Tajawal"/>
              </a:rPr>
              <a:t>RAG)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FAACB-18DE-C823-0B11-20C1AC050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Dr. Haytham Mohamed</a:t>
            </a:r>
          </a:p>
          <a:p>
            <a:r>
              <a:rPr lang="en-US" dirty="0"/>
              <a:t>Principal Solutions Architect</a:t>
            </a:r>
          </a:p>
          <a:p>
            <a:r>
              <a:rPr lang="en-US" dirty="0"/>
              <a:t>IBM</a:t>
            </a:r>
          </a:p>
        </p:txBody>
      </p:sp>
    </p:spTree>
    <p:extLst>
      <p:ext uri="{BB962C8B-B14F-4D97-AF65-F5344CB8AC3E}">
        <p14:creationId xmlns:p14="http://schemas.microsoft.com/office/powerpoint/2010/main" val="375486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4278C-5FDB-B7A2-0BE2-D4AB057DF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436A-C07B-6E0D-9E04-11B67F65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w</a:t>
            </a:r>
            <a:r>
              <a:rPr lang="en-US" dirty="0" err="1"/>
              <a:t>atsonx.ai</a:t>
            </a:r>
            <a:r>
              <a:rPr lang="en-US" dirty="0"/>
              <a:t> GUI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37161C-6C86-67E8-F7C8-3D84D35508A4}"/>
              </a:ext>
            </a:extLst>
          </p:cNvPr>
          <p:cNvCxnSpPr>
            <a:cxnSpLocks/>
          </p:cNvCxnSpPr>
          <p:nvPr/>
        </p:nvCxnSpPr>
        <p:spPr>
          <a:xfrm>
            <a:off x="4306187" y="1690688"/>
            <a:ext cx="0" cy="4582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5D53275-0B86-A7CF-976C-BBECF66F1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6" y="1943639"/>
            <a:ext cx="3880201" cy="3606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5EE7E1-49C0-B575-7264-76F71E57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726" y="1625791"/>
            <a:ext cx="3606915" cy="3861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D1CB3D-31E5-D516-82B5-59918B230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248" y="2248756"/>
            <a:ext cx="3784181" cy="29963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FDB8BF-FB78-F70F-F0FF-7F5E387DA233}"/>
              </a:ext>
            </a:extLst>
          </p:cNvPr>
          <p:cNvCxnSpPr>
            <a:cxnSpLocks/>
          </p:cNvCxnSpPr>
          <p:nvPr/>
        </p:nvCxnSpPr>
        <p:spPr>
          <a:xfrm>
            <a:off x="8307577" y="1625791"/>
            <a:ext cx="0" cy="4582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61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38898-9E68-A59F-D283-1C77980F7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9FC2-AEDD-2443-F736-D0DF2B76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w</a:t>
            </a:r>
            <a:r>
              <a:rPr lang="en-US" dirty="0" err="1"/>
              <a:t>atsonx.ai</a:t>
            </a:r>
            <a:r>
              <a:rPr lang="en-US" dirty="0"/>
              <a:t> GUI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718F8B-6D7B-F151-F2DA-BA32D3A6DE95}"/>
              </a:ext>
            </a:extLst>
          </p:cNvPr>
          <p:cNvCxnSpPr>
            <a:cxnSpLocks/>
          </p:cNvCxnSpPr>
          <p:nvPr/>
        </p:nvCxnSpPr>
        <p:spPr>
          <a:xfrm>
            <a:off x="6088917" y="1690688"/>
            <a:ext cx="0" cy="4582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EB81DC9-B9A6-3D4F-C12A-148F90A3C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5" y="2307265"/>
            <a:ext cx="5677223" cy="2488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CF2724-0D97-8C8F-4131-05397C6EF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60" y="1867245"/>
            <a:ext cx="5416005" cy="401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4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509B8-305E-3422-8813-F677FCF0A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1C8F6-50B6-4DAB-DBCF-F47D21896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551"/>
            <a:ext cx="10515600" cy="11285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RAG using </a:t>
            </a:r>
            <a:r>
              <a:rPr lang="en-US" sz="4800" dirty="0" err="1">
                <a:solidFill>
                  <a:srgbClr val="0070C0"/>
                </a:solidFill>
              </a:rPr>
              <a:t>w</a:t>
            </a:r>
            <a:r>
              <a:rPr lang="en-US" sz="4800" dirty="0" err="1"/>
              <a:t>atsonx.ai</a:t>
            </a:r>
            <a:r>
              <a:rPr lang="en-US" sz="4800" dirty="0"/>
              <a:t> Python SDK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6D192E-539F-3D5D-EF2D-280960F0F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220" y="2123810"/>
            <a:ext cx="7772400" cy="37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3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F96E8-D813-21E6-21B8-A93E29480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0732-AD99-1315-1BD2-132660BB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RAG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9522-B3C8-9561-3EF1-F6A97EED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1800" dirty="0">
                <a:latin typeface="IBM Plex Sans" panose="020B0503050203000203" pitchFamily="34" charset="0"/>
              </a:rPr>
              <a:t>The demonstrated notebook example is looked in GitHub at </a:t>
            </a:r>
            <a:r>
              <a:rPr lang="en-US" sz="1800" dirty="0">
                <a:latin typeface="IBM Plex Sans" panose="020B0503050203000203" pitchFamily="34" charset="0"/>
                <a:hlinkClick r:id="rId2"/>
              </a:rPr>
              <a:t>https://github.com/Haybu/NCU_CISCON_Conference_2024</a:t>
            </a:r>
            <a:endParaRPr lang="en-US" sz="1800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n-US" sz="1800" dirty="0">
              <a:latin typeface="IBM Plex Sans" panose="020B0503050203000203" pitchFamily="34" charset="0"/>
            </a:endParaRPr>
          </a:p>
          <a:p>
            <a:pPr marL="285750" indent="-285750"/>
            <a:r>
              <a:rPr lang="en-US" sz="1800" dirty="0" err="1">
                <a:solidFill>
                  <a:srgbClr val="0070C0"/>
                </a:solidFill>
                <a:latin typeface="IBM Plex Sans" panose="020B0503050203000203" pitchFamily="34" charset="0"/>
              </a:rPr>
              <a:t>w</a:t>
            </a:r>
            <a:r>
              <a:rPr lang="en-US" sz="1800" dirty="0" err="1">
                <a:latin typeface="IBM Plex Sans" panose="020B0503050203000203" pitchFamily="34" charset="0"/>
              </a:rPr>
              <a:t>atsonx</a:t>
            </a:r>
            <a:r>
              <a:rPr lang="en-US" sz="1800" dirty="0">
                <a:latin typeface="IBM Plex Sans" panose="020B0503050203000203" pitchFamily="34" charset="0"/>
              </a:rPr>
              <a:t> platform resource hub provides more examples. </a:t>
            </a:r>
          </a:p>
          <a:p>
            <a:pPr marL="285750" indent="-285750"/>
            <a:endParaRPr lang="en-US" sz="1800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IBM Plex Sans" panose="020B0503050203000203" pitchFamily="34" charset="0"/>
                <a:hlinkClick r:id="rId3"/>
              </a:rPr>
              <a:t>https://github.com/IBM/watson-machine-learning-samples/tree/dda4dcf1f5b81eae08d63dbb9b097290e7caf9ba/cloud/notebooks/python_sdk/deployments/foundation_models/RAG#setup</a:t>
            </a:r>
            <a:endParaRPr lang="en-US" sz="1800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n-US" sz="1800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IBM Plex Sans" panose="020B0503050203000203" pitchFamily="34" charset="0"/>
                <a:hlinkClick r:id="rId4"/>
              </a:rPr>
              <a:t>https://dataplatform.cloud.ibm.com/exchange/public/entry/view/d3a5f957-a93b-46cd-82c1-c8d37d4f62c6?context=wx</a:t>
            </a:r>
            <a:endParaRPr lang="en-US" sz="1800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n-US" sz="1800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n-US" sz="1800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1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E6B933-8403-49B2-EF0B-414E8F72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1233"/>
            <a:ext cx="10515600" cy="1279316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24000" dirty="0"/>
              <a:t>Thank You!</a:t>
            </a:r>
          </a:p>
          <a:p>
            <a:pPr marL="0" indent="0" algn="ctr">
              <a:buNone/>
            </a:pPr>
            <a:endParaRPr lang="en-US" sz="8000" dirty="0"/>
          </a:p>
          <a:p>
            <a:pPr marL="0" indent="0" algn="ctr">
              <a:buNone/>
            </a:pPr>
            <a:r>
              <a:rPr lang="en-US" sz="6400" dirty="0">
                <a:hlinkClick r:id="rId2"/>
              </a:rPr>
              <a:t>haybu@hotmail.com</a:t>
            </a:r>
            <a:endParaRPr lang="en-US" sz="6400" dirty="0"/>
          </a:p>
          <a:p>
            <a:pPr marL="0" indent="0" algn="ctr">
              <a:buNone/>
            </a:pPr>
            <a:r>
              <a:rPr lang="en-US" sz="6400" dirty="0"/>
              <a:t>@</a:t>
            </a:r>
            <a:r>
              <a:rPr lang="en-US" sz="6400" dirty="0" err="1"/>
              <a:t>HayMahMoh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57500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D860-9F7A-11D3-9A67-B65E8B44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D643-CF38-7D13-3232-8366E8727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8711" cy="43513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161616"/>
                </a:solidFill>
                <a:latin typeface="IBM Plex Sans" panose="020B0503050203000203" pitchFamily="34" charset="0"/>
              </a:rPr>
              <a:t>LLMs can reason about wide-ranging topics, but their knowledge is limited to the public data up to a specific point in time that they were trained on. (i.e., GTP-4 Turbo – 4/2023)</a:t>
            </a:r>
          </a:p>
          <a:p>
            <a:endParaRPr lang="en-US" sz="16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r>
              <a:rPr lang="en-US" sz="1600" dirty="0">
                <a:solidFill>
                  <a:srgbClr val="161616"/>
                </a:solidFill>
                <a:latin typeface="IBM Plex Sans" panose="020B0503050203000203" pitchFamily="34" charset="0"/>
              </a:rPr>
              <a:t>A large language model (LLM) takes a user’s prompt and generates a response.</a:t>
            </a:r>
          </a:p>
          <a:p>
            <a:pPr marL="0" indent="0">
              <a:buNone/>
            </a:pPr>
            <a:endParaRPr lang="en-US" sz="16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r>
              <a:rPr lang="en-US" sz="1600" dirty="0">
                <a:solidFill>
                  <a:srgbClr val="161616"/>
                </a:solidFill>
                <a:latin typeface="IBM Plex Sans" panose="020B0503050203000203" pitchFamily="34" charset="0"/>
              </a:rPr>
              <a:t>Risk of incorrect or fabricated responses, also known as hallucinations.</a:t>
            </a:r>
          </a:p>
          <a:p>
            <a:pPr marL="0" indent="0">
              <a:buNone/>
            </a:pPr>
            <a:endParaRPr lang="en-US" sz="1800" dirty="0">
              <a:latin typeface="IBM Plex Sans" panose="020B050305020300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37D00F-16F0-1B8E-8366-E31C4B59515C}"/>
              </a:ext>
            </a:extLst>
          </p:cNvPr>
          <p:cNvCxnSpPr>
            <a:cxnSpLocks/>
          </p:cNvCxnSpPr>
          <p:nvPr/>
        </p:nvCxnSpPr>
        <p:spPr>
          <a:xfrm>
            <a:off x="5497028" y="1605627"/>
            <a:ext cx="0" cy="4699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F50C3AF-7381-9A87-5013-7BD59D28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994" y="2242228"/>
            <a:ext cx="5992167" cy="211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58E83-AF50-1A16-A357-56476BDB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988D-4890-B807-B985-3B156F14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In-Context Learning 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4FFE-93C2-BCBA-ACAC-BDB37D564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8711" cy="43513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161616"/>
                </a:solidFill>
                <a:latin typeface="IBM Plex Sans" panose="020B0503050203000203" pitchFamily="34" charset="0"/>
              </a:rPr>
              <a:t>If you want to build AI applications that can reason about private data or data introduced after a model's cutoff date, you need to augment the knowledge of the model with the specific information it needs.</a:t>
            </a:r>
          </a:p>
          <a:p>
            <a:endParaRPr lang="en-US" sz="1100" dirty="0">
              <a:solidFill>
                <a:srgbClr val="1C1E21"/>
              </a:solidFill>
              <a:latin typeface="Public Sans"/>
            </a:endParaRPr>
          </a:p>
          <a:p>
            <a:r>
              <a:rPr lang="en-US" sz="1600" dirty="0">
                <a:solidFill>
                  <a:srgbClr val="161616"/>
                </a:solidFill>
                <a:latin typeface="IBM Plex Sans" panose="020B0503050203000203" pitchFamily="34" charset="0"/>
              </a:rPr>
              <a:t>“In-context learning” is a technique for augmenting LLM knowledge with additional data.</a:t>
            </a:r>
          </a:p>
          <a:p>
            <a:endParaRPr lang="en-US" sz="16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r>
              <a:rPr lang="en-US" sz="1600" dirty="0">
                <a:solidFill>
                  <a:srgbClr val="161616"/>
                </a:solidFill>
                <a:latin typeface="IBM Plex Sans" panose="020B0503050203000203" pitchFamily="34" charset="0"/>
              </a:rPr>
              <a:t>Guiding a large language model with a provided fact / information / context would help generating more relevant and truthful answers.</a:t>
            </a:r>
          </a:p>
          <a:p>
            <a:endParaRPr lang="en-US" sz="16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n-US" sz="1800" dirty="0">
              <a:latin typeface="IBM Plex Sans" panose="020B050305020300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1828AD-A266-B709-6D90-23329FAD46CC}"/>
              </a:ext>
            </a:extLst>
          </p:cNvPr>
          <p:cNvCxnSpPr>
            <a:cxnSpLocks/>
          </p:cNvCxnSpPr>
          <p:nvPr/>
        </p:nvCxnSpPr>
        <p:spPr>
          <a:xfrm>
            <a:off x="5497028" y="1605627"/>
            <a:ext cx="0" cy="4699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FBE2DD8-6487-D869-DFC1-AAEB04F1C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967" y="1771511"/>
            <a:ext cx="5954702" cy="42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0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BA5ED-03A9-CA9D-08FA-07F38B472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232A-5EEC-AC02-6961-FF52DBE7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ED16-64F9-A312-3E4A-C97ABB1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8711" cy="43513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161616"/>
                </a:solidFill>
                <a:latin typeface="IBM Plex Sans" panose="020B0503050203000203" pitchFamily="34" charset="0"/>
              </a:rPr>
              <a:t>The process of bringing the appropriate information and inserting it into the model prompt is known as Retrieval Augmented Generation (RAG).</a:t>
            </a:r>
          </a:p>
          <a:p>
            <a:endParaRPr lang="en-US" sz="16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r>
              <a:rPr lang="en-US" sz="1600" dirty="0">
                <a:solidFill>
                  <a:srgbClr val="161616"/>
                </a:solidFill>
                <a:latin typeface="IBM Plex Sans" panose="020B0503050203000203" pitchFamily="34" charset="0"/>
              </a:rPr>
              <a:t>RAG supplements the LLM's internal representation of information.</a:t>
            </a:r>
          </a:p>
          <a:p>
            <a:endParaRPr lang="en-US" sz="16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r>
              <a:rPr lang="en-US" sz="1600" dirty="0">
                <a:solidFill>
                  <a:srgbClr val="161616"/>
                </a:solidFill>
                <a:latin typeface="IBM Plex Sans" panose="020B0503050203000203" pitchFamily="34" charset="0"/>
              </a:rPr>
              <a:t>RAG is technique enhances the retrieval accuracy and improves the quality of large language model (LLM) generated responses with data that is fetched from external sources.</a:t>
            </a:r>
          </a:p>
          <a:p>
            <a:r>
              <a:rPr lang="en-US" sz="1600" dirty="0">
                <a:solidFill>
                  <a:srgbClr val="161616"/>
                </a:solidFill>
                <a:latin typeface="IBM Plex Sans" panose="020B0503050203000203" pitchFamily="34" charset="0"/>
              </a:rPr>
              <a:t>It was introduced in this paper: https://</a:t>
            </a:r>
            <a:r>
              <a:rPr lang="en-US" sz="1600" dirty="0" err="1">
                <a:solidFill>
                  <a:srgbClr val="161616"/>
                </a:solidFill>
                <a:latin typeface="IBM Plex Sans" panose="020B0503050203000203" pitchFamily="34" charset="0"/>
              </a:rPr>
              <a:t>arxiv.org</a:t>
            </a:r>
            <a:r>
              <a:rPr lang="en-US" sz="1600" dirty="0">
                <a:solidFill>
                  <a:srgbClr val="161616"/>
                </a:solidFill>
                <a:latin typeface="IBM Plex Sans" panose="020B0503050203000203" pitchFamily="34" charset="0"/>
              </a:rPr>
              <a:t>/abs/2005.11401</a:t>
            </a:r>
          </a:p>
          <a:p>
            <a:endParaRPr lang="en-US" sz="16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n-US" sz="1800" dirty="0">
              <a:latin typeface="IBM Plex Sans" panose="020B050305020300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1543F1-B75C-7277-944B-2205D198D0A9}"/>
              </a:ext>
            </a:extLst>
          </p:cNvPr>
          <p:cNvCxnSpPr>
            <a:cxnSpLocks/>
          </p:cNvCxnSpPr>
          <p:nvPr/>
        </p:nvCxnSpPr>
        <p:spPr>
          <a:xfrm>
            <a:off x="5497028" y="1605627"/>
            <a:ext cx="0" cy="4699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33F1540-1349-7332-646D-39E7A326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764" y="2656283"/>
            <a:ext cx="5770792" cy="3407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F8408-9593-155A-9422-ABE9CF18D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160" y="1070231"/>
            <a:ext cx="1972469" cy="235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7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F7167-4AB3-F1FC-39B6-C4EC7D249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78BA-C5A3-447D-9442-39E18102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B868-50B2-3FF4-DAF9-6D1446612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8711" cy="43513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16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 retrieval-augmented generation pattern involves the following steps: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Search in your knowledge base for content that is related to a user's question.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Pull the most relevant search results into your prompt as context and add an instruction, such as “Answer the following question by using only information from the following passages.”</a:t>
            </a:r>
          </a:p>
          <a:p>
            <a:pPr algn="l">
              <a:buFont typeface="+mj-lt"/>
              <a:buAutoNum type="arabicPeriod"/>
            </a:pPr>
            <a:r>
              <a:rPr lang="en-US" sz="1600" b="0" i="1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(Preferred</a:t>
            </a:r>
            <a:r>
              <a:rPr lang="en-US" sz="1600" i="1" dirty="0">
                <a:solidFill>
                  <a:srgbClr val="161616"/>
                </a:solidFill>
                <a:latin typeface="IBM Plex Sans" panose="020B0503050203000203" pitchFamily="34" charset="0"/>
              </a:rPr>
              <a:t>) </a:t>
            </a:r>
            <a:r>
              <a:rPr lang="en-US" sz="1600" b="0" i="1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Only if the foundation model that you're using is not instruction-tuned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: Add a few examples that demonstrate the expected input and output format.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Send the combined prompt text (instruction + search results + question) to the foundation model.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 foundation model uses contextual information from the prompt to generate a factual answer.</a:t>
            </a:r>
          </a:p>
          <a:p>
            <a:endParaRPr lang="en-US" sz="1800" dirty="0">
              <a:latin typeface="IBM Plex Sans" panose="020B050305020300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AD9BF-3CD7-1252-3700-61702E538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94" y="1810871"/>
            <a:ext cx="6251943" cy="323625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8F5A5E-EC8D-5090-3343-0C5033B08AE3}"/>
              </a:ext>
            </a:extLst>
          </p:cNvPr>
          <p:cNvCxnSpPr>
            <a:cxnSpLocks/>
          </p:cNvCxnSpPr>
          <p:nvPr/>
        </p:nvCxnSpPr>
        <p:spPr>
          <a:xfrm>
            <a:off x="5497028" y="1605627"/>
            <a:ext cx="0" cy="4699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1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6BA3F-E85C-BCFE-1DBC-862B76D28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4D79-47AA-7780-4525-429A8B03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RAG – Components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38AFDE-8694-0DE6-1AF2-CE9DFB955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560" y="2885620"/>
            <a:ext cx="3657020" cy="3593054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 knowledge base can be any collection of information-containing artifacts, such 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Process information in internal company wiki pages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Files in GitHub (in any format: Markdown, plain text, JSON, code)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Messages in a collaboration tool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Topics in product documentation, which can include long text blocks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Text passages in a database that supports structured query language (SQL) queries, such as Db2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A document store with a collection of files, such as legal contracts that are stored as PDF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Customer support tickets in a content management system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B0DA79-CD7F-5838-503D-66A3A1048626}"/>
              </a:ext>
            </a:extLst>
          </p:cNvPr>
          <p:cNvSpPr/>
          <p:nvPr/>
        </p:nvSpPr>
        <p:spPr>
          <a:xfrm>
            <a:off x="1537428" y="1783277"/>
            <a:ext cx="1336431" cy="781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E53648-6CC0-FA5A-74A4-398D174FE59D}"/>
              </a:ext>
            </a:extLst>
          </p:cNvPr>
          <p:cNvSpPr/>
          <p:nvPr/>
        </p:nvSpPr>
        <p:spPr>
          <a:xfrm>
            <a:off x="9216012" y="1783277"/>
            <a:ext cx="1336431" cy="781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CB5DCB-FAC7-6077-4B9C-D16B4A3C46EE}"/>
              </a:ext>
            </a:extLst>
          </p:cNvPr>
          <p:cNvSpPr/>
          <p:nvPr/>
        </p:nvSpPr>
        <p:spPr>
          <a:xfrm>
            <a:off x="5376704" y="1783276"/>
            <a:ext cx="1336431" cy="781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Retriever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A1161C6-F8AB-088A-13CE-11105CB0B529}"/>
              </a:ext>
            </a:extLst>
          </p:cNvPr>
          <p:cNvSpPr txBox="1">
            <a:spLocks/>
          </p:cNvSpPr>
          <p:nvPr/>
        </p:nvSpPr>
        <p:spPr>
          <a:xfrm>
            <a:off x="4262176" y="2899821"/>
            <a:ext cx="3565489" cy="3593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>
                <a:solidFill>
                  <a:srgbClr val="161616"/>
                </a:solidFill>
                <a:latin typeface="IBM Plex Sans" panose="020B0503050203000203" pitchFamily="34" charset="0"/>
              </a:rPr>
              <a:t>The retriever can be any combination of search and content tools that reliably returns relevant content from the knowledge base.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161616"/>
                </a:solidFill>
                <a:latin typeface="IBM Plex Sans" panose="020B0503050203000203" pitchFamily="34" charset="0"/>
              </a:rPr>
              <a:t>Vector databases are also effective retrievers. A vector database stores not only the data, but also a vector embedding of the data, which is a numerical representation of the data that captures its semantic meaning. At query time, a vector embedding of the query text is used to find relevant matches</a:t>
            </a:r>
            <a:r>
              <a:rPr lang="en-US" sz="105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.</a:t>
            </a:r>
            <a:endParaRPr lang="en-US" sz="1300" dirty="0">
              <a:solidFill>
                <a:srgbClr val="161616"/>
              </a:solidFill>
              <a:latin typeface="IBM Plex Sans" panose="020B0503050203000203" pitchFamily="34" charset="0"/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E3DF24E4-1690-D6DD-7AA9-9CCC77555960}"/>
              </a:ext>
            </a:extLst>
          </p:cNvPr>
          <p:cNvSpPr txBox="1">
            <a:spLocks/>
          </p:cNvSpPr>
          <p:nvPr/>
        </p:nvSpPr>
        <p:spPr>
          <a:xfrm>
            <a:off x="8145862" y="2899821"/>
            <a:ext cx="3711192" cy="3593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>
                <a:solidFill>
                  <a:srgbClr val="161616"/>
                </a:solidFill>
                <a:latin typeface="IBM Plex Sans" panose="020B0503050203000203" pitchFamily="34" charset="0"/>
              </a:rPr>
              <a:t>The generator component can use any model, whichever suits your use case, prompt format, and content you are pulling in for context.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A58CAB-5525-6208-F937-9D97875385EE}"/>
              </a:ext>
            </a:extLst>
          </p:cNvPr>
          <p:cNvCxnSpPr>
            <a:cxnSpLocks/>
          </p:cNvCxnSpPr>
          <p:nvPr/>
        </p:nvCxnSpPr>
        <p:spPr>
          <a:xfrm>
            <a:off x="4170644" y="1547849"/>
            <a:ext cx="0" cy="4699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79E3B4-613F-7055-4539-1D7085199ED6}"/>
              </a:ext>
            </a:extLst>
          </p:cNvPr>
          <p:cNvCxnSpPr>
            <a:cxnSpLocks/>
          </p:cNvCxnSpPr>
          <p:nvPr/>
        </p:nvCxnSpPr>
        <p:spPr>
          <a:xfrm>
            <a:off x="7928729" y="1690688"/>
            <a:ext cx="0" cy="4699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E830B-1230-44CF-EE2E-C2A7C4708C46}"/>
              </a:ext>
            </a:extLst>
          </p:cNvPr>
          <p:cNvCxnSpPr>
            <a:cxnSpLocks/>
          </p:cNvCxnSpPr>
          <p:nvPr/>
        </p:nvCxnSpPr>
        <p:spPr>
          <a:xfrm flipH="1">
            <a:off x="484574" y="2752292"/>
            <a:ext cx="1128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46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59929-F7A2-D5C2-FDCA-695070976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9AC7-4ADC-A298-C37B-9984B313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Benefits &amp;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C4452-21C6-E8F3-9C1F-EAA1F2F1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IBM Plex Sans" panose="020B0503050203000203" pitchFamily="34" charset="0"/>
              </a:rPr>
              <a:t>It has multiple benefits. </a:t>
            </a:r>
          </a:p>
          <a:p>
            <a:pPr marL="685800" lvl="2">
              <a:spcBef>
                <a:spcPts val="1000"/>
              </a:spcBef>
            </a:pPr>
            <a:r>
              <a:rPr lang="en-US" sz="1400" dirty="0">
                <a:latin typeface="IBM Plex Sans" panose="020B0503050203000203" pitchFamily="34" charset="0"/>
              </a:rPr>
              <a:t>Reduces hallucinations.</a:t>
            </a:r>
          </a:p>
          <a:p>
            <a:pPr marL="685800" lvl="2">
              <a:spcBef>
                <a:spcPts val="1000"/>
              </a:spcBef>
            </a:pPr>
            <a:r>
              <a:rPr lang="en-US" sz="1400" dirty="0">
                <a:latin typeface="IBM Plex Sans" panose="020B0503050203000203" pitchFamily="34" charset="0"/>
              </a:rPr>
              <a:t>Helps ensure the model has the most current and reliable facts. </a:t>
            </a:r>
          </a:p>
          <a:p>
            <a:pPr marL="685800" lvl="2">
              <a:spcBef>
                <a:spcPts val="1000"/>
              </a:spcBef>
            </a:pPr>
            <a:r>
              <a:rPr lang="en-US" sz="1400" dirty="0">
                <a:latin typeface="IBM Plex Sans" panose="020B0503050203000203" pitchFamily="34" charset="0"/>
              </a:rPr>
              <a:t>Reduces the need to continuously retrain LLM models on new data, reducing time and cost.</a:t>
            </a:r>
          </a:p>
          <a:p>
            <a:pPr marL="685800" lvl="2">
              <a:spcBef>
                <a:spcPts val="1000"/>
              </a:spcBef>
            </a:pPr>
            <a:endParaRPr lang="en-US" sz="1400" dirty="0">
              <a:latin typeface="IBM Plex Sans" panose="020B0503050203000203" pitchFamily="34" charset="0"/>
            </a:endParaRPr>
          </a:p>
          <a:p>
            <a:pPr marL="228600" lvl="2">
              <a:spcBef>
                <a:spcPts val="1000"/>
              </a:spcBef>
            </a:pPr>
            <a:r>
              <a:rPr lang="en-US" sz="1800" dirty="0">
                <a:latin typeface="IBM Plex Sans" panose="020B0503050203000203" pitchFamily="34" charset="0"/>
              </a:rPr>
              <a:t>You can use foundation models in IBM </a:t>
            </a:r>
            <a:r>
              <a:rPr lang="en-US" sz="1800" dirty="0" err="1">
                <a:solidFill>
                  <a:srgbClr val="0070C0"/>
                </a:solidFill>
                <a:latin typeface="IBM Plex Sans" panose="020B0503050203000203" pitchFamily="34" charset="0"/>
              </a:rPr>
              <a:t>w</a:t>
            </a:r>
            <a:r>
              <a:rPr lang="en-US" sz="1800" dirty="0" err="1">
                <a:latin typeface="IBM Plex Sans" panose="020B0503050203000203" pitchFamily="34" charset="0"/>
              </a:rPr>
              <a:t>atsonx.ai</a:t>
            </a:r>
            <a:r>
              <a:rPr lang="en-US" sz="1800" dirty="0">
                <a:latin typeface="IBM Plex Sans" panose="020B0503050203000203" pitchFamily="34" charset="0"/>
              </a:rPr>
              <a:t> to generate factually accurate output that is grounded in information in a knowledge base by applying the retrieval-augmented generation pattern.</a:t>
            </a:r>
          </a:p>
        </p:txBody>
      </p:sp>
    </p:spTree>
    <p:extLst>
      <p:ext uri="{BB962C8B-B14F-4D97-AF65-F5344CB8AC3E}">
        <p14:creationId xmlns:p14="http://schemas.microsoft.com/office/powerpoint/2010/main" val="170802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5371-A418-D3F7-2B61-C85C5228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857"/>
            <a:ext cx="10515600" cy="112859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800" dirty="0"/>
              <a:t>RAG using </a:t>
            </a:r>
            <a:r>
              <a:rPr lang="en-US" sz="4800" dirty="0" err="1">
                <a:solidFill>
                  <a:srgbClr val="0070C0"/>
                </a:solidFill>
              </a:rPr>
              <a:t>w</a:t>
            </a:r>
            <a:r>
              <a:rPr lang="en-US" sz="4800" dirty="0" err="1"/>
              <a:t>atsonx.ai</a:t>
            </a:r>
            <a:r>
              <a:rPr lang="en-US" sz="4800" dirty="0"/>
              <a:t> User Interface</a:t>
            </a:r>
            <a:br>
              <a:rPr lang="en-US" sz="4800" dirty="0"/>
            </a:b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F99929-EFCE-AB36-C90F-9D8DEBE053E6}"/>
              </a:ext>
            </a:extLst>
          </p:cNvPr>
          <p:cNvSpPr txBox="1"/>
          <p:nvPr/>
        </p:nvSpPr>
        <p:spPr>
          <a:xfrm>
            <a:off x="7051247" y="2674945"/>
            <a:ext cx="40113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guide: </a:t>
            </a:r>
            <a:r>
              <a:rPr lang="en-US" sz="1400" dirty="0">
                <a:hlinkClick r:id="rId2"/>
              </a:rPr>
              <a:t>https://ibm.github.io/watsonx-prompt-lab/pre-work/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You can also try running locally </a:t>
            </a:r>
            <a:r>
              <a:rPr lang="en-US" dirty="0" err="1"/>
              <a:t>ollama</a:t>
            </a:r>
            <a:r>
              <a:rPr lang="en-US" dirty="0"/>
              <a:t>: </a:t>
            </a:r>
          </a:p>
          <a:p>
            <a:r>
              <a:rPr lang="en-US" sz="1200" dirty="0">
                <a:hlinkClick r:id="rId3"/>
              </a:rPr>
              <a:t>https://ibm.github.io/granite-workshop/pre-work/#running-the-granite-notebooks-locally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12FAF-51AF-490D-C1EF-0A0386E4F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33" y="2986328"/>
            <a:ext cx="1091920" cy="885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5F80D1-69AE-2A9E-2461-B0116CDBF86D}"/>
              </a:ext>
            </a:extLst>
          </p:cNvPr>
          <p:cNvSpPr txBox="1"/>
          <p:nvPr/>
        </p:nvSpPr>
        <p:spPr>
          <a:xfrm>
            <a:off x="1736296" y="2674947"/>
            <a:ext cx="45066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IBM Plex Sans" panose="020B0503050203000203" pitchFamily="34" charset="0"/>
              </a:rPr>
              <a:t>Watsonx.ai</a:t>
            </a:r>
            <a:r>
              <a:rPr lang="en-US" sz="1400" dirty="0">
                <a:latin typeface="IBM Plex Sans" panose="020B0503050203000203" pitchFamily="34" charset="0"/>
              </a:rPr>
              <a:t> is an enterprise-level AI studio developed by IBM, part of the broader "</a:t>
            </a:r>
            <a:r>
              <a:rPr lang="en-US" sz="1400" dirty="0" err="1">
                <a:latin typeface="IBM Plex Sans" panose="020B0503050203000203" pitchFamily="34" charset="0"/>
              </a:rPr>
              <a:t>watsonx</a:t>
            </a:r>
            <a:r>
              <a:rPr lang="en-US" sz="1400" dirty="0">
                <a:latin typeface="IBM Plex Sans" panose="020B0503050203000203" pitchFamily="34" charset="0"/>
              </a:rPr>
              <a:t>" platform, which allows users to build, refine, validate, and deploy both traditional machine learning models and generative AI applications using foundation models, all within a single platform designed for business use cases; essentially providing a comprehensive toolset for AI development and deployment at scale.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36CF96-C473-14ED-0F43-C5C47805226A}"/>
              </a:ext>
            </a:extLst>
          </p:cNvPr>
          <p:cNvCxnSpPr/>
          <p:nvPr/>
        </p:nvCxnSpPr>
        <p:spPr>
          <a:xfrm>
            <a:off x="6512403" y="2441121"/>
            <a:ext cx="0" cy="2334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45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DF20-FC46-478B-75EB-9153147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w</a:t>
            </a:r>
            <a:r>
              <a:rPr lang="en-US" dirty="0" err="1"/>
              <a:t>atsonx.ai</a:t>
            </a:r>
            <a:r>
              <a:rPr lang="en-US" dirty="0"/>
              <a:t> GUI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7E03A4-D490-472B-E19E-0EC80D340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612" y="1616260"/>
            <a:ext cx="592232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EDEC70-DE3A-B901-8F21-F73E81A83250}"/>
              </a:ext>
            </a:extLst>
          </p:cNvPr>
          <p:cNvSpPr txBox="1"/>
          <p:nvPr/>
        </p:nvSpPr>
        <p:spPr>
          <a:xfrm>
            <a:off x="616673" y="1690688"/>
            <a:ext cx="50504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Go to </a:t>
            </a:r>
            <a:r>
              <a:rPr lang="en-US" dirty="0">
                <a:latin typeface="IBM Plex Sans" panose="020B050305020300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https://www.ibm.com/products/watsonx-ai</a:t>
            </a:r>
            <a:r>
              <a:rPr lang="en-US" dirty="0">
                <a:latin typeface="IBM Plex Sans" panose="020B0503050203000203" pitchFamily="34" charset="0"/>
              </a:rPr>
              <a:t>  and click on “Start your free trial”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BM Plex Sans" panose="020B050305020300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Be mindful of token limits as they vary by </a:t>
            </a:r>
            <a:r>
              <a:rPr lang="en-US" dirty="0">
                <a:latin typeface="IBM Plex Sans" panose="020B050305020300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pricing tier</a:t>
            </a:r>
            <a:r>
              <a:rPr lang="en-US" dirty="0">
                <a:latin typeface="IBM Plex Sans" panose="020B05030502030002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BM Plex Sans" panose="020B050305020300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Create a sandbox project in </a:t>
            </a:r>
            <a:r>
              <a:rPr lang="en-US" dirty="0" err="1">
                <a:solidFill>
                  <a:srgbClr val="0070C0"/>
                </a:solidFill>
                <a:latin typeface="IBM Plex Sans" panose="020B0503050203000203" pitchFamily="34" charset="0"/>
              </a:rPr>
              <a:t>w</a:t>
            </a:r>
            <a:r>
              <a:rPr lang="en-US" dirty="0" err="1">
                <a:latin typeface="IBM Plex Sans" panose="020B0503050203000203" pitchFamily="34" charset="0"/>
              </a:rPr>
              <a:t>atsonx.ai</a:t>
            </a:r>
            <a:endParaRPr lang="en-US" dirty="0">
              <a:latin typeface="IBM Plex Sans" panose="020B050305020300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BM Plex Sans" panose="020B050305020300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You will be able to open the Prompt Lab, where you can experiment with prompting different foundation models, explore sample prompts, as well as save and share your best prompts.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You can upload a document (</a:t>
            </a:r>
            <a:r>
              <a:rPr lang="en-US" b="0" i="0" dirty="0">
                <a:effectLst/>
                <a:latin typeface="IBM Plex Sans" panose="020B0503050203000203" pitchFamily="34" charset="0"/>
              </a:rPr>
              <a:t>PPTX, DOCX, PDF or TXT)</a:t>
            </a:r>
            <a:r>
              <a:rPr lang="en-US" dirty="0">
                <a:latin typeface="IBM Plex Sans" panose="020B0503050203000203" pitchFamily="34" charset="0"/>
              </a:rPr>
              <a:t> and use RAG.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B66FD-3B98-9772-19C6-5663F5289B7F}"/>
              </a:ext>
            </a:extLst>
          </p:cNvPr>
          <p:cNvCxnSpPr>
            <a:cxnSpLocks/>
          </p:cNvCxnSpPr>
          <p:nvPr/>
        </p:nvCxnSpPr>
        <p:spPr>
          <a:xfrm>
            <a:off x="5805372" y="1690688"/>
            <a:ext cx="0" cy="4699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92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977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IBM Plex Sans</vt:lpstr>
      <vt:lpstr>Public Sans</vt:lpstr>
      <vt:lpstr>Tajawal</vt:lpstr>
      <vt:lpstr>Office Theme</vt:lpstr>
      <vt:lpstr>Unlocking the Power of LLMs with Retrieval Augmented Generation (RAG)</vt:lpstr>
      <vt:lpstr>LLM Limitation</vt:lpstr>
      <vt:lpstr>In-Context Learning LLM</vt:lpstr>
      <vt:lpstr>What is RAG</vt:lpstr>
      <vt:lpstr>RAG Method</vt:lpstr>
      <vt:lpstr>What is RAG – Components</vt:lpstr>
      <vt:lpstr>RAG Benefits &amp; Platform</vt:lpstr>
      <vt:lpstr>PowerPoint Presentation</vt:lpstr>
      <vt:lpstr>watsonx.ai GUI</vt:lpstr>
      <vt:lpstr>watsonx.ai GUI</vt:lpstr>
      <vt:lpstr>watsonx.ai GUI</vt:lpstr>
      <vt:lpstr>PowerPoint Presentation</vt:lpstr>
      <vt:lpstr>More RAG Examples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Haytham Mohamed</dc:creator>
  <cp:lastModifiedBy>Haytham Mohamed</cp:lastModifiedBy>
  <cp:revision>75</cp:revision>
  <dcterms:created xsi:type="dcterms:W3CDTF">2024-11-24T14:35:51Z</dcterms:created>
  <dcterms:modified xsi:type="dcterms:W3CDTF">2024-11-27T16:02:13Z</dcterms:modified>
</cp:coreProperties>
</file>