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3" r:id="rId4"/>
    <p:sldId id="267" r:id="rId5"/>
    <p:sldId id="262" r:id="rId6"/>
    <p:sldId id="264" r:id="rId7"/>
    <p:sldId id="259" r:id="rId8"/>
    <p:sldId id="260" r:id="rId9"/>
    <p:sldId id="261" r:id="rId10"/>
    <p:sldId id="265" r:id="rId11"/>
    <p:sldId id="266" r:id="rId12"/>
    <p:sldId id="25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01"/>
  </p:normalViewPr>
  <p:slideViewPr>
    <p:cSldViewPr snapToGrid="0">
      <p:cViewPr varScale="1">
        <p:scale>
          <a:sx n="127" d="100"/>
          <a:sy n="127" d="100"/>
        </p:scale>
        <p:origin x="5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92C46-3B3C-6B6E-F26A-64219E75C4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FC539E-92F1-0402-5FEA-D60CCBDDC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6FB12A-1D16-5494-D4A6-1030F3A15987}"/>
              </a:ext>
            </a:extLst>
          </p:cNvPr>
          <p:cNvSpPr>
            <a:spLocks noGrp="1"/>
          </p:cNvSpPr>
          <p:nvPr>
            <p:ph type="dt" sz="half" idx="10"/>
          </p:nvPr>
        </p:nvSpPr>
        <p:spPr/>
        <p:txBody>
          <a:bodyPr/>
          <a:lstStyle/>
          <a:p>
            <a:fld id="{8C8A512D-7014-FA45-8234-610596D80096}" type="datetimeFigureOut">
              <a:rPr lang="en-US" smtClean="0"/>
              <a:t>11/24/24</a:t>
            </a:fld>
            <a:endParaRPr lang="en-US"/>
          </a:p>
        </p:txBody>
      </p:sp>
      <p:sp>
        <p:nvSpPr>
          <p:cNvPr id="5" name="Footer Placeholder 4">
            <a:extLst>
              <a:ext uri="{FF2B5EF4-FFF2-40B4-BE49-F238E27FC236}">
                <a16:creationId xmlns:a16="http://schemas.microsoft.com/office/drawing/2014/main" id="{B83F63F6-0A93-2FD4-C624-78C4B8F18F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B2F6C0-FBBD-883B-2377-12C5E56EA168}"/>
              </a:ext>
            </a:extLst>
          </p:cNvPr>
          <p:cNvSpPr>
            <a:spLocks noGrp="1"/>
          </p:cNvSpPr>
          <p:nvPr>
            <p:ph type="sldNum" sz="quarter" idx="12"/>
          </p:nvPr>
        </p:nvSpPr>
        <p:spPr/>
        <p:txBody>
          <a:bodyPr/>
          <a:lstStyle/>
          <a:p>
            <a:fld id="{0BA2E1E6-7625-6143-AFC8-06985E92BAC8}" type="slidenum">
              <a:rPr lang="en-US" smtClean="0"/>
              <a:t>‹#›</a:t>
            </a:fld>
            <a:endParaRPr lang="en-US"/>
          </a:p>
        </p:txBody>
      </p:sp>
    </p:spTree>
    <p:extLst>
      <p:ext uri="{BB962C8B-B14F-4D97-AF65-F5344CB8AC3E}">
        <p14:creationId xmlns:p14="http://schemas.microsoft.com/office/powerpoint/2010/main" val="3454801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9A589-8030-14B6-172E-19F5686359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B63243-DFD2-A3A8-182B-8103981625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9F3E80-ABF0-217A-4E37-9FA8BE5F93BE}"/>
              </a:ext>
            </a:extLst>
          </p:cNvPr>
          <p:cNvSpPr>
            <a:spLocks noGrp="1"/>
          </p:cNvSpPr>
          <p:nvPr>
            <p:ph type="dt" sz="half" idx="10"/>
          </p:nvPr>
        </p:nvSpPr>
        <p:spPr/>
        <p:txBody>
          <a:bodyPr/>
          <a:lstStyle/>
          <a:p>
            <a:fld id="{8C8A512D-7014-FA45-8234-610596D80096}" type="datetimeFigureOut">
              <a:rPr lang="en-US" smtClean="0"/>
              <a:t>11/24/24</a:t>
            </a:fld>
            <a:endParaRPr lang="en-US"/>
          </a:p>
        </p:txBody>
      </p:sp>
      <p:sp>
        <p:nvSpPr>
          <p:cNvPr id="5" name="Footer Placeholder 4">
            <a:extLst>
              <a:ext uri="{FF2B5EF4-FFF2-40B4-BE49-F238E27FC236}">
                <a16:creationId xmlns:a16="http://schemas.microsoft.com/office/drawing/2014/main" id="{15BF7956-3BE8-28C1-2F93-DEE5CC481A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38EFD6-DE42-C201-361D-04EAA035B3B3}"/>
              </a:ext>
            </a:extLst>
          </p:cNvPr>
          <p:cNvSpPr>
            <a:spLocks noGrp="1"/>
          </p:cNvSpPr>
          <p:nvPr>
            <p:ph type="sldNum" sz="quarter" idx="12"/>
          </p:nvPr>
        </p:nvSpPr>
        <p:spPr/>
        <p:txBody>
          <a:bodyPr/>
          <a:lstStyle/>
          <a:p>
            <a:fld id="{0BA2E1E6-7625-6143-AFC8-06985E92BAC8}" type="slidenum">
              <a:rPr lang="en-US" smtClean="0"/>
              <a:t>‹#›</a:t>
            </a:fld>
            <a:endParaRPr lang="en-US"/>
          </a:p>
        </p:txBody>
      </p:sp>
    </p:spTree>
    <p:extLst>
      <p:ext uri="{BB962C8B-B14F-4D97-AF65-F5344CB8AC3E}">
        <p14:creationId xmlns:p14="http://schemas.microsoft.com/office/powerpoint/2010/main" val="2290709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292255-74C4-5C6C-4610-524855AC50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3606C-492E-D978-80DD-1EBED23B19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4A5F78-AEA7-052B-C26F-52F0CFD362DD}"/>
              </a:ext>
            </a:extLst>
          </p:cNvPr>
          <p:cNvSpPr>
            <a:spLocks noGrp="1"/>
          </p:cNvSpPr>
          <p:nvPr>
            <p:ph type="dt" sz="half" idx="10"/>
          </p:nvPr>
        </p:nvSpPr>
        <p:spPr/>
        <p:txBody>
          <a:bodyPr/>
          <a:lstStyle/>
          <a:p>
            <a:fld id="{8C8A512D-7014-FA45-8234-610596D80096}" type="datetimeFigureOut">
              <a:rPr lang="en-US" smtClean="0"/>
              <a:t>11/24/24</a:t>
            </a:fld>
            <a:endParaRPr lang="en-US"/>
          </a:p>
        </p:txBody>
      </p:sp>
      <p:sp>
        <p:nvSpPr>
          <p:cNvPr id="5" name="Footer Placeholder 4">
            <a:extLst>
              <a:ext uri="{FF2B5EF4-FFF2-40B4-BE49-F238E27FC236}">
                <a16:creationId xmlns:a16="http://schemas.microsoft.com/office/drawing/2014/main" id="{0E742C71-05CE-59F4-1A8E-9534D450BE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7306BB-9319-8DD3-B991-7DAD8FB0E9B4}"/>
              </a:ext>
            </a:extLst>
          </p:cNvPr>
          <p:cNvSpPr>
            <a:spLocks noGrp="1"/>
          </p:cNvSpPr>
          <p:nvPr>
            <p:ph type="sldNum" sz="quarter" idx="12"/>
          </p:nvPr>
        </p:nvSpPr>
        <p:spPr/>
        <p:txBody>
          <a:bodyPr/>
          <a:lstStyle/>
          <a:p>
            <a:fld id="{0BA2E1E6-7625-6143-AFC8-06985E92BAC8}" type="slidenum">
              <a:rPr lang="en-US" smtClean="0"/>
              <a:t>‹#›</a:t>
            </a:fld>
            <a:endParaRPr lang="en-US"/>
          </a:p>
        </p:txBody>
      </p:sp>
    </p:spTree>
    <p:extLst>
      <p:ext uri="{BB962C8B-B14F-4D97-AF65-F5344CB8AC3E}">
        <p14:creationId xmlns:p14="http://schemas.microsoft.com/office/powerpoint/2010/main" val="3717732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9A8E9-D419-2F33-0317-E3EBF3D2F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6068A2-D134-981F-3B98-D11840481A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90E43B-0C43-EC0C-8786-3D760722C6FD}"/>
              </a:ext>
            </a:extLst>
          </p:cNvPr>
          <p:cNvSpPr>
            <a:spLocks noGrp="1"/>
          </p:cNvSpPr>
          <p:nvPr>
            <p:ph type="dt" sz="half" idx="10"/>
          </p:nvPr>
        </p:nvSpPr>
        <p:spPr/>
        <p:txBody>
          <a:bodyPr/>
          <a:lstStyle/>
          <a:p>
            <a:fld id="{8C8A512D-7014-FA45-8234-610596D80096}" type="datetimeFigureOut">
              <a:rPr lang="en-US" smtClean="0"/>
              <a:t>11/24/24</a:t>
            </a:fld>
            <a:endParaRPr lang="en-US"/>
          </a:p>
        </p:txBody>
      </p:sp>
      <p:sp>
        <p:nvSpPr>
          <p:cNvPr id="5" name="Footer Placeholder 4">
            <a:extLst>
              <a:ext uri="{FF2B5EF4-FFF2-40B4-BE49-F238E27FC236}">
                <a16:creationId xmlns:a16="http://schemas.microsoft.com/office/drawing/2014/main" id="{A93359C6-D230-8D44-10DD-58DA24BFD7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F9A488-D0C1-ED08-FED6-6E8711317919}"/>
              </a:ext>
            </a:extLst>
          </p:cNvPr>
          <p:cNvSpPr>
            <a:spLocks noGrp="1"/>
          </p:cNvSpPr>
          <p:nvPr>
            <p:ph type="sldNum" sz="quarter" idx="12"/>
          </p:nvPr>
        </p:nvSpPr>
        <p:spPr/>
        <p:txBody>
          <a:bodyPr/>
          <a:lstStyle/>
          <a:p>
            <a:fld id="{0BA2E1E6-7625-6143-AFC8-06985E92BAC8}" type="slidenum">
              <a:rPr lang="en-US" smtClean="0"/>
              <a:t>‹#›</a:t>
            </a:fld>
            <a:endParaRPr lang="en-US"/>
          </a:p>
        </p:txBody>
      </p:sp>
    </p:spTree>
    <p:extLst>
      <p:ext uri="{BB962C8B-B14F-4D97-AF65-F5344CB8AC3E}">
        <p14:creationId xmlns:p14="http://schemas.microsoft.com/office/powerpoint/2010/main" val="3961283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A449-3B9F-3C57-8E2E-A47FEE9642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56295B-9AEF-7DBD-E153-DF6EDEECDC1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C6E8B2-8B06-AF09-F4A1-FD6B9BBD5C9D}"/>
              </a:ext>
            </a:extLst>
          </p:cNvPr>
          <p:cNvSpPr>
            <a:spLocks noGrp="1"/>
          </p:cNvSpPr>
          <p:nvPr>
            <p:ph type="dt" sz="half" idx="10"/>
          </p:nvPr>
        </p:nvSpPr>
        <p:spPr/>
        <p:txBody>
          <a:bodyPr/>
          <a:lstStyle/>
          <a:p>
            <a:fld id="{8C8A512D-7014-FA45-8234-610596D80096}" type="datetimeFigureOut">
              <a:rPr lang="en-US" smtClean="0"/>
              <a:t>11/24/24</a:t>
            </a:fld>
            <a:endParaRPr lang="en-US"/>
          </a:p>
        </p:txBody>
      </p:sp>
      <p:sp>
        <p:nvSpPr>
          <p:cNvPr id="5" name="Footer Placeholder 4">
            <a:extLst>
              <a:ext uri="{FF2B5EF4-FFF2-40B4-BE49-F238E27FC236}">
                <a16:creationId xmlns:a16="http://schemas.microsoft.com/office/drawing/2014/main" id="{E74D9DAA-8D63-21FA-DB53-0C3CCBF663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9D3A3B-AE46-CDF6-9036-2920A0C118BF}"/>
              </a:ext>
            </a:extLst>
          </p:cNvPr>
          <p:cNvSpPr>
            <a:spLocks noGrp="1"/>
          </p:cNvSpPr>
          <p:nvPr>
            <p:ph type="sldNum" sz="quarter" idx="12"/>
          </p:nvPr>
        </p:nvSpPr>
        <p:spPr/>
        <p:txBody>
          <a:bodyPr/>
          <a:lstStyle/>
          <a:p>
            <a:fld id="{0BA2E1E6-7625-6143-AFC8-06985E92BAC8}" type="slidenum">
              <a:rPr lang="en-US" smtClean="0"/>
              <a:t>‹#›</a:t>
            </a:fld>
            <a:endParaRPr lang="en-US"/>
          </a:p>
        </p:txBody>
      </p:sp>
    </p:spTree>
    <p:extLst>
      <p:ext uri="{BB962C8B-B14F-4D97-AF65-F5344CB8AC3E}">
        <p14:creationId xmlns:p14="http://schemas.microsoft.com/office/powerpoint/2010/main" val="243473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799EC-B9B6-1057-5913-C273EF11B3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254A57-9A74-0656-1C53-47EAC77B9A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683326-3570-C1F1-C172-2A17C82667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528911-5210-E140-D3B9-1DDBFC8D5C32}"/>
              </a:ext>
            </a:extLst>
          </p:cNvPr>
          <p:cNvSpPr>
            <a:spLocks noGrp="1"/>
          </p:cNvSpPr>
          <p:nvPr>
            <p:ph type="dt" sz="half" idx="10"/>
          </p:nvPr>
        </p:nvSpPr>
        <p:spPr/>
        <p:txBody>
          <a:bodyPr/>
          <a:lstStyle/>
          <a:p>
            <a:fld id="{8C8A512D-7014-FA45-8234-610596D80096}" type="datetimeFigureOut">
              <a:rPr lang="en-US" smtClean="0"/>
              <a:t>11/24/24</a:t>
            </a:fld>
            <a:endParaRPr lang="en-US"/>
          </a:p>
        </p:txBody>
      </p:sp>
      <p:sp>
        <p:nvSpPr>
          <p:cNvPr id="6" name="Footer Placeholder 5">
            <a:extLst>
              <a:ext uri="{FF2B5EF4-FFF2-40B4-BE49-F238E27FC236}">
                <a16:creationId xmlns:a16="http://schemas.microsoft.com/office/drawing/2014/main" id="{F2812C69-C43A-76FD-B4BE-B016F3FDF7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969A65-F2C5-2CFE-CAA7-6751B5D2FF06}"/>
              </a:ext>
            </a:extLst>
          </p:cNvPr>
          <p:cNvSpPr>
            <a:spLocks noGrp="1"/>
          </p:cNvSpPr>
          <p:nvPr>
            <p:ph type="sldNum" sz="quarter" idx="12"/>
          </p:nvPr>
        </p:nvSpPr>
        <p:spPr/>
        <p:txBody>
          <a:bodyPr/>
          <a:lstStyle/>
          <a:p>
            <a:fld id="{0BA2E1E6-7625-6143-AFC8-06985E92BAC8}" type="slidenum">
              <a:rPr lang="en-US" smtClean="0"/>
              <a:t>‹#›</a:t>
            </a:fld>
            <a:endParaRPr lang="en-US"/>
          </a:p>
        </p:txBody>
      </p:sp>
    </p:spTree>
    <p:extLst>
      <p:ext uri="{BB962C8B-B14F-4D97-AF65-F5344CB8AC3E}">
        <p14:creationId xmlns:p14="http://schemas.microsoft.com/office/powerpoint/2010/main" val="3455467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6A03B-FADD-6052-A2A2-0EDBEEBEAA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FA2DC6-B310-A00A-5F85-E0E9E5917E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1B90D2-10B7-A49A-8038-52C7F7C35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89D154-6B0E-F2DE-57CD-3AF7D8672E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E22BC1-9CA2-ECC8-FE3A-FA6C5D01A6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690C87-BDC9-60B7-4AD0-FCEFE3540D06}"/>
              </a:ext>
            </a:extLst>
          </p:cNvPr>
          <p:cNvSpPr>
            <a:spLocks noGrp="1"/>
          </p:cNvSpPr>
          <p:nvPr>
            <p:ph type="dt" sz="half" idx="10"/>
          </p:nvPr>
        </p:nvSpPr>
        <p:spPr/>
        <p:txBody>
          <a:bodyPr/>
          <a:lstStyle/>
          <a:p>
            <a:fld id="{8C8A512D-7014-FA45-8234-610596D80096}" type="datetimeFigureOut">
              <a:rPr lang="en-US" smtClean="0"/>
              <a:t>11/24/24</a:t>
            </a:fld>
            <a:endParaRPr lang="en-US"/>
          </a:p>
        </p:txBody>
      </p:sp>
      <p:sp>
        <p:nvSpPr>
          <p:cNvPr id="8" name="Footer Placeholder 7">
            <a:extLst>
              <a:ext uri="{FF2B5EF4-FFF2-40B4-BE49-F238E27FC236}">
                <a16:creationId xmlns:a16="http://schemas.microsoft.com/office/drawing/2014/main" id="{C28784EF-B2AC-2AC6-FDCA-595D1E022C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BF89AF-CCDB-CCE4-0220-68A28065BA4D}"/>
              </a:ext>
            </a:extLst>
          </p:cNvPr>
          <p:cNvSpPr>
            <a:spLocks noGrp="1"/>
          </p:cNvSpPr>
          <p:nvPr>
            <p:ph type="sldNum" sz="quarter" idx="12"/>
          </p:nvPr>
        </p:nvSpPr>
        <p:spPr/>
        <p:txBody>
          <a:bodyPr/>
          <a:lstStyle/>
          <a:p>
            <a:fld id="{0BA2E1E6-7625-6143-AFC8-06985E92BAC8}" type="slidenum">
              <a:rPr lang="en-US" smtClean="0"/>
              <a:t>‹#›</a:t>
            </a:fld>
            <a:endParaRPr lang="en-US"/>
          </a:p>
        </p:txBody>
      </p:sp>
    </p:spTree>
    <p:extLst>
      <p:ext uri="{BB962C8B-B14F-4D97-AF65-F5344CB8AC3E}">
        <p14:creationId xmlns:p14="http://schemas.microsoft.com/office/powerpoint/2010/main" val="2995077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0F66-77A9-B7F3-8B7A-89CBF5D89F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17560C-6619-B839-A930-2018E8A03B7A}"/>
              </a:ext>
            </a:extLst>
          </p:cNvPr>
          <p:cNvSpPr>
            <a:spLocks noGrp="1"/>
          </p:cNvSpPr>
          <p:nvPr>
            <p:ph type="dt" sz="half" idx="10"/>
          </p:nvPr>
        </p:nvSpPr>
        <p:spPr/>
        <p:txBody>
          <a:bodyPr/>
          <a:lstStyle/>
          <a:p>
            <a:fld id="{8C8A512D-7014-FA45-8234-610596D80096}" type="datetimeFigureOut">
              <a:rPr lang="en-US" smtClean="0"/>
              <a:t>11/24/24</a:t>
            </a:fld>
            <a:endParaRPr lang="en-US"/>
          </a:p>
        </p:txBody>
      </p:sp>
      <p:sp>
        <p:nvSpPr>
          <p:cNvPr id="4" name="Footer Placeholder 3">
            <a:extLst>
              <a:ext uri="{FF2B5EF4-FFF2-40B4-BE49-F238E27FC236}">
                <a16:creationId xmlns:a16="http://schemas.microsoft.com/office/drawing/2014/main" id="{8866B3C8-1903-7126-BC87-BB8858DED3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05396-21FE-D2EE-E334-EA9460C90F51}"/>
              </a:ext>
            </a:extLst>
          </p:cNvPr>
          <p:cNvSpPr>
            <a:spLocks noGrp="1"/>
          </p:cNvSpPr>
          <p:nvPr>
            <p:ph type="sldNum" sz="quarter" idx="12"/>
          </p:nvPr>
        </p:nvSpPr>
        <p:spPr/>
        <p:txBody>
          <a:bodyPr/>
          <a:lstStyle/>
          <a:p>
            <a:fld id="{0BA2E1E6-7625-6143-AFC8-06985E92BAC8}" type="slidenum">
              <a:rPr lang="en-US" smtClean="0"/>
              <a:t>‹#›</a:t>
            </a:fld>
            <a:endParaRPr lang="en-US"/>
          </a:p>
        </p:txBody>
      </p:sp>
    </p:spTree>
    <p:extLst>
      <p:ext uri="{BB962C8B-B14F-4D97-AF65-F5344CB8AC3E}">
        <p14:creationId xmlns:p14="http://schemas.microsoft.com/office/powerpoint/2010/main" val="3595820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79B7DD-FCD7-7BC1-574C-6134F311D510}"/>
              </a:ext>
            </a:extLst>
          </p:cNvPr>
          <p:cNvSpPr>
            <a:spLocks noGrp="1"/>
          </p:cNvSpPr>
          <p:nvPr>
            <p:ph type="dt" sz="half" idx="10"/>
          </p:nvPr>
        </p:nvSpPr>
        <p:spPr/>
        <p:txBody>
          <a:bodyPr/>
          <a:lstStyle/>
          <a:p>
            <a:fld id="{8C8A512D-7014-FA45-8234-610596D80096}" type="datetimeFigureOut">
              <a:rPr lang="en-US" smtClean="0"/>
              <a:t>11/24/24</a:t>
            </a:fld>
            <a:endParaRPr lang="en-US"/>
          </a:p>
        </p:txBody>
      </p:sp>
      <p:sp>
        <p:nvSpPr>
          <p:cNvPr id="3" name="Footer Placeholder 2">
            <a:extLst>
              <a:ext uri="{FF2B5EF4-FFF2-40B4-BE49-F238E27FC236}">
                <a16:creationId xmlns:a16="http://schemas.microsoft.com/office/drawing/2014/main" id="{4A02BEE5-7148-734D-26EE-13BEBC915B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B661D7-89D7-9698-C5EA-BD26800B852F}"/>
              </a:ext>
            </a:extLst>
          </p:cNvPr>
          <p:cNvSpPr>
            <a:spLocks noGrp="1"/>
          </p:cNvSpPr>
          <p:nvPr>
            <p:ph type="sldNum" sz="quarter" idx="12"/>
          </p:nvPr>
        </p:nvSpPr>
        <p:spPr/>
        <p:txBody>
          <a:bodyPr/>
          <a:lstStyle/>
          <a:p>
            <a:fld id="{0BA2E1E6-7625-6143-AFC8-06985E92BAC8}" type="slidenum">
              <a:rPr lang="en-US" smtClean="0"/>
              <a:t>‹#›</a:t>
            </a:fld>
            <a:endParaRPr lang="en-US"/>
          </a:p>
        </p:txBody>
      </p:sp>
    </p:spTree>
    <p:extLst>
      <p:ext uri="{BB962C8B-B14F-4D97-AF65-F5344CB8AC3E}">
        <p14:creationId xmlns:p14="http://schemas.microsoft.com/office/powerpoint/2010/main" val="2211551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1FDD1-CD96-8912-5FE5-C96D4B3DF6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A31921-958D-31A7-72D7-0E62C0A459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4FC301-9BF3-0F71-84AA-7F0CECE5CF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FEEE0F-E581-23DC-5AC7-93DAABB9548B}"/>
              </a:ext>
            </a:extLst>
          </p:cNvPr>
          <p:cNvSpPr>
            <a:spLocks noGrp="1"/>
          </p:cNvSpPr>
          <p:nvPr>
            <p:ph type="dt" sz="half" idx="10"/>
          </p:nvPr>
        </p:nvSpPr>
        <p:spPr/>
        <p:txBody>
          <a:bodyPr/>
          <a:lstStyle/>
          <a:p>
            <a:fld id="{8C8A512D-7014-FA45-8234-610596D80096}" type="datetimeFigureOut">
              <a:rPr lang="en-US" smtClean="0"/>
              <a:t>11/24/24</a:t>
            </a:fld>
            <a:endParaRPr lang="en-US"/>
          </a:p>
        </p:txBody>
      </p:sp>
      <p:sp>
        <p:nvSpPr>
          <p:cNvPr id="6" name="Footer Placeholder 5">
            <a:extLst>
              <a:ext uri="{FF2B5EF4-FFF2-40B4-BE49-F238E27FC236}">
                <a16:creationId xmlns:a16="http://schemas.microsoft.com/office/drawing/2014/main" id="{8356D95F-C1C1-4702-61EB-F80CF02910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F6571D-7BA2-CD79-D3E6-C0AF067AA43F}"/>
              </a:ext>
            </a:extLst>
          </p:cNvPr>
          <p:cNvSpPr>
            <a:spLocks noGrp="1"/>
          </p:cNvSpPr>
          <p:nvPr>
            <p:ph type="sldNum" sz="quarter" idx="12"/>
          </p:nvPr>
        </p:nvSpPr>
        <p:spPr/>
        <p:txBody>
          <a:bodyPr/>
          <a:lstStyle/>
          <a:p>
            <a:fld id="{0BA2E1E6-7625-6143-AFC8-06985E92BAC8}" type="slidenum">
              <a:rPr lang="en-US" smtClean="0"/>
              <a:t>‹#›</a:t>
            </a:fld>
            <a:endParaRPr lang="en-US"/>
          </a:p>
        </p:txBody>
      </p:sp>
    </p:spTree>
    <p:extLst>
      <p:ext uri="{BB962C8B-B14F-4D97-AF65-F5344CB8AC3E}">
        <p14:creationId xmlns:p14="http://schemas.microsoft.com/office/powerpoint/2010/main" val="1805225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D16C9-9A88-5E50-40AF-758FF181C6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9C941A-135F-C498-3A6C-C4D3A2BBC8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3D8208-D493-EA96-2F4F-75C69D5E4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AF0EE2-E809-0369-3A8A-45D9CCB703FB}"/>
              </a:ext>
            </a:extLst>
          </p:cNvPr>
          <p:cNvSpPr>
            <a:spLocks noGrp="1"/>
          </p:cNvSpPr>
          <p:nvPr>
            <p:ph type="dt" sz="half" idx="10"/>
          </p:nvPr>
        </p:nvSpPr>
        <p:spPr/>
        <p:txBody>
          <a:bodyPr/>
          <a:lstStyle/>
          <a:p>
            <a:fld id="{8C8A512D-7014-FA45-8234-610596D80096}" type="datetimeFigureOut">
              <a:rPr lang="en-US" smtClean="0"/>
              <a:t>11/24/24</a:t>
            </a:fld>
            <a:endParaRPr lang="en-US"/>
          </a:p>
        </p:txBody>
      </p:sp>
      <p:sp>
        <p:nvSpPr>
          <p:cNvPr id="6" name="Footer Placeholder 5">
            <a:extLst>
              <a:ext uri="{FF2B5EF4-FFF2-40B4-BE49-F238E27FC236}">
                <a16:creationId xmlns:a16="http://schemas.microsoft.com/office/drawing/2014/main" id="{96021F8B-83D9-DE0C-B755-4E7EF90E75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F4DB8F-703D-B65D-FF53-48E293C9C0FE}"/>
              </a:ext>
            </a:extLst>
          </p:cNvPr>
          <p:cNvSpPr>
            <a:spLocks noGrp="1"/>
          </p:cNvSpPr>
          <p:nvPr>
            <p:ph type="sldNum" sz="quarter" idx="12"/>
          </p:nvPr>
        </p:nvSpPr>
        <p:spPr/>
        <p:txBody>
          <a:bodyPr/>
          <a:lstStyle/>
          <a:p>
            <a:fld id="{0BA2E1E6-7625-6143-AFC8-06985E92BAC8}" type="slidenum">
              <a:rPr lang="en-US" smtClean="0"/>
              <a:t>‹#›</a:t>
            </a:fld>
            <a:endParaRPr lang="en-US"/>
          </a:p>
        </p:txBody>
      </p:sp>
    </p:spTree>
    <p:extLst>
      <p:ext uri="{BB962C8B-B14F-4D97-AF65-F5344CB8AC3E}">
        <p14:creationId xmlns:p14="http://schemas.microsoft.com/office/powerpoint/2010/main" val="40621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FE7991-78DA-76BB-EC09-A34D4A6670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AC57A3-CACA-8291-A0B5-D1BF09F1D4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62C7A9-A984-6529-10AD-0F4B3472BE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C8A512D-7014-FA45-8234-610596D80096}" type="datetimeFigureOut">
              <a:rPr lang="en-US" smtClean="0"/>
              <a:t>11/24/24</a:t>
            </a:fld>
            <a:endParaRPr lang="en-US"/>
          </a:p>
        </p:txBody>
      </p:sp>
      <p:sp>
        <p:nvSpPr>
          <p:cNvPr id="5" name="Footer Placeholder 4">
            <a:extLst>
              <a:ext uri="{FF2B5EF4-FFF2-40B4-BE49-F238E27FC236}">
                <a16:creationId xmlns:a16="http://schemas.microsoft.com/office/drawing/2014/main" id="{292DD398-D796-79F1-7D38-E4583A2B89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2AC23C2-E1B7-F687-441F-FD486DBA98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BA2E1E6-7625-6143-AFC8-06985E92BAC8}" type="slidenum">
              <a:rPr lang="en-US" smtClean="0"/>
              <a:t>‹#›</a:t>
            </a:fld>
            <a:endParaRPr lang="en-US"/>
          </a:p>
        </p:txBody>
      </p:sp>
    </p:spTree>
    <p:extLst>
      <p:ext uri="{BB962C8B-B14F-4D97-AF65-F5344CB8AC3E}">
        <p14:creationId xmlns:p14="http://schemas.microsoft.com/office/powerpoint/2010/main" val="1723691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ataplatform.cloud.ibm.com/exchange/public/entry/view/d3a5f957-a93b-46cd-82c1-c8d37d4f62c6?context=w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ibm.github.io/watsonx-prompt-lab/pre-wor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ibm.com/products/watsonx-ai"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ibm.com/watsonx/pricin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2CCBA-A6D4-EE3F-C2BA-75DF16A90B3D}"/>
              </a:ext>
            </a:extLst>
          </p:cNvPr>
          <p:cNvSpPr>
            <a:spLocks noGrp="1"/>
          </p:cNvSpPr>
          <p:nvPr>
            <p:ph type="ctrTitle"/>
          </p:nvPr>
        </p:nvSpPr>
        <p:spPr/>
        <p:txBody>
          <a:bodyPr/>
          <a:lstStyle/>
          <a:p>
            <a:r>
              <a:rPr lang="en-US" b="0" i="1" dirty="0">
                <a:solidFill>
                  <a:srgbClr val="000000"/>
                </a:solidFill>
                <a:effectLst/>
                <a:latin typeface="Tajawal"/>
              </a:rPr>
              <a:t>Unlocking the Power of LLMs with RAG</a:t>
            </a:r>
            <a:endParaRPr lang="en-US" dirty="0"/>
          </a:p>
        </p:txBody>
      </p:sp>
      <p:sp>
        <p:nvSpPr>
          <p:cNvPr id="3" name="Subtitle 2">
            <a:extLst>
              <a:ext uri="{FF2B5EF4-FFF2-40B4-BE49-F238E27FC236}">
                <a16:creationId xmlns:a16="http://schemas.microsoft.com/office/drawing/2014/main" id="{197FAACB-18DE-C823-0B11-20C1AC050890}"/>
              </a:ext>
            </a:extLst>
          </p:cNvPr>
          <p:cNvSpPr>
            <a:spLocks noGrp="1"/>
          </p:cNvSpPr>
          <p:nvPr>
            <p:ph type="subTitle" idx="1"/>
          </p:nvPr>
        </p:nvSpPr>
        <p:spPr/>
        <p:txBody>
          <a:bodyPr>
            <a:normAutofit lnSpcReduction="10000"/>
          </a:bodyPr>
          <a:lstStyle/>
          <a:p>
            <a:r>
              <a:rPr lang="en-US" dirty="0"/>
              <a:t>By </a:t>
            </a:r>
          </a:p>
          <a:p>
            <a:r>
              <a:rPr lang="en-US" dirty="0"/>
              <a:t>Dr. Haytham Mohamed</a:t>
            </a:r>
          </a:p>
          <a:p>
            <a:r>
              <a:rPr lang="en-US" dirty="0"/>
              <a:t>Principal Solutions Architect</a:t>
            </a:r>
          </a:p>
          <a:p>
            <a:r>
              <a:rPr lang="en-US" dirty="0"/>
              <a:t>IBM</a:t>
            </a:r>
          </a:p>
        </p:txBody>
      </p:sp>
    </p:spTree>
    <p:extLst>
      <p:ext uri="{BB962C8B-B14F-4D97-AF65-F5344CB8AC3E}">
        <p14:creationId xmlns:p14="http://schemas.microsoft.com/office/powerpoint/2010/main" val="3754860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509B8-305E-3422-8813-F677FCF0A27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01C8F6-50B6-4DAB-DBCF-F47D21896393}"/>
              </a:ext>
            </a:extLst>
          </p:cNvPr>
          <p:cNvSpPr>
            <a:spLocks noGrp="1"/>
          </p:cNvSpPr>
          <p:nvPr>
            <p:ph idx="1"/>
          </p:nvPr>
        </p:nvSpPr>
        <p:spPr>
          <a:xfrm>
            <a:off x="838200" y="2864705"/>
            <a:ext cx="10515600" cy="1128590"/>
          </a:xfrm>
        </p:spPr>
        <p:txBody>
          <a:bodyPr>
            <a:normAutofit/>
          </a:bodyPr>
          <a:lstStyle/>
          <a:p>
            <a:pPr marL="0" indent="0" algn="ctr">
              <a:buNone/>
            </a:pPr>
            <a:r>
              <a:rPr lang="en-US" sz="4800" dirty="0"/>
              <a:t>RAG using </a:t>
            </a:r>
            <a:r>
              <a:rPr lang="en-US" sz="4800" dirty="0" err="1">
                <a:solidFill>
                  <a:srgbClr val="0070C0"/>
                </a:solidFill>
              </a:rPr>
              <a:t>w</a:t>
            </a:r>
            <a:r>
              <a:rPr lang="en-US" sz="4800" dirty="0" err="1"/>
              <a:t>atsonx.ai</a:t>
            </a:r>
            <a:r>
              <a:rPr lang="en-US" sz="4800" dirty="0"/>
              <a:t> Python SDK</a:t>
            </a:r>
          </a:p>
        </p:txBody>
      </p:sp>
    </p:spTree>
    <p:extLst>
      <p:ext uri="{BB962C8B-B14F-4D97-AF65-F5344CB8AC3E}">
        <p14:creationId xmlns:p14="http://schemas.microsoft.com/office/powerpoint/2010/main" val="4205333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EF96E8-D813-21E6-21B8-A93E29480E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620732-AD99-1315-1BD2-132660BB02E9}"/>
              </a:ext>
            </a:extLst>
          </p:cNvPr>
          <p:cNvSpPr>
            <a:spLocks noGrp="1"/>
          </p:cNvSpPr>
          <p:nvPr>
            <p:ph type="title"/>
          </p:nvPr>
        </p:nvSpPr>
        <p:spPr/>
        <p:txBody>
          <a:bodyPr/>
          <a:lstStyle/>
          <a:p>
            <a:r>
              <a:rPr lang="en-US" dirty="0"/>
              <a:t>RAG with </a:t>
            </a:r>
            <a:r>
              <a:rPr lang="en-US" dirty="0" err="1">
                <a:solidFill>
                  <a:srgbClr val="0070C0"/>
                </a:solidFill>
              </a:rPr>
              <a:t>w</a:t>
            </a:r>
            <a:r>
              <a:rPr lang="en-US" dirty="0" err="1"/>
              <a:t>atsonx.ai</a:t>
            </a:r>
            <a:r>
              <a:rPr lang="en-US" dirty="0"/>
              <a:t> Python SDK</a:t>
            </a:r>
          </a:p>
        </p:txBody>
      </p:sp>
      <p:sp>
        <p:nvSpPr>
          <p:cNvPr id="3" name="Content Placeholder 2">
            <a:extLst>
              <a:ext uri="{FF2B5EF4-FFF2-40B4-BE49-F238E27FC236}">
                <a16:creationId xmlns:a16="http://schemas.microsoft.com/office/drawing/2014/main" id="{D12A9522-B3C8-9561-3EF1-F6A97EEDF54A}"/>
              </a:ext>
            </a:extLst>
          </p:cNvPr>
          <p:cNvSpPr>
            <a:spLocks noGrp="1"/>
          </p:cNvSpPr>
          <p:nvPr>
            <p:ph idx="1"/>
          </p:nvPr>
        </p:nvSpPr>
        <p:spPr/>
        <p:txBody>
          <a:bodyPr>
            <a:normAutofit/>
          </a:bodyPr>
          <a:lstStyle/>
          <a:p>
            <a:pPr marL="285750" indent="-285750"/>
            <a:r>
              <a:rPr lang="en-US" sz="1800" dirty="0">
                <a:latin typeface="IBM Plex Sans" panose="020B0503050203000203" pitchFamily="34" charset="0"/>
              </a:rPr>
              <a:t>This example contains the steps and code to demonstrate support of retrieval-</a:t>
            </a:r>
            <a:r>
              <a:rPr lang="en-US" sz="1800" dirty="0" err="1">
                <a:latin typeface="IBM Plex Sans" panose="020B0503050203000203" pitchFamily="34" charset="0"/>
              </a:rPr>
              <a:t>augumented</a:t>
            </a:r>
            <a:r>
              <a:rPr lang="en-US" sz="1800" dirty="0">
                <a:latin typeface="IBM Plex Sans" panose="020B0503050203000203" pitchFamily="34" charset="0"/>
              </a:rPr>
              <a:t> generation with </a:t>
            </a:r>
            <a:r>
              <a:rPr lang="en-US" sz="1800" i="1" dirty="0" err="1">
                <a:latin typeface="IBM Plex Sans" panose="020B0503050203000203" pitchFamily="34" charset="0"/>
              </a:rPr>
              <a:t>LangChain</a:t>
            </a:r>
            <a:r>
              <a:rPr lang="en-US" sz="1800" dirty="0">
                <a:latin typeface="IBM Plex Sans" panose="020B0503050203000203" pitchFamily="34" charset="0"/>
              </a:rPr>
              <a:t> in </a:t>
            </a:r>
            <a:r>
              <a:rPr lang="en-US" sz="1800" dirty="0" err="1">
                <a:solidFill>
                  <a:srgbClr val="0070C0"/>
                </a:solidFill>
                <a:latin typeface="IBM Plex Sans" panose="020B0503050203000203" pitchFamily="34" charset="0"/>
              </a:rPr>
              <a:t>w</a:t>
            </a:r>
            <a:r>
              <a:rPr lang="en-US" sz="1800" dirty="0" err="1">
                <a:latin typeface="IBM Plex Sans" panose="020B0503050203000203" pitchFamily="34" charset="0"/>
              </a:rPr>
              <a:t>atsonx.ai</a:t>
            </a:r>
            <a:r>
              <a:rPr lang="en-US" sz="1800" dirty="0">
                <a:latin typeface="IBM Plex Sans" panose="020B0503050203000203" pitchFamily="34" charset="0"/>
              </a:rPr>
              <a:t>. It introduces commands for data retrieval, knowledge base building and querying, and model testing.</a:t>
            </a:r>
          </a:p>
          <a:p>
            <a:pPr marL="0" indent="0">
              <a:buNone/>
            </a:pPr>
            <a:r>
              <a:rPr lang="en-US" sz="1800" dirty="0">
                <a:latin typeface="IBM Plex Sans" panose="020B0503050203000203" pitchFamily="34" charset="0"/>
                <a:hlinkClick r:id="rId2"/>
              </a:rPr>
              <a:t>https://dataplatform.cloud.ibm.com/exchange/public/entry/view/d3a5f957-a93b-46cd-82c1-c8d37d4f62c6?context=wx</a:t>
            </a:r>
            <a:endParaRPr lang="en-US" sz="1800" dirty="0">
              <a:latin typeface="IBM Plex Sans" panose="020B0503050203000203" pitchFamily="34" charset="0"/>
            </a:endParaRPr>
          </a:p>
          <a:p>
            <a:pPr marL="0" indent="0">
              <a:buNone/>
            </a:pPr>
            <a:endParaRPr lang="en-US" sz="1800" dirty="0">
              <a:latin typeface="IBM Plex Sans" panose="020B0503050203000203" pitchFamily="34" charset="0"/>
            </a:endParaRPr>
          </a:p>
          <a:p>
            <a:pPr marL="285750" indent="-285750"/>
            <a:r>
              <a:rPr lang="en-US" sz="1800" dirty="0">
                <a:latin typeface="IBM Plex Sans" panose="020B0503050203000203" pitchFamily="34" charset="0"/>
              </a:rPr>
              <a:t>dd</a:t>
            </a:r>
          </a:p>
        </p:txBody>
      </p:sp>
    </p:spTree>
    <p:extLst>
      <p:ext uri="{BB962C8B-B14F-4D97-AF65-F5344CB8AC3E}">
        <p14:creationId xmlns:p14="http://schemas.microsoft.com/office/powerpoint/2010/main" val="2628110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92B37-3928-7331-9E48-9B9DC382ACFE}"/>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id="{A7BA556D-07B6-87D7-3D00-F3FC44B98CC3}"/>
              </a:ext>
            </a:extLst>
          </p:cNvPr>
          <p:cNvSpPr>
            <a:spLocks noGrp="1"/>
          </p:cNvSpPr>
          <p:nvPr>
            <p:ph idx="1"/>
          </p:nvPr>
        </p:nvSpPr>
        <p:spPr/>
        <p:txBody>
          <a:bodyPr/>
          <a:lstStyle/>
          <a:p>
            <a:r>
              <a:rPr lang="en-US" dirty="0"/>
              <a:t>Workshop website: </a:t>
            </a:r>
            <a:r>
              <a:rPr lang="en-US" dirty="0">
                <a:hlinkClick r:id="rId2"/>
              </a:rPr>
              <a:t>https://ibm.github.io/watsonx-prompt-lab/pre-work/</a:t>
            </a:r>
            <a:endParaRPr lang="en-US" dirty="0"/>
          </a:p>
          <a:p>
            <a:endParaRPr lang="en-US" dirty="0"/>
          </a:p>
        </p:txBody>
      </p:sp>
    </p:spTree>
    <p:extLst>
      <p:ext uri="{BB962C8B-B14F-4D97-AF65-F5344CB8AC3E}">
        <p14:creationId xmlns:p14="http://schemas.microsoft.com/office/powerpoint/2010/main" val="575007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FD860-9F7A-11D3-9A67-B65E8B440C3B}"/>
              </a:ext>
            </a:extLst>
          </p:cNvPr>
          <p:cNvSpPr>
            <a:spLocks noGrp="1"/>
          </p:cNvSpPr>
          <p:nvPr>
            <p:ph type="title"/>
          </p:nvPr>
        </p:nvSpPr>
        <p:spPr/>
        <p:txBody>
          <a:bodyPr/>
          <a:lstStyle/>
          <a:p>
            <a:r>
              <a:rPr lang="en-US" dirty="0"/>
              <a:t>What is RAG</a:t>
            </a:r>
          </a:p>
        </p:txBody>
      </p:sp>
      <p:sp>
        <p:nvSpPr>
          <p:cNvPr id="3" name="Content Placeholder 2">
            <a:extLst>
              <a:ext uri="{FF2B5EF4-FFF2-40B4-BE49-F238E27FC236}">
                <a16:creationId xmlns:a16="http://schemas.microsoft.com/office/drawing/2014/main" id="{FA0CD643-CF38-7D13-3232-8366E87272F9}"/>
              </a:ext>
            </a:extLst>
          </p:cNvPr>
          <p:cNvSpPr>
            <a:spLocks noGrp="1"/>
          </p:cNvSpPr>
          <p:nvPr>
            <p:ph idx="1"/>
          </p:nvPr>
        </p:nvSpPr>
        <p:spPr>
          <a:xfrm>
            <a:off x="838200" y="1825625"/>
            <a:ext cx="4488711" cy="4351338"/>
          </a:xfrm>
        </p:spPr>
        <p:txBody>
          <a:bodyPr>
            <a:normAutofit/>
          </a:bodyPr>
          <a:lstStyle/>
          <a:p>
            <a:r>
              <a:rPr lang="en-US" sz="1600" dirty="0">
                <a:solidFill>
                  <a:srgbClr val="161616"/>
                </a:solidFill>
                <a:latin typeface="IBM Plex Sans" panose="020B0503050203000203" pitchFamily="34" charset="0"/>
              </a:rPr>
              <a:t>RAG (Retrieval-Augmented Generation) is the ability to retrieve facts from an external source to help ground LLMs and provide users detailed or updated information that otherwise might be missing in the LLM. </a:t>
            </a:r>
          </a:p>
          <a:p>
            <a:pPr marL="0" indent="0">
              <a:buNone/>
            </a:pPr>
            <a:endParaRPr lang="en-US" sz="1600" dirty="0">
              <a:solidFill>
                <a:srgbClr val="161616"/>
              </a:solidFill>
              <a:latin typeface="IBM Plex Sans" panose="020B0503050203000203" pitchFamily="34" charset="0"/>
            </a:endParaRPr>
          </a:p>
          <a:p>
            <a:r>
              <a:rPr lang="en-US" sz="1600" dirty="0">
                <a:solidFill>
                  <a:srgbClr val="161616"/>
                </a:solidFill>
                <a:latin typeface="IBM Plex Sans" panose="020B0503050203000203" pitchFamily="34" charset="0"/>
              </a:rPr>
              <a:t>It was introduced in this paper: https://</a:t>
            </a:r>
            <a:r>
              <a:rPr lang="en-US" sz="1600" dirty="0" err="1">
                <a:solidFill>
                  <a:srgbClr val="161616"/>
                </a:solidFill>
                <a:latin typeface="IBM Plex Sans" panose="020B0503050203000203" pitchFamily="34" charset="0"/>
              </a:rPr>
              <a:t>arxiv.org</a:t>
            </a:r>
            <a:r>
              <a:rPr lang="en-US" sz="1600" dirty="0">
                <a:solidFill>
                  <a:srgbClr val="161616"/>
                </a:solidFill>
                <a:latin typeface="IBM Plex Sans" panose="020B0503050203000203" pitchFamily="34" charset="0"/>
              </a:rPr>
              <a:t>/abs/2005.11401</a:t>
            </a:r>
          </a:p>
          <a:p>
            <a:endParaRPr lang="en-US" sz="1600" dirty="0">
              <a:solidFill>
                <a:srgbClr val="161616"/>
              </a:solidFill>
              <a:latin typeface="IBM Plex Sans" panose="020B0503050203000203" pitchFamily="34" charset="0"/>
            </a:endParaRPr>
          </a:p>
          <a:p>
            <a:r>
              <a:rPr lang="en-US" sz="1600" dirty="0">
                <a:solidFill>
                  <a:srgbClr val="161616"/>
                </a:solidFill>
                <a:latin typeface="IBM Plex Sans" panose="020B0503050203000203" pitchFamily="34" charset="0"/>
              </a:rPr>
              <a:t>It supplements the LLM's internal representation of information.</a:t>
            </a:r>
          </a:p>
          <a:p>
            <a:pPr marL="0" indent="0">
              <a:buNone/>
            </a:pPr>
            <a:endParaRPr lang="en-US" sz="1800" dirty="0">
              <a:latin typeface="IBM Plex Sans" panose="020B0503050203000203" pitchFamily="34" charset="0"/>
            </a:endParaRPr>
          </a:p>
        </p:txBody>
      </p:sp>
      <p:pic>
        <p:nvPicPr>
          <p:cNvPr id="4" name="Picture 3">
            <a:extLst>
              <a:ext uri="{FF2B5EF4-FFF2-40B4-BE49-F238E27FC236}">
                <a16:creationId xmlns:a16="http://schemas.microsoft.com/office/drawing/2014/main" id="{F9BD980F-E421-0112-6CC3-75F87F5A49A6}"/>
              </a:ext>
            </a:extLst>
          </p:cNvPr>
          <p:cNvPicPr>
            <a:picLocks noChangeAspect="1"/>
          </p:cNvPicPr>
          <p:nvPr/>
        </p:nvPicPr>
        <p:blipFill>
          <a:blip r:embed="rId2"/>
          <a:stretch>
            <a:fillRect/>
          </a:stretch>
        </p:blipFill>
        <p:spPr>
          <a:xfrm>
            <a:off x="5582094" y="1810871"/>
            <a:ext cx="6251943" cy="3236258"/>
          </a:xfrm>
          <a:prstGeom prst="rect">
            <a:avLst/>
          </a:prstGeom>
        </p:spPr>
      </p:pic>
      <p:cxnSp>
        <p:nvCxnSpPr>
          <p:cNvPr id="5" name="Straight Connector 4">
            <a:extLst>
              <a:ext uri="{FF2B5EF4-FFF2-40B4-BE49-F238E27FC236}">
                <a16:creationId xmlns:a16="http://schemas.microsoft.com/office/drawing/2014/main" id="{5B37D00F-16F0-1B8E-8366-E31C4B59515C}"/>
              </a:ext>
            </a:extLst>
          </p:cNvPr>
          <p:cNvCxnSpPr>
            <a:cxnSpLocks/>
          </p:cNvCxnSpPr>
          <p:nvPr/>
        </p:nvCxnSpPr>
        <p:spPr>
          <a:xfrm>
            <a:off x="5497028" y="1605627"/>
            <a:ext cx="0" cy="469947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804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2F7167-4AB3-F1FC-39B6-C4EC7D2495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ED78BA-C5A3-447D-9442-39E181020843}"/>
              </a:ext>
            </a:extLst>
          </p:cNvPr>
          <p:cNvSpPr>
            <a:spLocks noGrp="1"/>
          </p:cNvSpPr>
          <p:nvPr>
            <p:ph type="title"/>
          </p:nvPr>
        </p:nvSpPr>
        <p:spPr/>
        <p:txBody>
          <a:bodyPr/>
          <a:lstStyle/>
          <a:p>
            <a:r>
              <a:rPr lang="en-US" dirty="0"/>
              <a:t>What is RAG</a:t>
            </a:r>
          </a:p>
        </p:txBody>
      </p:sp>
      <p:sp>
        <p:nvSpPr>
          <p:cNvPr id="3" name="Content Placeholder 2">
            <a:extLst>
              <a:ext uri="{FF2B5EF4-FFF2-40B4-BE49-F238E27FC236}">
                <a16:creationId xmlns:a16="http://schemas.microsoft.com/office/drawing/2014/main" id="{8C9FB868-50B2-3FF4-DAF9-6D14466127A4}"/>
              </a:ext>
            </a:extLst>
          </p:cNvPr>
          <p:cNvSpPr>
            <a:spLocks noGrp="1"/>
          </p:cNvSpPr>
          <p:nvPr>
            <p:ph idx="1"/>
          </p:nvPr>
        </p:nvSpPr>
        <p:spPr>
          <a:xfrm>
            <a:off x="838200" y="1825625"/>
            <a:ext cx="4488711" cy="4351338"/>
          </a:xfrm>
        </p:spPr>
        <p:txBody>
          <a:bodyPr>
            <a:normAutofit fontScale="92500" lnSpcReduction="10000"/>
          </a:bodyPr>
          <a:lstStyle/>
          <a:p>
            <a:pPr marL="0" indent="0" algn="l">
              <a:buNone/>
            </a:pPr>
            <a:r>
              <a:rPr lang="en-US" sz="1600" b="0" i="0" dirty="0">
                <a:solidFill>
                  <a:srgbClr val="161616"/>
                </a:solidFill>
                <a:effectLst/>
                <a:latin typeface="IBM Plex Sans" panose="020B0503050203000203" pitchFamily="34" charset="0"/>
              </a:rPr>
              <a:t>The retrieval-augmented generation pattern involves the following steps:</a:t>
            </a:r>
          </a:p>
          <a:p>
            <a:pPr algn="l">
              <a:buFont typeface="+mj-lt"/>
              <a:buAutoNum type="arabicPeriod"/>
            </a:pPr>
            <a:r>
              <a:rPr lang="en-US" sz="1600" b="0" i="0" dirty="0">
                <a:solidFill>
                  <a:srgbClr val="161616"/>
                </a:solidFill>
                <a:effectLst/>
                <a:latin typeface="IBM Plex Sans" panose="020B0503050203000203" pitchFamily="34" charset="0"/>
              </a:rPr>
              <a:t>Search in your knowledge base for content that is related to a user's question.</a:t>
            </a:r>
          </a:p>
          <a:p>
            <a:pPr algn="l">
              <a:buFont typeface="+mj-lt"/>
              <a:buAutoNum type="arabicPeriod"/>
            </a:pPr>
            <a:r>
              <a:rPr lang="en-US" sz="1600" b="0" i="0" dirty="0">
                <a:solidFill>
                  <a:srgbClr val="161616"/>
                </a:solidFill>
                <a:effectLst/>
                <a:latin typeface="IBM Plex Sans" panose="020B0503050203000203" pitchFamily="34" charset="0"/>
              </a:rPr>
              <a:t>Pull the most relevant search results into your prompt as context and add an instruction, such as “Answer the following question by using only information from the following passages.”</a:t>
            </a:r>
          </a:p>
          <a:p>
            <a:pPr algn="l">
              <a:buFont typeface="+mj-lt"/>
              <a:buAutoNum type="arabicPeriod"/>
            </a:pPr>
            <a:r>
              <a:rPr lang="en-US" sz="1600" b="0" i="1" dirty="0">
                <a:solidFill>
                  <a:srgbClr val="161616"/>
                </a:solidFill>
                <a:effectLst/>
                <a:latin typeface="IBM Plex Sans" panose="020B0503050203000203" pitchFamily="34" charset="0"/>
              </a:rPr>
              <a:t>Only if the foundation model that you're using is not instruction-tuned</a:t>
            </a:r>
            <a:r>
              <a:rPr lang="en-US" sz="1600" b="0" i="0" dirty="0">
                <a:solidFill>
                  <a:srgbClr val="161616"/>
                </a:solidFill>
                <a:effectLst/>
                <a:latin typeface="IBM Plex Sans" panose="020B0503050203000203" pitchFamily="34" charset="0"/>
              </a:rPr>
              <a:t>: Add a few examples that demonstrate the expected input and output format.</a:t>
            </a:r>
          </a:p>
          <a:p>
            <a:pPr algn="l">
              <a:buFont typeface="+mj-lt"/>
              <a:buAutoNum type="arabicPeriod"/>
            </a:pPr>
            <a:r>
              <a:rPr lang="en-US" sz="1600" b="0" i="0" dirty="0">
                <a:solidFill>
                  <a:srgbClr val="161616"/>
                </a:solidFill>
                <a:effectLst/>
                <a:latin typeface="IBM Plex Sans" panose="020B0503050203000203" pitchFamily="34" charset="0"/>
              </a:rPr>
              <a:t>Send the combined prompt text (instruction + search results + question) to the foundation model.</a:t>
            </a:r>
          </a:p>
          <a:p>
            <a:pPr algn="l">
              <a:buFont typeface="+mj-lt"/>
              <a:buAutoNum type="arabicPeriod"/>
            </a:pPr>
            <a:r>
              <a:rPr lang="en-US" sz="1600" b="0" i="0" dirty="0">
                <a:solidFill>
                  <a:srgbClr val="161616"/>
                </a:solidFill>
                <a:effectLst/>
                <a:latin typeface="IBM Plex Sans" panose="020B0503050203000203" pitchFamily="34" charset="0"/>
              </a:rPr>
              <a:t>The foundation model uses contextual information from the prompt to generate a factual answer.</a:t>
            </a:r>
          </a:p>
          <a:p>
            <a:endParaRPr lang="en-US" sz="1800" dirty="0">
              <a:latin typeface="IBM Plex Sans" panose="020B0503050203000203" pitchFamily="34" charset="0"/>
            </a:endParaRPr>
          </a:p>
        </p:txBody>
      </p:sp>
      <p:pic>
        <p:nvPicPr>
          <p:cNvPr id="4" name="Picture 3">
            <a:extLst>
              <a:ext uri="{FF2B5EF4-FFF2-40B4-BE49-F238E27FC236}">
                <a16:creationId xmlns:a16="http://schemas.microsoft.com/office/drawing/2014/main" id="{9CCAD9BF-3CD7-1252-3700-61702E5389A4}"/>
              </a:ext>
            </a:extLst>
          </p:cNvPr>
          <p:cNvPicPr>
            <a:picLocks noChangeAspect="1"/>
          </p:cNvPicPr>
          <p:nvPr/>
        </p:nvPicPr>
        <p:blipFill>
          <a:blip r:embed="rId2"/>
          <a:stretch>
            <a:fillRect/>
          </a:stretch>
        </p:blipFill>
        <p:spPr>
          <a:xfrm>
            <a:off x="5582094" y="1810871"/>
            <a:ext cx="6251943" cy="3236258"/>
          </a:xfrm>
          <a:prstGeom prst="rect">
            <a:avLst/>
          </a:prstGeom>
        </p:spPr>
      </p:pic>
      <p:cxnSp>
        <p:nvCxnSpPr>
          <p:cNvPr id="5" name="Straight Connector 4">
            <a:extLst>
              <a:ext uri="{FF2B5EF4-FFF2-40B4-BE49-F238E27FC236}">
                <a16:creationId xmlns:a16="http://schemas.microsoft.com/office/drawing/2014/main" id="{4A8F5A5E-EC8D-5090-3343-0C5033B08AE3}"/>
              </a:ext>
            </a:extLst>
          </p:cNvPr>
          <p:cNvCxnSpPr>
            <a:cxnSpLocks/>
          </p:cNvCxnSpPr>
          <p:nvPr/>
        </p:nvCxnSpPr>
        <p:spPr>
          <a:xfrm>
            <a:off x="5497028" y="1605627"/>
            <a:ext cx="0" cy="469947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1119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6BA3F-E85C-BCFE-1DBC-862B76D28D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594D79-47AA-7780-4525-429A8B03A07C}"/>
              </a:ext>
            </a:extLst>
          </p:cNvPr>
          <p:cNvSpPr>
            <a:spLocks noGrp="1"/>
          </p:cNvSpPr>
          <p:nvPr>
            <p:ph type="title"/>
          </p:nvPr>
        </p:nvSpPr>
        <p:spPr/>
        <p:txBody>
          <a:bodyPr/>
          <a:lstStyle/>
          <a:p>
            <a:r>
              <a:rPr lang="en-US" dirty="0"/>
              <a:t>What is RAG – Components</a:t>
            </a:r>
          </a:p>
        </p:txBody>
      </p:sp>
      <p:sp>
        <p:nvSpPr>
          <p:cNvPr id="7" name="Content Placeholder 6">
            <a:extLst>
              <a:ext uri="{FF2B5EF4-FFF2-40B4-BE49-F238E27FC236}">
                <a16:creationId xmlns:a16="http://schemas.microsoft.com/office/drawing/2014/main" id="{E238AFDE-8694-0DE6-1AF2-CE9DFB955AEE}"/>
              </a:ext>
            </a:extLst>
          </p:cNvPr>
          <p:cNvSpPr>
            <a:spLocks noGrp="1"/>
          </p:cNvSpPr>
          <p:nvPr>
            <p:ph idx="1"/>
          </p:nvPr>
        </p:nvSpPr>
        <p:spPr>
          <a:xfrm>
            <a:off x="412560" y="2885620"/>
            <a:ext cx="3657020" cy="3593054"/>
          </a:xfrm>
        </p:spPr>
        <p:txBody>
          <a:bodyPr>
            <a:normAutofit fontScale="47500" lnSpcReduction="20000"/>
          </a:bodyPr>
          <a:lstStyle/>
          <a:p>
            <a:pPr marL="0" indent="0" algn="l">
              <a:buNone/>
            </a:pPr>
            <a:r>
              <a:rPr lang="en-US" b="0" i="0" dirty="0">
                <a:solidFill>
                  <a:srgbClr val="161616"/>
                </a:solidFill>
                <a:effectLst/>
                <a:latin typeface="IBM Plex Sans" panose="020B0503050203000203" pitchFamily="34" charset="0"/>
              </a:rPr>
              <a:t>The knowledge base can be any collection of information-containing artifacts, such as:</a:t>
            </a:r>
          </a:p>
          <a:p>
            <a:pPr algn="l">
              <a:buFont typeface="Arial" panose="020B0604020202020204" pitchFamily="34" charset="0"/>
              <a:buChar char="•"/>
            </a:pPr>
            <a:r>
              <a:rPr lang="en-US" b="0" i="0" dirty="0">
                <a:solidFill>
                  <a:srgbClr val="161616"/>
                </a:solidFill>
                <a:effectLst/>
                <a:latin typeface="IBM Plex Sans" panose="020B0503050203000203" pitchFamily="34" charset="0"/>
              </a:rPr>
              <a:t>Process information in internal company wiki pages</a:t>
            </a:r>
          </a:p>
          <a:p>
            <a:pPr algn="l">
              <a:buFont typeface="Arial" panose="020B0604020202020204" pitchFamily="34" charset="0"/>
              <a:buChar char="•"/>
            </a:pPr>
            <a:r>
              <a:rPr lang="en-US" b="0" i="0" dirty="0">
                <a:solidFill>
                  <a:srgbClr val="161616"/>
                </a:solidFill>
                <a:effectLst/>
                <a:latin typeface="IBM Plex Sans" panose="020B0503050203000203" pitchFamily="34" charset="0"/>
              </a:rPr>
              <a:t>Files in GitHub (in any format: Markdown, plain text, JSON, code)</a:t>
            </a:r>
          </a:p>
          <a:p>
            <a:pPr algn="l">
              <a:buFont typeface="Arial" panose="020B0604020202020204" pitchFamily="34" charset="0"/>
              <a:buChar char="•"/>
            </a:pPr>
            <a:r>
              <a:rPr lang="en-US" b="0" i="0" dirty="0">
                <a:solidFill>
                  <a:srgbClr val="161616"/>
                </a:solidFill>
                <a:effectLst/>
                <a:latin typeface="IBM Plex Sans" panose="020B0503050203000203" pitchFamily="34" charset="0"/>
              </a:rPr>
              <a:t>Messages in a collaboration tool</a:t>
            </a:r>
          </a:p>
          <a:p>
            <a:pPr algn="l">
              <a:buFont typeface="Arial" panose="020B0604020202020204" pitchFamily="34" charset="0"/>
              <a:buChar char="•"/>
            </a:pPr>
            <a:r>
              <a:rPr lang="en-US" b="0" i="0" dirty="0">
                <a:solidFill>
                  <a:srgbClr val="161616"/>
                </a:solidFill>
                <a:effectLst/>
                <a:latin typeface="IBM Plex Sans" panose="020B0503050203000203" pitchFamily="34" charset="0"/>
              </a:rPr>
              <a:t>Topics in product documentation, which can include long text blocks</a:t>
            </a:r>
          </a:p>
          <a:p>
            <a:pPr algn="l">
              <a:buFont typeface="Arial" panose="020B0604020202020204" pitchFamily="34" charset="0"/>
              <a:buChar char="•"/>
            </a:pPr>
            <a:r>
              <a:rPr lang="en-US" b="0" i="0" dirty="0">
                <a:solidFill>
                  <a:srgbClr val="161616"/>
                </a:solidFill>
                <a:effectLst/>
                <a:latin typeface="IBM Plex Sans" panose="020B0503050203000203" pitchFamily="34" charset="0"/>
              </a:rPr>
              <a:t>Text passages in a database that supports structured query language (SQL) queries, such as Db2</a:t>
            </a:r>
          </a:p>
          <a:p>
            <a:pPr algn="l">
              <a:buFont typeface="Arial" panose="020B0604020202020204" pitchFamily="34" charset="0"/>
              <a:buChar char="•"/>
            </a:pPr>
            <a:r>
              <a:rPr lang="en-US" b="0" i="0" dirty="0">
                <a:solidFill>
                  <a:srgbClr val="161616"/>
                </a:solidFill>
                <a:effectLst/>
                <a:latin typeface="IBM Plex Sans" panose="020B0503050203000203" pitchFamily="34" charset="0"/>
              </a:rPr>
              <a:t>A document store with a collection of files, such as legal contracts that are stored as PDF files</a:t>
            </a:r>
          </a:p>
          <a:p>
            <a:pPr algn="l">
              <a:buFont typeface="Arial" panose="020B0604020202020204" pitchFamily="34" charset="0"/>
              <a:buChar char="•"/>
            </a:pPr>
            <a:r>
              <a:rPr lang="en-US" b="0" i="0" dirty="0">
                <a:solidFill>
                  <a:srgbClr val="161616"/>
                </a:solidFill>
                <a:effectLst/>
                <a:latin typeface="IBM Plex Sans" panose="020B0503050203000203" pitchFamily="34" charset="0"/>
              </a:rPr>
              <a:t>Customer support tickets in a content management system</a:t>
            </a:r>
          </a:p>
          <a:p>
            <a:endParaRPr lang="en-US" dirty="0"/>
          </a:p>
        </p:txBody>
      </p:sp>
      <p:sp>
        <p:nvSpPr>
          <p:cNvPr id="8" name="Rectangle 7">
            <a:extLst>
              <a:ext uri="{FF2B5EF4-FFF2-40B4-BE49-F238E27FC236}">
                <a16:creationId xmlns:a16="http://schemas.microsoft.com/office/drawing/2014/main" id="{9FB0DA79-CD7F-5838-503D-66A3A1048626}"/>
              </a:ext>
            </a:extLst>
          </p:cNvPr>
          <p:cNvSpPr/>
          <p:nvPr/>
        </p:nvSpPr>
        <p:spPr>
          <a:xfrm>
            <a:off x="1537428" y="1783277"/>
            <a:ext cx="1336431" cy="7812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Knowledge Base</a:t>
            </a:r>
          </a:p>
        </p:txBody>
      </p:sp>
      <p:sp>
        <p:nvSpPr>
          <p:cNvPr id="10" name="Rectangle 9">
            <a:extLst>
              <a:ext uri="{FF2B5EF4-FFF2-40B4-BE49-F238E27FC236}">
                <a16:creationId xmlns:a16="http://schemas.microsoft.com/office/drawing/2014/main" id="{A2E53648-6CC0-FA5A-74A4-398D174FE59D}"/>
              </a:ext>
            </a:extLst>
          </p:cNvPr>
          <p:cNvSpPr/>
          <p:nvPr/>
        </p:nvSpPr>
        <p:spPr>
          <a:xfrm>
            <a:off x="9216012" y="1783277"/>
            <a:ext cx="1336431" cy="7812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Generator</a:t>
            </a:r>
          </a:p>
        </p:txBody>
      </p:sp>
      <p:sp>
        <p:nvSpPr>
          <p:cNvPr id="11" name="Rectangle 10">
            <a:extLst>
              <a:ext uri="{FF2B5EF4-FFF2-40B4-BE49-F238E27FC236}">
                <a16:creationId xmlns:a16="http://schemas.microsoft.com/office/drawing/2014/main" id="{2CCB5DCB-FAC7-6077-4B9C-D16B4A3C46EE}"/>
              </a:ext>
            </a:extLst>
          </p:cNvPr>
          <p:cNvSpPr/>
          <p:nvPr/>
        </p:nvSpPr>
        <p:spPr>
          <a:xfrm>
            <a:off x="5376704" y="1783276"/>
            <a:ext cx="1336431" cy="7812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Retriever</a:t>
            </a:r>
          </a:p>
        </p:txBody>
      </p:sp>
      <p:sp>
        <p:nvSpPr>
          <p:cNvPr id="12" name="Content Placeholder 6">
            <a:extLst>
              <a:ext uri="{FF2B5EF4-FFF2-40B4-BE49-F238E27FC236}">
                <a16:creationId xmlns:a16="http://schemas.microsoft.com/office/drawing/2014/main" id="{9A1161C6-F8AB-088A-13CE-11105CB0B529}"/>
              </a:ext>
            </a:extLst>
          </p:cNvPr>
          <p:cNvSpPr txBox="1">
            <a:spLocks/>
          </p:cNvSpPr>
          <p:nvPr/>
        </p:nvSpPr>
        <p:spPr>
          <a:xfrm>
            <a:off x="4262176" y="2899821"/>
            <a:ext cx="3565489" cy="35930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300" dirty="0">
                <a:solidFill>
                  <a:srgbClr val="161616"/>
                </a:solidFill>
                <a:latin typeface="IBM Plex Sans" panose="020B0503050203000203" pitchFamily="34" charset="0"/>
              </a:rPr>
              <a:t>The retriever can be any combination of search and content tools that reliably returns relevant content from the knowledge base.</a:t>
            </a:r>
          </a:p>
          <a:p>
            <a:pPr marL="0" indent="0">
              <a:buNone/>
            </a:pPr>
            <a:r>
              <a:rPr lang="en-US" sz="1300" dirty="0">
                <a:solidFill>
                  <a:srgbClr val="161616"/>
                </a:solidFill>
                <a:latin typeface="IBM Plex Sans" panose="020B0503050203000203" pitchFamily="34" charset="0"/>
              </a:rPr>
              <a:t>Vector databases are also effective retrievers. A vector database stores not only the data, but also a vector embedding of the data, which is a numerical representation of the data that captures its semantic meaning. At query time, a vector embedding of the query text is used to find relevant matches</a:t>
            </a:r>
            <a:r>
              <a:rPr lang="en-US" sz="1050" b="0" i="0" dirty="0">
                <a:solidFill>
                  <a:srgbClr val="161616"/>
                </a:solidFill>
                <a:effectLst/>
                <a:latin typeface="IBM Plex Sans" panose="020B0503050203000203" pitchFamily="34" charset="0"/>
              </a:rPr>
              <a:t>.</a:t>
            </a:r>
            <a:endParaRPr lang="en-US" sz="1300" dirty="0">
              <a:solidFill>
                <a:srgbClr val="161616"/>
              </a:solidFill>
              <a:latin typeface="IBM Plex Sans" panose="020B0503050203000203" pitchFamily="34" charset="0"/>
            </a:endParaRPr>
          </a:p>
        </p:txBody>
      </p:sp>
      <p:sp>
        <p:nvSpPr>
          <p:cNvPr id="13" name="Content Placeholder 6">
            <a:extLst>
              <a:ext uri="{FF2B5EF4-FFF2-40B4-BE49-F238E27FC236}">
                <a16:creationId xmlns:a16="http://schemas.microsoft.com/office/drawing/2014/main" id="{E3DF24E4-1690-D6DD-7AA9-9CCC77555960}"/>
              </a:ext>
            </a:extLst>
          </p:cNvPr>
          <p:cNvSpPr txBox="1">
            <a:spLocks/>
          </p:cNvSpPr>
          <p:nvPr/>
        </p:nvSpPr>
        <p:spPr>
          <a:xfrm>
            <a:off x="8145862" y="2899821"/>
            <a:ext cx="3711192" cy="35930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300" dirty="0">
                <a:solidFill>
                  <a:srgbClr val="161616"/>
                </a:solidFill>
                <a:latin typeface="IBM Plex Sans" panose="020B0503050203000203" pitchFamily="34" charset="0"/>
              </a:rPr>
              <a:t>The generator component can use any model, whichever suits your use case, prompt format, and content you are pulling in for context.</a:t>
            </a:r>
          </a:p>
        </p:txBody>
      </p:sp>
      <p:cxnSp>
        <p:nvCxnSpPr>
          <p:cNvPr id="14" name="Straight Connector 13">
            <a:extLst>
              <a:ext uri="{FF2B5EF4-FFF2-40B4-BE49-F238E27FC236}">
                <a16:creationId xmlns:a16="http://schemas.microsoft.com/office/drawing/2014/main" id="{EAA58CAB-5525-6208-F937-9D97875385EE}"/>
              </a:ext>
            </a:extLst>
          </p:cNvPr>
          <p:cNvCxnSpPr>
            <a:cxnSpLocks/>
          </p:cNvCxnSpPr>
          <p:nvPr/>
        </p:nvCxnSpPr>
        <p:spPr>
          <a:xfrm>
            <a:off x="4170644" y="1547849"/>
            <a:ext cx="0" cy="4699479"/>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C79E3B4-613F-7055-4539-1D7085199ED6}"/>
              </a:ext>
            </a:extLst>
          </p:cNvPr>
          <p:cNvCxnSpPr>
            <a:cxnSpLocks/>
          </p:cNvCxnSpPr>
          <p:nvPr/>
        </p:nvCxnSpPr>
        <p:spPr>
          <a:xfrm>
            <a:off x="7928729" y="1690688"/>
            <a:ext cx="0" cy="469947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BAE830B-1230-44CF-EE2E-C2A7C4708C46}"/>
              </a:ext>
            </a:extLst>
          </p:cNvPr>
          <p:cNvCxnSpPr>
            <a:cxnSpLocks/>
          </p:cNvCxnSpPr>
          <p:nvPr/>
        </p:nvCxnSpPr>
        <p:spPr>
          <a:xfrm flipH="1">
            <a:off x="484574" y="2752292"/>
            <a:ext cx="11282046"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2461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859929-F7A2-D5C2-FDCA-695070976B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7F9AC7-4ADC-A298-C37B-9984B3132A6A}"/>
              </a:ext>
            </a:extLst>
          </p:cNvPr>
          <p:cNvSpPr>
            <a:spLocks noGrp="1"/>
          </p:cNvSpPr>
          <p:nvPr>
            <p:ph type="title"/>
          </p:nvPr>
        </p:nvSpPr>
        <p:spPr/>
        <p:txBody>
          <a:bodyPr/>
          <a:lstStyle/>
          <a:p>
            <a:r>
              <a:rPr lang="en-US" dirty="0"/>
              <a:t>What is RAG – Benefits &amp; Platform</a:t>
            </a:r>
          </a:p>
        </p:txBody>
      </p:sp>
      <p:sp>
        <p:nvSpPr>
          <p:cNvPr id="3" name="Content Placeholder 2">
            <a:extLst>
              <a:ext uri="{FF2B5EF4-FFF2-40B4-BE49-F238E27FC236}">
                <a16:creationId xmlns:a16="http://schemas.microsoft.com/office/drawing/2014/main" id="{222C4452-21C6-E8F3-9C1F-EAA1F2F126AA}"/>
              </a:ext>
            </a:extLst>
          </p:cNvPr>
          <p:cNvSpPr>
            <a:spLocks noGrp="1"/>
          </p:cNvSpPr>
          <p:nvPr>
            <p:ph idx="1"/>
          </p:nvPr>
        </p:nvSpPr>
        <p:spPr/>
        <p:txBody>
          <a:bodyPr>
            <a:normAutofit/>
          </a:bodyPr>
          <a:lstStyle/>
          <a:p>
            <a:r>
              <a:rPr lang="en-US" sz="1800" dirty="0">
                <a:latin typeface="IBM Plex Sans" panose="020B0503050203000203" pitchFamily="34" charset="0"/>
              </a:rPr>
              <a:t>It has multiple benefits. </a:t>
            </a:r>
          </a:p>
          <a:p>
            <a:pPr marL="685800" lvl="2">
              <a:spcBef>
                <a:spcPts val="1000"/>
              </a:spcBef>
            </a:pPr>
            <a:r>
              <a:rPr lang="en-US" sz="1400" dirty="0">
                <a:latin typeface="IBM Plex Sans" panose="020B0503050203000203" pitchFamily="34" charset="0"/>
              </a:rPr>
              <a:t>Reduces hallucinations.</a:t>
            </a:r>
          </a:p>
          <a:p>
            <a:pPr marL="685800" lvl="2">
              <a:spcBef>
                <a:spcPts val="1000"/>
              </a:spcBef>
            </a:pPr>
            <a:r>
              <a:rPr lang="en-US" sz="1400" dirty="0">
                <a:latin typeface="IBM Plex Sans" panose="020B0503050203000203" pitchFamily="34" charset="0"/>
              </a:rPr>
              <a:t>Helps ensure the model has the most current and reliable facts. </a:t>
            </a:r>
          </a:p>
          <a:p>
            <a:pPr marL="685800" lvl="2">
              <a:spcBef>
                <a:spcPts val="1000"/>
              </a:spcBef>
            </a:pPr>
            <a:r>
              <a:rPr lang="en-US" sz="1400" dirty="0">
                <a:latin typeface="IBM Plex Sans" panose="020B0503050203000203" pitchFamily="34" charset="0"/>
              </a:rPr>
              <a:t>Reduces the need to continuously retrain LLM models on new data, reducing time and cost.</a:t>
            </a:r>
          </a:p>
          <a:p>
            <a:pPr marL="685800" lvl="2">
              <a:spcBef>
                <a:spcPts val="1000"/>
              </a:spcBef>
            </a:pPr>
            <a:endParaRPr lang="en-US" sz="1400" dirty="0">
              <a:latin typeface="IBM Plex Sans" panose="020B0503050203000203" pitchFamily="34" charset="0"/>
            </a:endParaRPr>
          </a:p>
          <a:p>
            <a:pPr marL="228600" lvl="2">
              <a:spcBef>
                <a:spcPts val="1000"/>
              </a:spcBef>
            </a:pPr>
            <a:r>
              <a:rPr lang="en-US" sz="1800" dirty="0">
                <a:latin typeface="IBM Plex Sans" panose="020B0503050203000203" pitchFamily="34" charset="0"/>
              </a:rPr>
              <a:t>You can use foundation models in IBM </a:t>
            </a:r>
            <a:r>
              <a:rPr lang="en-US" sz="1800" dirty="0" err="1">
                <a:solidFill>
                  <a:srgbClr val="0070C0"/>
                </a:solidFill>
                <a:latin typeface="IBM Plex Sans" panose="020B0503050203000203" pitchFamily="34" charset="0"/>
              </a:rPr>
              <a:t>w</a:t>
            </a:r>
            <a:r>
              <a:rPr lang="en-US" sz="1800" dirty="0" err="1">
                <a:latin typeface="IBM Plex Sans" panose="020B0503050203000203" pitchFamily="34" charset="0"/>
              </a:rPr>
              <a:t>atsonx.ai</a:t>
            </a:r>
            <a:r>
              <a:rPr lang="en-US" sz="1800" dirty="0">
                <a:latin typeface="IBM Plex Sans" panose="020B0503050203000203" pitchFamily="34" charset="0"/>
              </a:rPr>
              <a:t> to generate factually accurate output that is grounded in information in a knowledge base by applying the retrieval-augmented generation pattern.</a:t>
            </a:r>
          </a:p>
        </p:txBody>
      </p:sp>
    </p:spTree>
    <p:extLst>
      <p:ext uri="{BB962C8B-B14F-4D97-AF65-F5344CB8AC3E}">
        <p14:creationId xmlns:p14="http://schemas.microsoft.com/office/powerpoint/2010/main" val="1708028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315371-A418-D3F7-2B61-C85C522868D9}"/>
              </a:ext>
            </a:extLst>
          </p:cNvPr>
          <p:cNvSpPr>
            <a:spLocks noGrp="1"/>
          </p:cNvSpPr>
          <p:nvPr>
            <p:ph idx="1"/>
          </p:nvPr>
        </p:nvSpPr>
        <p:spPr>
          <a:xfrm>
            <a:off x="838200" y="2864705"/>
            <a:ext cx="10515600" cy="1128590"/>
          </a:xfrm>
        </p:spPr>
        <p:txBody>
          <a:bodyPr>
            <a:normAutofit/>
          </a:bodyPr>
          <a:lstStyle/>
          <a:p>
            <a:pPr marL="0" indent="0" algn="ctr">
              <a:buNone/>
            </a:pPr>
            <a:r>
              <a:rPr lang="en-US" sz="4800" dirty="0"/>
              <a:t>RAG using </a:t>
            </a:r>
            <a:r>
              <a:rPr lang="en-US" sz="4800" dirty="0" err="1">
                <a:solidFill>
                  <a:srgbClr val="0070C0"/>
                </a:solidFill>
              </a:rPr>
              <a:t>w</a:t>
            </a:r>
            <a:r>
              <a:rPr lang="en-US" sz="4800" dirty="0" err="1"/>
              <a:t>atsonx.ai</a:t>
            </a:r>
            <a:r>
              <a:rPr lang="en-US" sz="4800" dirty="0"/>
              <a:t> User Interface</a:t>
            </a:r>
          </a:p>
        </p:txBody>
      </p:sp>
    </p:spTree>
    <p:extLst>
      <p:ext uri="{BB962C8B-B14F-4D97-AF65-F5344CB8AC3E}">
        <p14:creationId xmlns:p14="http://schemas.microsoft.com/office/powerpoint/2010/main" val="1914457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CDF20-FC46-478B-75EB-91531479DDD0}"/>
              </a:ext>
            </a:extLst>
          </p:cNvPr>
          <p:cNvSpPr>
            <a:spLocks noGrp="1"/>
          </p:cNvSpPr>
          <p:nvPr>
            <p:ph type="title"/>
          </p:nvPr>
        </p:nvSpPr>
        <p:spPr/>
        <p:txBody>
          <a:bodyPr/>
          <a:lstStyle/>
          <a:p>
            <a:r>
              <a:rPr lang="en-US" dirty="0" err="1">
                <a:solidFill>
                  <a:srgbClr val="0070C0"/>
                </a:solidFill>
              </a:rPr>
              <a:t>w</a:t>
            </a:r>
            <a:r>
              <a:rPr lang="en-US" dirty="0" err="1"/>
              <a:t>atsonx.ai</a:t>
            </a:r>
            <a:r>
              <a:rPr lang="en-US" dirty="0"/>
              <a:t> GUI</a:t>
            </a:r>
          </a:p>
        </p:txBody>
      </p:sp>
      <p:pic>
        <p:nvPicPr>
          <p:cNvPr id="4" name="Content Placeholder 3">
            <a:extLst>
              <a:ext uri="{FF2B5EF4-FFF2-40B4-BE49-F238E27FC236}">
                <a16:creationId xmlns:a16="http://schemas.microsoft.com/office/drawing/2014/main" id="{6C7E03A4-D490-472B-E19E-0EC80D340E72}"/>
              </a:ext>
            </a:extLst>
          </p:cNvPr>
          <p:cNvPicPr>
            <a:picLocks noGrp="1" noChangeAspect="1"/>
          </p:cNvPicPr>
          <p:nvPr>
            <p:ph idx="1"/>
          </p:nvPr>
        </p:nvPicPr>
        <p:blipFill>
          <a:blip r:embed="rId2"/>
          <a:stretch>
            <a:fillRect/>
          </a:stretch>
        </p:blipFill>
        <p:spPr>
          <a:xfrm>
            <a:off x="5943612" y="1616260"/>
            <a:ext cx="5922322" cy="4351338"/>
          </a:xfrm>
          <a:prstGeom prst="rect">
            <a:avLst/>
          </a:prstGeom>
        </p:spPr>
      </p:pic>
      <p:sp>
        <p:nvSpPr>
          <p:cNvPr id="5" name="TextBox 4">
            <a:extLst>
              <a:ext uri="{FF2B5EF4-FFF2-40B4-BE49-F238E27FC236}">
                <a16:creationId xmlns:a16="http://schemas.microsoft.com/office/drawing/2014/main" id="{94EDEC70-DE3A-B901-8F21-F73E81A83250}"/>
              </a:ext>
            </a:extLst>
          </p:cNvPr>
          <p:cNvSpPr txBox="1"/>
          <p:nvPr/>
        </p:nvSpPr>
        <p:spPr>
          <a:xfrm>
            <a:off x="616673" y="1690688"/>
            <a:ext cx="5050460" cy="535531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IBM Plex Sans" panose="020B0503050203000203" pitchFamily="34" charset="0"/>
              </a:rPr>
              <a:t>Go to </a:t>
            </a:r>
            <a:r>
              <a:rPr lang="en-US" dirty="0">
                <a:latin typeface="IBM Plex Sans" panose="020B0503050203000203" pitchFamily="34" charset="0"/>
                <a:hlinkClick r:id="rId3">
                  <a:extLst>
                    <a:ext uri="{A12FA001-AC4F-418D-AE19-62706E023703}">
                      <ahyp:hlinkClr xmlns:ahyp="http://schemas.microsoft.com/office/drawing/2018/hyperlinkcolor" val="tx"/>
                    </a:ext>
                  </a:extLst>
                </a:hlinkClick>
              </a:rPr>
              <a:t>https://www.ibm.com/products/watsonx-ai</a:t>
            </a:r>
            <a:r>
              <a:rPr lang="en-US" dirty="0">
                <a:latin typeface="IBM Plex Sans" panose="020B0503050203000203" pitchFamily="34" charset="0"/>
              </a:rPr>
              <a:t>  and click on “Start your free trial”</a:t>
            </a:r>
          </a:p>
          <a:p>
            <a:pPr marL="285750" indent="-285750">
              <a:buFont typeface="Arial" panose="020B0604020202020204" pitchFamily="34" charset="0"/>
              <a:buChar char="•"/>
            </a:pPr>
            <a:endParaRPr lang="en-US" dirty="0">
              <a:latin typeface="IBM Plex Sans" panose="020B0503050203000203" pitchFamily="34" charset="0"/>
            </a:endParaRPr>
          </a:p>
          <a:p>
            <a:pPr marL="285750" indent="-285750">
              <a:buFont typeface="Arial" panose="020B0604020202020204" pitchFamily="34" charset="0"/>
              <a:buChar char="•"/>
            </a:pPr>
            <a:r>
              <a:rPr lang="en-US" dirty="0">
                <a:latin typeface="IBM Plex Sans" panose="020B0503050203000203" pitchFamily="34" charset="0"/>
              </a:rPr>
              <a:t>Be mindful of token limits as they vary by </a:t>
            </a:r>
            <a:r>
              <a:rPr lang="en-US" dirty="0">
                <a:latin typeface="IBM Plex Sans" panose="020B0503050203000203" pitchFamily="34" charset="0"/>
                <a:hlinkClick r:id="rId4">
                  <a:extLst>
                    <a:ext uri="{A12FA001-AC4F-418D-AE19-62706E023703}">
                      <ahyp:hlinkClr xmlns:ahyp="http://schemas.microsoft.com/office/drawing/2018/hyperlinkcolor" val="tx"/>
                    </a:ext>
                  </a:extLst>
                </a:hlinkClick>
              </a:rPr>
              <a:t>pricing tier</a:t>
            </a:r>
            <a:r>
              <a:rPr lang="en-US" dirty="0">
                <a:latin typeface="IBM Plex Sans" panose="020B0503050203000203" pitchFamily="34" charset="0"/>
              </a:rPr>
              <a:t>. </a:t>
            </a:r>
          </a:p>
          <a:p>
            <a:pPr marL="285750" indent="-285750">
              <a:buFont typeface="Arial" panose="020B0604020202020204" pitchFamily="34" charset="0"/>
              <a:buChar char="•"/>
            </a:pPr>
            <a:endParaRPr lang="en-US" dirty="0">
              <a:latin typeface="IBM Plex Sans" panose="020B0503050203000203" pitchFamily="34" charset="0"/>
            </a:endParaRPr>
          </a:p>
          <a:p>
            <a:pPr marL="285750" indent="-285750">
              <a:buFont typeface="Arial" panose="020B0604020202020204" pitchFamily="34" charset="0"/>
              <a:buChar char="•"/>
            </a:pPr>
            <a:r>
              <a:rPr lang="en-US" dirty="0">
                <a:latin typeface="IBM Plex Sans" panose="020B0503050203000203" pitchFamily="34" charset="0"/>
              </a:rPr>
              <a:t>Create a sandbox project in </a:t>
            </a:r>
            <a:r>
              <a:rPr lang="en-US" dirty="0" err="1">
                <a:solidFill>
                  <a:srgbClr val="0070C0"/>
                </a:solidFill>
                <a:latin typeface="IBM Plex Sans" panose="020B0503050203000203" pitchFamily="34" charset="0"/>
              </a:rPr>
              <a:t>w</a:t>
            </a:r>
            <a:r>
              <a:rPr lang="en-US" dirty="0" err="1">
                <a:latin typeface="IBM Plex Sans" panose="020B0503050203000203" pitchFamily="34" charset="0"/>
              </a:rPr>
              <a:t>atsonx.ai</a:t>
            </a:r>
            <a:endParaRPr lang="en-US" dirty="0">
              <a:latin typeface="IBM Plex Sans" panose="020B0503050203000203" pitchFamily="34" charset="0"/>
            </a:endParaRPr>
          </a:p>
          <a:p>
            <a:pPr marL="285750" indent="-285750">
              <a:buFont typeface="Arial" panose="020B0604020202020204" pitchFamily="34" charset="0"/>
              <a:buChar char="•"/>
            </a:pPr>
            <a:endParaRPr lang="en-US" dirty="0">
              <a:latin typeface="IBM Plex Sans" panose="020B0503050203000203" pitchFamily="34" charset="0"/>
            </a:endParaRPr>
          </a:p>
          <a:p>
            <a:pPr marL="285750" indent="-285750">
              <a:buFont typeface="Arial" panose="020B0604020202020204" pitchFamily="34" charset="0"/>
              <a:buChar char="•"/>
            </a:pPr>
            <a:r>
              <a:rPr lang="en-US" dirty="0">
                <a:latin typeface="IBM Plex Sans" panose="020B0503050203000203" pitchFamily="34" charset="0"/>
              </a:rPr>
              <a:t>You will be able to open the Prompt Lab, where you can experiment with prompting different foundation models, explore sample prompts, as well as save and share your best prompts.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latin typeface="IBM Plex Sans" panose="020B0503050203000203" pitchFamily="34" charset="0"/>
              </a:rPr>
              <a:t>You can upload a document (</a:t>
            </a:r>
            <a:r>
              <a:rPr lang="en-US" b="0" i="0" dirty="0">
                <a:effectLst/>
                <a:latin typeface="IBM Plex Sans" panose="020B0503050203000203" pitchFamily="34" charset="0"/>
              </a:rPr>
              <a:t>PPTX, DOCX, PDF or TXT)</a:t>
            </a:r>
            <a:r>
              <a:rPr lang="en-US" dirty="0">
                <a:latin typeface="IBM Plex Sans" panose="020B0503050203000203" pitchFamily="34" charset="0"/>
              </a:rPr>
              <a:t> and use RAG.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cxnSp>
        <p:nvCxnSpPr>
          <p:cNvPr id="10" name="Straight Connector 9">
            <a:extLst>
              <a:ext uri="{FF2B5EF4-FFF2-40B4-BE49-F238E27FC236}">
                <a16:creationId xmlns:a16="http://schemas.microsoft.com/office/drawing/2014/main" id="{2D0B66FD-3B98-9772-19C6-5663F5289B7F}"/>
              </a:ext>
            </a:extLst>
          </p:cNvPr>
          <p:cNvCxnSpPr>
            <a:cxnSpLocks/>
          </p:cNvCxnSpPr>
          <p:nvPr/>
        </p:nvCxnSpPr>
        <p:spPr>
          <a:xfrm>
            <a:off x="5805372" y="1690688"/>
            <a:ext cx="0" cy="469947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2924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F4278C-5FDB-B7A2-0BE2-D4AB057DF6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42436A-C07B-6E0D-9E04-11B67F650895}"/>
              </a:ext>
            </a:extLst>
          </p:cNvPr>
          <p:cNvSpPr>
            <a:spLocks noGrp="1"/>
          </p:cNvSpPr>
          <p:nvPr>
            <p:ph type="title"/>
          </p:nvPr>
        </p:nvSpPr>
        <p:spPr/>
        <p:txBody>
          <a:bodyPr/>
          <a:lstStyle/>
          <a:p>
            <a:r>
              <a:rPr lang="en-US" dirty="0" err="1">
                <a:solidFill>
                  <a:srgbClr val="0070C0"/>
                </a:solidFill>
              </a:rPr>
              <a:t>w</a:t>
            </a:r>
            <a:r>
              <a:rPr lang="en-US" dirty="0" err="1"/>
              <a:t>atsonx.ai</a:t>
            </a:r>
            <a:r>
              <a:rPr lang="en-US" dirty="0"/>
              <a:t> GUI</a:t>
            </a:r>
          </a:p>
        </p:txBody>
      </p:sp>
      <p:cxnSp>
        <p:nvCxnSpPr>
          <p:cNvPr id="10" name="Straight Connector 9">
            <a:extLst>
              <a:ext uri="{FF2B5EF4-FFF2-40B4-BE49-F238E27FC236}">
                <a16:creationId xmlns:a16="http://schemas.microsoft.com/office/drawing/2014/main" id="{9E37161C-6C86-67E8-F7C8-3D84D35508A4}"/>
              </a:ext>
            </a:extLst>
          </p:cNvPr>
          <p:cNvCxnSpPr>
            <a:cxnSpLocks/>
          </p:cNvCxnSpPr>
          <p:nvPr/>
        </p:nvCxnSpPr>
        <p:spPr>
          <a:xfrm>
            <a:off x="4306187" y="1690688"/>
            <a:ext cx="0" cy="4582637"/>
          </a:xfrm>
          <a:prstGeom prst="line">
            <a:avLst/>
          </a:prstGeom>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25D53275-0B86-A7CF-976C-BBECF66F1BA2}"/>
              </a:ext>
            </a:extLst>
          </p:cNvPr>
          <p:cNvPicPr>
            <a:picLocks noChangeAspect="1"/>
          </p:cNvPicPr>
          <p:nvPr/>
        </p:nvPicPr>
        <p:blipFill>
          <a:blip r:embed="rId2"/>
          <a:stretch>
            <a:fillRect/>
          </a:stretch>
        </p:blipFill>
        <p:spPr>
          <a:xfrm>
            <a:off x="326066" y="1943639"/>
            <a:ext cx="3880201" cy="3606552"/>
          </a:xfrm>
          <a:prstGeom prst="rect">
            <a:avLst/>
          </a:prstGeom>
        </p:spPr>
      </p:pic>
      <p:pic>
        <p:nvPicPr>
          <p:cNvPr id="8" name="Picture 7">
            <a:extLst>
              <a:ext uri="{FF2B5EF4-FFF2-40B4-BE49-F238E27FC236}">
                <a16:creationId xmlns:a16="http://schemas.microsoft.com/office/drawing/2014/main" id="{305EE7E1-49C0-B575-7264-76F71E579EB7}"/>
              </a:ext>
            </a:extLst>
          </p:cNvPr>
          <p:cNvPicPr>
            <a:picLocks noChangeAspect="1"/>
          </p:cNvPicPr>
          <p:nvPr/>
        </p:nvPicPr>
        <p:blipFill>
          <a:blip r:embed="rId3"/>
          <a:stretch>
            <a:fillRect/>
          </a:stretch>
        </p:blipFill>
        <p:spPr>
          <a:xfrm>
            <a:off x="8439726" y="1625791"/>
            <a:ext cx="3606915" cy="3861709"/>
          </a:xfrm>
          <a:prstGeom prst="rect">
            <a:avLst/>
          </a:prstGeom>
        </p:spPr>
      </p:pic>
      <p:pic>
        <p:nvPicPr>
          <p:cNvPr id="13" name="Picture 12">
            <a:extLst>
              <a:ext uri="{FF2B5EF4-FFF2-40B4-BE49-F238E27FC236}">
                <a16:creationId xmlns:a16="http://schemas.microsoft.com/office/drawing/2014/main" id="{04D1CB3D-31E5-D516-82B5-59918B23051E}"/>
              </a:ext>
            </a:extLst>
          </p:cNvPr>
          <p:cNvPicPr>
            <a:picLocks noChangeAspect="1"/>
          </p:cNvPicPr>
          <p:nvPr/>
        </p:nvPicPr>
        <p:blipFill>
          <a:blip r:embed="rId4"/>
          <a:stretch>
            <a:fillRect/>
          </a:stretch>
        </p:blipFill>
        <p:spPr>
          <a:xfrm>
            <a:off x="4391248" y="2248756"/>
            <a:ext cx="3784181" cy="2996318"/>
          </a:xfrm>
          <a:prstGeom prst="rect">
            <a:avLst/>
          </a:prstGeom>
        </p:spPr>
      </p:pic>
      <p:cxnSp>
        <p:nvCxnSpPr>
          <p:cNvPr id="14" name="Straight Connector 13">
            <a:extLst>
              <a:ext uri="{FF2B5EF4-FFF2-40B4-BE49-F238E27FC236}">
                <a16:creationId xmlns:a16="http://schemas.microsoft.com/office/drawing/2014/main" id="{E6FDB8BF-FB78-F70F-F0FF-7F5E387DA233}"/>
              </a:ext>
            </a:extLst>
          </p:cNvPr>
          <p:cNvCxnSpPr>
            <a:cxnSpLocks/>
          </p:cNvCxnSpPr>
          <p:nvPr/>
        </p:nvCxnSpPr>
        <p:spPr>
          <a:xfrm>
            <a:off x="8307577" y="1625791"/>
            <a:ext cx="0" cy="458263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9617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A38898-9E68-A59F-D283-1C77980F79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F99FC2-AEDD-2443-F736-D0DF2B76B0F0}"/>
              </a:ext>
            </a:extLst>
          </p:cNvPr>
          <p:cNvSpPr>
            <a:spLocks noGrp="1"/>
          </p:cNvSpPr>
          <p:nvPr>
            <p:ph type="title"/>
          </p:nvPr>
        </p:nvSpPr>
        <p:spPr/>
        <p:txBody>
          <a:bodyPr/>
          <a:lstStyle/>
          <a:p>
            <a:r>
              <a:rPr lang="en-US" dirty="0" err="1">
                <a:solidFill>
                  <a:srgbClr val="0070C0"/>
                </a:solidFill>
              </a:rPr>
              <a:t>w</a:t>
            </a:r>
            <a:r>
              <a:rPr lang="en-US" dirty="0" err="1"/>
              <a:t>atsonx.ai</a:t>
            </a:r>
            <a:r>
              <a:rPr lang="en-US" dirty="0"/>
              <a:t> GUI</a:t>
            </a:r>
          </a:p>
        </p:txBody>
      </p:sp>
      <p:cxnSp>
        <p:nvCxnSpPr>
          <p:cNvPr id="14" name="Straight Connector 13">
            <a:extLst>
              <a:ext uri="{FF2B5EF4-FFF2-40B4-BE49-F238E27FC236}">
                <a16:creationId xmlns:a16="http://schemas.microsoft.com/office/drawing/2014/main" id="{85718F8B-6D7B-F151-F2DA-BA32D3A6DE95}"/>
              </a:ext>
            </a:extLst>
          </p:cNvPr>
          <p:cNvCxnSpPr>
            <a:cxnSpLocks/>
          </p:cNvCxnSpPr>
          <p:nvPr/>
        </p:nvCxnSpPr>
        <p:spPr>
          <a:xfrm>
            <a:off x="6088917" y="1690688"/>
            <a:ext cx="0" cy="4582637"/>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9EB81DC9-B9A6-3D4F-C12A-148F90A3C542}"/>
              </a:ext>
            </a:extLst>
          </p:cNvPr>
          <p:cNvPicPr>
            <a:picLocks noChangeAspect="1"/>
          </p:cNvPicPr>
          <p:nvPr/>
        </p:nvPicPr>
        <p:blipFill>
          <a:blip r:embed="rId2"/>
          <a:stretch>
            <a:fillRect/>
          </a:stretch>
        </p:blipFill>
        <p:spPr>
          <a:xfrm>
            <a:off x="205525" y="2307265"/>
            <a:ext cx="5677223" cy="2488018"/>
          </a:xfrm>
          <a:prstGeom prst="rect">
            <a:avLst/>
          </a:prstGeom>
        </p:spPr>
      </p:pic>
      <p:pic>
        <p:nvPicPr>
          <p:cNvPr id="6" name="Picture 5">
            <a:extLst>
              <a:ext uri="{FF2B5EF4-FFF2-40B4-BE49-F238E27FC236}">
                <a16:creationId xmlns:a16="http://schemas.microsoft.com/office/drawing/2014/main" id="{36CF2724-0D97-8C8F-4131-05397C6EF53E}"/>
              </a:ext>
            </a:extLst>
          </p:cNvPr>
          <p:cNvPicPr>
            <a:picLocks noChangeAspect="1"/>
          </p:cNvPicPr>
          <p:nvPr/>
        </p:nvPicPr>
        <p:blipFill>
          <a:blip r:embed="rId3"/>
          <a:stretch>
            <a:fillRect/>
          </a:stretch>
        </p:blipFill>
        <p:spPr>
          <a:xfrm>
            <a:off x="6409660" y="1867245"/>
            <a:ext cx="5416005" cy="4016870"/>
          </a:xfrm>
          <a:prstGeom prst="rect">
            <a:avLst/>
          </a:prstGeom>
        </p:spPr>
      </p:pic>
    </p:spTree>
    <p:extLst>
      <p:ext uri="{BB962C8B-B14F-4D97-AF65-F5344CB8AC3E}">
        <p14:creationId xmlns:p14="http://schemas.microsoft.com/office/powerpoint/2010/main" val="1574846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1405</TotalTime>
  <Words>687</Words>
  <Application>Microsoft Macintosh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IBM Plex Sans</vt:lpstr>
      <vt:lpstr>Tajawal</vt:lpstr>
      <vt:lpstr>Office Theme</vt:lpstr>
      <vt:lpstr>Unlocking the Power of LLMs with RAG</vt:lpstr>
      <vt:lpstr>What is RAG</vt:lpstr>
      <vt:lpstr>What is RAG</vt:lpstr>
      <vt:lpstr>What is RAG – Components</vt:lpstr>
      <vt:lpstr>What is RAG – Benefits &amp; Platform</vt:lpstr>
      <vt:lpstr>PowerPoint Presentation</vt:lpstr>
      <vt:lpstr>watsonx.ai GUI</vt:lpstr>
      <vt:lpstr>watsonx.ai GUI</vt:lpstr>
      <vt:lpstr>watsonx.ai GUI</vt:lpstr>
      <vt:lpstr>PowerPoint Presentation</vt:lpstr>
      <vt:lpstr>RAG with watsonx.ai Python SDK</vt:lpstr>
      <vt:lpstr>Note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Haytham Mohamed</dc:creator>
  <cp:lastModifiedBy>Haytham Mohamed</cp:lastModifiedBy>
  <cp:revision>47</cp:revision>
  <dcterms:created xsi:type="dcterms:W3CDTF">2024-11-24T14:35:51Z</dcterms:created>
  <dcterms:modified xsi:type="dcterms:W3CDTF">2024-11-25T14:01:42Z</dcterms:modified>
</cp:coreProperties>
</file>