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2519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0C0E4-5E08-FB45-9DD8-93282DC18FDE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46AF5-7990-BD43-992B-4F3F130031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3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46AF5-7990-BD43-992B-4F3F130031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D851-3F90-574C-996B-614CBF92C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D7CBE-53BD-684D-8CA5-85D735C74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1DBE-4550-4E4A-80F6-DC6412B6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A414-21B9-F74F-ACCF-17C12E3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6E15-FDAD-0144-BA2F-18339F3E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36E3-CF72-854C-8E01-2A98878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89EE0-3ACB-6D4D-9C78-16F29FB3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4D0B-48B9-6442-A552-51EDD3D9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6640-4D26-AE41-B57E-747D2A22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B6BF-7713-8A4E-B3F7-9ABFD01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4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63E9C-BE70-BC44-9670-477780B6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4AE6-3D25-264E-B421-E80179A85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D48-3FF8-6042-9E4C-F226D360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0397-C4AD-4142-9DBE-FB1EF5AA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B026-C9D4-9241-9BF9-8C7CC96E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0F30-6993-1C47-8635-E15F4967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65DA-665D-6A4B-9A10-C997D894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7AEE-B2A1-5345-8AD3-BD8A098F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457C-C4EE-A445-B882-A44AE54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37AC-293A-5241-813B-D57AAE80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BD7E-165C-5E46-A82C-C9B3CB4D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6DD9-EF32-8B45-9553-2B41BD71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3BF8-C371-FA4D-9F1A-B2C735E8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2F8C-7C50-6949-810E-0AF1424D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8497-6006-9145-A6AD-437E181C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ABE8-77B1-034B-8CB3-D688E92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14F9-31A5-5D4A-A119-85EF446D2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EFE3-29E1-4049-9776-B0FD3DD6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D087-7819-CD49-AC97-BC4C3596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86661-1141-7144-A308-8A44A7D9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81D9-AF86-DD4C-AB82-29E01383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FD03-FACC-204B-B927-B79F0DDB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AAFE-3066-AD4C-980D-9ED4B14E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449C9-A1E2-9649-897F-236C72E2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E33C2-3E95-BE47-899F-241B78D2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29029-353A-AA4A-B3D3-D99BDDE53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2276C-68EE-DF4A-A76E-C15E196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382D7-BE0C-A849-B29D-0F1B442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497A9-3B5E-E24D-A4B8-D2A4016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8943-A820-3647-B478-55894DF4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C1078-F6E0-4C49-B2E2-F21DC6DA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E9102-A7F3-B243-A5BD-21E7FAA5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154A-04EC-284D-AF35-5A4F120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7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D38A2-D3EF-A840-8BD7-00EADE7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2FA3-A8AC-504E-B9F3-EBA3E665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25C58-F735-6349-8491-7010375F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AFAB-DAF2-F64C-86EF-66BBA692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3AF8-7AA9-8A41-9881-34D1A220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67A7-65D4-E745-9AF5-22D6ECF2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812C-E628-9747-A9EE-54B62C6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CB72-9F20-9243-BDE4-2DF938EB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5CC5-E9D2-A24D-9787-2EE771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5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EB29-B3F6-AE48-9573-849D2B28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85099-A117-B24C-8138-B69A84198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AADC6-1754-574C-BB67-DF391D87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4E9CE-B81F-4A48-B31A-CF70E22A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02736-C434-5F4E-B50C-4811E8FD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5BCF-074F-304C-86BD-B2DFAC5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77E5C-9283-054F-A19A-90315B76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82501-7AE8-0640-A791-049FC3AA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4BFB-0478-664C-A425-9D8F96EA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AD69-4E1E-AD44-8375-4039E78D2F90}" type="datetimeFigureOut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5923-9AC1-8143-98FC-70004DE62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C4F4-E373-3944-AB3D-6477E726B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E27C-7D8C-944E-BBB1-6BEA248D1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5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oogleCloudPlatform/microservices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2E.2019.0003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375527.13755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885C-EBE7-9A42-AFF3-AAA88190D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End-to-End Response Latency Prediction in Microservice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5337-AFD9-4C40-9CD2-FA01B83FB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Haytham Mohamed</a:t>
            </a:r>
          </a:p>
          <a:p>
            <a:r>
              <a:rPr lang="en-US" dirty="0"/>
              <a:t>DSU – INFS890 – Spring 2020</a:t>
            </a:r>
          </a:p>
        </p:txBody>
      </p:sp>
    </p:spTree>
    <p:extLst>
      <p:ext uri="{BB962C8B-B14F-4D97-AF65-F5344CB8AC3E}">
        <p14:creationId xmlns:p14="http://schemas.microsoft.com/office/powerpoint/2010/main" val="88566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F625-2193-9046-9AE8-EF3B0C4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C5BA0-8DC9-BB45-AAAD-89B8AFD5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Deployed Hipster open source app</a:t>
            </a:r>
            <a:r>
              <a:rPr lang="en-US" dirty="0"/>
              <a:t> </a:t>
            </a:r>
            <a:r>
              <a:rPr lang="en-US" sz="1800" dirty="0">
                <a:hlinkClick r:id="rId2"/>
              </a:rPr>
              <a:t>https://github.com/GoogleCloudPlatform/microservices-demo</a:t>
            </a:r>
            <a:r>
              <a:rPr lang="en-US" dirty="0"/>
              <a:t> to k8s in cloud </a:t>
            </a:r>
            <a:r>
              <a:rPr lang="en-US" sz="2400" dirty="0"/>
              <a:t>and applied different loads to the “checkout” end point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0DC609-063D-C040-A68E-4ADD81BD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80" y="3012136"/>
            <a:ext cx="9748839" cy="1735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5464C-260B-454A-B14E-B3A9B6E79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581" y="4902018"/>
            <a:ext cx="9748839" cy="17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9F69-A0F7-094F-A844-7264B29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0A27-AFB8-F04B-AD13-1F5676DF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6672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Services CPU Use</a:t>
            </a:r>
          </a:p>
          <a:p>
            <a:r>
              <a:rPr lang="en-US" sz="2000" dirty="0"/>
              <a:t>Services CPU Saturation</a:t>
            </a:r>
          </a:p>
          <a:p>
            <a:r>
              <a:rPr lang="en-US" sz="2000" dirty="0"/>
              <a:t>Services Network Use</a:t>
            </a:r>
          </a:p>
          <a:p>
            <a:r>
              <a:rPr lang="en-US" sz="2000" dirty="0"/>
              <a:t>Services Disk Use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Service request rate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Service Request size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Service Response size</a:t>
            </a:r>
          </a:p>
          <a:p>
            <a:r>
              <a:rPr lang="en-US" sz="2000" dirty="0"/>
              <a:t>System CPU use</a:t>
            </a:r>
          </a:p>
          <a:p>
            <a:r>
              <a:rPr lang="en-US" sz="2000" dirty="0"/>
              <a:t>System CPU saturation</a:t>
            </a:r>
          </a:p>
          <a:p>
            <a:r>
              <a:rPr lang="en-US" sz="2000" dirty="0"/>
              <a:t>System network Use</a:t>
            </a:r>
          </a:p>
          <a:p>
            <a:r>
              <a:rPr lang="en-US" sz="2000" dirty="0"/>
              <a:t>Number of containers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95-percentile Latency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2A2BB-9069-A54E-9339-C016CFAE19B7}"/>
              </a:ext>
            </a:extLst>
          </p:cNvPr>
          <p:cNvSpPr txBox="1">
            <a:spLocks/>
          </p:cNvSpPr>
          <p:nvPr/>
        </p:nvSpPr>
        <p:spPr>
          <a:xfrm>
            <a:off x="5834063" y="1935162"/>
            <a:ext cx="41338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is deployed on k8s and </a:t>
            </a:r>
            <a:r>
              <a:rPr lang="en-US" sz="2000" dirty="0" err="1"/>
              <a:t>Istio</a:t>
            </a:r>
            <a:r>
              <a:rPr lang="en-US" sz="2000" dirty="0"/>
              <a:t> is used</a:t>
            </a:r>
          </a:p>
          <a:p>
            <a:r>
              <a:rPr lang="en-US" sz="2000" dirty="0" err="1"/>
              <a:t>Istio</a:t>
            </a:r>
            <a:r>
              <a:rPr lang="en-US" sz="2000" dirty="0"/>
              <a:t> helps to observe metrics on service levels</a:t>
            </a:r>
          </a:p>
          <a:p>
            <a:r>
              <a:rPr lang="en-US" sz="2000" dirty="0"/>
              <a:t>Rules are created to pre-calculate metrics</a:t>
            </a:r>
          </a:p>
          <a:p>
            <a:r>
              <a:rPr lang="en-US" sz="2000" dirty="0"/>
              <a:t>Metrics scraped every 15 seconds</a:t>
            </a:r>
          </a:p>
          <a:p>
            <a:r>
              <a:rPr lang="en-US" sz="2000" dirty="0"/>
              <a:t>Metrics rated over 1-minute time-window</a:t>
            </a:r>
          </a:p>
          <a:p>
            <a:r>
              <a:rPr lang="en-US" sz="2000" dirty="0"/>
              <a:t>Collected  </a:t>
            </a:r>
            <a:r>
              <a:rPr lang="en-US" sz="2000" dirty="0">
                <a:solidFill>
                  <a:srgbClr val="FF0000"/>
                </a:solidFill>
              </a:rPr>
              <a:t>1584</a:t>
            </a:r>
            <a:r>
              <a:rPr lang="en-US" sz="2000" dirty="0"/>
              <a:t> samples of computed measurements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Shape of data 1584 x 12</a:t>
            </a:r>
          </a:p>
          <a:p>
            <a:r>
              <a:rPr lang="en-US" sz="2000" dirty="0"/>
              <a:t>11 features</a:t>
            </a:r>
          </a:p>
          <a:p>
            <a:r>
              <a:rPr lang="en-US" sz="2000" dirty="0"/>
              <a:t>1 target (continuous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28F-248B-F04D-A4B2-0B39DA03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5D6D-F28E-9F49-B3AB-F1A1D3D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Python </a:t>
            </a:r>
            <a:r>
              <a:rPr lang="en-US" dirty="0" err="1"/>
              <a:t>sklearn</a:t>
            </a:r>
            <a:r>
              <a:rPr lang="en-US" dirty="0"/>
              <a:t> to remedy missing data and outliers</a:t>
            </a:r>
          </a:p>
          <a:p>
            <a:r>
              <a:rPr lang="en-US" dirty="0"/>
              <a:t>Examined regression assumptions: Normality, Linearity</a:t>
            </a:r>
          </a:p>
          <a:p>
            <a:r>
              <a:rPr lang="en-US" dirty="0"/>
              <a:t>Used feature selection to eliminate collinearity.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50A0-0368-0B48-9EB7-4E4C87CF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063"/>
            <a:ext cx="5549080" cy="307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96D73-EB13-5840-936E-2DDCB7F2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60" y="3515519"/>
            <a:ext cx="5578926" cy="2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FD16-EF17-A546-8AE4-30F613A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42D-9DA9-5844-8906-8DD2835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Sklearn</a:t>
            </a:r>
            <a:r>
              <a:rPr lang="en-US" sz="2000" dirty="0"/>
              <a:t> grid search, cv=10 folds</a:t>
            </a:r>
          </a:p>
          <a:p>
            <a:r>
              <a:rPr lang="en-US" sz="2000" dirty="0"/>
              <a:t>5 Features selected 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svc_cpu_sat</a:t>
            </a:r>
            <a:r>
              <a:rPr lang="en-US" sz="1800" dirty="0"/>
              <a:t>, </a:t>
            </a:r>
            <a:r>
              <a:rPr lang="en-US" sz="1800" dirty="0" err="1"/>
              <a:t>system_cpu_use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System_cpu_sat</a:t>
            </a:r>
            <a:r>
              <a:rPr lang="en-US" sz="1800" dirty="0"/>
              <a:t>, </a:t>
            </a:r>
            <a:r>
              <a:rPr lang="en-US" sz="1800" dirty="0" err="1"/>
              <a:t>svc_req_rate</a:t>
            </a:r>
            <a:r>
              <a:rPr lang="en-US" sz="1800" dirty="0"/>
              <a:t> 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Evaluation</a:t>
            </a:r>
          </a:p>
          <a:p>
            <a:pPr marL="0" indent="0">
              <a:buNone/>
            </a:pPr>
            <a:r>
              <a:rPr lang="en-US" sz="2400" dirty="0"/>
              <a:t>R-squared  = 0.382</a:t>
            </a:r>
          </a:p>
          <a:p>
            <a:pPr marL="0" indent="0">
              <a:buNone/>
            </a:pPr>
            <a:r>
              <a:rPr lang="en-US" sz="2400" dirty="0"/>
              <a:t>MSE = 0.105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DC28C-77B7-5C47-9439-282BF3E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09" y="3686176"/>
            <a:ext cx="3839503" cy="2625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DAD70-DF54-E248-996B-446E72B3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108" y="1135857"/>
            <a:ext cx="3714691" cy="245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509EB-FA04-FE46-9B58-616D6AF5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18" y="2963988"/>
            <a:ext cx="3209660" cy="19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FD16-EF17-A546-8AE4-30F613A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42D-9DA9-5844-8906-8DD2835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Sklearn</a:t>
            </a:r>
            <a:r>
              <a:rPr lang="en-US" sz="2000" dirty="0"/>
              <a:t> grid search, cv=10 folds</a:t>
            </a:r>
          </a:p>
          <a:p>
            <a:r>
              <a:rPr lang="en-US" sz="2000" dirty="0"/>
              <a:t>5 Features selected </a:t>
            </a:r>
            <a:r>
              <a:rPr lang="en-US" sz="1800" dirty="0"/>
              <a:t>[</a:t>
            </a:r>
            <a:r>
              <a:rPr lang="en-US" sz="1800" dirty="0" err="1"/>
              <a:t>svc_cpu_sat</a:t>
            </a:r>
            <a:r>
              <a:rPr lang="en-US" sz="1800" dirty="0"/>
              <a:t>, </a:t>
            </a:r>
            <a:r>
              <a:rPr lang="en-US" sz="1800" dirty="0" err="1"/>
              <a:t>system_cpu_use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System_cpu_sat</a:t>
            </a:r>
            <a:r>
              <a:rPr lang="en-US" sz="1800" dirty="0"/>
              <a:t>, </a:t>
            </a:r>
            <a:r>
              <a:rPr lang="en-US" sz="1800" dirty="0" err="1"/>
              <a:t>svc_req_rate</a:t>
            </a:r>
            <a:r>
              <a:rPr lang="en-US" sz="1800" dirty="0"/>
              <a:t> 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Evaluation</a:t>
            </a:r>
          </a:p>
          <a:p>
            <a:pPr marL="0" indent="0">
              <a:buNone/>
            </a:pPr>
            <a:r>
              <a:rPr lang="en-US" sz="2400" dirty="0"/>
              <a:t>R-squared  = 0.388</a:t>
            </a:r>
          </a:p>
          <a:p>
            <a:pPr marL="0" indent="0">
              <a:buNone/>
            </a:pPr>
            <a:r>
              <a:rPr lang="en-US" sz="2400" dirty="0"/>
              <a:t>MSE = 0.105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Very much same as LR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E782E-B515-504F-918C-7475532C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08" y="4001293"/>
            <a:ext cx="3714690" cy="258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60955-75DF-094E-BB6E-374DE19C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6" y="1574662"/>
            <a:ext cx="3459161" cy="2291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229F1-235A-FB4C-AE8E-95B7771E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45" y="2789355"/>
            <a:ext cx="3459456" cy="21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FD16-EF17-A546-8AE4-30F613A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42D-9DA9-5844-8906-8DD2835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Sklearn</a:t>
            </a:r>
            <a:r>
              <a:rPr lang="en-US" sz="2000" dirty="0"/>
              <a:t> grid search, cv=10 folds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Evaluation</a:t>
            </a:r>
          </a:p>
          <a:p>
            <a:pPr marL="0" indent="0">
              <a:buNone/>
            </a:pPr>
            <a:r>
              <a:rPr lang="en-US" sz="2400" dirty="0"/>
              <a:t>R-squared  = 0.178</a:t>
            </a:r>
          </a:p>
          <a:p>
            <a:pPr marL="0" indent="0">
              <a:buNone/>
            </a:pPr>
            <a:r>
              <a:rPr lang="en-US" sz="2400" dirty="0"/>
              <a:t>MSE = 0.17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Worst than SVR and LR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B8F17-A8DD-DB4C-A3B8-C224BA6D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03" y="4001292"/>
            <a:ext cx="3955260" cy="2680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53942-1D75-CD4F-8A29-5C7B9697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7" y="1482632"/>
            <a:ext cx="3598072" cy="238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9878-9ECB-FF43-81A8-699FF510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1" y="2400695"/>
            <a:ext cx="3282265" cy="20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FD16-EF17-A546-8AE4-30F613A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42D-9DA9-5844-8906-8DD2835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Tried many </a:t>
            </a:r>
            <a:r>
              <a:rPr lang="en-US" sz="2000" dirty="0" err="1"/>
              <a:t>arichitectures</a:t>
            </a:r>
            <a:endParaRPr lang="en-US" sz="2000" dirty="0"/>
          </a:p>
          <a:p>
            <a:r>
              <a:rPr lang="en-US" sz="1800" dirty="0"/>
              <a:t>11 inputs -&gt; 8 -&gt; 4 -&gt; 2</a:t>
            </a:r>
          </a:p>
          <a:p>
            <a:r>
              <a:rPr lang="en-US" sz="1800" dirty="0"/>
              <a:t>Epochs=200, </a:t>
            </a:r>
            <a:r>
              <a:rPr lang="en-US" sz="1800" dirty="0" err="1"/>
              <a:t>batch_size</a:t>
            </a:r>
            <a:r>
              <a:rPr lang="en-US" sz="1800" dirty="0"/>
              <a:t>=300, </a:t>
            </a:r>
            <a:r>
              <a:rPr lang="en-US" sz="1800" dirty="0" err="1"/>
              <a:t>lr</a:t>
            </a:r>
            <a:r>
              <a:rPr lang="en-US" sz="1800" dirty="0"/>
              <a:t>=1e-3</a:t>
            </a:r>
          </a:p>
          <a:p>
            <a:r>
              <a:rPr lang="en-US" sz="1800" dirty="0"/>
              <a:t>Feature selected first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Evaluation</a:t>
            </a:r>
          </a:p>
          <a:p>
            <a:pPr marL="0" indent="0">
              <a:buNone/>
            </a:pPr>
            <a:r>
              <a:rPr lang="en-US" sz="2400" dirty="0"/>
              <a:t>R-squared  = 0.335</a:t>
            </a:r>
          </a:p>
          <a:p>
            <a:pPr marL="0" indent="0">
              <a:buNone/>
            </a:pPr>
            <a:r>
              <a:rPr lang="en-US" sz="2400" dirty="0"/>
              <a:t>MSE = 0.167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little behind LR. Needs more samples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95D6-72FD-D948-AD81-E9DAE5F9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32" y="4001292"/>
            <a:ext cx="3898505" cy="269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C8C3B-2A53-0F4C-8E84-F1C3A4E6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49" y="1690689"/>
            <a:ext cx="3460839" cy="224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6557E-684D-984D-BAB1-F376BE3E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99" y="3194050"/>
            <a:ext cx="3364704" cy="2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8E8A-E723-0A48-AC5D-ADF90172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17692-6741-494D-A4C7-05D6269D8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81249"/>
              </p:ext>
            </p:extLst>
          </p:nvPr>
        </p:nvGraphicFramePr>
        <p:xfrm>
          <a:off x="3057524" y="2035970"/>
          <a:ext cx="3729039" cy="217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013">
                  <a:extLst>
                    <a:ext uri="{9D8B030D-6E8A-4147-A177-3AD203B41FA5}">
                      <a16:colId xmlns:a16="http://schemas.microsoft.com/office/drawing/2014/main" val="36879871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18107117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1333379699"/>
                    </a:ext>
                  </a:extLst>
                </a:gridCol>
              </a:tblGrid>
              <a:tr h="43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R-squared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394940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SVR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312036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316028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MLP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16550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RFR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7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721B-07F2-054E-9369-6E0D73BB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and Triage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3E3A-1888-AC41-8968-F558B0E5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Experimented by deploying app to 2 different cloud platforms, </a:t>
            </a:r>
            <a:r>
              <a:rPr lang="en-US" sz="2400" b="1" dirty="0"/>
              <a:t>google</a:t>
            </a:r>
            <a:r>
              <a:rPr lang="en-US" sz="2400" dirty="0"/>
              <a:t> and </a:t>
            </a:r>
            <a:r>
              <a:rPr lang="en-US" sz="2400" b="1" dirty="0" err="1"/>
              <a:t>Linode</a:t>
            </a:r>
            <a:r>
              <a:rPr lang="en-US" sz="2400" dirty="0"/>
              <a:t> (cheaper)</a:t>
            </a:r>
          </a:p>
          <a:p>
            <a:r>
              <a:rPr lang="en-US" sz="2400" dirty="0"/>
              <a:t>experimented by collecting both pre-calculated metrics via </a:t>
            </a:r>
            <a:r>
              <a:rPr lang="en-US" sz="2400" b="1" dirty="0"/>
              <a:t>Prometheus</a:t>
            </a:r>
            <a:r>
              <a:rPr lang="en-US" sz="2400" dirty="0"/>
              <a:t> rules and raw metrics</a:t>
            </a:r>
          </a:p>
          <a:p>
            <a:r>
              <a:rPr lang="en-US" sz="2400" dirty="0"/>
              <a:t>Easier to obtain the 95-percentile of latency with pre-calc rules, but consume time during metric scrape</a:t>
            </a:r>
          </a:p>
          <a:p>
            <a:r>
              <a:rPr lang="en-US" sz="2400" dirty="0"/>
              <a:t>Raw data takes a long time to pull from the stored TS-DB (used </a:t>
            </a:r>
            <a:r>
              <a:rPr lang="en-US" sz="2400" b="1" dirty="0" err="1"/>
              <a:t>Postgresql</a:t>
            </a:r>
            <a:r>
              <a:rPr lang="en-US" sz="2400" dirty="0"/>
              <a:t>)</a:t>
            </a:r>
          </a:p>
          <a:p>
            <a:r>
              <a:rPr lang="en-US" sz="2400" dirty="0"/>
              <a:t>Experiment needs to apply loads with different number of users (used </a:t>
            </a:r>
            <a:r>
              <a:rPr lang="en-US" sz="2400" b="1" dirty="0"/>
              <a:t>Locust</a:t>
            </a:r>
            <a:r>
              <a:rPr lang="en-US" sz="2400" dirty="0"/>
              <a:t>)</a:t>
            </a:r>
          </a:p>
          <a:p>
            <a:r>
              <a:rPr lang="en-US" sz="2400" dirty="0"/>
              <a:t>Experimented with predicting instant latency, and in progress to evaluate predicting a forecasted latency using past observations (I see it more useful in practice)</a:t>
            </a:r>
          </a:p>
          <a:p>
            <a:r>
              <a:rPr lang="en-US" sz="2400" dirty="0"/>
              <a:t>Two branches in </a:t>
            </a:r>
            <a:r>
              <a:rPr lang="en-US" sz="2400" dirty="0" err="1"/>
              <a:t>github</a:t>
            </a:r>
            <a:r>
              <a:rPr lang="en-US" sz="2400" dirty="0"/>
              <a:t>, google for current prediction, </a:t>
            </a:r>
            <a:r>
              <a:rPr lang="en-US" sz="2400" dirty="0" err="1"/>
              <a:t>linode</a:t>
            </a:r>
            <a:r>
              <a:rPr lang="en-US" sz="2400" dirty="0"/>
              <a:t> for future forecast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88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22E8-61E0-BA4B-B730-7869E01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2130-210B-2C47-8960-649009C2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samples</a:t>
            </a:r>
          </a:p>
          <a:p>
            <a:r>
              <a:rPr lang="en-US" dirty="0"/>
              <a:t>Try different MLP architectures</a:t>
            </a:r>
          </a:p>
          <a:p>
            <a:r>
              <a:rPr lang="en-US" dirty="0"/>
              <a:t>Evaluate future forecast of latency using historical time-widow of observations (time-series data)</a:t>
            </a:r>
          </a:p>
          <a:p>
            <a:r>
              <a:rPr lang="en-US" dirty="0"/>
              <a:t>Consider evaluate current and future forecast for only one service in the flow (like the “cart” service)</a:t>
            </a:r>
          </a:p>
          <a:p>
            <a:r>
              <a:rPr lang="en-US" dirty="0"/>
              <a:t>Propose a practical useful methodology for AIOPs to apply prediction flow using available tools.</a:t>
            </a:r>
          </a:p>
          <a:p>
            <a:r>
              <a:rPr lang="en-US" dirty="0"/>
              <a:t>Update current manuscript to summarize and report the findings.</a:t>
            </a:r>
          </a:p>
        </p:txBody>
      </p:sp>
    </p:spTree>
    <p:extLst>
      <p:ext uri="{BB962C8B-B14F-4D97-AF65-F5344CB8AC3E}">
        <p14:creationId xmlns:p14="http://schemas.microsoft.com/office/powerpoint/2010/main" val="29393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BB9-E30F-1F4E-9A08-B0B1D15C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9290-8F7E-664C-8CD8-C1D558E0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Empirical investigation to use machine learning approach to predict end to end response latency prediction in a microservice application in cloud deployed on Kubernetes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4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AC3A-D1BA-4D44-A906-D9ACF85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9033-6241-7C49-A7A5-C0D84565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589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947B-9D33-1947-97A8-560FB55A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68D0-2E76-7044-B7A8-51E8C2C6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response latency in containerized microservice application in cloud. </a:t>
            </a:r>
          </a:p>
          <a:p>
            <a:r>
              <a:rPr lang="en-US" dirty="0"/>
              <a:t>End-to-End latency of a scenario in a containerized application</a:t>
            </a:r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Predicting an end-to-end response time of a user checkout use-case flowing through a shopping application deployed as a containerized microservice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F1D6-7956-5C42-B890-FFA18F8F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278-1AFB-5641-884B-DC6C9BA5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prediction</a:t>
            </a:r>
          </a:p>
          <a:p>
            <a:r>
              <a:rPr lang="en-US" dirty="0"/>
              <a:t>Scaling decision making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Contributing to AIOPs</a:t>
            </a:r>
          </a:p>
        </p:txBody>
      </p:sp>
    </p:spTree>
    <p:extLst>
      <p:ext uri="{BB962C8B-B14F-4D97-AF65-F5344CB8AC3E}">
        <p14:creationId xmlns:p14="http://schemas.microsoft.com/office/powerpoint/2010/main" val="57309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EF0B-E68F-E44A-BF44-BD4A7CE8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C3908-F597-9D49-96FB-E6AB937F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B37708-847E-2D49-9B78-6EDB81F3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324894"/>
            <a:ext cx="6921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C766-ABE4-BC4B-B1A4-1E95045AA6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BA8A-26A7-304D-88C1-CDD7031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response latency prediction using performance metrics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﻿Rahman, J., &amp; Lama, P. (2019). </a:t>
            </a:r>
            <a:r>
              <a:rPr lang="en-US" b="1" dirty="0"/>
              <a:t>Predicting the end-to-end tail latency of containerized microservices in the cloud</a:t>
            </a:r>
            <a:r>
              <a:rPr lang="en-US" dirty="0"/>
              <a:t>. </a:t>
            </a:r>
            <a:r>
              <a:rPr lang="en-US" i="1" dirty="0"/>
              <a:t>Proceedings - 2019 IEEE International Conference on Cloud Engineering, IC2E </a:t>
            </a:r>
            <a:r>
              <a:rPr lang="en-US" b="1" i="1" dirty="0"/>
              <a:t>2019</a:t>
            </a:r>
            <a:r>
              <a:rPr lang="en-US" dirty="0"/>
              <a:t>, 200–210. </a:t>
            </a:r>
            <a:r>
              <a:rPr lang="en-US" dirty="0">
                <a:hlinkClick r:id="rId2"/>
              </a:rPr>
              <a:t>https://doi.org/10.1109/IC2E.2019.00034</a:t>
            </a:r>
            <a:endParaRPr lang="en-US" dirty="0"/>
          </a:p>
          <a:p>
            <a:pPr lvl="1"/>
            <a:r>
              <a:rPr lang="en-US" dirty="0"/>
              <a:t>Bao, L., Wu, C., Bu, X., Ren, N., &amp; Shen, M. (2019). </a:t>
            </a:r>
            <a:r>
              <a:rPr lang="en-US" b="1" dirty="0"/>
              <a:t>Performance modeling and workflow scheduling of microservice-based applications in clouds</a:t>
            </a:r>
            <a:r>
              <a:rPr lang="en-US" dirty="0"/>
              <a:t>. </a:t>
            </a:r>
            <a:r>
              <a:rPr lang="en-US" i="1" dirty="0"/>
              <a:t>IEEE Transactions on Parallel and Distributed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(9), 2101–2116. https://</a:t>
            </a:r>
            <a:r>
              <a:rPr lang="en-US" dirty="0" err="1"/>
              <a:t>doi.org</a:t>
            </a:r>
            <a:r>
              <a:rPr lang="en-US" dirty="0"/>
              <a:t>/10.1109/TPDS.</a:t>
            </a:r>
            <a:r>
              <a:rPr lang="en-US" b="1" dirty="0"/>
              <a:t>2019</a:t>
            </a:r>
            <a:r>
              <a:rPr lang="en-US" dirty="0"/>
              <a:t>.2901467</a:t>
            </a:r>
          </a:p>
        </p:txBody>
      </p:sp>
    </p:spTree>
    <p:extLst>
      <p:ext uri="{BB962C8B-B14F-4D97-AF65-F5344CB8AC3E}">
        <p14:creationId xmlns:p14="http://schemas.microsoft.com/office/powerpoint/2010/main" val="52807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E063-9206-184A-B623-69CCFDE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E045-B5A9-D24C-91B6-4C0FBA19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Future response latency Prediction</a:t>
            </a:r>
          </a:p>
          <a:p>
            <a:endParaRPr lang="en-US" dirty="0"/>
          </a:p>
          <a:p>
            <a:pPr lvl="1"/>
            <a:r>
              <a:rPr lang="en-US" dirty="0"/>
              <a:t>Barnes, B. J., Reeves, J., Rountree, B., De </a:t>
            </a:r>
            <a:r>
              <a:rPr lang="en-US" dirty="0" err="1"/>
              <a:t>Supinski</a:t>
            </a:r>
            <a:r>
              <a:rPr lang="en-US" dirty="0"/>
              <a:t>, B., Lowenthal, D. K., &amp; Schulz, M. (</a:t>
            </a:r>
            <a:r>
              <a:rPr lang="en-US" b="1" dirty="0"/>
              <a:t>2008</a:t>
            </a:r>
            <a:r>
              <a:rPr lang="en-US" dirty="0"/>
              <a:t>). A regression-based approach to scalability prediction. </a:t>
            </a:r>
            <a:r>
              <a:rPr lang="en-US" i="1" dirty="0"/>
              <a:t>Proceedings of the International Conference on Supercomputing</a:t>
            </a:r>
            <a:r>
              <a:rPr lang="en-US" dirty="0"/>
              <a:t>, 368–377. </a:t>
            </a:r>
            <a:r>
              <a:rPr lang="en-US" dirty="0">
                <a:hlinkClick r:id="rId2"/>
              </a:rPr>
              <a:t>https://doi.org/10.1145/1375527.1375580</a:t>
            </a:r>
            <a:endParaRPr lang="en-US" dirty="0"/>
          </a:p>
          <a:p>
            <a:pPr lvl="1"/>
            <a:r>
              <a:rPr lang="en-US" dirty="0" err="1"/>
              <a:t>Sadjadi</a:t>
            </a:r>
            <a:r>
              <a:rPr lang="en-US" dirty="0"/>
              <a:t>, S. M., Shimizu, S., Figueroa, J., </a:t>
            </a:r>
            <a:r>
              <a:rPr lang="en-US" dirty="0" err="1"/>
              <a:t>Rangaswami</a:t>
            </a:r>
            <a:r>
              <a:rPr lang="en-US" dirty="0"/>
              <a:t>, R., Delgado, J., Duran, H., &amp; Collazo-Mojica, X. J. (</a:t>
            </a:r>
            <a:r>
              <a:rPr lang="en-US" b="1" dirty="0"/>
              <a:t>2008</a:t>
            </a:r>
            <a:r>
              <a:rPr lang="en-US" dirty="0"/>
              <a:t>). A modeling approach for estimating execution time of long-running scientific applications. </a:t>
            </a:r>
            <a:r>
              <a:rPr lang="en-US" i="1" dirty="0"/>
              <a:t>IPDPS Miami 2008 - Proceedings of the 22nd IEEE International Parallel and Distributed Processing Symposium, Program and CD-ROM</a:t>
            </a:r>
            <a:r>
              <a:rPr lang="en-US" dirty="0"/>
              <a:t>, (November </a:t>
            </a:r>
            <a:r>
              <a:rPr lang="en-US" b="1" dirty="0"/>
              <a:t>2015</a:t>
            </a:r>
            <a:r>
              <a:rPr lang="en-US" dirty="0"/>
              <a:t>). https://</a:t>
            </a:r>
            <a:r>
              <a:rPr lang="en-US" dirty="0" err="1"/>
              <a:t>doi.org</a:t>
            </a:r>
            <a:r>
              <a:rPr lang="en-US" dirty="0"/>
              <a:t>/10.1109/IPDPS.2008.4536214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6736-732D-AD48-9965-3596052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13DE-90BE-2C4E-8D0D-B3081A5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the best of my knowledge no recent research (investigation) on using different performance metrics on both application and platform levels (other than just CPU measures) to predict end-2-end latency of a containerized application deployed in cloud.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the best of my knowledge no recent research (investigation) on using historical metrics to forecast future end-2-end latency using different measures of a containerized application deployed in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8549-1F4B-A44B-84C2-487EA008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9A21A-2189-F543-882E-F09E3022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Deploy a containerized microservice shopping application on K8 in cloud. Apply load to the app’s “checkout” flow and collect different performance metrics of all service participate in the flow. </a:t>
            </a:r>
          </a:p>
          <a:p>
            <a:r>
              <a:rPr lang="en-US" sz="2400" dirty="0"/>
              <a:t>Analyze to predict e-2-e latency using the collected metrics</a:t>
            </a:r>
          </a:p>
          <a:p>
            <a:r>
              <a:rPr lang="en-US" sz="2400" dirty="0"/>
              <a:t>Compare between different ML models </a:t>
            </a:r>
            <a:r>
              <a:rPr lang="en-US" sz="1600" dirty="0"/>
              <a:t>[LR, CVR, </a:t>
            </a:r>
            <a:r>
              <a:rPr lang="en-US" sz="1600" dirty="0" err="1"/>
              <a:t>RandomTreeRegressor</a:t>
            </a:r>
            <a:r>
              <a:rPr lang="en-US" sz="1600" dirty="0"/>
              <a:t>, MLP, ..]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8DEB9F-3C21-944A-8EA2-57CEA525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7" y="3705615"/>
            <a:ext cx="6357936" cy="313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1003</Words>
  <Application>Microsoft Macintosh PowerPoint</Application>
  <PresentationFormat>Widescreen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End-to-End Response Latency Prediction in Microservice Applications</vt:lpstr>
      <vt:lpstr>Brief Introduction</vt:lpstr>
      <vt:lpstr>Problem</vt:lpstr>
      <vt:lpstr>Usefulness</vt:lpstr>
      <vt:lpstr>Trends</vt:lpstr>
      <vt:lpstr>Related Work </vt:lpstr>
      <vt:lpstr>Related Work</vt:lpstr>
      <vt:lpstr>Gap</vt:lpstr>
      <vt:lpstr>Method</vt:lpstr>
      <vt:lpstr>Experiment</vt:lpstr>
      <vt:lpstr>Performance Metrics</vt:lpstr>
      <vt:lpstr>Preprocessing</vt:lpstr>
      <vt:lpstr>Linear Regression</vt:lpstr>
      <vt:lpstr>SVR</vt:lpstr>
      <vt:lpstr>RandomForestRegressor</vt:lpstr>
      <vt:lpstr>MLP</vt:lpstr>
      <vt:lpstr>Results</vt:lpstr>
      <vt:lpstr>Efforts and Triage</vt:lpstr>
      <vt:lpstr>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Latency Prediction</dc:title>
  <dc:creator>Haytham Mohamed</dc:creator>
  <cp:lastModifiedBy>Haytham Mohamed</cp:lastModifiedBy>
  <cp:revision>85</cp:revision>
  <dcterms:created xsi:type="dcterms:W3CDTF">2020-03-05T12:28:26Z</dcterms:created>
  <dcterms:modified xsi:type="dcterms:W3CDTF">2020-03-05T18:41:45Z</dcterms:modified>
</cp:coreProperties>
</file>