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4551AC-11CA-4C47-9E43-49E9C6BBD82B}">
          <p14:sldIdLst>
            <p14:sldId id="256"/>
            <p14:sldId id="257"/>
            <p14:sldId id="258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323BCF-FFBC-463F-B543-0BF778337BE7}" v="286" dt="2022-04-18T20:09:07.700"/>
  </p1510:revLst>
</p1510:revInfo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1655" autoAdjust="0"/>
  </p:normalViewPr>
  <p:slideViewPr>
    <p:cSldViewPr snapToGrid="0">
      <p:cViewPr varScale="1">
        <p:scale>
          <a:sx n="101" d="100"/>
          <a:sy n="101" d="100"/>
        </p:scale>
        <p:origin x="1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yden Center" userId="28a743313bbd8653" providerId="LiveId" clId="{EB323BCF-FFBC-463F-B543-0BF778337BE7}"/>
    <pc:docChg chg="undo custSel addSld modSld delSection modSection">
      <pc:chgData name="Hayden Center" userId="28a743313bbd8653" providerId="LiveId" clId="{EB323BCF-FFBC-463F-B543-0BF778337BE7}" dt="2022-04-18T20:09:01.593" v="1080"/>
      <pc:docMkLst>
        <pc:docMk/>
      </pc:docMkLst>
      <pc:sldChg chg="modSp mod">
        <pc:chgData name="Hayden Center" userId="28a743313bbd8653" providerId="LiveId" clId="{EB323BCF-FFBC-463F-B543-0BF778337BE7}" dt="2022-04-18T19:59:22.013" v="612" actId="114"/>
        <pc:sldMkLst>
          <pc:docMk/>
          <pc:sldMk cId="2749125668" sldId="257"/>
        </pc:sldMkLst>
        <pc:spChg chg="mod">
          <ac:chgData name="Hayden Center" userId="28a743313bbd8653" providerId="LiveId" clId="{EB323BCF-FFBC-463F-B543-0BF778337BE7}" dt="2022-04-18T19:59:22.013" v="612" actId="114"/>
          <ac:spMkLst>
            <pc:docMk/>
            <pc:sldMk cId="2749125668" sldId="257"/>
            <ac:spMk id="3" creationId="{760690DC-BA84-486E-81C9-E0894E7D6EC4}"/>
          </ac:spMkLst>
        </pc:spChg>
      </pc:sldChg>
      <pc:sldChg chg="modSp mod">
        <pc:chgData name="Hayden Center" userId="28a743313bbd8653" providerId="LiveId" clId="{EB323BCF-FFBC-463F-B543-0BF778337BE7}" dt="2022-04-18T19:44:36.117" v="8" actId="20577"/>
        <pc:sldMkLst>
          <pc:docMk/>
          <pc:sldMk cId="3808799564" sldId="260"/>
        </pc:sldMkLst>
        <pc:spChg chg="mod">
          <ac:chgData name="Hayden Center" userId="28a743313bbd8653" providerId="LiveId" clId="{EB323BCF-FFBC-463F-B543-0BF778337BE7}" dt="2022-04-18T19:44:36.117" v="8" actId="20577"/>
          <ac:spMkLst>
            <pc:docMk/>
            <pc:sldMk cId="3808799564" sldId="260"/>
            <ac:spMk id="2" creationId="{91028370-5723-4073-A675-2452D0E5E383}"/>
          </ac:spMkLst>
        </pc:spChg>
      </pc:sldChg>
      <pc:sldChg chg="modSp mod">
        <pc:chgData name="Hayden Center" userId="28a743313bbd8653" providerId="LiveId" clId="{EB323BCF-FFBC-463F-B543-0BF778337BE7}" dt="2022-04-18T19:44:41.408" v="14" actId="20577"/>
        <pc:sldMkLst>
          <pc:docMk/>
          <pc:sldMk cId="3421937496" sldId="261"/>
        </pc:sldMkLst>
        <pc:spChg chg="mod">
          <ac:chgData name="Hayden Center" userId="28a743313bbd8653" providerId="LiveId" clId="{EB323BCF-FFBC-463F-B543-0BF778337BE7}" dt="2022-04-18T19:44:41.408" v="14" actId="20577"/>
          <ac:spMkLst>
            <pc:docMk/>
            <pc:sldMk cId="3421937496" sldId="261"/>
            <ac:spMk id="2" creationId="{91028370-5723-4073-A675-2452D0E5E383}"/>
          </ac:spMkLst>
        </pc:spChg>
      </pc:sldChg>
      <pc:sldChg chg="modSp add mod">
        <pc:chgData name="Hayden Center" userId="28a743313bbd8653" providerId="LiveId" clId="{EB323BCF-FFBC-463F-B543-0BF778337BE7}" dt="2022-04-18T20:02:20.772" v="789" actId="20577"/>
        <pc:sldMkLst>
          <pc:docMk/>
          <pc:sldMk cId="746093746" sldId="262"/>
        </pc:sldMkLst>
        <pc:spChg chg="mod">
          <ac:chgData name="Hayden Center" userId="28a743313bbd8653" providerId="LiveId" clId="{EB323BCF-FFBC-463F-B543-0BF778337BE7}" dt="2022-04-18T19:44:45.944" v="23" actId="20577"/>
          <ac:spMkLst>
            <pc:docMk/>
            <pc:sldMk cId="746093746" sldId="262"/>
            <ac:spMk id="2" creationId="{91028370-5723-4073-A675-2452D0E5E383}"/>
          </ac:spMkLst>
        </pc:spChg>
        <pc:spChg chg="mod">
          <ac:chgData name="Hayden Center" userId="28a743313bbd8653" providerId="LiveId" clId="{EB323BCF-FFBC-463F-B543-0BF778337BE7}" dt="2022-04-18T19:59:31.711" v="626" actId="20577"/>
          <ac:spMkLst>
            <pc:docMk/>
            <pc:sldMk cId="746093746" sldId="262"/>
            <ac:spMk id="3" creationId="{FD8DE500-7B08-4202-9CB0-967B1863E467}"/>
          </ac:spMkLst>
        </pc:spChg>
        <pc:spChg chg="mod">
          <ac:chgData name="Hayden Center" userId="28a743313bbd8653" providerId="LiveId" clId="{EB323BCF-FFBC-463F-B543-0BF778337BE7}" dt="2022-04-18T19:54:29.732" v="440" actId="20577"/>
          <ac:spMkLst>
            <pc:docMk/>
            <pc:sldMk cId="746093746" sldId="262"/>
            <ac:spMk id="4" creationId="{0E4C37F0-06DD-40A2-8466-758E3B6B793E}"/>
          </ac:spMkLst>
        </pc:spChg>
        <pc:spChg chg="mod">
          <ac:chgData name="Hayden Center" userId="28a743313bbd8653" providerId="LiveId" clId="{EB323BCF-FFBC-463F-B543-0BF778337BE7}" dt="2022-04-18T19:54:57.610" v="466" actId="20577"/>
          <ac:spMkLst>
            <pc:docMk/>
            <pc:sldMk cId="746093746" sldId="262"/>
            <ac:spMk id="7" creationId="{65B53107-0483-484F-9470-24EFED3633C0}"/>
          </ac:spMkLst>
        </pc:spChg>
        <pc:spChg chg="mod">
          <ac:chgData name="Hayden Center" userId="28a743313bbd8653" providerId="LiveId" clId="{EB323BCF-FFBC-463F-B543-0BF778337BE7}" dt="2022-04-18T19:58:59.914" v="587" actId="20577"/>
          <ac:spMkLst>
            <pc:docMk/>
            <pc:sldMk cId="746093746" sldId="262"/>
            <ac:spMk id="8" creationId="{D40DC267-57C2-48BB-BE6E-B16831D3968F}"/>
          </ac:spMkLst>
        </pc:spChg>
        <pc:spChg chg="mod">
          <ac:chgData name="Hayden Center" userId="28a743313bbd8653" providerId="LiveId" clId="{EB323BCF-FFBC-463F-B543-0BF778337BE7}" dt="2022-04-18T20:01:51.258" v="763" actId="20577"/>
          <ac:spMkLst>
            <pc:docMk/>
            <pc:sldMk cId="746093746" sldId="262"/>
            <ac:spMk id="9" creationId="{D26AB060-7A48-4FDD-B4FB-9FEBE8E618BB}"/>
          </ac:spMkLst>
        </pc:spChg>
        <pc:spChg chg="mod">
          <ac:chgData name="Hayden Center" userId="28a743313bbd8653" providerId="LiveId" clId="{EB323BCF-FFBC-463F-B543-0BF778337BE7}" dt="2022-04-18T19:54:16.838" v="437" actId="114"/>
          <ac:spMkLst>
            <pc:docMk/>
            <pc:sldMk cId="746093746" sldId="262"/>
            <ac:spMk id="10" creationId="{86AC556B-9DA8-44E0-A571-063194E6EEA3}"/>
          </ac:spMkLst>
        </pc:spChg>
        <pc:spChg chg="mod">
          <ac:chgData name="Hayden Center" userId="28a743313bbd8653" providerId="LiveId" clId="{EB323BCF-FFBC-463F-B543-0BF778337BE7}" dt="2022-04-18T20:02:20.772" v="789" actId="20577"/>
          <ac:spMkLst>
            <pc:docMk/>
            <pc:sldMk cId="746093746" sldId="262"/>
            <ac:spMk id="11" creationId="{E49B8186-3DB2-49B2-8987-676340A4A002}"/>
          </ac:spMkLst>
        </pc:spChg>
        <pc:spChg chg="mod">
          <ac:chgData name="Hayden Center" userId="28a743313bbd8653" providerId="LiveId" clId="{EB323BCF-FFBC-463F-B543-0BF778337BE7}" dt="2022-04-18T19:54:21.668" v="439" actId="114"/>
          <ac:spMkLst>
            <pc:docMk/>
            <pc:sldMk cId="746093746" sldId="262"/>
            <ac:spMk id="12" creationId="{43DA295A-32C4-419A-BDC9-B13008D6D259}"/>
          </ac:spMkLst>
        </pc:spChg>
      </pc:sldChg>
      <pc:sldChg chg="addSp delSp modSp new mod">
        <pc:chgData name="Hayden Center" userId="28a743313bbd8653" providerId="LiveId" clId="{EB323BCF-FFBC-463F-B543-0BF778337BE7}" dt="2022-04-18T20:09:01.593" v="1080"/>
        <pc:sldMkLst>
          <pc:docMk/>
          <pc:sldMk cId="685215390" sldId="263"/>
        </pc:sldMkLst>
        <pc:spChg chg="mod">
          <ac:chgData name="Hayden Center" userId="28a743313bbd8653" providerId="LiveId" clId="{EB323BCF-FFBC-463F-B543-0BF778337BE7}" dt="2022-04-18T20:05:35.948" v="865" actId="20577"/>
          <ac:spMkLst>
            <pc:docMk/>
            <pc:sldMk cId="685215390" sldId="263"/>
            <ac:spMk id="2" creationId="{270520C4-DA4E-48C6-A810-2CAC0424FE31}"/>
          </ac:spMkLst>
        </pc:spChg>
        <pc:spChg chg="add del mod">
          <ac:chgData name="Hayden Center" userId="28a743313bbd8653" providerId="LiveId" clId="{EB323BCF-FFBC-463F-B543-0BF778337BE7}" dt="2022-04-18T20:08:47.521" v="1078" actId="1076"/>
          <ac:spMkLst>
            <pc:docMk/>
            <pc:sldMk cId="685215390" sldId="263"/>
            <ac:spMk id="3" creationId="{1FC9B636-E0D1-45AB-8E33-649DCC1AFF60}"/>
          </ac:spMkLst>
        </pc:spChg>
        <pc:picChg chg="add del mod">
          <ac:chgData name="Hayden Center" userId="28a743313bbd8653" providerId="LiveId" clId="{EB323BCF-FFBC-463F-B543-0BF778337BE7}" dt="2022-04-18T20:04:47.485" v="793"/>
          <ac:picMkLst>
            <pc:docMk/>
            <pc:sldMk cId="685215390" sldId="263"/>
            <ac:picMk id="5" creationId="{006F60E8-04D9-42E7-BB57-CCAC70127707}"/>
          </ac:picMkLst>
        </pc:picChg>
        <pc:picChg chg="add del mod">
          <ac:chgData name="Hayden Center" userId="28a743313bbd8653" providerId="LiveId" clId="{EB323BCF-FFBC-463F-B543-0BF778337BE7}" dt="2022-04-18T20:04:59.294" v="806"/>
          <ac:picMkLst>
            <pc:docMk/>
            <pc:sldMk cId="685215390" sldId="263"/>
            <ac:picMk id="7" creationId="{DBD15059-2308-4CAF-9D7E-3D4776D43827}"/>
          </ac:picMkLst>
        </pc:picChg>
        <pc:picChg chg="add mod">
          <ac:chgData name="Hayden Center" userId="28a743313bbd8653" providerId="LiveId" clId="{EB323BCF-FFBC-463F-B543-0BF778337BE7}" dt="2022-04-18T20:09:01.593" v="1080"/>
          <ac:picMkLst>
            <pc:docMk/>
            <pc:sldMk cId="685215390" sldId="263"/>
            <ac:picMk id="9" creationId="{F1A0184A-238E-4536-B278-C7AB3ADEF8C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4/18/2022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4/18/2022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4/18/2022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4/18/2022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4/18/2022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4/18/2022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4/18/2022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4/18/2022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4/18/2022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4/18/2022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4/18/2022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4/18/2022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4/18/2022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4/18/2022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4/18/2022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4/18/2022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4/18/2022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4/18/2022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4/18/2022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4/18/2022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sz="3600" dirty="0"/>
              <a:t>Twitter Sentiment Classification for Measuring Public Health Concerns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Paper by Ji et al. | Presentation by Hayden Center</a:t>
            </a:r>
          </a:p>
        </p:txBody>
      </p:sp>
      <p:pic>
        <p:nvPicPr>
          <p:cNvPr id="1028" name="Picture 4" descr="Twitter Logo Vectors Free Download | Twitter logo, App icon, Social media  icons">
            <a:extLst>
              <a:ext uri="{FF2B5EF4-FFF2-40B4-BE49-F238E27FC236}">
                <a16:creationId xmlns:a16="http://schemas.microsoft.com/office/drawing/2014/main" id="{5492E90A-15D6-496A-803E-93099459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" y="2578019"/>
            <a:ext cx="1701961" cy="17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30C921B4-D3F0-4745-8745-525B0465887B}"/>
              </a:ext>
            </a:extLst>
          </p:cNvPr>
          <p:cNvSpPr txBox="1">
            <a:spLocks/>
          </p:cNvSpPr>
          <p:nvPr/>
        </p:nvSpPr>
        <p:spPr>
          <a:xfrm>
            <a:off x="1828799" y="1346274"/>
            <a:ext cx="8493957" cy="111768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CS 7322 |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1529-C5DE-45AA-8CF3-FE48BF89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690DC-BA84-486E-81C9-E0894E7D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5000"/>
              </a:lnSpc>
            </a:pPr>
            <a:r>
              <a:rPr lang="en-US" dirty="0"/>
              <a:t>Addressing issue of public concern regarding epidemics and crises</a:t>
            </a:r>
          </a:p>
          <a:p>
            <a:pPr>
              <a:lnSpc>
                <a:spcPct val="135000"/>
              </a:lnSpc>
            </a:pPr>
            <a:r>
              <a:rPr lang="en-US" dirty="0"/>
              <a:t>Using Twitter to circumvent the difficulty in traditional surveillance systems (surveys, questionnaires, etc.)</a:t>
            </a:r>
          </a:p>
          <a:p>
            <a:pPr>
              <a:lnSpc>
                <a:spcPct val="135000"/>
              </a:lnSpc>
            </a:pPr>
            <a:r>
              <a:rPr lang="en-US" dirty="0"/>
              <a:t>Utilizing a two-step classification approach</a:t>
            </a:r>
          </a:p>
          <a:p>
            <a:pPr lvl="1">
              <a:lnSpc>
                <a:spcPct val="135000"/>
              </a:lnSpc>
            </a:pPr>
            <a:r>
              <a:rPr lang="en-US" dirty="0"/>
              <a:t>Distinguishing Personal Tweets from News Tweets</a:t>
            </a:r>
          </a:p>
          <a:p>
            <a:pPr lvl="1">
              <a:lnSpc>
                <a:spcPct val="135000"/>
              </a:lnSpc>
            </a:pPr>
            <a:r>
              <a:rPr lang="en-US" dirty="0"/>
              <a:t>Distinguishing Personal Negative Tweets from Personal Non-Negative Tweets</a:t>
            </a:r>
          </a:p>
          <a:p>
            <a:pPr>
              <a:lnSpc>
                <a:spcPct val="135000"/>
              </a:lnSpc>
            </a:pPr>
            <a:r>
              <a:rPr lang="en-US" dirty="0"/>
              <a:t>Calculating a Measure of Concern (MOC) and an MOC Timeline</a:t>
            </a:r>
          </a:p>
          <a:p>
            <a:pPr>
              <a:lnSpc>
                <a:spcPct val="135000"/>
              </a:lnSpc>
            </a:pPr>
            <a:r>
              <a:rPr lang="en-US" dirty="0"/>
              <a:t>Attempting to correlate MOC Timeline peaks with news cycle</a:t>
            </a:r>
          </a:p>
        </p:txBody>
      </p:sp>
    </p:spTree>
    <p:extLst>
      <p:ext uri="{BB962C8B-B14F-4D97-AF65-F5344CB8AC3E}">
        <p14:creationId xmlns:p14="http://schemas.microsoft.com/office/powerpoint/2010/main" val="274912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2312-CD3A-4BB2-A658-6060B65A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D6085-895E-4FAF-AB92-A47C5E5BB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793" y="2336873"/>
            <a:ext cx="3328416" cy="576262"/>
          </a:xfrm>
        </p:spPr>
        <p:txBody>
          <a:bodyPr/>
          <a:lstStyle/>
          <a:p>
            <a:pPr algn="ctr"/>
            <a:r>
              <a:rPr lang="en-US" dirty="0"/>
              <a:t>Importance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30837-D598-4866-A7DB-1E13B814973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2793" y="3022672"/>
            <a:ext cx="3328416" cy="29135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Public concern can be damaging in addition to the crisis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May affect decisions in public policy based on level of public concern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AF0D4-90F1-4BCE-9AEE-AB938DBEF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87033" y="2336873"/>
            <a:ext cx="3328216" cy="576262"/>
          </a:xfrm>
        </p:spPr>
        <p:txBody>
          <a:bodyPr/>
          <a:lstStyle/>
          <a:p>
            <a:pPr algn="ctr"/>
            <a:r>
              <a:rPr lang="en-US" dirty="0"/>
              <a:t>Novelty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DAD585-CB45-4AEF-B60C-C9DCCC41BA01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31891" y="3022672"/>
            <a:ext cx="3328217" cy="29135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Existing surveillance systems are not sufficient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Questionnaires, surveys, etc. are limited in scope and speed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B69822-0562-4CE2-9B3E-AF700C05C7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7985" y="2336873"/>
            <a:ext cx="3328216" cy="576262"/>
          </a:xfrm>
        </p:spPr>
        <p:txBody>
          <a:bodyPr/>
          <a:lstStyle/>
          <a:p>
            <a:pPr algn="ctr"/>
            <a:r>
              <a:rPr lang="en-US" dirty="0"/>
              <a:t>Differentiation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FEC831-18EB-41D5-BABE-B25EBD51DB2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183462" y="3022673"/>
            <a:ext cx="3328217" cy="29135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Previous research focused on typical 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Distinguishing between Personal and News increases effectiveness</a:t>
            </a:r>
          </a:p>
        </p:txBody>
      </p:sp>
    </p:spTree>
    <p:extLst>
      <p:ext uri="{BB962C8B-B14F-4D97-AF65-F5344CB8AC3E}">
        <p14:creationId xmlns:p14="http://schemas.microsoft.com/office/powerpoint/2010/main" val="82064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8370-5723-4073-A675-2452D0E5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DE500-7B08-4202-9CB0-967B1863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5206455" cy="576262"/>
          </a:xfrm>
        </p:spPr>
        <p:txBody>
          <a:bodyPr/>
          <a:lstStyle/>
          <a:p>
            <a:pPr algn="ctr"/>
            <a:r>
              <a:rPr lang="en-US" sz="2400" dirty="0"/>
              <a:t>Personal Tweet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C37F0-06DD-40A2-8466-758E3B6B793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5206456" cy="1232884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One that expresses its author’s sentiment, opinion, speculation, emotion, or evaluation, which cannot be verified by objective observation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AC556B-9DA8-44E0-A571-063194E6E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4600" y="2336873"/>
            <a:ext cx="5206455" cy="576262"/>
          </a:xfrm>
        </p:spPr>
        <p:txBody>
          <a:bodyPr/>
          <a:lstStyle/>
          <a:p>
            <a:pPr algn="ctr"/>
            <a:r>
              <a:rPr lang="en-US" sz="2400" dirty="0"/>
              <a:t>News Tweet [NT]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3DA295A-32C4-419A-BDC9-B13008D6D25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305223" y="3022673"/>
            <a:ext cx="5206456" cy="1232884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tweet that is not a Personal Tweet. A News Tweet states an objective fact. Includes limited subjective language and has a professional tone.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5B53107-0483-484F-9470-24EFED3633C0}"/>
              </a:ext>
            </a:extLst>
          </p:cNvPr>
          <p:cNvSpPr txBox="1">
            <a:spLocks/>
          </p:cNvSpPr>
          <p:nvPr/>
        </p:nvSpPr>
        <p:spPr>
          <a:xfrm>
            <a:off x="660945" y="4365095"/>
            <a:ext cx="520645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Personal Negative Tweet [PN]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40DC267-57C2-48BB-BE6E-B16831D3968F}"/>
              </a:ext>
            </a:extLst>
          </p:cNvPr>
          <p:cNvSpPr txBox="1">
            <a:spLocks/>
          </p:cNvSpPr>
          <p:nvPr/>
        </p:nvSpPr>
        <p:spPr>
          <a:xfrm>
            <a:off x="680322" y="5050895"/>
            <a:ext cx="5206456" cy="7301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a Personal Tweet which expresses negative emotions or attitude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26AB060-7A48-4FDD-B4FB-9FEBE8E618BB}"/>
              </a:ext>
            </a:extLst>
          </p:cNvPr>
          <p:cNvSpPr txBox="1">
            <a:spLocks/>
          </p:cNvSpPr>
          <p:nvPr/>
        </p:nvSpPr>
        <p:spPr>
          <a:xfrm>
            <a:off x="6324600" y="4365095"/>
            <a:ext cx="520645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Personal Non-Negative Tweet [PNN]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49B8186-3DB2-49B2-8987-676340A4A002}"/>
              </a:ext>
            </a:extLst>
          </p:cNvPr>
          <p:cNvSpPr txBox="1">
            <a:spLocks/>
          </p:cNvSpPr>
          <p:nvPr/>
        </p:nvSpPr>
        <p:spPr>
          <a:xfrm>
            <a:off x="6305223" y="5050895"/>
            <a:ext cx="5206456" cy="7301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A Personal Tweet which is neutral or positive; not a PN</a:t>
            </a:r>
          </a:p>
        </p:txBody>
      </p:sp>
    </p:spTree>
    <p:extLst>
      <p:ext uri="{BB962C8B-B14F-4D97-AF65-F5344CB8AC3E}">
        <p14:creationId xmlns:p14="http://schemas.microsoft.com/office/powerpoint/2010/main" val="380879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8370-5723-4073-A675-2452D0E5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DE500-7B08-4202-9CB0-967B1863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5206455" cy="576262"/>
          </a:xfrm>
        </p:spPr>
        <p:txBody>
          <a:bodyPr/>
          <a:lstStyle/>
          <a:p>
            <a:pPr algn="ctr"/>
            <a:r>
              <a:rPr lang="en-US" sz="2400" dirty="0"/>
              <a:t>Raw Tweet [</a:t>
            </a:r>
            <a:r>
              <a:rPr lang="en-US" sz="2400" i="1" dirty="0" err="1"/>
              <a:t>tw</a:t>
            </a:r>
            <a:r>
              <a:rPr lang="en-US" sz="2400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C37F0-06DD-40A2-8466-758E3B6B793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5206456" cy="1232884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tuple </a:t>
            </a:r>
            <a:r>
              <a:rPr lang="en-US" sz="2000" i="1" dirty="0" err="1"/>
              <a:t>tw</a:t>
            </a:r>
            <a:r>
              <a:rPr lang="en-US" sz="2000" dirty="0"/>
              <a:t> = &lt;</a:t>
            </a:r>
            <a:r>
              <a:rPr lang="en-US" sz="2000" i="1" dirty="0" err="1"/>
              <a:t>tid</a:t>
            </a:r>
            <a:r>
              <a:rPr lang="en-US" sz="2000" i="1" dirty="0"/>
              <a:t>, </a:t>
            </a:r>
            <a:r>
              <a:rPr lang="en-US" sz="2000" i="1" dirty="0" err="1"/>
              <a:t>te</a:t>
            </a:r>
            <a:r>
              <a:rPr lang="en-US" sz="2000" i="1" dirty="0"/>
              <a:t>, ty, h, t</a:t>
            </a:r>
            <a:r>
              <a:rPr lang="en-US" sz="2000" dirty="0"/>
              <a:t>&gt; where </a:t>
            </a:r>
            <a:r>
              <a:rPr lang="en-US" sz="2000" i="1" dirty="0" err="1"/>
              <a:t>tid</a:t>
            </a:r>
            <a:r>
              <a:rPr lang="en-US" sz="2000" dirty="0"/>
              <a:t> is a unique identifier, </a:t>
            </a:r>
            <a:r>
              <a:rPr lang="en-US" sz="2000" i="1" dirty="0" err="1"/>
              <a:t>te</a:t>
            </a:r>
            <a:r>
              <a:rPr lang="en-US" sz="2000" dirty="0"/>
              <a:t> is the tweet text, </a:t>
            </a:r>
            <a:r>
              <a:rPr lang="en-US" sz="2000" i="1" dirty="0"/>
              <a:t>ty</a:t>
            </a:r>
            <a:r>
              <a:rPr lang="en-US" sz="2000" dirty="0"/>
              <a:t> is the tweet type (topic, i.e. Ebola), </a:t>
            </a:r>
            <a:r>
              <a:rPr lang="en-US" sz="2000" i="1" dirty="0"/>
              <a:t>h</a:t>
            </a:r>
            <a:r>
              <a:rPr lang="en-US" sz="2000" dirty="0"/>
              <a:t> is the “tweeter”, and </a:t>
            </a:r>
            <a:r>
              <a:rPr lang="en-US" sz="2000" i="1" dirty="0"/>
              <a:t>t</a:t>
            </a:r>
            <a:r>
              <a:rPr lang="en-US" sz="2000" dirty="0"/>
              <a:t> is the time posted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AC556B-9DA8-44E0-A571-063194E6E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4600" y="2336873"/>
            <a:ext cx="5206455" cy="576262"/>
          </a:xfrm>
        </p:spPr>
        <p:txBody>
          <a:bodyPr/>
          <a:lstStyle/>
          <a:p>
            <a:pPr algn="ctr"/>
            <a:r>
              <a:rPr lang="en-US" sz="2400" dirty="0"/>
              <a:t>Tweet Label [</a:t>
            </a:r>
            <a:r>
              <a:rPr lang="en-US" sz="2400" i="1" dirty="0" err="1"/>
              <a:t>ts</a:t>
            </a:r>
            <a:r>
              <a:rPr lang="en-US" sz="2400" dirty="0"/>
              <a:t>]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3DA295A-32C4-419A-BDC9-B13008D6D25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305223" y="3022673"/>
            <a:ext cx="5206456" cy="1232884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tuple </a:t>
            </a:r>
            <a:r>
              <a:rPr lang="en-US" sz="2000" i="1" dirty="0" err="1"/>
              <a:t>ts</a:t>
            </a:r>
            <a:r>
              <a:rPr lang="en-US" sz="2000" dirty="0"/>
              <a:t> = &lt;</a:t>
            </a:r>
            <a:r>
              <a:rPr lang="en-US" sz="2000" i="1" dirty="0"/>
              <a:t>ty, O(</a:t>
            </a:r>
            <a:r>
              <a:rPr lang="en-US" sz="2000" i="1" dirty="0" err="1"/>
              <a:t>tw</a:t>
            </a:r>
            <a:r>
              <a:rPr lang="en-US" sz="2000" i="1" dirty="0"/>
              <a:t>), h, t</a:t>
            </a:r>
            <a:r>
              <a:rPr lang="en-US" sz="2000" dirty="0"/>
              <a:t>&gt; where </a:t>
            </a:r>
            <a:r>
              <a:rPr lang="en-US" sz="2000" i="1" dirty="0"/>
              <a:t>ty</a:t>
            </a:r>
            <a:r>
              <a:rPr lang="en-US" sz="2000" dirty="0"/>
              <a:t> is the tweet type, </a:t>
            </a:r>
            <a:r>
              <a:rPr lang="en-US" sz="2000" i="1" dirty="0"/>
              <a:t>O(</a:t>
            </a:r>
            <a:r>
              <a:rPr lang="en-US" sz="2000" i="1" dirty="0" err="1"/>
              <a:t>tw</a:t>
            </a:r>
            <a:r>
              <a:rPr lang="en-US" sz="2000" i="1" dirty="0"/>
              <a:t>) </a:t>
            </a:r>
            <a:r>
              <a:rPr lang="en-US" sz="2000" dirty="0"/>
              <a:t>is the Label, </a:t>
            </a:r>
            <a:r>
              <a:rPr lang="en-US" sz="2000" i="1" dirty="0"/>
              <a:t>h</a:t>
            </a:r>
            <a:r>
              <a:rPr lang="en-US" sz="2000" dirty="0"/>
              <a:t> is the “tweeter”, and </a:t>
            </a:r>
            <a:r>
              <a:rPr lang="en-US" sz="2000" i="1" dirty="0"/>
              <a:t>t</a:t>
            </a:r>
            <a:r>
              <a:rPr lang="en-US" sz="2000" dirty="0"/>
              <a:t> is the time posted</a:t>
            </a:r>
            <a:endParaRPr lang="en-US" sz="2000" i="1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5B53107-0483-484F-9470-24EFED3633C0}"/>
              </a:ext>
            </a:extLst>
          </p:cNvPr>
          <p:cNvSpPr txBox="1">
            <a:spLocks/>
          </p:cNvSpPr>
          <p:nvPr/>
        </p:nvSpPr>
        <p:spPr>
          <a:xfrm>
            <a:off x="660945" y="4365095"/>
            <a:ext cx="520645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Label [</a:t>
            </a:r>
            <a:r>
              <a:rPr lang="en-US" sz="2400" i="1" dirty="0"/>
              <a:t>O(</a:t>
            </a:r>
            <a:r>
              <a:rPr lang="en-US" sz="2400" i="1" dirty="0" err="1"/>
              <a:t>tw</a:t>
            </a:r>
            <a:r>
              <a:rPr lang="en-US" sz="2400" i="1" dirty="0"/>
              <a:t>)</a:t>
            </a:r>
            <a:r>
              <a:rPr lang="en-US" sz="2400" dirty="0"/>
              <a:t>]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40DC267-57C2-48BB-BE6E-B16831D3968F}"/>
              </a:ext>
            </a:extLst>
          </p:cNvPr>
          <p:cNvSpPr txBox="1">
            <a:spLocks/>
          </p:cNvSpPr>
          <p:nvPr/>
        </p:nvSpPr>
        <p:spPr>
          <a:xfrm>
            <a:off x="680322" y="5050895"/>
            <a:ext cx="5206456" cy="7301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Given a Raw Tweet </a:t>
            </a:r>
            <a:r>
              <a:rPr lang="en-US" sz="2000" i="1" dirty="0" err="1"/>
              <a:t>tw</a:t>
            </a:r>
            <a:r>
              <a:rPr lang="en-US" sz="2000" i="1" dirty="0"/>
              <a:t>, O(</a:t>
            </a:r>
            <a:r>
              <a:rPr lang="en-US" sz="2000" i="1" dirty="0" err="1"/>
              <a:t>tw</a:t>
            </a:r>
            <a:r>
              <a:rPr lang="en-US" sz="2000" i="1" dirty="0"/>
              <a:t>) </a:t>
            </a:r>
            <a:r>
              <a:rPr lang="en-US" sz="2000" dirty="0"/>
              <a:t>is the Label, where </a:t>
            </a:r>
            <a:r>
              <a:rPr lang="en-US" sz="2000" i="1" dirty="0"/>
              <a:t>O(</a:t>
            </a:r>
            <a:r>
              <a:rPr lang="en-US" sz="2000" i="1" dirty="0" err="1"/>
              <a:t>tw</a:t>
            </a:r>
            <a:r>
              <a:rPr lang="en-US" sz="2000" i="1" dirty="0"/>
              <a:t>) </a:t>
            </a:r>
            <a:r>
              <a:rPr lang="en-US" sz="2000" dirty="0"/>
              <a:t>{ PN, PNN, NT }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26AB060-7A48-4FDD-B4FB-9FEBE8E618BB}"/>
              </a:ext>
            </a:extLst>
          </p:cNvPr>
          <p:cNvSpPr txBox="1">
            <a:spLocks/>
          </p:cNvSpPr>
          <p:nvPr/>
        </p:nvSpPr>
        <p:spPr>
          <a:xfrm>
            <a:off x="6324600" y="4365095"/>
            <a:ext cx="520645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Tweet Label Dataset [</a:t>
            </a:r>
            <a:r>
              <a:rPr lang="en-US" sz="2400" i="1" dirty="0" err="1"/>
              <a:t>TS</a:t>
            </a:r>
            <a:r>
              <a:rPr lang="en-US" i="1" baseline="-25000" dirty="0" err="1"/>
              <a:t>i</a:t>
            </a:r>
            <a:r>
              <a:rPr lang="en-US" dirty="0"/>
              <a:t>]</a:t>
            </a:r>
            <a:endParaRPr lang="en-US" sz="2400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49B8186-3DB2-49B2-8987-676340A4A002}"/>
              </a:ext>
            </a:extLst>
          </p:cNvPr>
          <p:cNvSpPr txBox="1">
            <a:spLocks/>
          </p:cNvSpPr>
          <p:nvPr/>
        </p:nvSpPr>
        <p:spPr>
          <a:xfrm>
            <a:off x="6305223" y="5050895"/>
            <a:ext cx="5206456" cy="73017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A set of Tweet Labels of the same type </a:t>
            </a:r>
            <a:r>
              <a:rPr lang="en-US" sz="2000" i="1" dirty="0"/>
              <a:t>ty</a:t>
            </a:r>
            <a:r>
              <a:rPr lang="en-US" sz="2000" dirty="0"/>
              <a:t> at a time </a:t>
            </a:r>
            <a:r>
              <a:rPr lang="en-US" sz="2000" i="1" dirty="0" err="1"/>
              <a:t>i</a:t>
            </a:r>
            <a:r>
              <a:rPr lang="en-US" sz="2000" dirty="0"/>
              <a:t>; </a:t>
            </a:r>
            <a:r>
              <a:rPr lang="en-US" sz="2000" i="1" dirty="0" err="1"/>
              <a:t>TS</a:t>
            </a:r>
            <a:r>
              <a:rPr lang="en-US" sz="2800" i="1" baseline="-25000" dirty="0" err="1"/>
              <a:t>i</a:t>
            </a:r>
            <a:r>
              <a:rPr lang="en-US" sz="2800" i="1" baseline="-25000" dirty="0"/>
              <a:t> </a:t>
            </a:r>
            <a:r>
              <a:rPr lang="en-US" sz="2800" dirty="0"/>
              <a:t>= {</a:t>
            </a:r>
            <a:r>
              <a:rPr lang="en-US" sz="2800" i="1" dirty="0"/>
              <a:t> ts</a:t>
            </a:r>
            <a:r>
              <a:rPr lang="en-US" sz="2800" i="1" baseline="-25000" dirty="0"/>
              <a:t>1</a:t>
            </a:r>
            <a:r>
              <a:rPr lang="en-US" sz="2800" i="1" dirty="0"/>
              <a:t>, ts</a:t>
            </a:r>
            <a:r>
              <a:rPr lang="en-US" sz="2800" i="1" baseline="-25000" dirty="0"/>
              <a:t>2</a:t>
            </a:r>
            <a:r>
              <a:rPr lang="en-US" sz="2800" i="1" dirty="0"/>
              <a:t> … </a:t>
            </a:r>
            <a:r>
              <a:rPr lang="en-US" sz="2800" i="1" dirty="0" err="1"/>
              <a:t>ts</a:t>
            </a:r>
            <a:r>
              <a:rPr lang="en-US" sz="2800" i="1" baseline="-25000" dirty="0" err="1"/>
              <a:t>n</a:t>
            </a:r>
            <a:r>
              <a:rPr lang="en-US" sz="2800" i="1" baseline="-25000" dirty="0"/>
              <a:t> </a:t>
            </a:r>
            <a:r>
              <a:rPr lang="en-US" sz="2800" dirty="0"/>
              <a:t>}</a:t>
            </a:r>
            <a:r>
              <a:rPr lang="en-US" sz="2800" i="1" baseline="-25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193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8370-5723-4073-A675-2452D0E5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Part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DE500-7B08-4202-9CB0-967B1863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5206455" cy="576262"/>
          </a:xfrm>
        </p:spPr>
        <p:txBody>
          <a:bodyPr/>
          <a:lstStyle/>
          <a:p>
            <a:pPr algn="ctr"/>
            <a:r>
              <a:rPr lang="en-US" sz="2400" dirty="0"/>
              <a:t>Measure of Concern (MOC) [</a:t>
            </a:r>
            <a:r>
              <a:rPr lang="en-US" sz="2400" i="1" dirty="0"/>
              <a:t>M</a:t>
            </a:r>
            <a:r>
              <a:rPr lang="en-US" sz="2400" dirty="0"/>
              <a:t>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E4C37F0-06DD-40A2-8466-758E3B6B793E}"/>
                  </a:ext>
                </a:extLst>
              </p:cNvPr>
              <p:cNvSpPr>
                <a:spLocks noGrp="1"/>
              </p:cNvSpPr>
              <p:nvPr>
                <p:ph type="body" sz="half" idx="15"/>
              </p:nvPr>
            </p:nvSpPr>
            <p:spPr>
              <a:xfrm>
                <a:off x="680322" y="3022673"/>
                <a:ext cx="5206456" cy="123288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dirty="0"/>
                  <a:t>Given a Tweet Label Dataset </a:t>
                </a:r>
                <a:r>
                  <a:rPr lang="en-US" sz="2000" i="1" dirty="0" err="1"/>
                  <a:t>TS</a:t>
                </a:r>
                <a:r>
                  <a:rPr lang="en-US" sz="2000" i="1" baseline="-25000" dirty="0" err="1"/>
                  <a:t>i</a:t>
                </a:r>
                <a:r>
                  <a:rPr lang="en-US" sz="2000" dirty="0"/>
                  <a:t>, the </a:t>
                </a:r>
                <a:r>
                  <a:rPr lang="en-US" sz="2000" i="1" dirty="0"/>
                  <a:t>M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nary>
                              <m:naryPr>
                                <m:chr m:val="∑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𝑃𝑁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otherwise.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E4C37F0-06DD-40A2-8466-758E3B6B7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5"/>
              </p:nvPr>
            </p:nvSpPr>
            <p:spPr>
              <a:xfrm>
                <a:off x="680322" y="3022673"/>
                <a:ext cx="5206456" cy="1232884"/>
              </a:xfrm>
              <a:blipFill>
                <a:blip r:embed="rId2"/>
                <a:stretch>
                  <a:fillRect l="-1288" t="-5941" r="-1171"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AC556B-9DA8-44E0-A571-063194E6E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4600" y="2336873"/>
            <a:ext cx="5206455" cy="576262"/>
          </a:xfrm>
        </p:spPr>
        <p:txBody>
          <a:bodyPr/>
          <a:lstStyle/>
          <a:p>
            <a:pPr algn="ctr"/>
            <a:r>
              <a:rPr lang="en-US" sz="2400" dirty="0"/>
              <a:t>Non-Negative Sentiment [</a:t>
            </a:r>
            <a:r>
              <a:rPr lang="en-US" sz="2400" i="1" dirty="0"/>
              <a:t>NN</a:t>
            </a:r>
            <a:r>
              <a:rPr lang="en-US" sz="2400" dirty="0"/>
              <a:t>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43DA295A-32C4-419A-BDC9-B13008D6D259}"/>
                  </a:ext>
                </a:extLst>
              </p:cNvPr>
              <p:cNvSpPr>
                <a:spLocks noGrp="1"/>
              </p:cNvSpPr>
              <p:nvPr>
                <p:ph type="body" sz="half" idx="17"/>
              </p:nvPr>
            </p:nvSpPr>
            <p:spPr>
              <a:xfrm>
                <a:off x="6305223" y="3022673"/>
                <a:ext cx="5206456" cy="123288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dirty="0"/>
                  <a:t>Given a Tweet Label Dataset </a:t>
                </a:r>
                <a:r>
                  <a:rPr lang="en-US" sz="2000" i="1" dirty="0" err="1"/>
                  <a:t>TS</a:t>
                </a:r>
                <a:r>
                  <a:rPr lang="en-US" sz="2000" i="1" baseline="-25000" dirty="0" err="1"/>
                  <a:t>i</a:t>
                </a:r>
                <a:r>
                  <a:rPr lang="en-US" sz="2000" dirty="0"/>
                  <a:t>, the </a:t>
                </a:r>
                <a:r>
                  <a:rPr lang="en-US" sz="2000" i="1" dirty="0"/>
                  <a:t>NN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nary>
                              <m:naryPr>
                                <m:chr m:val="∑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𝑃𝑁𝑁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otherwise.</a:t>
                </a:r>
              </a:p>
            </p:txBody>
          </p:sp>
        </mc:Choice>
        <mc:Fallback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43DA295A-32C4-419A-BDC9-B13008D6D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7"/>
              </p:nvPr>
            </p:nvSpPr>
            <p:spPr>
              <a:xfrm>
                <a:off x="6305223" y="3022673"/>
                <a:ext cx="5206456" cy="1232884"/>
              </a:xfrm>
              <a:blipFill>
                <a:blip r:embed="rId3"/>
                <a:stretch>
                  <a:fillRect l="-1171" t="-5941" r="-1288"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5B53107-0483-484F-9470-24EFED3633C0}"/>
              </a:ext>
            </a:extLst>
          </p:cNvPr>
          <p:cNvSpPr txBox="1">
            <a:spLocks/>
          </p:cNvSpPr>
          <p:nvPr/>
        </p:nvSpPr>
        <p:spPr>
          <a:xfrm>
            <a:off x="660945" y="4365095"/>
            <a:ext cx="520645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News Count [</a:t>
            </a:r>
            <a:r>
              <a:rPr lang="en-US" sz="2400" i="1" dirty="0"/>
              <a:t>NE</a:t>
            </a:r>
            <a:r>
              <a:rPr lang="en-US" sz="2400" dirty="0"/>
              <a:t>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D40DC267-57C2-48BB-BE6E-B16831D396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322" y="5050895"/>
                <a:ext cx="5206456" cy="123444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000" dirty="0"/>
                  <a:t>Given a Tweet Label Dataset </a:t>
                </a:r>
                <a:r>
                  <a:rPr lang="en-US" sz="2000" i="1" dirty="0" err="1"/>
                  <a:t>TS</a:t>
                </a:r>
                <a:r>
                  <a:rPr lang="en-US" sz="2000" i="1" baseline="-25000" dirty="0" err="1"/>
                  <a:t>i</a:t>
                </a:r>
                <a:r>
                  <a:rPr lang="en-US" sz="2000" dirty="0"/>
                  <a:t>, the </a:t>
                </a:r>
                <a:r>
                  <a:rPr lang="en-US" sz="2000" i="1" dirty="0"/>
                  <a:t>NE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𝑁𝑇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otherwise. </a:t>
                </a:r>
              </a:p>
            </p:txBody>
          </p:sp>
        </mc:Choice>
        <mc:Fallback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D40DC267-57C2-48BB-BE6E-B16831D39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2" y="5050895"/>
                <a:ext cx="5206456" cy="1234440"/>
              </a:xfrm>
              <a:prstGeom prst="rect">
                <a:avLst/>
              </a:prstGeom>
              <a:blipFill>
                <a:blip r:embed="rId4"/>
                <a:stretch>
                  <a:fillRect l="-1288" t="-17822" r="-1171" b="-14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26AB060-7A48-4FDD-B4FB-9FEBE8E618BB}"/>
              </a:ext>
            </a:extLst>
          </p:cNvPr>
          <p:cNvSpPr txBox="1">
            <a:spLocks/>
          </p:cNvSpPr>
          <p:nvPr/>
        </p:nvSpPr>
        <p:spPr>
          <a:xfrm>
            <a:off x="6324600" y="4365095"/>
            <a:ext cx="520645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MOC, NN, or NE</a:t>
            </a:r>
            <a:r>
              <a:rPr lang="en-US" i="1" dirty="0"/>
              <a:t> </a:t>
            </a:r>
            <a:r>
              <a:rPr lang="en-US" dirty="0"/>
              <a:t>Timeline</a:t>
            </a:r>
            <a:endParaRPr lang="en-US" sz="2400" i="1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49B8186-3DB2-49B2-8987-676340A4A002}"/>
              </a:ext>
            </a:extLst>
          </p:cNvPr>
          <p:cNvSpPr txBox="1">
            <a:spLocks/>
          </p:cNvSpPr>
          <p:nvPr/>
        </p:nvSpPr>
        <p:spPr>
          <a:xfrm>
            <a:off x="6305223" y="5050895"/>
            <a:ext cx="5206456" cy="7301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Given a series of time points </a:t>
            </a:r>
            <a:r>
              <a:rPr lang="en-US" sz="2000" i="1" dirty="0"/>
              <a:t>T </a:t>
            </a:r>
            <a:r>
              <a:rPr lang="en-US" sz="2000" dirty="0"/>
              <a:t>= (1, 2 … </a:t>
            </a:r>
            <a:r>
              <a:rPr lang="en-US" sz="2000" i="1" dirty="0"/>
              <a:t>n</a:t>
            </a:r>
            <a:r>
              <a:rPr lang="en-US" sz="2000" dirty="0"/>
              <a:t>), </a:t>
            </a:r>
            <a:r>
              <a:rPr lang="en-US" sz="2000" i="1" dirty="0"/>
              <a:t>X</a:t>
            </a:r>
            <a:r>
              <a:rPr lang="en-US" sz="2000" dirty="0"/>
              <a:t>[1:</a:t>
            </a:r>
            <a:r>
              <a:rPr lang="en-US" sz="2000" i="1" dirty="0"/>
              <a:t>n</a:t>
            </a:r>
            <a:r>
              <a:rPr lang="en-US" sz="2000" dirty="0"/>
              <a:t>] = (</a:t>
            </a:r>
            <a:r>
              <a:rPr lang="en-US" sz="2000" i="1" dirty="0"/>
              <a:t>X</a:t>
            </a:r>
            <a:r>
              <a:rPr lang="en-US" sz="2000" i="1" baseline="-25000" dirty="0"/>
              <a:t>1</a:t>
            </a:r>
            <a:r>
              <a:rPr lang="en-US" sz="2000" i="1" dirty="0"/>
              <a:t>, X</a:t>
            </a:r>
            <a:r>
              <a:rPr lang="en-US" sz="2000" i="1" baseline="-25000" dirty="0"/>
              <a:t>2 </a:t>
            </a:r>
            <a:r>
              <a:rPr lang="en-US" sz="2000" i="1" dirty="0"/>
              <a:t>…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n</a:t>
            </a:r>
            <a:r>
              <a:rPr lang="en-US" sz="2000" dirty="0"/>
              <a:t>) where </a:t>
            </a:r>
            <a:r>
              <a:rPr lang="en-US" sz="2000" i="1" dirty="0"/>
              <a:t>X</a:t>
            </a:r>
            <a:r>
              <a:rPr lang="en-US" sz="2000" dirty="0"/>
              <a:t> { </a:t>
            </a:r>
            <a:r>
              <a:rPr lang="en-US" sz="2000" i="1" dirty="0"/>
              <a:t>M, NN, NE </a:t>
            </a: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09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20C4-DA4E-48C6-A810-2CAC0424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Two-Step Sentiment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9B636-E0D1-45AB-8E33-649DCC1A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5" y="4279626"/>
            <a:ext cx="9613861" cy="1825146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Separate Personal Tweets from News Tweets</a:t>
            </a:r>
          </a:p>
          <a:p>
            <a:pPr>
              <a:lnSpc>
                <a:spcPct val="125000"/>
              </a:lnSpc>
            </a:pPr>
            <a:r>
              <a:rPr lang="en-US" dirty="0"/>
              <a:t>Separate PNs from PNNs</a:t>
            </a:r>
          </a:p>
          <a:p>
            <a:pPr>
              <a:lnSpc>
                <a:spcPct val="125000"/>
              </a:lnSpc>
            </a:pPr>
            <a:r>
              <a:rPr lang="en-US" dirty="0"/>
              <a:t>Aggregation and Correlation analysis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1A0184A-238E-4536-B278-C7AB3ADE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69" y="2429187"/>
            <a:ext cx="9613861" cy="125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1539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win32_fixed.potx" id="{FA6E73D7-AB4D-470A-BC20-4A5DAA7F1483}" vid="{121C5919-B768-4EE0-B81A-4F293224EA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65</TotalTime>
  <Words>600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Trebuchet MS</vt:lpstr>
      <vt:lpstr>Berlin</vt:lpstr>
      <vt:lpstr>Twitter Sentiment Classification for Measuring Public Health Concerns</vt:lpstr>
      <vt:lpstr>Purpose and Abstract</vt:lpstr>
      <vt:lpstr>Significance</vt:lpstr>
      <vt:lpstr>Definitions Part 1</vt:lpstr>
      <vt:lpstr>Definitions Part 2</vt:lpstr>
      <vt:lpstr>Definitions Part 3</vt:lpstr>
      <vt:lpstr>Two-Step Sentiment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Classification for Measuring Public Health Concerns</dc:title>
  <dc:creator>Hayden Center</dc:creator>
  <cp:lastModifiedBy>Hayden Center</cp:lastModifiedBy>
  <cp:revision>1</cp:revision>
  <dcterms:created xsi:type="dcterms:W3CDTF">2022-04-18T19:03:54Z</dcterms:created>
  <dcterms:modified xsi:type="dcterms:W3CDTF">2022-04-18T20:09:14Z</dcterms:modified>
</cp:coreProperties>
</file>