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66" autoAdjust="0"/>
  </p:normalViewPr>
  <p:slideViewPr>
    <p:cSldViewPr snapToGrid="0" snapToObjects="1">
      <p:cViewPr varScale="1">
        <p:scale>
          <a:sx n="89" d="100"/>
          <a:sy n="89" d="100"/>
        </p:scale>
        <p:origin x="22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E73ADC-3302-486A-9DF5-3BD04141120D}"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096179D-F331-4C76-B9A0-09DDB53784D5}">
      <dgm:prSet/>
      <dgm:spPr/>
      <dgm:t>
        <a:bodyPr/>
        <a:lstStyle/>
        <a:p>
          <a:r>
            <a:rPr lang="en-US"/>
            <a:t>- Transfer learning highly effective for monitoring</a:t>
          </a:r>
        </a:p>
      </dgm:t>
    </dgm:pt>
    <dgm:pt modelId="{B08DCC0E-66F2-409E-90BF-63A9DD54924B}" type="parTrans" cxnId="{C370B5E1-352F-444A-B2A5-3768107815A7}">
      <dgm:prSet/>
      <dgm:spPr/>
      <dgm:t>
        <a:bodyPr/>
        <a:lstStyle/>
        <a:p>
          <a:endParaRPr lang="en-US"/>
        </a:p>
      </dgm:t>
    </dgm:pt>
    <dgm:pt modelId="{D9275A59-1E73-4D81-9F87-71B6F473974B}" type="sibTrans" cxnId="{C370B5E1-352F-444A-B2A5-3768107815A7}">
      <dgm:prSet/>
      <dgm:spPr/>
      <dgm:t>
        <a:bodyPr/>
        <a:lstStyle/>
        <a:p>
          <a:endParaRPr lang="en-US"/>
        </a:p>
      </dgm:t>
    </dgm:pt>
    <dgm:pt modelId="{B4DB5B74-2B60-4502-AE07-2AD17084C0BA}">
      <dgm:prSet/>
      <dgm:spPr/>
      <dgm:t>
        <a:bodyPr/>
        <a:lstStyle/>
        <a:p>
          <a:r>
            <a:rPr lang="en-US"/>
            <a:t>- Deep CNNs help identify rare species</a:t>
          </a:r>
        </a:p>
      </dgm:t>
    </dgm:pt>
    <dgm:pt modelId="{90CE0045-3AE7-4697-97A8-1692C2AC549C}" type="parTrans" cxnId="{BD48B409-2FFF-4755-9288-791CBDEBFD03}">
      <dgm:prSet/>
      <dgm:spPr/>
      <dgm:t>
        <a:bodyPr/>
        <a:lstStyle/>
        <a:p>
          <a:endParaRPr lang="en-US"/>
        </a:p>
      </dgm:t>
    </dgm:pt>
    <dgm:pt modelId="{E4D4EFBF-3D86-461E-A9E8-59E5F655D1C7}" type="sibTrans" cxnId="{BD48B409-2FFF-4755-9288-791CBDEBFD03}">
      <dgm:prSet/>
      <dgm:spPr/>
      <dgm:t>
        <a:bodyPr/>
        <a:lstStyle/>
        <a:p>
          <a:endParaRPr lang="en-US"/>
        </a:p>
      </dgm:t>
    </dgm:pt>
    <dgm:pt modelId="{7B533888-1F49-4FB7-A7EF-C7B0DE203FBE}">
      <dgm:prSet/>
      <dgm:spPr/>
      <dgm:t>
        <a:bodyPr/>
        <a:lstStyle/>
        <a:p>
          <a:r>
            <a:rPr lang="en-US"/>
            <a:t>Future Work:</a:t>
          </a:r>
        </a:p>
      </dgm:t>
    </dgm:pt>
    <dgm:pt modelId="{63A22DF2-6DAB-475D-AD93-083BC13A9662}" type="parTrans" cxnId="{64A2657E-590E-48BD-B9C2-EF021E8A5412}">
      <dgm:prSet/>
      <dgm:spPr/>
      <dgm:t>
        <a:bodyPr/>
        <a:lstStyle/>
        <a:p>
          <a:endParaRPr lang="en-US"/>
        </a:p>
      </dgm:t>
    </dgm:pt>
    <dgm:pt modelId="{B9C3F831-6BC4-4D30-A342-0EC6A4326F8A}" type="sibTrans" cxnId="{64A2657E-590E-48BD-B9C2-EF021E8A5412}">
      <dgm:prSet/>
      <dgm:spPr/>
      <dgm:t>
        <a:bodyPr/>
        <a:lstStyle/>
        <a:p>
          <a:endParaRPr lang="en-US"/>
        </a:p>
      </dgm:t>
    </dgm:pt>
    <dgm:pt modelId="{DA423702-D3A8-4B4E-A19E-EBCDD0043BF9}">
      <dgm:prSet/>
      <dgm:spPr/>
      <dgm:t>
        <a:bodyPr/>
        <a:lstStyle/>
        <a:p>
          <a:r>
            <a:rPr lang="en-US"/>
            <a:t>- Active learning + human-in-the-loop</a:t>
          </a:r>
        </a:p>
      </dgm:t>
    </dgm:pt>
    <dgm:pt modelId="{05B3FA37-79E6-4152-8844-15BB7F583B03}" type="parTrans" cxnId="{893AD72B-0A03-488D-915B-A6277F820CE1}">
      <dgm:prSet/>
      <dgm:spPr/>
      <dgm:t>
        <a:bodyPr/>
        <a:lstStyle/>
        <a:p>
          <a:endParaRPr lang="en-US"/>
        </a:p>
      </dgm:t>
    </dgm:pt>
    <dgm:pt modelId="{83301E1C-3D86-476C-B620-7766A263FF17}" type="sibTrans" cxnId="{893AD72B-0A03-488D-915B-A6277F820CE1}">
      <dgm:prSet/>
      <dgm:spPr/>
      <dgm:t>
        <a:bodyPr/>
        <a:lstStyle/>
        <a:p>
          <a:endParaRPr lang="en-US"/>
        </a:p>
      </dgm:t>
    </dgm:pt>
    <dgm:pt modelId="{8C57FDE2-2E25-4050-9802-A66643810B41}">
      <dgm:prSet/>
      <dgm:spPr/>
      <dgm:t>
        <a:bodyPr/>
        <a:lstStyle/>
        <a:p>
          <a:r>
            <a:rPr lang="en-US"/>
            <a:t>- Larger, more diverse datasets</a:t>
          </a:r>
        </a:p>
      </dgm:t>
    </dgm:pt>
    <dgm:pt modelId="{DB1D25F3-39C1-427D-9C6C-EB78681D7223}" type="parTrans" cxnId="{58C8FCCF-6F7C-4DFE-BB8B-4A194C2C2005}">
      <dgm:prSet/>
      <dgm:spPr/>
      <dgm:t>
        <a:bodyPr/>
        <a:lstStyle/>
        <a:p>
          <a:endParaRPr lang="en-US"/>
        </a:p>
      </dgm:t>
    </dgm:pt>
    <dgm:pt modelId="{DA9A2909-F950-4F19-997B-DE0A23C31545}" type="sibTrans" cxnId="{58C8FCCF-6F7C-4DFE-BB8B-4A194C2C2005}">
      <dgm:prSet/>
      <dgm:spPr/>
      <dgm:t>
        <a:bodyPr/>
        <a:lstStyle/>
        <a:p>
          <a:endParaRPr lang="en-US"/>
        </a:p>
      </dgm:t>
    </dgm:pt>
    <dgm:pt modelId="{3CBD470D-0BC8-4A1A-AB7E-1278815CCC93}">
      <dgm:prSet/>
      <dgm:spPr/>
      <dgm:t>
        <a:bodyPr/>
        <a:lstStyle/>
        <a:p>
          <a:r>
            <a:rPr lang="en-US"/>
            <a:t>- Edge AI for field deployment</a:t>
          </a:r>
        </a:p>
      </dgm:t>
    </dgm:pt>
    <dgm:pt modelId="{5B368633-CCD2-4E1F-BDB4-945982766D14}" type="parTrans" cxnId="{377CEE81-758C-4770-A0C2-A2775CE786FE}">
      <dgm:prSet/>
      <dgm:spPr/>
      <dgm:t>
        <a:bodyPr/>
        <a:lstStyle/>
        <a:p>
          <a:endParaRPr lang="en-US"/>
        </a:p>
      </dgm:t>
    </dgm:pt>
    <dgm:pt modelId="{D3EA8F95-9704-4550-A8C7-7E56361EBBFE}" type="sibTrans" cxnId="{377CEE81-758C-4770-A0C2-A2775CE786FE}">
      <dgm:prSet/>
      <dgm:spPr/>
      <dgm:t>
        <a:bodyPr/>
        <a:lstStyle/>
        <a:p>
          <a:endParaRPr lang="en-US"/>
        </a:p>
      </dgm:t>
    </dgm:pt>
    <dgm:pt modelId="{07EBCD47-2899-42A6-856A-A0DDB6325A70}" type="pres">
      <dgm:prSet presAssocID="{12E73ADC-3302-486A-9DF5-3BD04141120D}" presName="Name0" presStyleCnt="0">
        <dgm:presLayoutVars>
          <dgm:dir/>
          <dgm:resizeHandles val="exact"/>
        </dgm:presLayoutVars>
      </dgm:prSet>
      <dgm:spPr/>
    </dgm:pt>
    <dgm:pt modelId="{DC7A872A-18BA-4574-ADB4-E90E5BD8DDAA}" type="pres">
      <dgm:prSet presAssocID="{7096179D-F331-4C76-B9A0-09DDB53784D5}" presName="node" presStyleLbl="node1" presStyleIdx="0" presStyleCnt="6">
        <dgm:presLayoutVars>
          <dgm:bulletEnabled val="1"/>
        </dgm:presLayoutVars>
      </dgm:prSet>
      <dgm:spPr/>
    </dgm:pt>
    <dgm:pt modelId="{31C488DB-3E0C-461E-AE9B-B78A6AEEE0F8}" type="pres">
      <dgm:prSet presAssocID="{D9275A59-1E73-4D81-9F87-71B6F473974B}" presName="sibTrans" presStyleLbl="sibTrans1D1" presStyleIdx="0" presStyleCnt="5"/>
      <dgm:spPr/>
    </dgm:pt>
    <dgm:pt modelId="{BC029E50-E22B-431E-B57A-6AD2BA2ACE99}" type="pres">
      <dgm:prSet presAssocID="{D9275A59-1E73-4D81-9F87-71B6F473974B}" presName="connectorText" presStyleLbl="sibTrans1D1" presStyleIdx="0" presStyleCnt="5"/>
      <dgm:spPr/>
    </dgm:pt>
    <dgm:pt modelId="{E4FAD8DB-C814-4BFC-8B86-DD2D57637805}" type="pres">
      <dgm:prSet presAssocID="{B4DB5B74-2B60-4502-AE07-2AD17084C0BA}" presName="node" presStyleLbl="node1" presStyleIdx="1" presStyleCnt="6">
        <dgm:presLayoutVars>
          <dgm:bulletEnabled val="1"/>
        </dgm:presLayoutVars>
      </dgm:prSet>
      <dgm:spPr/>
    </dgm:pt>
    <dgm:pt modelId="{DE465018-F73F-451D-BB7C-1A6298F031B6}" type="pres">
      <dgm:prSet presAssocID="{E4D4EFBF-3D86-461E-A9E8-59E5F655D1C7}" presName="sibTrans" presStyleLbl="sibTrans1D1" presStyleIdx="1" presStyleCnt="5"/>
      <dgm:spPr/>
    </dgm:pt>
    <dgm:pt modelId="{83880BCC-2788-40F3-8CAF-B418FFC76EFE}" type="pres">
      <dgm:prSet presAssocID="{E4D4EFBF-3D86-461E-A9E8-59E5F655D1C7}" presName="connectorText" presStyleLbl="sibTrans1D1" presStyleIdx="1" presStyleCnt="5"/>
      <dgm:spPr/>
    </dgm:pt>
    <dgm:pt modelId="{27A97D9C-8F03-41E6-B35E-3EB0AB973406}" type="pres">
      <dgm:prSet presAssocID="{7B533888-1F49-4FB7-A7EF-C7B0DE203FBE}" presName="node" presStyleLbl="node1" presStyleIdx="2" presStyleCnt="6">
        <dgm:presLayoutVars>
          <dgm:bulletEnabled val="1"/>
        </dgm:presLayoutVars>
      </dgm:prSet>
      <dgm:spPr/>
    </dgm:pt>
    <dgm:pt modelId="{93C581CA-BECB-4501-8EE7-CE0289C68539}" type="pres">
      <dgm:prSet presAssocID="{B9C3F831-6BC4-4D30-A342-0EC6A4326F8A}" presName="sibTrans" presStyleLbl="sibTrans1D1" presStyleIdx="2" presStyleCnt="5"/>
      <dgm:spPr/>
    </dgm:pt>
    <dgm:pt modelId="{8A352BEE-2130-4B47-83CC-95B6A3F4EE80}" type="pres">
      <dgm:prSet presAssocID="{B9C3F831-6BC4-4D30-A342-0EC6A4326F8A}" presName="connectorText" presStyleLbl="sibTrans1D1" presStyleIdx="2" presStyleCnt="5"/>
      <dgm:spPr/>
    </dgm:pt>
    <dgm:pt modelId="{153BB0D7-FC3E-4171-9148-24616FCED04A}" type="pres">
      <dgm:prSet presAssocID="{DA423702-D3A8-4B4E-A19E-EBCDD0043BF9}" presName="node" presStyleLbl="node1" presStyleIdx="3" presStyleCnt="6">
        <dgm:presLayoutVars>
          <dgm:bulletEnabled val="1"/>
        </dgm:presLayoutVars>
      </dgm:prSet>
      <dgm:spPr/>
    </dgm:pt>
    <dgm:pt modelId="{4FA10192-935D-4119-8AB7-6B3B6E172391}" type="pres">
      <dgm:prSet presAssocID="{83301E1C-3D86-476C-B620-7766A263FF17}" presName="sibTrans" presStyleLbl="sibTrans1D1" presStyleIdx="3" presStyleCnt="5"/>
      <dgm:spPr/>
    </dgm:pt>
    <dgm:pt modelId="{9E4528D9-FF8F-47D6-AFD1-15354503895B}" type="pres">
      <dgm:prSet presAssocID="{83301E1C-3D86-476C-B620-7766A263FF17}" presName="connectorText" presStyleLbl="sibTrans1D1" presStyleIdx="3" presStyleCnt="5"/>
      <dgm:spPr/>
    </dgm:pt>
    <dgm:pt modelId="{CF088289-5E49-4A58-8FD7-DEA5F821B2F7}" type="pres">
      <dgm:prSet presAssocID="{8C57FDE2-2E25-4050-9802-A66643810B41}" presName="node" presStyleLbl="node1" presStyleIdx="4" presStyleCnt="6">
        <dgm:presLayoutVars>
          <dgm:bulletEnabled val="1"/>
        </dgm:presLayoutVars>
      </dgm:prSet>
      <dgm:spPr/>
    </dgm:pt>
    <dgm:pt modelId="{C8E8E018-388A-49A7-A332-52E85B100BD1}" type="pres">
      <dgm:prSet presAssocID="{DA9A2909-F950-4F19-997B-DE0A23C31545}" presName="sibTrans" presStyleLbl="sibTrans1D1" presStyleIdx="4" presStyleCnt="5"/>
      <dgm:spPr/>
    </dgm:pt>
    <dgm:pt modelId="{BDE643C8-0140-401A-803C-E59C6468EF79}" type="pres">
      <dgm:prSet presAssocID="{DA9A2909-F950-4F19-997B-DE0A23C31545}" presName="connectorText" presStyleLbl="sibTrans1D1" presStyleIdx="4" presStyleCnt="5"/>
      <dgm:spPr/>
    </dgm:pt>
    <dgm:pt modelId="{3A49E030-0B6E-4DBF-BF72-C4A4156BFA84}" type="pres">
      <dgm:prSet presAssocID="{3CBD470D-0BC8-4A1A-AB7E-1278815CCC93}" presName="node" presStyleLbl="node1" presStyleIdx="5" presStyleCnt="6">
        <dgm:presLayoutVars>
          <dgm:bulletEnabled val="1"/>
        </dgm:presLayoutVars>
      </dgm:prSet>
      <dgm:spPr/>
    </dgm:pt>
  </dgm:ptLst>
  <dgm:cxnLst>
    <dgm:cxn modelId="{CECFF805-71C3-4828-87BC-407B84FDA00D}" type="presOf" srcId="{DA9A2909-F950-4F19-997B-DE0A23C31545}" destId="{C8E8E018-388A-49A7-A332-52E85B100BD1}" srcOrd="0" destOrd="0" presId="urn:microsoft.com/office/officeart/2016/7/layout/RepeatingBendingProcessNew"/>
    <dgm:cxn modelId="{8DF34A07-A3FD-4F99-9EAE-ACC7FA5DA39A}" type="presOf" srcId="{7096179D-F331-4C76-B9A0-09DDB53784D5}" destId="{DC7A872A-18BA-4574-ADB4-E90E5BD8DDAA}" srcOrd="0" destOrd="0" presId="urn:microsoft.com/office/officeart/2016/7/layout/RepeatingBendingProcessNew"/>
    <dgm:cxn modelId="{BD48B409-2FFF-4755-9288-791CBDEBFD03}" srcId="{12E73ADC-3302-486A-9DF5-3BD04141120D}" destId="{B4DB5B74-2B60-4502-AE07-2AD17084C0BA}" srcOrd="1" destOrd="0" parTransId="{90CE0045-3AE7-4697-97A8-1692C2AC549C}" sibTransId="{E4D4EFBF-3D86-461E-A9E8-59E5F655D1C7}"/>
    <dgm:cxn modelId="{501E0612-FE2F-4F44-88FB-2B797F8C490A}" type="presOf" srcId="{83301E1C-3D86-476C-B620-7766A263FF17}" destId="{9E4528D9-FF8F-47D6-AFD1-15354503895B}" srcOrd="1" destOrd="0" presId="urn:microsoft.com/office/officeart/2016/7/layout/RepeatingBendingProcessNew"/>
    <dgm:cxn modelId="{981E9D12-BAC9-49DB-A8A2-012ED05D20B7}" type="presOf" srcId="{DA9A2909-F950-4F19-997B-DE0A23C31545}" destId="{BDE643C8-0140-401A-803C-E59C6468EF79}" srcOrd="1" destOrd="0" presId="urn:microsoft.com/office/officeart/2016/7/layout/RepeatingBendingProcessNew"/>
    <dgm:cxn modelId="{34987616-BB23-409A-9972-5523F4692363}" type="presOf" srcId="{DA423702-D3A8-4B4E-A19E-EBCDD0043BF9}" destId="{153BB0D7-FC3E-4171-9148-24616FCED04A}" srcOrd="0" destOrd="0" presId="urn:microsoft.com/office/officeart/2016/7/layout/RepeatingBendingProcessNew"/>
    <dgm:cxn modelId="{A70BC420-1547-47DF-9B2D-70CE5E1D8724}" type="presOf" srcId="{3CBD470D-0BC8-4A1A-AB7E-1278815CCC93}" destId="{3A49E030-0B6E-4DBF-BF72-C4A4156BFA84}" srcOrd="0" destOrd="0" presId="urn:microsoft.com/office/officeart/2016/7/layout/RepeatingBendingProcessNew"/>
    <dgm:cxn modelId="{893AD72B-0A03-488D-915B-A6277F820CE1}" srcId="{12E73ADC-3302-486A-9DF5-3BD04141120D}" destId="{DA423702-D3A8-4B4E-A19E-EBCDD0043BF9}" srcOrd="3" destOrd="0" parTransId="{05B3FA37-79E6-4152-8844-15BB7F583B03}" sibTransId="{83301E1C-3D86-476C-B620-7766A263FF17}"/>
    <dgm:cxn modelId="{32F60131-0D0A-43E0-926F-2E8ACCDF5A64}" type="presOf" srcId="{B9C3F831-6BC4-4D30-A342-0EC6A4326F8A}" destId="{93C581CA-BECB-4501-8EE7-CE0289C68539}" srcOrd="0" destOrd="0" presId="urn:microsoft.com/office/officeart/2016/7/layout/RepeatingBendingProcessNew"/>
    <dgm:cxn modelId="{3147213B-0BC0-49D0-93AE-7CBBBEBFCB3E}" type="presOf" srcId="{E4D4EFBF-3D86-461E-A9E8-59E5F655D1C7}" destId="{DE465018-F73F-451D-BB7C-1A6298F031B6}" srcOrd="0" destOrd="0" presId="urn:microsoft.com/office/officeart/2016/7/layout/RepeatingBendingProcessNew"/>
    <dgm:cxn modelId="{64A2657E-590E-48BD-B9C2-EF021E8A5412}" srcId="{12E73ADC-3302-486A-9DF5-3BD04141120D}" destId="{7B533888-1F49-4FB7-A7EF-C7B0DE203FBE}" srcOrd="2" destOrd="0" parTransId="{63A22DF2-6DAB-475D-AD93-083BC13A9662}" sibTransId="{B9C3F831-6BC4-4D30-A342-0EC6A4326F8A}"/>
    <dgm:cxn modelId="{0C7FB57E-234F-46DC-8015-2C8F24229C5F}" type="presOf" srcId="{B9C3F831-6BC4-4D30-A342-0EC6A4326F8A}" destId="{8A352BEE-2130-4B47-83CC-95B6A3F4EE80}" srcOrd="1" destOrd="0" presId="urn:microsoft.com/office/officeart/2016/7/layout/RepeatingBendingProcessNew"/>
    <dgm:cxn modelId="{377CEE81-758C-4770-A0C2-A2775CE786FE}" srcId="{12E73ADC-3302-486A-9DF5-3BD04141120D}" destId="{3CBD470D-0BC8-4A1A-AB7E-1278815CCC93}" srcOrd="5" destOrd="0" parTransId="{5B368633-CCD2-4E1F-BDB4-945982766D14}" sibTransId="{D3EA8F95-9704-4550-A8C7-7E56361EBBFE}"/>
    <dgm:cxn modelId="{8249C089-5E7E-40A6-8684-301D1373DCE6}" type="presOf" srcId="{12E73ADC-3302-486A-9DF5-3BD04141120D}" destId="{07EBCD47-2899-42A6-856A-A0DDB6325A70}" srcOrd="0" destOrd="0" presId="urn:microsoft.com/office/officeart/2016/7/layout/RepeatingBendingProcessNew"/>
    <dgm:cxn modelId="{E6555E9E-E698-4689-871B-4E6F762B9CB5}" type="presOf" srcId="{8C57FDE2-2E25-4050-9802-A66643810B41}" destId="{CF088289-5E49-4A58-8FD7-DEA5F821B2F7}" srcOrd="0" destOrd="0" presId="urn:microsoft.com/office/officeart/2016/7/layout/RepeatingBendingProcessNew"/>
    <dgm:cxn modelId="{634132C4-070A-4CFE-BF38-93408A820162}" type="presOf" srcId="{B4DB5B74-2B60-4502-AE07-2AD17084C0BA}" destId="{E4FAD8DB-C814-4BFC-8B86-DD2D57637805}" srcOrd="0" destOrd="0" presId="urn:microsoft.com/office/officeart/2016/7/layout/RepeatingBendingProcessNew"/>
    <dgm:cxn modelId="{58C8FCCF-6F7C-4DFE-BB8B-4A194C2C2005}" srcId="{12E73ADC-3302-486A-9DF5-3BD04141120D}" destId="{8C57FDE2-2E25-4050-9802-A66643810B41}" srcOrd="4" destOrd="0" parTransId="{DB1D25F3-39C1-427D-9C6C-EB78681D7223}" sibTransId="{DA9A2909-F950-4F19-997B-DE0A23C31545}"/>
    <dgm:cxn modelId="{1896DDD7-921D-49F3-A185-90CB5C9EEC70}" type="presOf" srcId="{7B533888-1F49-4FB7-A7EF-C7B0DE203FBE}" destId="{27A97D9C-8F03-41E6-B35E-3EB0AB973406}" srcOrd="0" destOrd="0" presId="urn:microsoft.com/office/officeart/2016/7/layout/RepeatingBendingProcessNew"/>
    <dgm:cxn modelId="{90146CDF-1866-479B-A31F-91800718F5A1}" type="presOf" srcId="{D9275A59-1E73-4D81-9F87-71B6F473974B}" destId="{BC029E50-E22B-431E-B57A-6AD2BA2ACE99}" srcOrd="1" destOrd="0" presId="urn:microsoft.com/office/officeart/2016/7/layout/RepeatingBendingProcessNew"/>
    <dgm:cxn modelId="{35BEADDF-B1EB-4F2E-BC06-4FB50C3D77A8}" type="presOf" srcId="{83301E1C-3D86-476C-B620-7766A263FF17}" destId="{4FA10192-935D-4119-8AB7-6B3B6E172391}" srcOrd="0" destOrd="0" presId="urn:microsoft.com/office/officeart/2016/7/layout/RepeatingBendingProcessNew"/>
    <dgm:cxn modelId="{C370B5E1-352F-444A-B2A5-3768107815A7}" srcId="{12E73ADC-3302-486A-9DF5-3BD04141120D}" destId="{7096179D-F331-4C76-B9A0-09DDB53784D5}" srcOrd="0" destOrd="0" parTransId="{B08DCC0E-66F2-409E-90BF-63A9DD54924B}" sibTransId="{D9275A59-1E73-4D81-9F87-71B6F473974B}"/>
    <dgm:cxn modelId="{7A691EF2-FBF2-4741-A916-DDC4D0F009BA}" type="presOf" srcId="{E4D4EFBF-3D86-461E-A9E8-59E5F655D1C7}" destId="{83880BCC-2788-40F3-8CAF-B418FFC76EFE}" srcOrd="1" destOrd="0" presId="urn:microsoft.com/office/officeart/2016/7/layout/RepeatingBendingProcessNew"/>
    <dgm:cxn modelId="{39292DF4-7C4A-46DC-9C37-9EDEA4D41C94}" type="presOf" srcId="{D9275A59-1E73-4D81-9F87-71B6F473974B}" destId="{31C488DB-3E0C-461E-AE9B-B78A6AEEE0F8}" srcOrd="0" destOrd="0" presId="urn:microsoft.com/office/officeart/2016/7/layout/RepeatingBendingProcessNew"/>
    <dgm:cxn modelId="{975D5E61-1A2D-4E3A-8A9A-420491A4EF75}" type="presParOf" srcId="{07EBCD47-2899-42A6-856A-A0DDB6325A70}" destId="{DC7A872A-18BA-4574-ADB4-E90E5BD8DDAA}" srcOrd="0" destOrd="0" presId="urn:microsoft.com/office/officeart/2016/7/layout/RepeatingBendingProcessNew"/>
    <dgm:cxn modelId="{9C86864A-5923-460E-BE32-05B0BAE1FF0C}" type="presParOf" srcId="{07EBCD47-2899-42A6-856A-A0DDB6325A70}" destId="{31C488DB-3E0C-461E-AE9B-B78A6AEEE0F8}" srcOrd="1" destOrd="0" presId="urn:microsoft.com/office/officeart/2016/7/layout/RepeatingBendingProcessNew"/>
    <dgm:cxn modelId="{FF8A8F64-DF36-4302-8113-504053B81239}" type="presParOf" srcId="{31C488DB-3E0C-461E-AE9B-B78A6AEEE0F8}" destId="{BC029E50-E22B-431E-B57A-6AD2BA2ACE99}" srcOrd="0" destOrd="0" presId="urn:microsoft.com/office/officeart/2016/7/layout/RepeatingBendingProcessNew"/>
    <dgm:cxn modelId="{104EA148-79B2-4AA9-9D3F-EC35CB6ACAEC}" type="presParOf" srcId="{07EBCD47-2899-42A6-856A-A0DDB6325A70}" destId="{E4FAD8DB-C814-4BFC-8B86-DD2D57637805}" srcOrd="2" destOrd="0" presId="urn:microsoft.com/office/officeart/2016/7/layout/RepeatingBendingProcessNew"/>
    <dgm:cxn modelId="{B73E623A-1850-4180-A695-217B0D4B1DDB}" type="presParOf" srcId="{07EBCD47-2899-42A6-856A-A0DDB6325A70}" destId="{DE465018-F73F-451D-BB7C-1A6298F031B6}" srcOrd="3" destOrd="0" presId="urn:microsoft.com/office/officeart/2016/7/layout/RepeatingBendingProcessNew"/>
    <dgm:cxn modelId="{DBE336DF-4FB0-4B1F-92F2-EE06A9D2FA0F}" type="presParOf" srcId="{DE465018-F73F-451D-BB7C-1A6298F031B6}" destId="{83880BCC-2788-40F3-8CAF-B418FFC76EFE}" srcOrd="0" destOrd="0" presId="urn:microsoft.com/office/officeart/2016/7/layout/RepeatingBendingProcessNew"/>
    <dgm:cxn modelId="{87CF985C-BC46-4361-8C4F-20E8D7F866C9}" type="presParOf" srcId="{07EBCD47-2899-42A6-856A-A0DDB6325A70}" destId="{27A97D9C-8F03-41E6-B35E-3EB0AB973406}" srcOrd="4" destOrd="0" presId="urn:microsoft.com/office/officeart/2016/7/layout/RepeatingBendingProcessNew"/>
    <dgm:cxn modelId="{1B9F8D9C-B933-4BA7-9EE6-D569C9C98A71}" type="presParOf" srcId="{07EBCD47-2899-42A6-856A-A0DDB6325A70}" destId="{93C581CA-BECB-4501-8EE7-CE0289C68539}" srcOrd="5" destOrd="0" presId="urn:microsoft.com/office/officeart/2016/7/layout/RepeatingBendingProcessNew"/>
    <dgm:cxn modelId="{6BFF1137-28CD-453D-A840-01155CE2BB27}" type="presParOf" srcId="{93C581CA-BECB-4501-8EE7-CE0289C68539}" destId="{8A352BEE-2130-4B47-83CC-95B6A3F4EE80}" srcOrd="0" destOrd="0" presId="urn:microsoft.com/office/officeart/2016/7/layout/RepeatingBendingProcessNew"/>
    <dgm:cxn modelId="{1F0DF90E-F470-4BEC-9A97-7FBF3C331DF9}" type="presParOf" srcId="{07EBCD47-2899-42A6-856A-A0DDB6325A70}" destId="{153BB0D7-FC3E-4171-9148-24616FCED04A}" srcOrd="6" destOrd="0" presId="urn:microsoft.com/office/officeart/2016/7/layout/RepeatingBendingProcessNew"/>
    <dgm:cxn modelId="{05F41B39-840B-424D-B352-DEBF851E5709}" type="presParOf" srcId="{07EBCD47-2899-42A6-856A-A0DDB6325A70}" destId="{4FA10192-935D-4119-8AB7-6B3B6E172391}" srcOrd="7" destOrd="0" presId="urn:microsoft.com/office/officeart/2016/7/layout/RepeatingBendingProcessNew"/>
    <dgm:cxn modelId="{D2C30CB9-4EA2-4BE0-AB1E-29FFD1DEFEF6}" type="presParOf" srcId="{4FA10192-935D-4119-8AB7-6B3B6E172391}" destId="{9E4528D9-FF8F-47D6-AFD1-15354503895B}" srcOrd="0" destOrd="0" presId="urn:microsoft.com/office/officeart/2016/7/layout/RepeatingBendingProcessNew"/>
    <dgm:cxn modelId="{FCFFBEB4-4894-4CE8-A799-246FCC9FA5F6}" type="presParOf" srcId="{07EBCD47-2899-42A6-856A-A0DDB6325A70}" destId="{CF088289-5E49-4A58-8FD7-DEA5F821B2F7}" srcOrd="8" destOrd="0" presId="urn:microsoft.com/office/officeart/2016/7/layout/RepeatingBendingProcessNew"/>
    <dgm:cxn modelId="{B1DEDF8B-6CBA-491C-897F-7747455B6D86}" type="presParOf" srcId="{07EBCD47-2899-42A6-856A-A0DDB6325A70}" destId="{C8E8E018-388A-49A7-A332-52E85B100BD1}" srcOrd="9" destOrd="0" presId="urn:microsoft.com/office/officeart/2016/7/layout/RepeatingBendingProcessNew"/>
    <dgm:cxn modelId="{9E40E949-DE80-4389-8376-F8871623D5F7}" type="presParOf" srcId="{C8E8E018-388A-49A7-A332-52E85B100BD1}" destId="{BDE643C8-0140-401A-803C-E59C6468EF79}" srcOrd="0" destOrd="0" presId="urn:microsoft.com/office/officeart/2016/7/layout/RepeatingBendingProcessNew"/>
    <dgm:cxn modelId="{892581E3-56AE-4344-BED4-EEEEF45A8260}" type="presParOf" srcId="{07EBCD47-2899-42A6-856A-A0DDB6325A70}" destId="{3A49E030-0B6E-4DBF-BF72-C4A4156BFA8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488DB-3E0C-461E-AE9B-B78A6AEEE0F8}">
      <dsp:nvSpPr>
        <dsp:cNvPr id="0" name=""/>
        <dsp:cNvSpPr/>
      </dsp:nvSpPr>
      <dsp:spPr>
        <a:xfrm>
          <a:off x="1988716" y="792586"/>
          <a:ext cx="427004" cy="91440"/>
        </a:xfrm>
        <a:custGeom>
          <a:avLst/>
          <a:gdLst/>
          <a:ahLst/>
          <a:cxnLst/>
          <a:rect l="0" t="0" r="0" b="0"/>
          <a:pathLst>
            <a:path>
              <a:moveTo>
                <a:pt x="0" y="45720"/>
              </a:moveTo>
              <a:lnTo>
                <a:pt x="42700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0778" y="836018"/>
        <a:ext cx="22880" cy="4576"/>
      </dsp:txXfrm>
    </dsp:sp>
    <dsp:sp modelId="{DC7A872A-18BA-4574-ADB4-E90E5BD8DDAA}">
      <dsp:nvSpPr>
        <dsp:cNvPr id="0" name=""/>
        <dsp:cNvSpPr/>
      </dsp:nvSpPr>
      <dsp:spPr>
        <a:xfrm>
          <a:off x="931" y="241431"/>
          <a:ext cx="1989584" cy="1193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91" tIns="102334" rIns="97491" bIns="102334" numCol="1" spcCol="1270" anchor="ctr" anchorCtr="0">
          <a:noAutofit/>
        </a:bodyPr>
        <a:lstStyle/>
        <a:p>
          <a:pPr marL="0" lvl="0" indent="0" algn="ctr" defTabSz="844550">
            <a:lnSpc>
              <a:spcPct val="90000"/>
            </a:lnSpc>
            <a:spcBef>
              <a:spcPct val="0"/>
            </a:spcBef>
            <a:spcAft>
              <a:spcPct val="35000"/>
            </a:spcAft>
            <a:buNone/>
          </a:pPr>
          <a:r>
            <a:rPr lang="en-US" sz="1900" kern="1200"/>
            <a:t>- Transfer learning highly effective for monitoring</a:t>
          </a:r>
        </a:p>
      </dsp:txBody>
      <dsp:txXfrm>
        <a:off x="931" y="241431"/>
        <a:ext cx="1989584" cy="1193750"/>
      </dsp:txXfrm>
    </dsp:sp>
    <dsp:sp modelId="{DE465018-F73F-451D-BB7C-1A6298F031B6}">
      <dsp:nvSpPr>
        <dsp:cNvPr id="0" name=""/>
        <dsp:cNvSpPr/>
      </dsp:nvSpPr>
      <dsp:spPr>
        <a:xfrm>
          <a:off x="995724" y="1433382"/>
          <a:ext cx="2447189" cy="427004"/>
        </a:xfrm>
        <a:custGeom>
          <a:avLst/>
          <a:gdLst/>
          <a:ahLst/>
          <a:cxnLst/>
          <a:rect l="0" t="0" r="0" b="0"/>
          <a:pathLst>
            <a:path>
              <a:moveTo>
                <a:pt x="2447189" y="0"/>
              </a:moveTo>
              <a:lnTo>
                <a:pt x="2447189" y="230602"/>
              </a:lnTo>
              <a:lnTo>
                <a:pt x="0" y="230602"/>
              </a:lnTo>
              <a:lnTo>
                <a:pt x="0" y="42700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7078" y="1644596"/>
        <a:ext cx="124480" cy="4576"/>
      </dsp:txXfrm>
    </dsp:sp>
    <dsp:sp modelId="{E4FAD8DB-C814-4BFC-8B86-DD2D57637805}">
      <dsp:nvSpPr>
        <dsp:cNvPr id="0" name=""/>
        <dsp:cNvSpPr/>
      </dsp:nvSpPr>
      <dsp:spPr>
        <a:xfrm>
          <a:off x="2448121" y="241431"/>
          <a:ext cx="1989584" cy="1193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91" tIns="102334" rIns="97491" bIns="102334" numCol="1" spcCol="1270" anchor="ctr" anchorCtr="0">
          <a:noAutofit/>
        </a:bodyPr>
        <a:lstStyle/>
        <a:p>
          <a:pPr marL="0" lvl="0" indent="0" algn="ctr" defTabSz="844550">
            <a:lnSpc>
              <a:spcPct val="90000"/>
            </a:lnSpc>
            <a:spcBef>
              <a:spcPct val="0"/>
            </a:spcBef>
            <a:spcAft>
              <a:spcPct val="35000"/>
            </a:spcAft>
            <a:buNone/>
          </a:pPr>
          <a:r>
            <a:rPr lang="en-US" sz="1900" kern="1200"/>
            <a:t>- Deep CNNs help identify rare species</a:t>
          </a:r>
        </a:p>
      </dsp:txBody>
      <dsp:txXfrm>
        <a:off x="2448121" y="241431"/>
        <a:ext cx="1989584" cy="1193750"/>
      </dsp:txXfrm>
    </dsp:sp>
    <dsp:sp modelId="{93C581CA-BECB-4501-8EE7-CE0289C68539}">
      <dsp:nvSpPr>
        <dsp:cNvPr id="0" name=""/>
        <dsp:cNvSpPr/>
      </dsp:nvSpPr>
      <dsp:spPr>
        <a:xfrm>
          <a:off x="1988716" y="2443942"/>
          <a:ext cx="427004" cy="91440"/>
        </a:xfrm>
        <a:custGeom>
          <a:avLst/>
          <a:gdLst/>
          <a:ahLst/>
          <a:cxnLst/>
          <a:rect l="0" t="0" r="0" b="0"/>
          <a:pathLst>
            <a:path>
              <a:moveTo>
                <a:pt x="0" y="45720"/>
              </a:moveTo>
              <a:lnTo>
                <a:pt x="42700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0778" y="2487373"/>
        <a:ext cx="22880" cy="4576"/>
      </dsp:txXfrm>
    </dsp:sp>
    <dsp:sp modelId="{27A97D9C-8F03-41E6-B35E-3EB0AB973406}">
      <dsp:nvSpPr>
        <dsp:cNvPr id="0" name=""/>
        <dsp:cNvSpPr/>
      </dsp:nvSpPr>
      <dsp:spPr>
        <a:xfrm>
          <a:off x="931" y="1892786"/>
          <a:ext cx="1989584" cy="1193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91" tIns="102334" rIns="97491" bIns="102334" numCol="1" spcCol="1270" anchor="ctr" anchorCtr="0">
          <a:noAutofit/>
        </a:bodyPr>
        <a:lstStyle/>
        <a:p>
          <a:pPr marL="0" lvl="0" indent="0" algn="ctr" defTabSz="844550">
            <a:lnSpc>
              <a:spcPct val="90000"/>
            </a:lnSpc>
            <a:spcBef>
              <a:spcPct val="0"/>
            </a:spcBef>
            <a:spcAft>
              <a:spcPct val="35000"/>
            </a:spcAft>
            <a:buNone/>
          </a:pPr>
          <a:r>
            <a:rPr lang="en-US" sz="1900" kern="1200"/>
            <a:t>Future Work:</a:t>
          </a:r>
        </a:p>
      </dsp:txBody>
      <dsp:txXfrm>
        <a:off x="931" y="1892786"/>
        <a:ext cx="1989584" cy="1193750"/>
      </dsp:txXfrm>
    </dsp:sp>
    <dsp:sp modelId="{4FA10192-935D-4119-8AB7-6B3B6E172391}">
      <dsp:nvSpPr>
        <dsp:cNvPr id="0" name=""/>
        <dsp:cNvSpPr/>
      </dsp:nvSpPr>
      <dsp:spPr>
        <a:xfrm>
          <a:off x="995724" y="3084737"/>
          <a:ext cx="2447189" cy="427004"/>
        </a:xfrm>
        <a:custGeom>
          <a:avLst/>
          <a:gdLst/>
          <a:ahLst/>
          <a:cxnLst/>
          <a:rect l="0" t="0" r="0" b="0"/>
          <a:pathLst>
            <a:path>
              <a:moveTo>
                <a:pt x="2447189" y="0"/>
              </a:moveTo>
              <a:lnTo>
                <a:pt x="2447189" y="230602"/>
              </a:lnTo>
              <a:lnTo>
                <a:pt x="0" y="230602"/>
              </a:lnTo>
              <a:lnTo>
                <a:pt x="0" y="42700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7078" y="3295951"/>
        <a:ext cx="124480" cy="4576"/>
      </dsp:txXfrm>
    </dsp:sp>
    <dsp:sp modelId="{153BB0D7-FC3E-4171-9148-24616FCED04A}">
      <dsp:nvSpPr>
        <dsp:cNvPr id="0" name=""/>
        <dsp:cNvSpPr/>
      </dsp:nvSpPr>
      <dsp:spPr>
        <a:xfrm>
          <a:off x="2448121" y="1892786"/>
          <a:ext cx="1989584" cy="1193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91" tIns="102334" rIns="97491" bIns="102334" numCol="1" spcCol="1270" anchor="ctr" anchorCtr="0">
          <a:noAutofit/>
        </a:bodyPr>
        <a:lstStyle/>
        <a:p>
          <a:pPr marL="0" lvl="0" indent="0" algn="ctr" defTabSz="844550">
            <a:lnSpc>
              <a:spcPct val="90000"/>
            </a:lnSpc>
            <a:spcBef>
              <a:spcPct val="0"/>
            </a:spcBef>
            <a:spcAft>
              <a:spcPct val="35000"/>
            </a:spcAft>
            <a:buNone/>
          </a:pPr>
          <a:r>
            <a:rPr lang="en-US" sz="1900" kern="1200"/>
            <a:t>- Active learning + human-in-the-loop</a:t>
          </a:r>
        </a:p>
      </dsp:txBody>
      <dsp:txXfrm>
        <a:off x="2448121" y="1892786"/>
        <a:ext cx="1989584" cy="1193750"/>
      </dsp:txXfrm>
    </dsp:sp>
    <dsp:sp modelId="{C8E8E018-388A-49A7-A332-52E85B100BD1}">
      <dsp:nvSpPr>
        <dsp:cNvPr id="0" name=""/>
        <dsp:cNvSpPr/>
      </dsp:nvSpPr>
      <dsp:spPr>
        <a:xfrm>
          <a:off x="1988716" y="4095297"/>
          <a:ext cx="427004" cy="91440"/>
        </a:xfrm>
        <a:custGeom>
          <a:avLst/>
          <a:gdLst/>
          <a:ahLst/>
          <a:cxnLst/>
          <a:rect l="0" t="0" r="0" b="0"/>
          <a:pathLst>
            <a:path>
              <a:moveTo>
                <a:pt x="0" y="45720"/>
              </a:moveTo>
              <a:lnTo>
                <a:pt x="42700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0778" y="4138729"/>
        <a:ext cx="22880" cy="4576"/>
      </dsp:txXfrm>
    </dsp:sp>
    <dsp:sp modelId="{CF088289-5E49-4A58-8FD7-DEA5F821B2F7}">
      <dsp:nvSpPr>
        <dsp:cNvPr id="0" name=""/>
        <dsp:cNvSpPr/>
      </dsp:nvSpPr>
      <dsp:spPr>
        <a:xfrm>
          <a:off x="931" y="3544141"/>
          <a:ext cx="1989584" cy="1193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91" tIns="102334" rIns="97491" bIns="102334" numCol="1" spcCol="1270" anchor="ctr" anchorCtr="0">
          <a:noAutofit/>
        </a:bodyPr>
        <a:lstStyle/>
        <a:p>
          <a:pPr marL="0" lvl="0" indent="0" algn="ctr" defTabSz="844550">
            <a:lnSpc>
              <a:spcPct val="90000"/>
            </a:lnSpc>
            <a:spcBef>
              <a:spcPct val="0"/>
            </a:spcBef>
            <a:spcAft>
              <a:spcPct val="35000"/>
            </a:spcAft>
            <a:buNone/>
          </a:pPr>
          <a:r>
            <a:rPr lang="en-US" sz="1900" kern="1200"/>
            <a:t>- Larger, more diverse datasets</a:t>
          </a:r>
        </a:p>
      </dsp:txBody>
      <dsp:txXfrm>
        <a:off x="931" y="3544141"/>
        <a:ext cx="1989584" cy="1193750"/>
      </dsp:txXfrm>
    </dsp:sp>
    <dsp:sp modelId="{3A49E030-0B6E-4DBF-BF72-C4A4156BFA84}">
      <dsp:nvSpPr>
        <dsp:cNvPr id="0" name=""/>
        <dsp:cNvSpPr/>
      </dsp:nvSpPr>
      <dsp:spPr>
        <a:xfrm>
          <a:off x="2448121" y="3544141"/>
          <a:ext cx="1989584" cy="1193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491" tIns="102334" rIns="97491" bIns="102334" numCol="1" spcCol="1270" anchor="ctr" anchorCtr="0">
          <a:noAutofit/>
        </a:bodyPr>
        <a:lstStyle/>
        <a:p>
          <a:pPr marL="0" lvl="0" indent="0" algn="ctr" defTabSz="844550">
            <a:lnSpc>
              <a:spcPct val="90000"/>
            </a:lnSpc>
            <a:spcBef>
              <a:spcPct val="0"/>
            </a:spcBef>
            <a:spcAft>
              <a:spcPct val="35000"/>
            </a:spcAft>
            <a:buNone/>
          </a:pPr>
          <a:r>
            <a:rPr lang="en-US" sz="1900" kern="1200"/>
            <a:t>- Edge AI for field deployment</a:t>
          </a:r>
        </a:p>
      </dsp:txBody>
      <dsp:txXfrm>
        <a:off x="2448121" y="3544141"/>
        <a:ext cx="1989584" cy="119375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4C06C-BE5E-436B-A409-24084986E9B8}" type="datetimeFigureOut">
              <a:rPr lang="en-US" smtClean="0"/>
              <a:t>4/27/2025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290C-25D2-4631-B2F3-F774D9DD0157}" type="slidenum">
              <a:rPr lang="en-US" smtClean="0"/>
              <a:t>‹#›</a:t>
            </a:fld>
            <a:endParaRPr lang="en-US"/>
          </a:p>
        </p:txBody>
      </p:sp>
    </p:spTree>
    <p:extLst>
      <p:ext uri="{BB962C8B-B14F-4D97-AF65-F5344CB8AC3E}">
        <p14:creationId xmlns:p14="http://schemas.microsoft.com/office/powerpoint/2010/main" val="26298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Wildlife camera traps and biodiversity monitoring tools collect large volumes of unlabeled image data. Manually labeling these images is time-consuming and error-prone, especially for rare species.</a:t>
            </a:r>
          </a:p>
          <a:p>
            <a:pPr>
              <a:buNone/>
            </a:pPr>
            <a:r>
              <a:rPr lang="en-US" dirty="0"/>
              <a:t>The challenge we address is how to classify species in images when data is limited and the species look visually similar.</a:t>
            </a:r>
          </a:p>
          <a:p>
            <a:r>
              <a:rPr lang="en-US" dirty="0"/>
              <a:t>The goal of this project is to evaluate deep learning models—like CNNs and transfer learning—against traditional machine learning models like Random Forest and KNN for species classification across two datasets: a small one (monkeys) and a larger one (birds)</a:t>
            </a:r>
          </a:p>
          <a:p>
            <a:endParaRPr lang="en-US" dirty="0"/>
          </a:p>
        </p:txBody>
      </p:sp>
      <p:sp>
        <p:nvSpPr>
          <p:cNvPr id="4" name="Slide Number Placeholder 3"/>
          <p:cNvSpPr>
            <a:spLocks noGrp="1"/>
          </p:cNvSpPr>
          <p:nvPr>
            <p:ph type="sldNum" sz="quarter" idx="5"/>
          </p:nvPr>
        </p:nvSpPr>
        <p:spPr/>
        <p:txBody>
          <a:bodyPr/>
          <a:lstStyle/>
          <a:p>
            <a:fld id="{053E290C-25D2-4631-B2F3-F774D9DD0157}" type="slidenum">
              <a:rPr lang="en-US" smtClean="0"/>
              <a:t>2</a:t>
            </a:fld>
            <a:endParaRPr lang="en-US"/>
          </a:p>
        </p:txBody>
      </p:sp>
    </p:spTree>
    <p:extLst>
      <p:ext uri="{BB962C8B-B14F-4D97-AF65-F5344CB8AC3E}">
        <p14:creationId xmlns:p14="http://schemas.microsoft.com/office/powerpoint/2010/main" val="382191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First, we built our own deep learning model from scratch using a Convolutional Neural Network (CNN). This model learned to recognize species by identifying features in the images, such as fur patterns, shapes, or posture, directly from our dataset.</a:t>
            </a:r>
          </a:p>
          <a:p>
            <a:pPr>
              <a:buFont typeface="Arial" panose="020B0604020202020204" pitchFamily="34" charset="0"/>
              <a:buNone/>
            </a:pPr>
            <a:r>
              <a:rPr lang="en-US" b="0" dirty="0"/>
              <a:t>Next, we used a shortcut called </a:t>
            </a:r>
            <a:r>
              <a:rPr lang="en-US" b="0" dirty="0">
                <a:effectLst/>
              </a:rPr>
              <a:t>transfer learning</a:t>
            </a:r>
            <a:r>
              <a:rPr lang="en-US" b="0" dirty="0"/>
              <a:t>. Instead of starting from zero, we took a powerful pre-trained model called </a:t>
            </a:r>
            <a:r>
              <a:rPr lang="en-US" b="0" dirty="0" err="1"/>
              <a:t>Xception</a:t>
            </a:r>
            <a:r>
              <a:rPr lang="en-US" b="0" dirty="0"/>
              <a:t>, which had already learned to recognize patterns from millions of general images (like dogs, cats, and cars). We kept most of its learned knowledge and only retrained the final layers to specialize in recognizing our specific wildlife species. This approach is especially helpful when you have a smaller dataset, as it leverages knowledge from much larger datasets.</a:t>
            </a:r>
          </a:p>
          <a:p>
            <a:pPr>
              <a:buFont typeface="Arial" panose="020B0604020202020204" pitchFamily="34" charset="0"/>
              <a:buNone/>
            </a:pPr>
            <a:r>
              <a:rPr lang="en-US" b="0" dirty="0"/>
              <a:t>For comparison, we also tested simpler machine learning models, like Random Forest and K-Nearest Neighbors. These models make decisions by comparing features between images, but they struggled with the complexity and variability in real-world animal photos.</a:t>
            </a:r>
          </a:p>
          <a:p>
            <a:pPr>
              <a:buFont typeface="Arial" panose="020B0604020202020204" pitchFamily="34" charset="0"/>
              <a:buNone/>
            </a:pPr>
            <a:r>
              <a:rPr lang="en-US" b="0" dirty="0"/>
              <a:t>To help all our models learn better, we used </a:t>
            </a:r>
            <a:r>
              <a:rPr lang="en-US" b="0" dirty="0">
                <a:effectLst/>
              </a:rPr>
              <a:t>image augmentation</a:t>
            </a:r>
            <a:r>
              <a:rPr lang="en-US" b="0" dirty="0"/>
              <a:t> — artificially expanding our dataset by flipping images, zooming in, and changing brightness. This simulates seeing animals under different conditions, making our models more robust and less likely to overfit.</a:t>
            </a:r>
          </a:p>
        </p:txBody>
      </p:sp>
      <p:sp>
        <p:nvSpPr>
          <p:cNvPr id="4" name="Slide Number Placeholder 3"/>
          <p:cNvSpPr>
            <a:spLocks noGrp="1"/>
          </p:cNvSpPr>
          <p:nvPr>
            <p:ph type="sldNum" sz="quarter" idx="5"/>
          </p:nvPr>
        </p:nvSpPr>
        <p:spPr/>
        <p:txBody>
          <a:bodyPr/>
          <a:lstStyle/>
          <a:p>
            <a:fld id="{053E290C-25D2-4631-B2F3-F774D9DD0157}" type="slidenum">
              <a:rPr lang="en-US" smtClean="0"/>
              <a:t>3</a:t>
            </a:fld>
            <a:endParaRPr lang="en-US"/>
          </a:p>
        </p:txBody>
      </p:sp>
    </p:spTree>
    <p:extLst>
      <p:ext uri="{BB962C8B-B14F-4D97-AF65-F5344CB8AC3E}">
        <p14:creationId xmlns:p14="http://schemas.microsoft.com/office/powerpoint/2010/main" val="372733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Our monkey dataset had very few images per species, often fewer than 10.</a:t>
            </a:r>
          </a:p>
          <a:p>
            <a:pPr>
              <a:buNone/>
            </a:pPr>
            <a:r>
              <a:rPr lang="en-US" dirty="0"/>
              <a:t>The custom CNN achieved 12% accuracy. The transfer model slightly underperformed at 10.29%, and traditional methods like Random Forest and KNN performed even worse at 10% and 7.35%, respectively.</a:t>
            </a:r>
          </a:p>
          <a:p>
            <a:pPr>
              <a:buNone/>
            </a:pPr>
            <a:r>
              <a:rPr lang="en-US" dirty="0"/>
              <a:t>These results show that deep learning struggles when species are rare and visually similar. Models tended to have high specificity but low sensitivity—meaning they were better at saying what </a:t>
            </a:r>
            <a:r>
              <a:rPr lang="en-US" i="1" dirty="0"/>
              <a:t>wasn’t</a:t>
            </a:r>
            <a:r>
              <a:rPr lang="en-US" dirty="0"/>
              <a:t> there than correctly identifying what </a:t>
            </a:r>
            <a:r>
              <a:rPr lang="en-US" i="1" dirty="0"/>
              <a:t>was</a:t>
            </a:r>
            <a:r>
              <a:rPr lang="en-US" dirty="0"/>
              <a:t>.</a:t>
            </a:r>
          </a:p>
          <a:p>
            <a:r>
              <a:rPr lang="en-US" dirty="0"/>
              <a:t>(Insert heatmap visual of sensitivity and specificity here.)</a:t>
            </a:r>
          </a:p>
          <a:p>
            <a:endParaRPr lang="en-US" dirty="0"/>
          </a:p>
        </p:txBody>
      </p:sp>
      <p:sp>
        <p:nvSpPr>
          <p:cNvPr id="4" name="Slide Number Placeholder 3"/>
          <p:cNvSpPr>
            <a:spLocks noGrp="1"/>
          </p:cNvSpPr>
          <p:nvPr>
            <p:ph type="sldNum" sz="quarter" idx="5"/>
          </p:nvPr>
        </p:nvSpPr>
        <p:spPr/>
        <p:txBody>
          <a:bodyPr/>
          <a:lstStyle/>
          <a:p>
            <a:fld id="{053E290C-25D2-4631-B2F3-F774D9DD0157}" type="slidenum">
              <a:rPr lang="en-US" smtClean="0"/>
              <a:t>4</a:t>
            </a:fld>
            <a:endParaRPr lang="en-US"/>
          </a:p>
        </p:txBody>
      </p:sp>
    </p:spTree>
    <p:extLst>
      <p:ext uri="{BB962C8B-B14F-4D97-AF65-F5344CB8AC3E}">
        <p14:creationId xmlns:p14="http://schemas.microsoft.com/office/powerpoint/2010/main" val="95618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bird dataset had 100 images per class and allowed better training of complex models.</a:t>
            </a:r>
          </a:p>
          <a:p>
            <a:pPr>
              <a:buNone/>
            </a:pPr>
            <a:r>
              <a:rPr lang="en-US" dirty="0"/>
              <a:t>Our transfer learning model using MobileNetV2 achieved accuracy of 84.11% after 40 epochs.</a:t>
            </a:r>
          </a:p>
          <a:p>
            <a:r>
              <a:rPr lang="en-US" dirty="0"/>
              <a:t>Validation and training curves showed consistent convergence, with minimal overfitting. </a:t>
            </a:r>
          </a:p>
        </p:txBody>
      </p:sp>
      <p:sp>
        <p:nvSpPr>
          <p:cNvPr id="4" name="Slide Number Placeholder 3"/>
          <p:cNvSpPr>
            <a:spLocks noGrp="1"/>
          </p:cNvSpPr>
          <p:nvPr>
            <p:ph type="sldNum" sz="quarter" idx="5"/>
          </p:nvPr>
        </p:nvSpPr>
        <p:spPr/>
        <p:txBody>
          <a:bodyPr/>
          <a:lstStyle/>
          <a:p>
            <a:fld id="{053E290C-25D2-4631-B2F3-F774D9DD0157}" type="slidenum">
              <a:rPr lang="en-US" smtClean="0"/>
              <a:t>5</a:t>
            </a:fld>
            <a:endParaRPr lang="en-US"/>
          </a:p>
        </p:txBody>
      </p:sp>
    </p:spTree>
    <p:extLst>
      <p:ext uri="{BB962C8B-B14F-4D97-AF65-F5344CB8AC3E}">
        <p14:creationId xmlns:p14="http://schemas.microsoft.com/office/powerpoint/2010/main" val="347008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3E290C-25D2-4631-B2F3-F774D9DD0157}" type="slidenum">
              <a:rPr lang="en-US" smtClean="0"/>
              <a:t>6</a:t>
            </a:fld>
            <a:endParaRPr lang="en-US"/>
          </a:p>
        </p:txBody>
      </p:sp>
    </p:spTree>
    <p:extLst>
      <p:ext uri="{BB962C8B-B14F-4D97-AF65-F5344CB8AC3E}">
        <p14:creationId xmlns:p14="http://schemas.microsoft.com/office/powerpoint/2010/main" val="252748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Deep learning models, particularly those using transfer learning, clearly outperformed traditional classifiers in both datasets.</a:t>
            </a:r>
          </a:p>
          <a:p>
            <a:pPr>
              <a:buNone/>
            </a:pPr>
            <a:r>
              <a:rPr lang="en-US" dirty="0"/>
              <a:t>Transfer learning is essential when training data is limited. It reuses general visual patterns learned from millions of images, reducing training time while improving accuracy.</a:t>
            </a:r>
          </a:p>
          <a:p>
            <a:r>
              <a:rPr lang="en-US" dirty="0"/>
              <a:t>Traditional ML models, while computationally efficient, lacked the spatial and hierarchical pattern recognition required to distinguish fine details between species.</a:t>
            </a:r>
          </a:p>
          <a:p>
            <a:endParaRPr lang="en-US" dirty="0"/>
          </a:p>
        </p:txBody>
      </p:sp>
      <p:sp>
        <p:nvSpPr>
          <p:cNvPr id="4" name="Slide Number Placeholder 3"/>
          <p:cNvSpPr>
            <a:spLocks noGrp="1"/>
          </p:cNvSpPr>
          <p:nvPr>
            <p:ph type="sldNum" sz="quarter" idx="5"/>
          </p:nvPr>
        </p:nvSpPr>
        <p:spPr/>
        <p:txBody>
          <a:bodyPr/>
          <a:lstStyle/>
          <a:p>
            <a:fld id="{053E290C-25D2-4631-B2F3-F774D9DD0157}" type="slidenum">
              <a:rPr lang="en-US" smtClean="0"/>
              <a:t>7</a:t>
            </a:fld>
            <a:endParaRPr lang="en-US"/>
          </a:p>
        </p:txBody>
      </p:sp>
    </p:spTree>
    <p:extLst>
      <p:ext uri="{BB962C8B-B14F-4D97-AF65-F5344CB8AC3E}">
        <p14:creationId xmlns:p14="http://schemas.microsoft.com/office/powerpoint/2010/main" val="984890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project shows that transfer learning is a powerful approach for wildlife classification, especially when rare species or small datasets are involved.</a:t>
            </a:r>
          </a:p>
          <a:p>
            <a:r>
              <a:rPr lang="en-US" dirty="0"/>
              <a:t>Future directions include combining deep learning with active learning or semi-supervised methods, testing models on larger ecological datasets, and deploying them via edge AI devices for real-time monitoring in the field.</a:t>
            </a:r>
          </a:p>
          <a:p>
            <a:endParaRPr lang="en-US" dirty="0"/>
          </a:p>
        </p:txBody>
      </p:sp>
      <p:sp>
        <p:nvSpPr>
          <p:cNvPr id="4" name="Slide Number Placeholder 3"/>
          <p:cNvSpPr>
            <a:spLocks noGrp="1"/>
          </p:cNvSpPr>
          <p:nvPr>
            <p:ph type="sldNum" sz="quarter" idx="5"/>
          </p:nvPr>
        </p:nvSpPr>
        <p:spPr/>
        <p:txBody>
          <a:bodyPr/>
          <a:lstStyle/>
          <a:p>
            <a:fld id="{053E290C-25D2-4631-B2F3-F774D9DD0157}" type="slidenum">
              <a:rPr lang="en-US" smtClean="0"/>
              <a:t>8</a:t>
            </a:fld>
            <a:endParaRPr lang="en-US"/>
          </a:p>
        </p:txBody>
      </p:sp>
    </p:spTree>
    <p:extLst>
      <p:ext uri="{BB962C8B-B14F-4D97-AF65-F5344CB8AC3E}">
        <p14:creationId xmlns:p14="http://schemas.microsoft.com/office/powerpoint/2010/main" val="199211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52794" y="3388321"/>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23606" y="1637601"/>
            <a:ext cx="6858003" cy="3582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935" y="857786"/>
            <a:ext cx="8300268"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0766" y="3071183"/>
            <a:ext cx="7432722" cy="2590027"/>
          </a:xfrm>
        </p:spPr>
        <p:txBody>
          <a:bodyPr anchor="t">
            <a:normAutofit/>
          </a:bodyPr>
          <a:lstStyle/>
          <a:p>
            <a:pPr algn="l">
              <a:lnSpc>
                <a:spcPct val="90000"/>
              </a:lnSpc>
            </a:pPr>
            <a:r>
              <a:rPr lang="en-US" sz="5400" dirty="0"/>
              <a:t>Wildlife Image Classification for Conservation Monitoring</a:t>
            </a:r>
          </a:p>
        </p:txBody>
      </p:sp>
      <p:sp>
        <p:nvSpPr>
          <p:cNvPr id="3" name="Subtitle 2"/>
          <p:cNvSpPr>
            <a:spLocks noGrp="1"/>
          </p:cNvSpPr>
          <p:nvPr>
            <p:ph type="subTitle" idx="1"/>
          </p:nvPr>
        </p:nvSpPr>
        <p:spPr>
          <a:xfrm>
            <a:off x="740766" y="1553518"/>
            <a:ext cx="7432721" cy="1281733"/>
          </a:xfrm>
        </p:spPr>
        <p:txBody>
          <a:bodyPr anchor="b">
            <a:normAutofit/>
          </a:bodyPr>
          <a:lstStyle/>
          <a:p>
            <a:pPr algn="l">
              <a:lnSpc>
                <a:spcPct val="90000"/>
              </a:lnSpc>
            </a:pPr>
            <a:r>
              <a:rPr lang="en-US" sz="2700" dirty="0"/>
              <a:t>CNNs, Transfer Learning, and Traditional ML Models</a:t>
            </a:r>
          </a:p>
          <a:p>
            <a:pPr algn="l">
              <a:lnSpc>
                <a:spcPct val="90000"/>
              </a:lnSpc>
            </a:pPr>
            <a:r>
              <a:rPr lang="en-US" sz="2700" dirty="0"/>
              <a:t>Hayden Chu</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43057" y="3385173"/>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r>
              <a:rPr lang="en-US" sz="4700"/>
              <a:t>Motivation &amp; Goal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rmAutofit/>
          </a:bodyPr>
          <a:lstStyle/>
          <a:p>
            <a:r>
              <a:rPr lang="en-US" sz="2100"/>
              <a:t>Why Classify Wildlife Images?</a:t>
            </a:r>
          </a:p>
          <a:p>
            <a:r>
              <a:rPr lang="en-US" sz="2100"/>
              <a:t>- Track biodiversity, estimate abundance</a:t>
            </a:r>
          </a:p>
          <a:p>
            <a:r>
              <a:rPr lang="en-US" sz="2100"/>
              <a:t>- Many rare species have very few images</a:t>
            </a:r>
          </a:p>
          <a:p>
            <a:r>
              <a:rPr lang="en-US" sz="2100"/>
              <a:t>Challenges:</a:t>
            </a:r>
          </a:p>
          <a:p>
            <a:r>
              <a:rPr lang="en-US" sz="2100"/>
              <a:t>- Small, imbalanced datasets</a:t>
            </a:r>
          </a:p>
          <a:p>
            <a:r>
              <a:rPr lang="en-US" sz="2100"/>
              <a:t>- Visually similar species</a:t>
            </a:r>
          </a:p>
          <a:p>
            <a:r>
              <a:rPr lang="en-US" sz="2100"/>
              <a:t>Goal:</a:t>
            </a:r>
          </a:p>
          <a:p>
            <a:r>
              <a:rPr lang="en-US" sz="2100"/>
              <a:t>- Compare deep learning vs. traditional ML for species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7" y="2732147"/>
            <a:ext cx="5860051" cy="395784"/>
            <a:chOff x="6081624" y="1998368"/>
            <a:chExt cx="5613457" cy="782175"/>
          </a:xfrm>
          <a:solidFill>
            <a:schemeClr val="accent4"/>
          </a:solidFill>
        </p:grpSpPr>
        <p:sp>
          <p:nvSpPr>
            <p:cNvPr id="21" name="Rectangle 2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517897"/>
            <a:ext cx="8333796"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768" y="922644"/>
            <a:ext cx="3780214" cy="1169585"/>
          </a:xfrm>
        </p:spPr>
        <p:txBody>
          <a:bodyPr anchor="b">
            <a:normAutofit/>
          </a:bodyPr>
          <a:lstStyle/>
          <a:p>
            <a:r>
              <a:rPr lang="en-US" sz="3500"/>
              <a:t>Methods Overview</a:t>
            </a:r>
          </a:p>
        </p:txBody>
      </p:sp>
      <p:sp>
        <p:nvSpPr>
          <p:cNvPr id="26" name="Rectangle 2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1785" y="2263365"/>
            <a:ext cx="37033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1786" y="2508105"/>
            <a:ext cx="3780214" cy="3632493"/>
          </a:xfrm>
        </p:spPr>
        <p:txBody>
          <a:bodyPr anchor="ctr">
            <a:normAutofit/>
          </a:bodyPr>
          <a:lstStyle/>
          <a:p>
            <a:pPr>
              <a:lnSpc>
                <a:spcPct val="90000"/>
              </a:lnSpc>
            </a:pPr>
            <a:r>
              <a:rPr lang="en-US" sz="1400" dirty="0"/>
              <a:t>We tested three types of models: a convolutional neural network (CNN), a transfer learning model using </a:t>
            </a:r>
            <a:r>
              <a:rPr lang="en-US" sz="1400" dirty="0" err="1"/>
              <a:t>Xception</a:t>
            </a:r>
            <a:r>
              <a:rPr lang="en-US" sz="1400" dirty="0"/>
              <a:t>, and two traditional classifiers—Random Forest and K-Nearest Neighbors.</a:t>
            </a:r>
          </a:p>
          <a:p>
            <a:pPr marL="0" indent="0">
              <a:lnSpc>
                <a:spcPct val="90000"/>
              </a:lnSpc>
              <a:buNone/>
            </a:pPr>
            <a:endParaRPr lang="en-US" sz="1400" dirty="0"/>
          </a:p>
          <a:p>
            <a:pPr>
              <a:lnSpc>
                <a:spcPct val="90000"/>
              </a:lnSpc>
            </a:pPr>
            <a:r>
              <a:rPr lang="en-US" sz="1400" dirty="0"/>
              <a:t>Image augmentation was used to simulate visual diversity in rare species. For Random Forest and KNN, we extracted features from the frozen layers of the </a:t>
            </a:r>
            <a:r>
              <a:rPr lang="en-US" sz="1400" dirty="0" err="1"/>
              <a:t>Xception</a:t>
            </a:r>
            <a:r>
              <a:rPr lang="en-US" sz="1400" dirty="0"/>
              <a:t> model.</a:t>
            </a:r>
          </a:p>
          <a:p>
            <a:pPr>
              <a:lnSpc>
                <a:spcPct val="90000"/>
              </a:lnSpc>
            </a:pPr>
            <a:endParaRPr lang="en-US" sz="1400" dirty="0"/>
          </a:p>
        </p:txBody>
      </p:sp>
      <p:pic>
        <p:nvPicPr>
          <p:cNvPr id="4" name="Picture 3" descr="A collage of a lion&#10;&#10;AI-generated content may be incorrect.">
            <a:extLst>
              <a:ext uri="{FF2B5EF4-FFF2-40B4-BE49-F238E27FC236}">
                <a16:creationId xmlns:a16="http://schemas.microsoft.com/office/drawing/2014/main" id="{635D74F5-CB54-3FFB-FAC3-8D03A19E6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000" y="1114353"/>
            <a:ext cx="3291840" cy="1901037"/>
          </a:xfrm>
          <a:prstGeom prst="rect">
            <a:avLst/>
          </a:prstGeom>
        </p:spPr>
      </p:pic>
      <p:pic>
        <p:nvPicPr>
          <p:cNvPr id="5" name="Picture 4" descr="A red arrow pointing to a black line&#10;&#10;AI-generated content may be incorrect.">
            <a:extLst>
              <a:ext uri="{FF2B5EF4-FFF2-40B4-BE49-F238E27FC236}">
                <a16:creationId xmlns:a16="http://schemas.microsoft.com/office/drawing/2014/main" id="{467C933F-2368-9353-0F09-054326A34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000" y="4507673"/>
            <a:ext cx="3291840" cy="715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US" sz="4200"/>
              <a:t>Key Results - Monkeys Dataset</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3398174" cy="3639450"/>
          </a:xfrm>
        </p:spPr>
        <p:txBody>
          <a:bodyPr anchor="ctr">
            <a:normAutofit/>
          </a:bodyPr>
          <a:lstStyle/>
          <a:p>
            <a:r>
              <a:rPr lang="en-US" sz="1700"/>
              <a:t>Performance:</a:t>
            </a:r>
          </a:p>
          <a:p>
            <a:r>
              <a:rPr lang="en-US" sz="1700"/>
              <a:t>- Custom CNN Accuracy: ~12%</a:t>
            </a:r>
          </a:p>
          <a:p>
            <a:r>
              <a:rPr lang="en-US" sz="1700"/>
              <a:t>- Transfer Model Accuracy: ~10%</a:t>
            </a:r>
          </a:p>
          <a:p>
            <a:r>
              <a:rPr lang="en-US" sz="1700"/>
              <a:t>- Random Forest: ~10%</a:t>
            </a:r>
          </a:p>
          <a:p>
            <a:r>
              <a:rPr lang="en-US" sz="1700"/>
              <a:t>- KNN: ~7%</a:t>
            </a:r>
          </a:p>
          <a:p>
            <a:r>
              <a:rPr lang="en-US" sz="1700"/>
              <a:t>Challenges:</a:t>
            </a:r>
          </a:p>
          <a:p>
            <a:r>
              <a:rPr lang="en-US" sz="1700"/>
              <a:t>- Very limited images (10 per species)</a:t>
            </a:r>
          </a:p>
          <a:p>
            <a:r>
              <a:rPr lang="en-US" sz="1700"/>
              <a:t>- Generalization difficulties</a:t>
            </a:r>
          </a:p>
        </p:txBody>
      </p:sp>
      <p:pic>
        <p:nvPicPr>
          <p:cNvPr id="4" name="Picture 3" descr="A screenshot of a computer screen&#10;&#10;AI-generated content may be incorrect.">
            <a:extLst>
              <a:ext uri="{FF2B5EF4-FFF2-40B4-BE49-F238E27FC236}">
                <a16:creationId xmlns:a16="http://schemas.microsoft.com/office/drawing/2014/main" id="{EB683407-DCAE-E3B8-D87A-47BB11241A19}"/>
              </a:ext>
            </a:extLst>
          </p:cNvPr>
          <p:cNvPicPr>
            <a:picLocks noChangeAspect="1"/>
          </p:cNvPicPr>
          <p:nvPr/>
        </p:nvPicPr>
        <p:blipFill>
          <a:blip r:embed="rId3"/>
          <a:stretch>
            <a:fillRect/>
          </a:stretch>
        </p:blipFill>
        <p:spPr>
          <a:xfrm>
            <a:off x="4433649" y="2945974"/>
            <a:ext cx="3862707" cy="2790805"/>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7" y="2732147"/>
            <a:ext cx="5860051" cy="395784"/>
            <a:chOff x="6081624" y="1998368"/>
            <a:chExt cx="5613457" cy="782175"/>
          </a:xfrm>
          <a:solidFill>
            <a:schemeClr val="accent4"/>
          </a:solidFill>
        </p:grpSpPr>
        <p:sp>
          <p:nvSpPr>
            <p:cNvPr id="45" name="Rectangle 4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517897"/>
            <a:ext cx="8333796"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768" y="922644"/>
            <a:ext cx="3780214" cy="1169585"/>
          </a:xfrm>
        </p:spPr>
        <p:txBody>
          <a:bodyPr anchor="b">
            <a:normAutofit/>
          </a:bodyPr>
          <a:lstStyle/>
          <a:p>
            <a:r>
              <a:rPr lang="en-US" sz="3500" dirty="0"/>
              <a:t>Key Results - Birds Dataset</a:t>
            </a:r>
          </a:p>
        </p:txBody>
      </p:sp>
      <p:sp>
        <p:nvSpPr>
          <p:cNvPr id="50" name="Rectangle 4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1785" y="2263365"/>
            <a:ext cx="37033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1786" y="2508105"/>
            <a:ext cx="3780214" cy="3632493"/>
          </a:xfrm>
        </p:spPr>
        <p:txBody>
          <a:bodyPr anchor="ctr">
            <a:normAutofit/>
          </a:bodyPr>
          <a:lstStyle/>
          <a:p>
            <a:r>
              <a:rPr lang="en-US" sz="1700" dirty="0"/>
              <a:t>Performance:</a:t>
            </a:r>
          </a:p>
          <a:p>
            <a:r>
              <a:rPr lang="en-US" sz="1700" dirty="0"/>
              <a:t>- Transfer Learning Accuracy: ~84%</a:t>
            </a:r>
          </a:p>
          <a:p>
            <a:r>
              <a:rPr lang="en-US" sz="1700" dirty="0"/>
              <a:t>- Strong generalization across 500 species</a:t>
            </a:r>
          </a:p>
          <a:p>
            <a:r>
              <a:rPr lang="en-US" sz="1700" dirty="0"/>
              <a:t>Highlights:</a:t>
            </a:r>
          </a:p>
          <a:p>
            <a:r>
              <a:rPr lang="en-US" sz="1700" dirty="0"/>
              <a:t>- Pre-trained models were crucial</a:t>
            </a:r>
          </a:p>
        </p:txBody>
      </p:sp>
      <p:pic>
        <p:nvPicPr>
          <p:cNvPr id="5" name="Picture 4">
            <a:extLst>
              <a:ext uri="{FF2B5EF4-FFF2-40B4-BE49-F238E27FC236}">
                <a16:creationId xmlns:a16="http://schemas.microsoft.com/office/drawing/2014/main" id="{84FF4A87-FD0C-CD61-D283-B55404AA2ED7}"/>
              </a:ext>
            </a:extLst>
          </p:cNvPr>
          <p:cNvPicPr>
            <a:picLocks noChangeAspect="1"/>
          </p:cNvPicPr>
          <p:nvPr/>
        </p:nvPicPr>
        <p:blipFill>
          <a:blip r:embed="rId3"/>
          <a:stretch>
            <a:fillRect/>
          </a:stretch>
        </p:blipFill>
        <p:spPr>
          <a:xfrm>
            <a:off x="5277221" y="774285"/>
            <a:ext cx="3157398" cy="2581173"/>
          </a:xfrm>
          <a:prstGeom prst="rect">
            <a:avLst/>
          </a:prstGeom>
        </p:spPr>
      </p:pic>
      <p:pic>
        <p:nvPicPr>
          <p:cNvPr id="4" name="Picture 3">
            <a:extLst>
              <a:ext uri="{FF2B5EF4-FFF2-40B4-BE49-F238E27FC236}">
                <a16:creationId xmlns:a16="http://schemas.microsoft.com/office/drawing/2014/main" id="{B5FE8FE2-D379-125E-78EA-7582692633AB}"/>
              </a:ext>
            </a:extLst>
          </p:cNvPr>
          <p:cNvPicPr>
            <a:picLocks noChangeAspect="1"/>
          </p:cNvPicPr>
          <p:nvPr/>
        </p:nvPicPr>
        <p:blipFill>
          <a:blip r:embed="rId4"/>
          <a:stretch>
            <a:fillRect/>
          </a:stretch>
        </p:blipFill>
        <p:spPr>
          <a:xfrm>
            <a:off x="5242687" y="3575074"/>
            <a:ext cx="3226466" cy="25811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CA9B2-C1DA-061B-989B-D3C1AF77BDA5}"/>
              </a:ext>
            </a:extLst>
          </p:cNvPr>
          <p:cNvSpPr>
            <a:spLocks noGrp="1"/>
          </p:cNvSpPr>
          <p:nvPr>
            <p:ph type="title"/>
          </p:nvPr>
        </p:nvSpPr>
        <p:spPr>
          <a:xfrm>
            <a:off x="595246" y="386930"/>
            <a:ext cx="7549592" cy="1298448"/>
          </a:xfrm>
        </p:spPr>
        <p:txBody>
          <a:bodyPr anchor="b">
            <a:normAutofit/>
          </a:bodyPr>
          <a:lstStyle/>
          <a:p>
            <a:r>
              <a:rPr lang="en-US" sz="4400" dirty="0"/>
              <a:t>Key Results - Birds Dataset</a:t>
            </a:r>
            <a:endParaRPr lang="en-US" sz="4200" dirty="0"/>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2D3F272-8CA7-94BD-76D2-656A855BB75B}"/>
              </a:ext>
            </a:extLst>
          </p:cNvPr>
          <p:cNvSpPr>
            <a:spLocks noGrp="1" noChangeArrowheads="1"/>
          </p:cNvSpPr>
          <p:nvPr>
            <p:ph idx="1"/>
          </p:nvPr>
        </p:nvSpPr>
        <p:spPr bwMode="auto">
          <a:xfrm>
            <a:off x="428997" y="2517349"/>
            <a:ext cx="3398174"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lnSpcReduction="20000"/>
          </a:bodyPr>
          <a:lstStyle/>
          <a:p>
            <a:pPr marR="0" lvl="0" fontAlgn="base">
              <a:lnSpc>
                <a:spcPct val="90000"/>
              </a:lnSpc>
              <a:spcAft>
                <a:spcPts val="600"/>
              </a:spcAft>
              <a:buClrTx/>
              <a:buSzTx/>
              <a:tabLst/>
            </a:pPr>
            <a:r>
              <a:rPr lang="en-US" altLang="en-US" sz="1700" dirty="0"/>
              <a:t>Model correctly identified species like Ovenbird, Mallard Duck, and Crested Nuthatch, showing it learned meaningful visual features (e.g., plumage, beak, posture).</a:t>
            </a:r>
          </a:p>
          <a:p>
            <a:pPr marR="0" lvl="0" fontAlgn="base">
              <a:lnSpc>
                <a:spcPct val="90000"/>
              </a:lnSpc>
              <a:spcAft>
                <a:spcPts val="600"/>
              </a:spcAft>
              <a:buClrTx/>
              <a:buSzTx/>
              <a:tabLst/>
            </a:pPr>
            <a:endParaRPr lang="en-US" altLang="en-US" sz="1700" dirty="0"/>
          </a:p>
          <a:p>
            <a:pPr marR="0" lvl="0" fontAlgn="base">
              <a:lnSpc>
                <a:spcPct val="90000"/>
              </a:lnSpc>
              <a:spcAft>
                <a:spcPts val="600"/>
              </a:spcAft>
              <a:buClrTx/>
              <a:buSzTx/>
              <a:tabLst/>
            </a:pPr>
            <a:r>
              <a:rPr lang="en-US" altLang="en-US" sz="1700" dirty="0"/>
              <a:t>Misclassifications occurred mostly between visually similar species, such as Red Legged Honeycreeper and Fire Tailed </a:t>
            </a:r>
            <a:r>
              <a:rPr lang="en-US" altLang="en-US" sz="1700" dirty="0" err="1"/>
              <a:t>Myzornis</a:t>
            </a:r>
            <a:r>
              <a:rPr lang="en-US" altLang="en-US" sz="1700" dirty="0"/>
              <a:t>, indicating challenges with subtle differences.</a:t>
            </a:r>
          </a:p>
          <a:p>
            <a:pPr marR="0" lvl="0" fontAlgn="base">
              <a:lnSpc>
                <a:spcPct val="90000"/>
              </a:lnSpc>
              <a:spcAft>
                <a:spcPts val="600"/>
              </a:spcAft>
              <a:buClrTx/>
              <a:buSzTx/>
              <a:tabLst/>
            </a:pPr>
            <a:endParaRPr lang="en-US" altLang="en-US" sz="1700" dirty="0"/>
          </a:p>
          <a:p>
            <a:pPr marR="0" lvl="0" fontAlgn="base">
              <a:lnSpc>
                <a:spcPct val="90000"/>
              </a:lnSpc>
              <a:spcAft>
                <a:spcPts val="600"/>
              </a:spcAft>
              <a:buClrTx/>
              <a:buSzTx/>
              <a:tabLst/>
            </a:pPr>
            <a:r>
              <a:rPr lang="en-US" altLang="en-US" sz="1700" dirty="0"/>
              <a:t>Shows strong overall performance, but highlights common limits in fine-grained classification tasks.</a:t>
            </a:r>
          </a:p>
        </p:txBody>
      </p:sp>
      <p:pic>
        <p:nvPicPr>
          <p:cNvPr id="6" name="Picture 5" descr="A collage of different birds&#10;&#10;AI-generated content may be incorrect.">
            <a:extLst>
              <a:ext uri="{FF2B5EF4-FFF2-40B4-BE49-F238E27FC236}">
                <a16:creationId xmlns:a16="http://schemas.microsoft.com/office/drawing/2014/main" id="{07639CA5-BF4B-80D2-257A-097397BF78F0}"/>
              </a:ext>
            </a:extLst>
          </p:cNvPr>
          <p:cNvPicPr>
            <a:picLocks noChangeAspect="1"/>
          </p:cNvPicPr>
          <p:nvPr/>
        </p:nvPicPr>
        <p:blipFill>
          <a:blip r:embed="rId3"/>
          <a:stretch>
            <a:fillRect/>
          </a:stretch>
        </p:blipFill>
        <p:spPr>
          <a:xfrm>
            <a:off x="4433649" y="3119796"/>
            <a:ext cx="3862707" cy="2443162"/>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25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dirty="0"/>
              <a:t>Discussion - Lessons Learned</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r>
              <a:rPr lang="en-US" sz="1900"/>
              <a:t>Deep Learning:</a:t>
            </a:r>
          </a:p>
          <a:p>
            <a:r>
              <a:rPr lang="en-US" sz="1900"/>
              <a:t>- Outperforms traditional ML for complex image tasks</a:t>
            </a:r>
          </a:p>
          <a:p>
            <a:r>
              <a:rPr lang="en-US" sz="1900"/>
              <a:t>Transfer Learning:</a:t>
            </a:r>
          </a:p>
          <a:p>
            <a:r>
              <a:rPr lang="en-US" sz="1900"/>
              <a:t>- Great for small datasets</a:t>
            </a:r>
          </a:p>
          <a:p>
            <a:r>
              <a:rPr lang="en-US" sz="1900"/>
              <a:t>- Improves accuracy and training speed</a:t>
            </a:r>
          </a:p>
          <a:p>
            <a:r>
              <a:rPr lang="en-US" sz="1900"/>
              <a:t>Traditional ML:</a:t>
            </a:r>
          </a:p>
          <a:p>
            <a:r>
              <a:rPr lang="en-US" sz="1900"/>
              <a:t>- Inadequate for fine-grained species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097280"/>
            <a:ext cx="2847230" cy="4666207"/>
          </a:xfrm>
        </p:spPr>
        <p:txBody>
          <a:bodyPr anchor="ctr">
            <a:normAutofit/>
          </a:bodyPr>
          <a:lstStyle/>
          <a:p>
            <a:r>
              <a:rPr lang="en-US" sz="4200"/>
              <a:t>Conclusion &amp; Future Work</a:t>
            </a:r>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932" y="5945955"/>
            <a:ext cx="9082028"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59BC52F-99C1-099B-E788-BD9C37488F33}"/>
              </a:ext>
            </a:extLst>
          </p:cNvPr>
          <p:cNvGraphicFramePr>
            <a:graphicFrameLocks noGrp="1"/>
          </p:cNvGraphicFramePr>
          <p:nvPr>
            <p:ph idx="1"/>
            <p:extLst>
              <p:ext uri="{D42A27DB-BD31-4B8C-83A1-F6EECF244321}">
                <p14:modId xmlns:p14="http://schemas.microsoft.com/office/powerpoint/2010/main" val="149155822"/>
              </p:ext>
            </p:extLst>
          </p:nvPr>
        </p:nvGraphicFramePr>
        <p:xfrm>
          <a:off x="4073652" y="1014153"/>
          <a:ext cx="4438638"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411</TotalTime>
  <Words>955</Words>
  <Application>Microsoft Office PowerPoint</Application>
  <PresentationFormat>On-screen Show (4:3)</PresentationFormat>
  <Paragraphs>78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Calibri</vt:lpstr>
      <vt:lpstr>Office Theme</vt:lpstr>
      <vt:lpstr>Wildlife Image Classification for Conservation Monitoring</vt:lpstr>
      <vt:lpstr>Motivation &amp; Goal</vt:lpstr>
      <vt:lpstr>Methods Overview</vt:lpstr>
      <vt:lpstr>Key Results - Monkeys Dataset</vt:lpstr>
      <vt:lpstr>Key Results - Birds Dataset</vt:lpstr>
      <vt:lpstr>Key Results - Birds Dataset</vt:lpstr>
      <vt:lpstr>Discussion - Lessons Learned</vt:lpstr>
      <vt:lpstr>Conclusion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Chu, Hayden Hayden</cp:lastModifiedBy>
  <cp:revision>9</cp:revision>
  <dcterms:created xsi:type="dcterms:W3CDTF">2013-01-27T09:14:16Z</dcterms:created>
  <dcterms:modified xsi:type="dcterms:W3CDTF">2025-04-28T02:13:06Z</dcterms:modified>
  <cp:category/>
</cp:coreProperties>
</file>