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483" r:id="rId3"/>
    <p:sldId id="391" r:id="rId4"/>
    <p:sldId id="395" r:id="rId5"/>
    <p:sldId id="397" r:id="rId6"/>
    <p:sldId id="398" r:id="rId7"/>
    <p:sldId id="484" r:id="rId8"/>
    <p:sldId id="485" r:id="rId9"/>
    <p:sldId id="486" r:id="rId10"/>
    <p:sldId id="4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87"/>
    <p:restoredTop sz="82993"/>
  </p:normalViewPr>
  <p:slideViewPr>
    <p:cSldViewPr snapToGrid="0" snapToObjects="1">
      <p:cViewPr varScale="1">
        <p:scale>
          <a:sx n="105" d="100"/>
          <a:sy n="105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CB1786-F027-DF45-A8BE-672524926B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A9502-0878-9A48-8022-A0104A92E45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B7B39-3CCB-174A-8CEB-583E5D480F55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4C9BD3-06CF-D749-B09F-496E01D7DB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CC1E730-CB37-A44C-A8DB-E892F160D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DA1E2-B8B7-1B49-A9A1-0CE30979C9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D9386-B6AE-EE46-9E90-11B0746F29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88641-79C6-CA46-A5B1-D5F48559B8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A9D3-C2D3-A74A-947F-9DFD30FEF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F6F58-B551-A74A-9689-F53C74F0F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BD206-880C-7845-AB99-56E69E8F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16CC-FFA2-E643-8833-F77115045BE2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83D19-FF60-824B-AF0A-F56A603D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0FBFF-6926-B343-8690-7DF7011A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09C4-7559-8A41-8643-D8CE945A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4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4C7A-E39C-1A4D-879B-15B1F75A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8104C-3616-E440-B74D-1BAF2C212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F2F56-3DCA-9B45-8176-452576F0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16CC-FFA2-E643-8833-F77115045BE2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4AF59-1159-EE42-8FA2-D33C0FF3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C8B9A-BF44-964C-AEF3-CE112266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09C4-7559-8A41-8643-D8CE945A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5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8E59B-BBC9-5B46-9492-0C328F492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108F0-98B1-9447-9754-AF8FA6BFC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F121D-39A6-5C4E-B0F7-FB62CD7D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16CC-FFA2-E643-8833-F77115045BE2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E2C31-EF25-C54D-8043-E91167FCD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CE88B-04F3-4A4C-A16D-06FD2679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09C4-7559-8A41-8643-D8CE945A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2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5CC3-27AB-0541-9072-843DFA3B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BF880-F66B-C14D-B447-97B020B02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EDF5D-0A42-F948-8092-688C9C4C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16CC-FFA2-E643-8833-F77115045BE2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86B93-A361-B54D-AEC3-A28B5CCF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F19D-CFD9-8245-BADB-7D8E71B5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09C4-7559-8A41-8643-D8CE945A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0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0FD0-9A33-EB4A-AD7F-E7A1129F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AA1D4-924B-AC45-9783-BC544E44E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9CBD4-A262-7F49-8904-CF50548F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16CC-FFA2-E643-8833-F77115045BE2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94DB5-D104-9C46-8440-F67A863F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10615-51FC-5A40-8F61-83282FDC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09C4-7559-8A41-8643-D8CE945A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0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B7A6-1B7C-0943-B2F7-24EF32A4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30A4C-F00D-1747-A1E1-D368C91FC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20B36-E43E-764C-9312-6BF68F261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F05CA-FFDE-3848-88CA-1CC2A8FA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16CC-FFA2-E643-8833-F77115045BE2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130B3-66BC-8844-83E3-FB53F3D8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D15A2-8878-A241-B7EE-62FCF410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09C4-7559-8A41-8643-D8CE945A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8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0F7F-826E-5344-A3C7-B1EF10C7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09234-FDF3-EF42-87AE-9A3646E6B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4882A-6C29-F844-8B0F-FD648FE9F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2D53D-DA86-DA43-A61C-20190751C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A8E1A-04A4-104F-9809-EBE17E13F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70D15E-1563-5044-BA30-724DFE3D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16CC-FFA2-E643-8833-F77115045BE2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467F1-059B-0940-B394-3B788C32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ABC29-2ECF-D548-A230-E2ACCCD9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09C4-7559-8A41-8643-D8CE945A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8227-63AA-9C48-B21A-C83E99C7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A6779-1133-9D40-B5A0-695F1605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16CC-FFA2-E643-8833-F77115045BE2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0EF3B-CDDE-9C46-B399-F90CA1F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FCFA5-A03D-C24F-8947-0A24A04E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09C4-7559-8A41-8643-D8CE945A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0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2E4A7-696C-0244-A6C6-B8F7FCA3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16CC-FFA2-E643-8833-F77115045BE2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E8639-7220-1744-B1A0-E3B15FB1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B671A-1C55-134B-94B3-C5BEEF06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09C4-7559-8A41-8643-D8CE945A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7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1463-243A-794C-87F7-5B525B87E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2679A-45A0-EA47-95A7-41F35EFC4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51D15-A055-5448-934F-AC1D4C840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84299-E469-B84D-BDC2-1F3123E7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16CC-FFA2-E643-8833-F77115045BE2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C8BF2-02B3-2548-9C94-0BF8D238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27666-8903-C142-A266-66C50159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09C4-7559-8A41-8643-D8CE945A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0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15C0-8D20-C843-B027-282B6159B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3D1E45-59EA-4B42-9F44-E8615D233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A393F-B1FB-8143-9D3D-F43AD7D2B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F073E-FE64-D54C-9D79-F24C347A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16CC-FFA2-E643-8833-F77115045BE2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57DD3-1430-2A43-83DD-511FDD4D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8786E-941A-D342-B04F-D5D99F2E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09C4-7559-8A41-8643-D8CE945A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1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EBB327-519A-FF49-8B8C-AC645F66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B2C67-966C-2049-89EF-5469DA3DF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8FC4C-26C9-D545-A326-9B23CDF9A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316CC-FFA2-E643-8833-F77115045BE2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A1DD8-93D9-7E44-AFDC-B32D97DEF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2F743-6CA4-014E-9C67-FC4032C0A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D09C4-7559-8A41-8643-D8CE945A1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8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numeristical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numeristical/resources" TargetMode="Externa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numeristical/resour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numeristical" TargetMode="External"/><Relationship Id="rId2" Type="http://schemas.openxmlformats.org/officeDocument/2006/relationships/hyperlink" Target="http://www.numeristical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275A1-0F5B-064A-9FB7-25E15E51C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15446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200" kern="1200" dirty="0">
                <a:latin typeface="+mj-lt"/>
                <a:ea typeface="+mj-ea"/>
                <a:cs typeface="+mj-cs"/>
              </a:rPr>
              <a:t>Calibration</a:t>
            </a:r>
            <a:br>
              <a:rPr lang="en-US" sz="5200" kern="1200" dirty="0">
                <a:latin typeface="+mj-lt"/>
                <a:ea typeface="+mj-ea"/>
                <a:cs typeface="+mj-cs"/>
              </a:rPr>
            </a:br>
            <a:r>
              <a:rPr lang="en-US" sz="5200" kern="1200" dirty="0">
                <a:latin typeface="+mj-lt"/>
                <a:ea typeface="+mj-ea"/>
                <a:cs typeface="+mj-cs"/>
              </a:rPr>
              <a:t>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9E7BA-3FEF-DA40-82B5-F676BB9A1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0" y="2519441"/>
            <a:ext cx="4978399" cy="154462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 dirty="0"/>
              <a:t>Brian </a:t>
            </a:r>
            <a:r>
              <a:rPr lang="en-US" b="1" dirty="0" err="1"/>
              <a:t>Lucena</a:t>
            </a:r>
            <a:endParaRPr lang="en-US" b="1" dirty="0"/>
          </a:p>
          <a:p>
            <a:pPr algn="l"/>
            <a:r>
              <a:rPr lang="en-US" b="1" dirty="0" err="1"/>
              <a:t>Numeristical</a:t>
            </a:r>
            <a:endParaRPr lang="en-US" b="1" dirty="0"/>
          </a:p>
          <a:p>
            <a:pPr algn="l"/>
            <a:r>
              <a:rPr lang="en-US" dirty="0">
                <a:hlinkClick r:id="rId2"/>
              </a:rPr>
              <a:t>www.numeristical.com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6" name="Graphic 25" descr="Statistics">
            <a:extLst>
              <a:ext uri="{FF2B5EF4-FFF2-40B4-BE49-F238E27FC236}">
                <a16:creationId xmlns:a16="http://schemas.microsoft.com/office/drawing/2014/main" id="{D43B4042-1C83-4FB1-A37D-9258EC79A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28" name="Graphic 27" descr="Statistics">
            <a:extLst>
              <a:ext uri="{FF2B5EF4-FFF2-40B4-BE49-F238E27FC236}">
                <a16:creationId xmlns:a16="http://schemas.microsoft.com/office/drawing/2014/main" id="{154F6A34-7E59-4E66-88EE-C9297620F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3E2C454-B4D1-BF4D-82C9-5BBEF02F8E43}"/>
              </a:ext>
            </a:extLst>
          </p:cNvPr>
          <p:cNvSpPr txBox="1">
            <a:spLocks/>
          </p:cNvSpPr>
          <p:nvPr/>
        </p:nvSpPr>
        <p:spPr>
          <a:xfrm>
            <a:off x="2197100" y="4188861"/>
            <a:ext cx="8665078" cy="2058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While we are waiting…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dirty="0"/>
              <a:t>Clone / download repo at: </a:t>
            </a:r>
            <a:r>
              <a:rPr lang="en-US" dirty="0">
                <a:hlinkClick r:id="rId5"/>
              </a:rPr>
              <a:t>https://github.com/numeristical/resources</a:t>
            </a:r>
            <a:r>
              <a:rPr lang="en-US" dirty="0"/>
              <a:t> (ODSC West 2021)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dirty="0"/>
              <a:t>Install </a:t>
            </a:r>
            <a:r>
              <a:rPr lang="en-US" dirty="0" err="1"/>
              <a:t>ml_insights</a:t>
            </a:r>
            <a:r>
              <a:rPr lang="en-US" dirty="0"/>
              <a:t> (`pip install </a:t>
            </a:r>
            <a:r>
              <a:rPr lang="en-US" dirty="0" err="1"/>
              <a:t>ml_insights</a:t>
            </a:r>
            <a:r>
              <a:rPr lang="en-US" dirty="0"/>
              <a:t>`)</a:t>
            </a:r>
          </a:p>
        </p:txBody>
      </p:sp>
    </p:spTree>
    <p:extLst>
      <p:ext uri="{BB962C8B-B14F-4D97-AF65-F5344CB8AC3E}">
        <p14:creationId xmlns:p14="http://schemas.microsoft.com/office/powerpoint/2010/main" val="4102896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FC80-D81A-634B-A379-70B267DD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4800" dirty="0"/>
              <a:t>To the Notebook!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D6A4-E9A3-E24A-AA06-002F6B24D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97" y="1804416"/>
            <a:ext cx="7858727" cy="44260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Clone the repo at: </a:t>
            </a:r>
            <a:r>
              <a:rPr lang="en-US" sz="3200" dirty="0">
                <a:hlinkClick r:id="rId2"/>
              </a:rPr>
              <a:t>https://github.com/numeristical/resources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Navigate to the folder: </a:t>
            </a:r>
          </a:p>
          <a:p>
            <a:pPr marL="0" indent="0">
              <a:buNone/>
            </a:pPr>
            <a:r>
              <a:rPr lang="en-US" sz="3200" dirty="0"/>
              <a:t>ODSC_West_2021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3200" dirty="0"/>
              <a:t>Open the notebook</a:t>
            </a:r>
            <a:r>
              <a:rPr lang="en-US" sz="3200"/>
              <a:t>: CW_</a:t>
            </a:r>
            <a:r>
              <a:rPr lang="en-US" sz="3200" dirty="0"/>
              <a:t>1.ipynb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ice">
            <a:extLst>
              <a:ext uri="{FF2B5EF4-FFF2-40B4-BE49-F238E27FC236}">
                <a16:creationId xmlns:a16="http://schemas.microsoft.com/office/drawing/2014/main" id="{3D62919E-8213-4451-AA4F-C79C5F07D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97B9-EC35-6C4F-9868-E3923BFA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me: Brian Lucena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A6D8B-0BF1-8B48-AF36-F7C431FD8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376653" cy="4351338"/>
          </a:xfrm>
        </p:spPr>
        <p:txBody>
          <a:bodyPr>
            <a:normAutofit/>
          </a:bodyPr>
          <a:lstStyle/>
          <a:p>
            <a:r>
              <a:rPr lang="en-US" dirty="0"/>
              <a:t>Consultant, Researcher, Educator</a:t>
            </a:r>
          </a:p>
          <a:p>
            <a:r>
              <a:rPr lang="en-US" dirty="0"/>
              <a:t>Principal at </a:t>
            </a:r>
            <a:r>
              <a:rPr lang="en-US" dirty="0" err="1"/>
              <a:t>Numeristical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www.numeristical.com</a:t>
            </a:r>
            <a:r>
              <a:rPr lang="en-US" sz="2000" dirty="0"/>
              <a:t>)</a:t>
            </a:r>
          </a:p>
          <a:p>
            <a:r>
              <a:rPr lang="en-US" dirty="0"/>
              <a:t>YouTube channel: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err="1">
                <a:hlinkClick r:id="rId3"/>
              </a:rPr>
              <a:t>www.youtube.com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numeristical</a:t>
            </a:r>
            <a:endParaRPr lang="en-US" sz="2000" dirty="0"/>
          </a:p>
          <a:p>
            <a:r>
              <a:rPr lang="en-US" dirty="0"/>
              <a:t>Machine Learning projects for various companies:  (large and small)</a:t>
            </a:r>
          </a:p>
          <a:p>
            <a:r>
              <a:rPr lang="en-US" dirty="0"/>
              <a:t>Creator of ML-Insights, </a:t>
            </a:r>
            <a:r>
              <a:rPr lang="en-US" dirty="0" err="1"/>
              <a:t>SplineCalib</a:t>
            </a:r>
            <a:r>
              <a:rPr lang="en-US" dirty="0"/>
              <a:t>, and </a:t>
            </a:r>
            <a:r>
              <a:rPr lang="en-US" dirty="0" err="1"/>
              <a:t>StructureBoost</a:t>
            </a:r>
            <a:endParaRPr lang="en-US" dirty="0"/>
          </a:p>
          <a:p>
            <a:r>
              <a:rPr lang="en-US" dirty="0"/>
              <a:t>Publish Research papers (recently in AISTATS)</a:t>
            </a:r>
          </a:p>
          <a:p>
            <a:r>
              <a:rPr lang="en-US" dirty="0"/>
              <a:t>Frequent Conference Presenter (ODSC, </a:t>
            </a:r>
            <a:r>
              <a:rPr lang="en-US" dirty="0" err="1"/>
              <a:t>PyData</a:t>
            </a:r>
            <a:r>
              <a:rPr lang="en-US" dirty="0"/>
              <a:t>)</a:t>
            </a:r>
          </a:p>
        </p:txBody>
      </p:sp>
      <p:pic>
        <p:nvPicPr>
          <p:cNvPr id="6" name="Content Placeholder 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DA79B991-3B48-8C41-B4B8-75BFB41DC5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454722" y="1825625"/>
            <a:ext cx="2899078" cy="4351338"/>
          </a:xfrm>
        </p:spPr>
      </p:pic>
    </p:spTree>
    <p:extLst>
      <p:ext uri="{BB962C8B-B14F-4D97-AF65-F5344CB8AC3E}">
        <p14:creationId xmlns:p14="http://schemas.microsoft.com/office/powerpoint/2010/main" val="180550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FC80-D81A-634B-A379-70B267DD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4800" dirty="0"/>
              <a:t>Workshop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D6A4-E9A3-E24A-AA06-002F6B24D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804417"/>
            <a:ext cx="7666195" cy="4143826"/>
          </a:xfrm>
        </p:spPr>
        <p:txBody>
          <a:bodyPr anchor="ctr">
            <a:normAutofit/>
          </a:bodyPr>
          <a:lstStyle/>
          <a:p>
            <a:r>
              <a:rPr lang="en-US" sz="3600" dirty="0"/>
              <a:t>Calibration: What? Why? How?</a:t>
            </a:r>
          </a:p>
          <a:p>
            <a:r>
              <a:rPr lang="en-US" sz="3600" dirty="0"/>
              <a:t>Assessing Calibration</a:t>
            </a:r>
          </a:p>
          <a:p>
            <a:r>
              <a:rPr lang="en-US" sz="3600" dirty="0"/>
              <a:t>Tools and Methods for Calibration</a:t>
            </a:r>
          </a:p>
          <a:p>
            <a:r>
              <a:rPr lang="en-US" sz="3600" dirty="0"/>
              <a:t>Advanced Topics in Calibration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ice">
            <a:extLst>
              <a:ext uri="{FF2B5EF4-FFF2-40B4-BE49-F238E27FC236}">
                <a16:creationId xmlns:a16="http://schemas.microsoft.com/office/drawing/2014/main" id="{3D62919E-8213-4451-AA4F-C79C5F07D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D29EBD-2B79-A045-9C1F-B376242E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Types of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66F8-0BC7-E04D-8DF7-461903629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8" y="2421682"/>
            <a:ext cx="7323918" cy="3639289"/>
          </a:xfrm>
        </p:spPr>
        <p:txBody>
          <a:bodyPr anchor="ctr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“</a:t>
            </a:r>
            <a:r>
              <a:rPr lang="en-US" sz="2400" b="1" dirty="0">
                <a:solidFill>
                  <a:srgbClr val="000000"/>
                </a:solidFill>
              </a:rPr>
              <a:t>Hard” Prediction: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0000"/>
                </a:solidFill>
              </a:rPr>
              <a:t>	Predict the </a:t>
            </a:r>
            <a:r>
              <a:rPr lang="en-US" sz="2400" i="1" dirty="0">
                <a:solidFill>
                  <a:srgbClr val="000000"/>
                </a:solidFill>
              </a:rPr>
              <a:t>exact value </a:t>
            </a:r>
            <a:r>
              <a:rPr lang="en-US" sz="2400" dirty="0">
                <a:solidFill>
                  <a:srgbClr val="000000"/>
                </a:solidFill>
              </a:rPr>
              <a:t>of y given x. 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0000"/>
                </a:solidFill>
              </a:rPr>
              <a:t>“Ranking” Prediction: </a:t>
            </a:r>
            <a:r>
              <a:rPr lang="en-US" sz="2400" dirty="0">
                <a:solidFill>
                  <a:srgbClr val="000000"/>
                </a:solidFill>
              </a:rPr>
              <a:t>(binary classification)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0000"/>
                </a:solidFill>
              </a:rPr>
              <a:t>	Provide a </a:t>
            </a:r>
            <a:r>
              <a:rPr lang="en-US" sz="2400" i="1" dirty="0">
                <a:solidFill>
                  <a:srgbClr val="000000"/>
                </a:solidFill>
              </a:rPr>
              <a:t>score</a:t>
            </a:r>
            <a:r>
              <a:rPr lang="en-US" sz="2400" dirty="0">
                <a:solidFill>
                  <a:srgbClr val="000000"/>
                </a:solidFill>
              </a:rPr>
              <a:t> for x, where higher score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</a:rPr>
              <a:t>	means it is more likely that y is True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0000"/>
                </a:solidFill>
              </a:rPr>
              <a:t>“Probabilistic” Prediction: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0000"/>
                </a:solidFill>
              </a:rPr>
              <a:t>	Predict the </a:t>
            </a:r>
            <a:r>
              <a:rPr lang="en-US" sz="2400" i="1" dirty="0">
                <a:solidFill>
                  <a:srgbClr val="000000"/>
                </a:solidFill>
              </a:rPr>
              <a:t>probabilities</a:t>
            </a:r>
            <a:r>
              <a:rPr lang="en-US" sz="2400" dirty="0">
                <a:solidFill>
                  <a:srgbClr val="000000"/>
                </a:solidFill>
              </a:rPr>
              <a:t> on y given x.</a:t>
            </a:r>
          </a:p>
        </p:txBody>
      </p:sp>
      <p:sp>
        <p:nvSpPr>
          <p:cNvPr id="2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9268AACA-3676-4D90-AAE0-F7ACC1FA1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4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D29EBD-2B79-A045-9C1F-B376242E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39" y="802955"/>
            <a:ext cx="6870133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Types of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66F8-0BC7-E04D-8DF7-461903629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8" y="2421682"/>
            <a:ext cx="7323918" cy="3639289"/>
          </a:xfrm>
        </p:spPr>
        <p:txBody>
          <a:bodyPr anchor="ctr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“</a:t>
            </a:r>
            <a:r>
              <a:rPr lang="en-US" sz="2400" b="1" dirty="0">
                <a:solidFill>
                  <a:srgbClr val="000000"/>
                </a:solidFill>
              </a:rPr>
              <a:t>Hard” Prediction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0000"/>
                </a:solidFill>
              </a:rPr>
              <a:t>“Ranking” Prediction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0000"/>
                </a:solidFill>
              </a:rPr>
              <a:t>	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0000"/>
                </a:solidFill>
              </a:rPr>
              <a:t>“Probabilistic” Prediction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2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9268AACA-3676-4D90-AAE0-F7ACC1FA1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AAF563C3-9CE4-8147-B165-E6E2040922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56506" y="4235991"/>
            <a:ext cx="1034864" cy="707137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7F0F382-AF35-5D4E-8EFC-BC80D2E599B2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80391" y="3082284"/>
            <a:ext cx="772566" cy="414527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0B2844-F524-4642-9AFD-B17154CBFCCD}"/>
              </a:ext>
            </a:extLst>
          </p:cNvPr>
          <p:cNvSpPr txBox="1"/>
          <p:nvPr/>
        </p:nvSpPr>
        <p:spPr>
          <a:xfrm>
            <a:off x="1976336" y="4404893"/>
            <a:ext cx="77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561D1B-168E-6144-82DB-9119EA91B3A8}"/>
              </a:ext>
            </a:extLst>
          </p:cNvPr>
          <p:cNvSpPr txBox="1"/>
          <p:nvPr/>
        </p:nvSpPr>
        <p:spPr>
          <a:xfrm>
            <a:off x="1749232" y="3118147"/>
            <a:ext cx="196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Threshold</a:t>
            </a:r>
          </a:p>
        </p:txBody>
      </p:sp>
    </p:spTree>
    <p:extLst>
      <p:ext uri="{BB962C8B-B14F-4D97-AF65-F5344CB8AC3E}">
        <p14:creationId xmlns:p14="http://schemas.microsoft.com/office/powerpoint/2010/main" val="231276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D29EBD-2B79-A045-9C1F-B376242E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39" y="802955"/>
            <a:ext cx="6870133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Types of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66F8-0BC7-E04D-8DF7-461903629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8" y="2421682"/>
            <a:ext cx="7323918" cy="3639289"/>
          </a:xfrm>
        </p:spPr>
        <p:txBody>
          <a:bodyPr anchor="ctr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“</a:t>
            </a:r>
            <a:r>
              <a:rPr lang="en-US" sz="2400" b="1" dirty="0">
                <a:solidFill>
                  <a:srgbClr val="000000"/>
                </a:solidFill>
              </a:rPr>
              <a:t>Hard” Prediction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0000"/>
                </a:solidFill>
              </a:rPr>
              <a:t>“Ranking” Prediction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0000"/>
                </a:solidFill>
              </a:rPr>
              <a:t>	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0000"/>
                </a:solidFill>
              </a:rPr>
              <a:t>“Probabilistic” Prediction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2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9268AACA-3676-4D90-AAE0-F7ACC1FA1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AAF563C3-9CE4-8147-B165-E6E20409225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64954" y="4260488"/>
            <a:ext cx="963164" cy="659601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7F0F382-AF35-5D4E-8EFC-BC80D2E599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55031" y="3112168"/>
            <a:ext cx="755908" cy="432497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0B2844-F524-4642-9AFD-B17154CBFCCD}"/>
              </a:ext>
            </a:extLst>
          </p:cNvPr>
          <p:cNvSpPr txBox="1"/>
          <p:nvPr/>
        </p:nvSpPr>
        <p:spPr>
          <a:xfrm>
            <a:off x="2373906" y="4280072"/>
            <a:ext cx="2395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Calibration!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561D1B-168E-6144-82DB-9119EA91B3A8}"/>
              </a:ext>
            </a:extLst>
          </p:cNvPr>
          <p:cNvSpPr txBox="1"/>
          <p:nvPr/>
        </p:nvSpPr>
        <p:spPr>
          <a:xfrm>
            <a:off x="1749232" y="3118147"/>
            <a:ext cx="243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generally possible</a:t>
            </a:r>
          </a:p>
        </p:txBody>
      </p:sp>
    </p:spTree>
    <p:extLst>
      <p:ext uri="{BB962C8B-B14F-4D97-AF65-F5344CB8AC3E}">
        <p14:creationId xmlns:p14="http://schemas.microsoft.com/office/powerpoint/2010/main" val="210534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FC80-D81A-634B-A379-70B267DD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4800" dirty="0"/>
              <a:t>What is Calibration?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D6A4-E9A3-E24A-AA06-002F6B24D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804417"/>
            <a:ext cx="7666195" cy="4143826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Calibration</a:t>
            </a:r>
            <a:r>
              <a:rPr lang="en-US" sz="3600" dirty="0"/>
              <a:t>: </a:t>
            </a:r>
          </a:p>
          <a:p>
            <a:pPr lvl="1"/>
            <a:r>
              <a:rPr lang="en-US" sz="3200" dirty="0"/>
              <a:t>Adjusting the predictions of a model so that they are </a:t>
            </a:r>
            <a:r>
              <a:rPr lang="en-US" sz="3200" b="1" i="1" dirty="0"/>
              <a:t>probabilistically meaningful</a:t>
            </a:r>
          </a:p>
          <a:p>
            <a:r>
              <a:rPr lang="en-US" sz="3600" b="1" dirty="0"/>
              <a:t>Probabilistically meaningful</a:t>
            </a:r>
            <a:r>
              <a:rPr lang="en-US" sz="3600" dirty="0"/>
              <a:t>: </a:t>
            </a:r>
          </a:p>
          <a:p>
            <a:pPr lvl="1"/>
            <a:r>
              <a:rPr lang="en-US" sz="3200" dirty="0"/>
              <a:t>When predicting probability .3, in the long run, 30% of those events occur.</a:t>
            </a:r>
          </a:p>
          <a:p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ice">
            <a:extLst>
              <a:ext uri="{FF2B5EF4-FFF2-40B4-BE49-F238E27FC236}">
                <a16:creationId xmlns:a16="http://schemas.microsoft.com/office/drawing/2014/main" id="{3D62919E-8213-4451-AA4F-C79C5F07D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FC80-D81A-634B-A379-70B267DD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4800" dirty="0"/>
              <a:t>Why Calibrate?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D6A4-E9A3-E24A-AA06-002F6B24D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97" y="1804417"/>
            <a:ext cx="7858727" cy="4143826"/>
          </a:xfrm>
        </p:spPr>
        <p:txBody>
          <a:bodyPr anchor="ctr">
            <a:normAutofit/>
          </a:bodyPr>
          <a:lstStyle/>
          <a:p>
            <a:r>
              <a:rPr lang="en-US" sz="3200" dirty="0"/>
              <a:t>Action depends on a precise probability.</a:t>
            </a:r>
          </a:p>
          <a:p>
            <a:r>
              <a:rPr lang="en-US" sz="3200" dirty="0"/>
              <a:t>Assessing Model Quality</a:t>
            </a:r>
          </a:p>
          <a:p>
            <a:r>
              <a:rPr lang="en-US" sz="3200" dirty="0"/>
              <a:t>Assessing Model Impact (Simulation)</a:t>
            </a:r>
          </a:p>
          <a:p>
            <a:r>
              <a:rPr lang="en-US" sz="3200" dirty="0"/>
              <a:t>Implications for fairness, bias, etc.</a:t>
            </a:r>
          </a:p>
          <a:p>
            <a:r>
              <a:rPr lang="en-US" sz="3200" dirty="0"/>
              <a:t>Recalibrating for model drift (or use on a different population)</a:t>
            </a:r>
          </a:p>
          <a:p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ice">
            <a:extLst>
              <a:ext uri="{FF2B5EF4-FFF2-40B4-BE49-F238E27FC236}">
                <a16:creationId xmlns:a16="http://schemas.microsoft.com/office/drawing/2014/main" id="{3D62919E-8213-4451-AA4F-C79C5F07D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4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FC80-D81A-634B-A379-70B267DD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4800" dirty="0"/>
              <a:t>How to do Calibration?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D6A4-E9A3-E24A-AA06-002F6B24D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150" y="1856228"/>
            <a:ext cx="7858727" cy="4374208"/>
          </a:xfrm>
        </p:spPr>
        <p:txBody>
          <a:bodyPr anchor="ctr">
            <a:normAutofit lnSpcReduction="10000"/>
          </a:bodyPr>
          <a:lstStyle/>
          <a:p>
            <a:r>
              <a:rPr lang="en-US" sz="3200" dirty="0"/>
              <a:t>Fit a function that maps the uncalibrated score to the “true” probability.</a:t>
            </a:r>
          </a:p>
          <a:p>
            <a:r>
              <a:rPr lang="en-US" sz="3200" dirty="0"/>
              <a:t>Use a data set of pairs (score, outcome) to fit this function.</a:t>
            </a:r>
          </a:p>
          <a:p>
            <a:r>
              <a:rPr lang="en-US" sz="3200" dirty="0"/>
              <a:t>Methods vary in what kinds of functions they fit, and how they fit them.</a:t>
            </a:r>
          </a:p>
          <a:p>
            <a:r>
              <a:rPr lang="en-US" sz="3200" dirty="0"/>
              <a:t>Different ways to get the data set on which to fit the calibration.</a:t>
            </a:r>
          </a:p>
          <a:p>
            <a:r>
              <a:rPr lang="en-US" sz="3200" dirty="0"/>
              <a:t>Multiclass – more complicated.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ice">
            <a:extLst>
              <a:ext uri="{FF2B5EF4-FFF2-40B4-BE49-F238E27FC236}">
                <a16:creationId xmlns:a16="http://schemas.microsoft.com/office/drawing/2014/main" id="{3D62919E-8213-4451-AA4F-C79C5F07D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0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21508</TotalTime>
  <Words>431</Words>
  <Application>Microsoft Macintosh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Calibration Workshop</vt:lpstr>
      <vt:lpstr>About me: Brian Lucena</vt:lpstr>
      <vt:lpstr>Workshop Outline</vt:lpstr>
      <vt:lpstr>Types of Predictions</vt:lpstr>
      <vt:lpstr>Types of Predictions</vt:lpstr>
      <vt:lpstr>Types of Predictions</vt:lpstr>
      <vt:lpstr>What is Calibration?</vt:lpstr>
      <vt:lpstr>Why Calibrate?</vt:lpstr>
      <vt:lpstr>How to do Calibration?</vt:lpstr>
      <vt:lpstr>To the Notebook!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Classification: A Discrete Probabilistic  Point of View (Part 1)</dc:title>
  <dc:creator>Brian Lucena</dc:creator>
  <cp:lastModifiedBy>Brian Lucena</cp:lastModifiedBy>
  <cp:revision>50</cp:revision>
  <dcterms:created xsi:type="dcterms:W3CDTF">2020-09-04T23:24:54Z</dcterms:created>
  <dcterms:modified xsi:type="dcterms:W3CDTF">2021-11-16T17:19:13Z</dcterms:modified>
</cp:coreProperties>
</file>