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596" r:id="rId7"/>
    <p:sldId id="526" r:id="rId8"/>
    <p:sldId id="610" r:id="rId9"/>
    <p:sldId id="611" r:id="rId10"/>
    <p:sldId id="612" r:id="rId11"/>
    <p:sldId id="613" r:id="rId12"/>
    <p:sldId id="597" r:id="rId13"/>
    <p:sldId id="614" r:id="rId14"/>
    <p:sldId id="615" r:id="rId15"/>
    <p:sldId id="616" r:id="rId16"/>
    <p:sldId id="617" r:id="rId17"/>
    <p:sldId id="609"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0096FF"/>
    <a:srgbClr val="D883FF"/>
    <a:srgbClr val="9437FF"/>
    <a:srgbClr val="009193"/>
    <a:srgbClr val="FF2600"/>
    <a:srgbClr val="D6D6D6"/>
    <a:srgbClr val="FF2F92"/>
    <a:srgbClr val="00FDFF"/>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p:restoredTop sz="58295"/>
  </p:normalViewPr>
  <p:slideViewPr>
    <p:cSldViewPr snapToGrid="0" snapToObjects="1">
      <p:cViewPr>
        <p:scale>
          <a:sx n="118" d="100"/>
          <a:sy n="118" d="100"/>
        </p:scale>
        <p:origin x="296" y="96"/>
      </p:cViewPr>
      <p:guideLst>
        <p:guide orient="horz" pos="2137"/>
        <p:guide pos="3840"/>
      </p:guideLst>
    </p:cSldViewPr>
  </p:slideViewPr>
  <p:notesTextViewPr>
    <p:cViewPr>
      <p:scale>
        <a:sx n="135" d="100"/>
        <a:sy n="135" d="100"/>
      </p:scale>
      <p:origin x="0" y="0"/>
    </p:cViewPr>
  </p:notesTextViewPr>
  <p:sorterViewPr>
    <p:cViewPr>
      <p:scale>
        <a:sx n="66" d="100"/>
        <a:sy n="66" d="100"/>
      </p:scale>
      <p:origin x="0" y="0"/>
    </p:cViewPr>
  </p:sorterViewPr>
  <p:notesViewPr>
    <p:cSldViewPr snapToGrid="0" snapToObjects="1">
      <p:cViewPr varScale="1">
        <p:scale>
          <a:sx n="89" d="100"/>
          <a:sy n="89" d="100"/>
        </p:scale>
        <p:origin x="384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BAC71-C2FD-604A-9005-7CA74AD175D0}" type="datetimeFigureOut">
              <a:rPr lang="en-US" smtClean="0"/>
              <a:t>9/19/19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E5AAE-F5E6-624D-801D-6B3C57E1BD9F}" type="slidenum">
              <a:rPr lang="en-US" smtClean="0"/>
              <a:t>‹#›</a:t>
            </a:fld>
            <a:endParaRPr lang="en-US"/>
          </a:p>
        </p:txBody>
      </p:sp>
    </p:spTree>
    <p:extLst>
      <p:ext uri="{BB962C8B-B14F-4D97-AF65-F5344CB8AC3E}">
        <p14:creationId xmlns:p14="http://schemas.microsoft.com/office/powerpoint/2010/main" val="195132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zh-tw/azure/cognitive-services/qnamaker/concepts/data-sources-supported"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ocs.microsoft.com/zh-tw/azure/cognitive-services/qnamaker/how-to/multiturn-conversation" TargetMode="External"/><Relationship Id="rId5" Type="http://schemas.openxmlformats.org/officeDocument/2006/relationships/hyperlink" Target="https://docs.microsoft.com/zh-tw/azure/cognitive-services/qnamaker/how-to/chit-chat-knowledge-base" TargetMode="External"/><Relationship Id="rId4" Type="http://schemas.openxmlformats.org/officeDocument/2006/relationships/hyperlink" Target="https://docs.microsoft.com/zh-tw/azure/cognitive-services/qnamaker/how-to/metadata-generateanswer-usag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logianalytics.com/resources/bi-encyclopedia/embedded-business-intelligenc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logianalytics.com/resources/bi-encyclopedia/embedded-business-intelligenc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logianalytics.com/resources/bi-encyclopedia/embedded-business-intelligenc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logianalytics.com/resources/bi-encyclopedia/embedded-business-intelligenc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logianalytics.com/resources/bi-encyclopedia/embedded-business-intelligenc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3E5AAE-F5E6-624D-801D-6B3C57E1BD9F}" type="slidenum">
              <a:rPr lang="en-US" smtClean="0"/>
              <a:t>1</a:t>
            </a:fld>
            <a:endParaRPr lang="en-US"/>
          </a:p>
        </p:txBody>
      </p:sp>
    </p:spTree>
    <p:extLst>
      <p:ext uri="{BB962C8B-B14F-4D97-AF65-F5344CB8AC3E}">
        <p14:creationId xmlns:p14="http://schemas.microsoft.com/office/powerpoint/2010/main" val="91060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1" i="0" kern="1200">
                <a:solidFill>
                  <a:schemeClr val="tx1"/>
                </a:solidFill>
                <a:effectLst/>
                <a:latin typeface="+mn-lt"/>
                <a:ea typeface="+mn-ea"/>
                <a:cs typeface="+mn-cs"/>
              </a:rPr>
              <a:t>當您有靜態資訊時</a:t>
            </a:r>
            <a:r>
              <a:rPr lang="ja-JP" altLang="en-US" sz="1200" b="0" i="0" kern="1200">
                <a:solidFill>
                  <a:schemeClr val="tx1"/>
                </a:solidFill>
                <a:effectLst/>
                <a:latin typeface="+mn-lt"/>
                <a:ea typeface="+mn-ea"/>
                <a:cs typeface="+mn-cs"/>
              </a:rPr>
              <a:t> </a:t>
            </a:r>
            <a:r>
              <a:rPr lang="en-US" altLang="ja-JP" sz="1200" b="0" i="0" kern="1200" dirty="0">
                <a:solidFill>
                  <a:schemeClr val="tx1"/>
                </a:solidFill>
                <a:effectLst/>
                <a:latin typeface="+mn-lt"/>
                <a:ea typeface="+mn-ea"/>
                <a:cs typeface="+mn-cs"/>
              </a:rPr>
              <a:t>- </a:t>
            </a:r>
            <a:r>
              <a:rPr lang="ja-JP" altLang="en-US" sz="1200" b="0" i="0" kern="1200">
                <a:solidFill>
                  <a:schemeClr val="tx1"/>
                </a:solidFill>
                <a:effectLst/>
                <a:latin typeface="+mn-lt"/>
                <a:ea typeface="+mn-ea"/>
                <a:cs typeface="+mn-cs"/>
              </a:rPr>
              <a:t>當回答知識庫中有靜態資訊時，請使用 </a:t>
            </a:r>
            <a:r>
              <a:rPr lang="en-US" sz="1200" b="0" i="0" kern="1200" dirty="0" err="1">
                <a:solidFill>
                  <a:schemeClr val="tx1"/>
                </a:solidFill>
                <a:effectLst/>
                <a:latin typeface="+mn-lt"/>
                <a:ea typeface="+mn-ea"/>
                <a:cs typeface="+mn-cs"/>
              </a:rPr>
              <a:t>QnA</a:t>
            </a:r>
            <a:r>
              <a:rPr lang="en-US" sz="1200" b="0" i="0" kern="1200" dirty="0">
                <a:solidFill>
                  <a:schemeClr val="tx1"/>
                </a:solidFill>
                <a:effectLst/>
                <a:latin typeface="+mn-lt"/>
                <a:ea typeface="+mn-ea"/>
                <a:cs typeface="+mn-cs"/>
              </a:rPr>
              <a:t> Maker。 </a:t>
            </a:r>
            <a:r>
              <a:rPr lang="ja-JP" altLang="en-US" sz="1200" b="0" i="0" kern="1200">
                <a:solidFill>
                  <a:schemeClr val="tx1"/>
                </a:solidFill>
                <a:effectLst/>
                <a:latin typeface="+mn-lt"/>
                <a:ea typeface="+mn-ea"/>
                <a:cs typeface="+mn-cs"/>
              </a:rPr>
              <a:t>此知識庫是依據需求所自訂的，且您已使用 </a:t>
            </a:r>
            <a:r>
              <a:rPr lang="en-US" sz="1200" b="0" i="0" u="none" strike="noStrike" kern="1200" dirty="0">
                <a:solidFill>
                  <a:schemeClr val="tx1"/>
                </a:solidFill>
                <a:effectLst/>
                <a:latin typeface="+mn-lt"/>
                <a:ea typeface="+mn-ea"/>
                <a:cs typeface="+mn-cs"/>
                <a:hlinkClick r:id="rId3"/>
              </a:rPr>
              <a:t>PDF </a:t>
            </a:r>
            <a:r>
              <a:rPr lang="ja-JP" altLang="en-US" sz="1200" b="0" i="0" u="none" strike="noStrike" kern="1200">
                <a:solidFill>
                  <a:schemeClr val="tx1"/>
                </a:solidFill>
                <a:effectLst/>
                <a:latin typeface="+mn-lt"/>
                <a:ea typeface="+mn-ea"/>
                <a:cs typeface="+mn-cs"/>
                <a:hlinkClick r:id="rId3"/>
              </a:rPr>
              <a:t>和 </a:t>
            </a:r>
            <a:r>
              <a:rPr lang="en-US" sz="1200" b="0" i="0" u="none" strike="noStrike" kern="1200" dirty="0">
                <a:solidFill>
                  <a:schemeClr val="tx1"/>
                </a:solidFill>
                <a:effectLst/>
                <a:latin typeface="+mn-lt"/>
                <a:ea typeface="+mn-ea"/>
                <a:cs typeface="+mn-cs"/>
                <a:hlinkClick r:id="rId3"/>
              </a:rPr>
              <a:t>URL</a:t>
            </a:r>
            <a:r>
              <a:rPr lang="en-US" sz="1200" b="0" i="0" kern="1200" dirty="0">
                <a:solidFill>
                  <a:schemeClr val="tx1"/>
                </a:solidFill>
                <a:effectLst/>
                <a:latin typeface="+mn-lt"/>
                <a:ea typeface="+mn-ea"/>
                <a:cs typeface="+mn-cs"/>
              </a:rPr>
              <a:t> </a:t>
            </a:r>
            <a:r>
              <a:rPr lang="ja-JP" altLang="en-US" sz="1200" b="0" i="0" kern="1200">
                <a:solidFill>
                  <a:schemeClr val="tx1"/>
                </a:solidFill>
                <a:effectLst/>
                <a:latin typeface="+mn-lt"/>
                <a:ea typeface="+mn-ea"/>
                <a:cs typeface="+mn-cs"/>
              </a:rPr>
              <a:t>等文件建置好。</a:t>
            </a:r>
          </a:p>
          <a:p>
            <a:r>
              <a:rPr lang="ja-JP" altLang="en-US" sz="1200" b="1" i="0" kern="1200">
                <a:solidFill>
                  <a:schemeClr val="tx1"/>
                </a:solidFill>
                <a:effectLst/>
                <a:latin typeface="+mn-lt"/>
                <a:ea typeface="+mn-ea"/>
                <a:cs typeface="+mn-cs"/>
              </a:rPr>
              <a:t>當您想要為要求、問題或命令提供相同的答案時</a:t>
            </a:r>
            <a:r>
              <a:rPr lang="ja-JP" altLang="en-US" sz="1200" b="0" i="0" kern="1200">
                <a:solidFill>
                  <a:schemeClr val="tx1"/>
                </a:solidFill>
                <a:effectLst/>
                <a:latin typeface="+mn-lt"/>
                <a:ea typeface="+mn-ea"/>
                <a:cs typeface="+mn-cs"/>
              </a:rPr>
              <a:t> </a:t>
            </a:r>
            <a:r>
              <a:rPr lang="en-US" altLang="ja-JP" sz="1200" b="0" i="0" kern="1200" dirty="0">
                <a:solidFill>
                  <a:schemeClr val="tx1"/>
                </a:solidFill>
                <a:effectLst/>
                <a:latin typeface="+mn-lt"/>
                <a:ea typeface="+mn-ea"/>
                <a:cs typeface="+mn-cs"/>
              </a:rPr>
              <a:t>- </a:t>
            </a:r>
            <a:r>
              <a:rPr lang="ja-JP" altLang="en-US" sz="1200" b="0" i="0" kern="1200">
                <a:solidFill>
                  <a:schemeClr val="tx1"/>
                </a:solidFill>
                <a:effectLst/>
                <a:latin typeface="+mn-lt"/>
                <a:ea typeface="+mn-ea"/>
                <a:cs typeface="+mn-cs"/>
              </a:rPr>
              <a:t>當不同使用者提交相同問題時，系統會傳回相同的答案給他們。</a:t>
            </a:r>
          </a:p>
          <a:p>
            <a:r>
              <a:rPr lang="ja-JP" altLang="en-US" sz="1200" b="1" i="0" kern="1200">
                <a:solidFill>
                  <a:schemeClr val="tx1"/>
                </a:solidFill>
                <a:effectLst/>
                <a:latin typeface="+mn-lt"/>
                <a:ea typeface="+mn-ea"/>
                <a:cs typeface="+mn-cs"/>
              </a:rPr>
              <a:t>當您想要根據中繼資訊來篩選靜態資訊時</a:t>
            </a:r>
            <a:r>
              <a:rPr lang="ja-JP" altLang="en-US" sz="1200" b="0" i="0" kern="1200">
                <a:solidFill>
                  <a:schemeClr val="tx1"/>
                </a:solidFill>
                <a:effectLst/>
                <a:latin typeface="+mn-lt"/>
                <a:ea typeface="+mn-ea"/>
                <a:cs typeface="+mn-cs"/>
              </a:rPr>
              <a:t> </a:t>
            </a:r>
            <a:r>
              <a:rPr lang="en-US" altLang="ja-JP" sz="1200" b="0" i="0" kern="1200" dirty="0">
                <a:solidFill>
                  <a:schemeClr val="tx1"/>
                </a:solidFill>
                <a:effectLst/>
                <a:latin typeface="+mn-lt"/>
                <a:ea typeface="+mn-ea"/>
                <a:cs typeface="+mn-cs"/>
              </a:rPr>
              <a:t>- </a:t>
            </a:r>
            <a:r>
              <a:rPr lang="ja-JP" altLang="en-US" sz="1200" b="0" i="0" kern="1200">
                <a:solidFill>
                  <a:schemeClr val="tx1"/>
                </a:solidFill>
                <a:effectLst/>
                <a:latin typeface="+mn-lt"/>
                <a:ea typeface="+mn-ea"/>
                <a:cs typeface="+mn-cs"/>
              </a:rPr>
              <a:t>新增</a:t>
            </a:r>
            <a:r>
              <a:rPr lang="ja-JP" altLang="en-US" sz="1200" b="0" i="0" u="none" strike="noStrike" kern="1200">
                <a:solidFill>
                  <a:schemeClr val="tx1"/>
                </a:solidFill>
                <a:effectLst/>
                <a:latin typeface="+mn-lt"/>
                <a:ea typeface="+mn-ea"/>
                <a:cs typeface="+mn-cs"/>
                <a:hlinkClick r:id="rId4"/>
              </a:rPr>
              <a:t>中繼資料</a:t>
            </a:r>
            <a:r>
              <a:rPr lang="ja-JP" altLang="en-US" sz="1200" b="0" i="0" kern="1200">
                <a:solidFill>
                  <a:schemeClr val="tx1"/>
                </a:solidFill>
                <a:effectLst/>
                <a:latin typeface="+mn-lt"/>
                <a:ea typeface="+mn-ea"/>
                <a:cs typeface="+mn-cs"/>
              </a:rPr>
              <a:t>標籤，以提供與用戶端應用程式使用者和資訊相關的其他篩選選項。 常見的中繼資料資訊包括</a:t>
            </a:r>
            <a:r>
              <a:rPr lang="ja-JP" altLang="en-US" sz="1200" b="0" i="0" u="none" strike="noStrike" kern="1200">
                <a:solidFill>
                  <a:schemeClr val="tx1"/>
                </a:solidFill>
                <a:effectLst/>
                <a:latin typeface="+mn-lt"/>
                <a:ea typeface="+mn-ea"/>
                <a:cs typeface="+mn-cs"/>
                <a:hlinkClick r:id="rId5"/>
              </a:rPr>
              <a:t>閒聊</a:t>
            </a:r>
            <a:r>
              <a:rPr lang="ja-JP" altLang="en-US" sz="1200" b="0" i="0" kern="1200">
                <a:solidFill>
                  <a:schemeClr val="tx1"/>
                </a:solidFill>
                <a:effectLst/>
                <a:latin typeface="+mn-lt"/>
                <a:ea typeface="+mn-ea"/>
                <a:cs typeface="+mn-cs"/>
              </a:rPr>
              <a:t>、內容類型或格式、內容用途和內容有效期限。</a:t>
            </a:r>
          </a:p>
          <a:p>
            <a:r>
              <a:rPr lang="ja-JP" altLang="en-US" sz="1200" b="1" i="0" kern="1200">
                <a:solidFill>
                  <a:schemeClr val="tx1"/>
                </a:solidFill>
                <a:effectLst/>
                <a:latin typeface="+mn-lt"/>
                <a:ea typeface="+mn-ea"/>
                <a:cs typeface="+mn-cs"/>
              </a:rPr>
              <a:t>當您想要管理包含靜態資訊的聊天機器人對話時</a:t>
            </a:r>
            <a:r>
              <a:rPr lang="ja-JP" altLang="en-US" sz="1200" b="0" i="0" kern="1200">
                <a:solidFill>
                  <a:schemeClr val="tx1"/>
                </a:solidFill>
                <a:effectLst/>
                <a:latin typeface="+mn-lt"/>
                <a:ea typeface="+mn-ea"/>
                <a:cs typeface="+mn-cs"/>
              </a:rPr>
              <a:t> </a:t>
            </a:r>
            <a:r>
              <a:rPr lang="en-US" altLang="ja-JP" sz="1200" b="0" i="0" kern="1200" dirty="0">
                <a:solidFill>
                  <a:schemeClr val="tx1"/>
                </a:solidFill>
                <a:effectLst/>
                <a:latin typeface="+mn-lt"/>
                <a:ea typeface="+mn-ea"/>
                <a:cs typeface="+mn-cs"/>
              </a:rPr>
              <a:t>- </a:t>
            </a:r>
            <a:r>
              <a:rPr lang="ja-JP" altLang="en-US" sz="1200" b="0" i="0" kern="1200">
                <a:solidFill>
                  <a:schemeClr val="tx1"/>
                </a:solidFill>
                <a:effectLst/>
                <a:latin typeface="+mn-lt"/>
                <a:ea typeface="+mn-ea"/>
                <a:cs typeface="+mn-cs"/>
              </a:rPr>
              <a:t>您的知識會取得使用者的對話文字或命令，並做出回答。 如果答案是預先決定對話流程的一部分 </a:t>
            </a:r>
            <a:r>
              <a:rPr lang="en-US" altLang="ja-JP" sz="1200" b="0" i="0" kern="1200" dirty="0">
                <a:solidFill>
                  <a:schemeClr val="tx1"/>
                </a:solidFill>
                <a:effectLst/>
                <a:latin typeface="+mn-lt"/>
                <a:ea typeface="+mn-ea"/>
                <a:cs typeface="+mn-cs"/>
              </a:rPr>
              <a:t>(</a:t>
            </a:r>
            <a:r>
              <a:rPr lang="ja-JP" altLang="en-US" sz="1200" b="0" i="0" kern="1200">
                <a:solidFill>
                  <a:schemeClr val="tx1"/>
                </a:solidFill>
                <a:effectLst/>
                <a:latin typeface="+mn-lt"/>
                <a:ea typeface="+mn-ea"/>
                <a:cs typeface="+mn-cs"/>
              </a:rPr>
              <a:t>在您的知識庫中會以</a:t>
            </a:r>
            <a:r>
              <a:rPr lang="ja-JP" altLang="en-US" sz="1200" b="0" i="0" u="none" strike="noStrike" kern="1200">
                <a:solidFill>
                  <a:schemeClr val="tx1"/>
                </a:solidFill>
                <a:effectLst/>
                <a:latin typeface="+mn-lt"/>
                <a:ea typeface="+mn-ea"/>
                <a:cs typeface="+mn-cs"/>
                <a:hlinkClick r:id="rId6"/>
              </a:rPr>
              <a:t>多回合內容</a:t>
            </a:r>
            <a:r>
              <a:rPr lang="ja-JP" altLang="en-US" sz="1200" b="0" i="0" kern="1200">
                <a:solidFill>
                  <a:schemeClr val="tx1"/>
                </a:solidFill>
                <a:effectLst/>
                <a:latin typeface="+mn-lt"/>
                <a:ea typeface="+mn-ea"/>
                <a:cs typeface="+mn-cs"/>
              </a:rPr>
              <a:t>來表示</a:t>
            </a:r>
            <a:r>
              <a:rPr lang="en-US" altLang="ja-JP" sz="1200" b="0" i="0" kern="1200" dirty="0">
                <a:solidFill>
                  <a:schemeClr val="tx1"/>
                </a:solidFill>
                <a:effectLst/>
                <a:latin typeface="+mn-lt"/>
                <a:ea typeface="+mn-ea"/>
                <a:cs typeface="+mn-cs"/>
              </a:rPr>
              <a:t>)</a:t>
            </a:r>
            <a:r>
              <a:rPr lang="ja-JP" altLang="en-US" sz="1200" b="0" i="0" kern="1200">
                <a:solidFill>
                  <a:schemeClr val="tx1"/>
                </a:solidFill>
                <a:effectLst/>
                <a:latin typeface="+mn-lt"/>
                <a:ea typeface="+mn-ea"/>
                <a:cs typeface="+mn-cs"/>
              </a:rPr>
              <a:t>，則聊天機器人可以輕鬆地提供此流程。</a:t>
            </a:r>
          </a:p>
          <a:p>
            <a:endParaRPr lang="en-US" dirty="0"/>
          </a:p>
        </p:txBody>
      </p:sp>
      <p:sp>
        <p:nvSpPr>
          <p:cNvPr id="4" name="Slide Number Placeholder 3"/>
          <p:cNvSpPr>
            <a:spLocks noGrp="1"/>
          </p:cNvSpPr>
          <p:nvPr>
            <p:ph type="sldNum" sz="quarter" idx="5"/>
          </p:nvPr>
        </p:nvSpPr>
        <p:spPr/>
        <p:txBody>
          <a:bodyPr/>
          <a:lstStyle/>
          <a:p>
            <a:fld id="{883E5AAE-F5E6-624D-801D-6B3C57E1BD9F}" type="slidenum">
              <a:rPr lang="en-US" smtClean="0"/>
              <a:t>13</a:t>
            </a:fld>
            <a:endParaRPr lang="en-US"/>
          </a:p>
        </p:txBody>
      </p:sp>
    </p:spTree>
    <p:extLst>
      <p:ext uri="{BB962C8B-B14F-4D97-AF65-F5344CB8AC3E}">
        <p14:creationId xmlns:p14="http://schemas.microsoft.com/office/powerpoint/2010/main" val="66231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en-US" altLang="zh-TW" dirty="0"/>
          </a:p>
        </p:txBody>
      </p:sp>
      <p:sp>
        <p:nvSpPr>
          <p:cNvPr id="4" name="投影片編號版面配置區 3"/>
          <p:cNvSpPr>
            <a:spLocks noGrp="1"/>
          </p:cNvSpPr>
          <p:nvPr>
            <p:ph type="sldNum" sz="quarter" idx="10"/>
          </p:nvPr>
        </p:nvSpPr>
        <p:spPr/>
        <p:txBody>
          <a:bodyPr/>
          <a:lstStyle/>
          <a:p>
            <a:fld id="{883E5AAE-F5E6-624D-801D-6B3C57E1BD9F}" type="slidenum">
              <a:rPr lang="en-US" smtClean="0"/>
              <a:t>2</a:t>
            </a:fld>
            <a:endParaRPr lang="en-US"/>
          </a:p>
        </p:txBody>
      </p:sp>
    </p:spTree>
    <p:extLst>
      <p:ext uri="{BB962C8B-B14F-4D97-AF65-F5344CB8AC3E}">
        <p14:creationId xmlns:p14="http://schemas.microsoft.com/office/powerpoint/2010/main" val="105250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b="0" i="0" kern="1200" dirty="0">
                <a:solidFill>
                  <a:schemeClr val="tx1"/>
                </a:solidFill>
                <a:effectLst/>
                <a:latin typeface="+mn-lt"/>
                <a:ea typeface="+mn-ea"/>
                <a:cs typeface="+mn-cs"/>
              </a:rPr>
              <a:t>A 3-tier architecture is a type of software architecture which is composed of three “tiers” or “layers” of logical computing. They are often used in applications as a specific type of client-server system. 3-tier architectures provide many benefits for production and development environments by modularizing the user interface, business logic, and data storage layers. Doing so gives greater flexibility to development teams by allowing them to update a specific part of an application independently of the other parts. This added flexibility can improve overall time-to-market and decrease development cycle times by giving development teams the ability to replace or upgrade independent tiers without affecting the other parts of the system.</a:t>
            </a:r>
          </a:p>
          <a:p>
            <a:r>
              <a:rPr lang="en-US" sz="1200" b="0" i="0" kern="1200" dirty="0">
                <a:solidFill>
                  <a:schemeClr val="tx1"/>
                </a:solidFill>
                <a:effectLst/>
                <a:latin typeface="+mn-lt"/>
                <a:ea typeface="+mn-ea"/>
                <a:cs typeface="+mn-cs"/>
              </a:rPr>
              <a:t>For example, the user interface of a web application could be redeveloped or modernized without affecting the underlying functional business and data access logic underneath. This architectural system is often ideal for embedding and integrating 3rd party software into an existing application. This integration flexibility also makes it ideal for embedding analytics software into pre-existing applications and is often used by </a:t>
            </a:r>
            <a:r>
              <a:rPr lang="en-US" sz="1200" b="0" i="0" u="none" strike="noStrike" kern="1200" dirty="0">
                <a:solidFill>
                  <a:schemeClr val="tx1"/>
                </a:solidFill>
                <a:effectLst/>
                <a:latin typeface="+mn-lt"/>
                <a:ea typeface="+mn-ea"/>
                <a:cs typeface="+mn-cs"/>
                <a:hlinkClick r:id="rId3"/>
              </a:rPr>
              <a:t>embedded analytics</a:t>
            </a:r>
            <a:r>
              <a:rPr lang="en-US" sz="1200" b="0" i="0" kern="1200" dirty="0">
                <a:solidFill>
                  <a:schemeClr val="tx1"/>
                </a:solidFill>
                <a:effectLst/>
                <a:latin typeface="+mn-lt"/>
                <a:ea typeface="+mn-ea"/>
                <a:cs typeface="+mn-cs"/>
              </a:rPr>
              <a:t> vendors for this reason. 3-tier architectures are often used in cloud or on-premises based applications as well as in software-as-a-service (SaaS) applications.</a:t>
            </a:r>
          </a:p>
          <a:p>
            <a:endParaRPr kumimoji="1" lang="zh-TW" altLang="en-US" b="0" dirty="0"/>
          </a:p>
        </p:txBody>
      </p:sp>
      <p:sp>
        <p:nvSpPr>
          <p:cNvPr id="4" name="投影片編號版面配置區 3"/>
          <p:cNvSpPr>
            <a:spLocks noGrp="1"/>
          </p:cNvSpPr>
          <p:nvPr>
            <p:ph type="sldNum" sz="quarter" idx="10"/>
          </p:nvPr>
        </p:nvSpPr>
        <p:spPr/>
        <p:txBody>
          <a:bodyPr/>
          <a:lstStyle/>
          <a:p>
            <a:fld id="{883E5AAE-F5E6-624D-801D-6B3C57E1BD9F}" type="slidenum">
              <a:rPr lang="en-US" smtClean="0"/>
              <a:t>4</a:t>
            </a:fld>
            <a:endParaRPr lang="en-US"/>
          </a:p>
        </p:txBody>
      </p:sp>
    </p:spTree>
    <p:extLst>
      <p:ext uri="{BB962C8B-B14F-4D97-AF65-F5344CB8AC3E}">
        <p14:creationId xmlns:p14="http://schemas.microsoft.com/office/powerpoint/2010/main" val="963386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b="0" i="0" kern="1200" dirty="0">
                <a:solidFill>
                  <a:schemeClr val="tx1"/>
                </a:solidFill>
                <a:effectLst/>
                <a:latin typeface="+mn-lt"/>
                <a:ea typeface="+mn-ea"/>
                <a:cs typeface="+mn-cs"/>
              </a:rPr>
              <a:t>A 3-tier architecture is a type of software architecture which is composed of three “tiers” or “layers” of logical computing. They are often used in applications as a specific type of client-server system. 3-tier architectures provide many benefits for production and development environments by modularizing the user interface, business logic, and data storage layers. Doing so gives greater flexibility to development teams by allowing them to update a specific part of an application independently of the other parts. This added flexibility can improve overall time-to-market and decrease development cycle times by giving development teams the ability to replace or upgrade independent tiers without affecting the other parts of the system.</a:t>
            </a:r>
          </a:p>
          <a:p>
            <a:r>
              <a:rPr lang="en-US" sz="1200" b="0" i="0" kern="1200" dirty="0">
                <a:solidFill>
                  <a:schemeClr val="tx1"/>
                </a:solidFill>
                <a:effectLst/>
                <a:latin typeface="+mn-lt"/>
                <a:ea typeface="+mn-ea"/>
                <a:cs typeface="+mn-cs"/>
              </a:rPr>
              <a:t>For example, the user interface of a web application could be redeveloped or modernized without affecting the underlying functional business and data access logic underneath. This architectural system is often ideal for embedding and integrating 3rd party software into an existing application. This integration flexibility also makes it ideal for embedding analytics software into pre-existing applications and is often used by </a:t>
            </a:r>
            <a:r>
              <a:rPr lang="en-US" sz="1200" b="0" i="0" u="none" strike="noStrike" kern="1200" dirty="0">
                <a:solidFill>
                  <a:schemeClr val="tx1"/>
                </a:solidFill>
                <a:effectLst/>
                <a:latin typeface="+mn-lt"/>
                <a:ea typeface="+mn-ea"/>
                <a:cs typeface="+mn-cs"/>
                <a:hlinkClick r:id="rId3"/>
              </a:rPr>
              <a:t>embedded analytics</a:t>
            </a:r>
            <a:r>
              <a:rPr lang="en-US" sz="1200" b="0" i="0" kern="1200" dirty="0">
                <a:solidFill>
                  <a:schemeClr val="tx1"/>
                </a:solidFill>
                <a:effectLst/>
                <a:latin typeface="+mn-lt"/>
                <a:ea typeface="+mn-ea"/>
                <a:cs typeface="+mn-cs"/>
              </a:rPr>
              <a:t> vendors for this reason. 3-tier architectures are often used in cloud or on-premises based applications as well as in software-as-a-service (SaaS) applications.</a:t>
            </a:r>
          </a:p>
          <a:p>
            <a:endParaRPr kumimoji="1" lang="zh-TW" altLang="en-US" b="0" dirty="0"/>
          </a:p>
        </p:txBody>
      </p:sp>
      <p:sp>
        <p:nvSpPr>
          <p:cNvPr id="4" name="投影片編號版面配置區 3"/>
          <p:cNvSpPr>
            <a:spLocks noGrp="1"/>
          </p:cNvSpPr>
          <p:nvPr>
            <p:ph type="sldNum" sz="quarter" idx="10"/>
          </p:nvPr>
        </p:nvSpPr>
        <p:spPr/>
        <p:txBody>
          <a:bodyPr/>
          <a:lstStyle/>
          <a:p>
            <a:fld id="{883E5AAE-F5E6-624D-801D-6B3C57E1BD9F}" type="slidenum">
              <a:rPr lang="en-US" smtClean="0"/>
              <a:t>5</a:t>
            </a:fld>
            <a:endParaRPr lang="en-US"/>
          </a:p>
        </p:txBody>
      </p:sp>
    </p:spTree>
    <p:extLst>
      <p:ext uri="{BB962C8B-B14F-4D97-AF65-F5344CB8AC3E}">
        <p14:creationId xmlns:p14="http://schemas.microsoft.com/office/powerpoint/2010/main" val="381239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b="0" i="0" kern="1200" dirty="0">
                <a:solidFill>
                  <a:schemeClr val="tx1"/>
                </a:solidFill>
                <a:effectLst/>
                <a:latin typeface="+mn-lt"/>
                <a:ea typeface="+mn-ea"/>
                <a:cs typeface="+mn-cs"/>
              </a:rPr>
              <a:t>A 3-tier architecture is a type of software architecture which is composed of three “tiers” or “layers” of logical computing. They are often used in applications as a specific type of client-server system. 3-tier architectures provide many benefits for production and development environments by modularizing the user interface, business logic, and data storage layers. Doing so gives greater flexibility to development teams by allowing them to update a specific part of an application independently of the other parts. This added flexibility can improve overall time-to-market and decrease development cycle times by giving development teams the ability to replace or upgrade independent tiers without affecting the other parts of the system.</a:t>
            </a:r>
          </a:p>
          <a:p>
            <a:r>
              <a:rPr lang="en-US" sz="1200" b="0" i="0" kern="1200" dirty="0">
                <a:solidFill>
                  <a:schemeClr val="tx1"/>
                </a:solidFill>
                <a:effectLst/>
                <a:latin typeface="+mn-lt"/>
                <a:ea typeface="+mn-ea"/>
                <a:cs typeface="+mn-cs"/>
              </a:rPr>
              <a:t>For example, the user interface of a web application could be redeveloped or modernized without affecting the underlying functional business and data access logic underneath. This architectural system is often ideal for embedding and integrating 3rd party software into an existing application. This integration flexibility also makes it ideal for embedding analytics software into pre-existing applications and is often used by </a:t>
            </a:r>
            <a:r>
              <a:rPr lang="en-US" sz="1200" b="0" i="0" u="none" strike="noStrike" kern="1200" dirty="0">
                <a:solidFill>
                  <a:schemeClr val="tx1"/>
                </a:solidFill>
                <a:effectLst/>
                <a:latin typeface="+mn-lt"/>
                <a:ea typeface="+mn-ea"/>
                <a:cs typeface="+mn-cs"/>
                <a:hlinkClick r:id="rId3"/>
              </a:rPr>
              <a:t>embedded analytics</a:t>
            </a:r>
            <a:r>
              <a:rPr lang="en-US" sz="1200" b="0" i="0" kern="1200" dirty="0">
                <a:solidFill>
                  <a:schemeClr val="tx1"/>
                </a:solidFill>
                <a:effectLst/>
                <a:latin typeface="+mn-lt"/>
                <a:ea typeface="+mn-ea"/>
                <a:cs typeface="+mn-cs"/>
              </a:rPr>
              <a:t> vendors for this reason. 3-tier architectures are often used in cloud or on-premises based applications as well as in software-as-a-service (SaaS) applications.</a:t>
            </a:r>
          </a:p>
          <a:p>
            <a:endParaRPr kumimoji="1" lang="zh-TW" altLang="en-US" b="0" dirty="0"/>
          </a:p>
        </p:txBody>
      </p:sp>
      <p:sp>
        <p:nvSpPr>
          <p:cNvPr id="4" name="投影片編號版面配置區 3"/>
          <p:cNvSpPr>
            <a:spLocks noGrp="1"/>
          </p:cNvSpPr>
          <p:nvPr>
            <p:ph type="sldNum" sz="quarter" idx="10"/>
          </p:nvPr>
        </p:nvSpPr>
        <p:spPr/>
        <p:txBody>
          <a:bodyPr/>
          <a:lstStyle/>
          <a:p>
            <a:fld id="{883E5AAE-F5E6-624D-801D-6B3C57E1BD9F}" type="slidenum">
              <a:rPr lang="en-US" smtClean="0"/>
              <a:t>6</a:t>
            </a:fld>
            <a:endParaRPr lang="en-US"/>
          </a:p>
        </p:txBody>
      </p:sp>
    </p:spTree>
    <p:extLst>
      <p:ext uri="{BB962C8B-B14F-4D97-AF65-F5344CB8AC3E}">
        <p14:creationId xmlns:p14="http://schemas.microsoft.com/office/powerpoint/2010/main" val="181768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b="0" i="0" kern="1200" dirty="0">
                <a:solidFill>
                  <a:schemeClr val="tx1"/>
                </a:solidFill>
                <a:effectLst/>
                <a:latin typeface="+mn-lt"/>
                <a:ea typeface="+mn-ea"/>
                <a:cs typeface="+mn-cs"/>
              </a:rPr>
              <a:t>A 3-tier architecture is a type of software architecture which is composed of three “tiers” or “layers” of logical computing. They are often used in applications as a specific type of client-server system. 3-tier architectures provide many benefits for production and development environments by modularizing the user interface, business logic, and data storage layers. Doing so gives greater flexibility to development teams by allowing them to update a specific part of an application independently of the other parts. This added flexibility can improve overall time-to-market and decrease development cycle times by giving development teams the ability to replace or upgrade independent tiers without affecting the other parts of the system.</a:t>
            </a:r>
          </a:p>
          <a:p>
            <a:r>
              <a:rPr lang="en-US" sz="1200" b="0" i="0" kern="1200" dirty="0">
                <a:solidFill>
                  <a:schemeClr val="tx1"/>
                </a:solidFill>
                <a:effectLst/>
                <a:latin typeface="+mn-lt"/>
                <a:ea typeface="+mn-ea"/>
                <a:cs typeface="+mn-cs"/>
              </a:rPr>
              <a:t>For example, the user interface of a web application could be redeveloped or modernized without affecting the underlying functional business and data access logic underneath. This architectural system is often ideal for embedding and integrating 3rd party software into an existing application. This integration flexibility also makes it ideal for embedding analytics software into pre-existing applications and is often used by </a:t>
            </a:r>
            <a:r>
              <a:rPr lang="en-US" sz="1200" b="0" i="0" u="none" strike="noStrike" kern="1200" dirty="0">
                <a:solidFill>
                  <a:schemeClr val="tx1"/>
                </a:solidFill>
                <a:effectLst/>
                <a:latin typeface="+mn-lt"/>
                <a:ea typeface="+mn-ea"/>
                <a:cs typeface="+mn-cs"/>
                <a:hlinkClick r:id="rId3"/>
              </a:rPr>
              <a:t>embedded analytics</a:t>
            </a:r>
            <a:r>
              <a:rPr lang="en-US" sz="1200" b="0" i="0" kern="1200" dirty="0">
                <a:solidFill>
                  <a:schemeClr val="tx1"/>
                </a:solidFill>
                <a:effectLst/>
                <a:latin typeface="+mn-lt"/>
                <a:ea typeface="+mn-ea"/>
                <a:cs typeface="+mn-cs"/>
              </a:rPr>
              <a:t> vendors for this reason. 3-tier architectures are often used in cloud or on-premises based applications as well as in software-as-a-service (SaaS) applications.</a:t>
            </a:r>
          </a:p>
          <a:p>
            <a:endParaRPr kumimoji="1" lang="zh-TW" altLang="en-US" b="0" dirty="0"/>
          </a:p>
        </p:txBody>
      </p:sp>
      <p:sp>
        <p:nvSpPr>
          <p:cNvPr id="4" name="投影片編號版面配置區 3"/>
          <p:cNvSpPr>
            <a:spLocks noGrp="1"/>
          </p:cNvSpPr>
          <p:nvPr>
            <p:ph type="sldNum" sz="quarter" idx="10"/>
          </p:nvPr>
        </p:nvSpPr>
        <p:spPr/>
        <p:txBody>
          <a:bodyPr/>
          <a:lstStyle/>
          <a:p>
            <a:fld id="{883E5AAE-F5E6-624D-801D-6B3C57E1BD9F}" type="slidenum">
              <a:rPr lang="en-US" smtClean="0"/>
              <a:t>7</a:t>
            </a:fld>
            <a:endParaRPr lang="en-US"/>
          </a:p>
        </p:txBody>
      </p:sp>
    </p:spTree>
    <p:extLst>
      <p:ext uri="{BB962C8B-B14F-4D97-AF65-F5344CB8AC3E}">
        <p14:creationId xmlns:p14="http://schemas.microsoft.com/office/powerpoint/2010/main" val="3678734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b="0" i="0" kern="1200" dirty="0">
                <a:solidFill>
                  <a:schemeClr val="tx1"/>
                </a:solidFill>
                <a:effectLst/>
                <a:latin typeface="+mn-lt"/>
                <a:ea typeface="+mn-ea"/>
                <a:cs typeface="+mn-cs"/>
              </a:rPr>
              <a:t>A 3-tier architecture is a type of software architecture which is composed of three “tiers” or “layers” of logical computing. They are often used in applications as a specific type of client-server system. 3-tier architectures provide many benefits for production and development environments by modularizing the user interface, business logic, and data storage layers. Doing so gives greater flexibility to development teams by allowing them to update a specific part of an application independently of the other parts. This added flexibility can improve overall time-to-market and decrease development cycle times by giving development teams the ability to replace or upgrade independent tiers without affecting the other parts of the system.</a:t>
            </a:r>
          </a:p>
          <a:p>
            <a:r>
              <a:rPr lang="en-US" sz="1200" b="0" i="0" kern="1200" dirty="0">
                <a:solidFill>
                  <a:schemeClr val="tx1"/>
                </a:solidFill>
                <a:effectLst/>
                <a:latin typeface="+mn-lt"/>
                <a:ea typeface="+mn-ea"/>
                <a:cs typeface="+mn-cs"/>
              </a:rPr>
              <a:t>For example, the user interface of a web application could be redeveloped or modernized without affecting the underlying functional business and data access logic underneath. This architectural system is often ideal for embedding and integrating 3rd party software into an existing application. This integration flexibility also makes it ideal for embedding analytics software into pre-existing applications and is often used by </a:t>
            </a:r>
            <a:r>
              <a:rPr lang="en-US" sz="1200" b="0" i="0" u="none" strike="noStrike" kern="1200" dirty="0">
                <a:solidFill>
                  <a:schemeClr val="tx1"/>
                </a:solidFill>
                <a:effectLst/>
                <a:latin typeface="+mn-lt"/>
                <a:ea typeface="+mn-ea"/>
                <a:cs typeface="+mn-cs"/>
                <a:hlinkClick r:id="rId3"/>
              </a:rPr>
              <a:t>embedded analytics</a:t>
            </a:r>
            <a:r>
              <a:rPr lang="en-US" sz="1200" b="0" i="0" kern="1200" dirty="0">
                <a:solidFill>
                  <a:schemeClr val="tx1"/>
                </a:solidFill>
                <a:effectLst/>
                <a:latin typeface="+mn-lt"/>
                <a:ea typeface="+mn-ea"/>
                <a:cs typeface="+mn-cs"/>
              </a:rPr>
              <a:t> vendors for this reason. 3-tier architectures are often used in cloud or on-premises based applications as well as in software-as-a-service (SaaS) applications.</a:t>
            </a:r>
          </a:p>
          <a:p>
            <a:endParaRPr kumimoji="1" lang="zh-TW" altLang="en-US" b="0" dirty="0"/>
          </a:p>
        </p:txBody>
      </p:sp>
      <p:sp>
        <p:nvSpPr>
          <p:cNvPr id="4" name="投影片編號版面配置區 3"/>
          <p:cNvSpPr>
            <a:spLocks noGrp="1"/>
          </p:cNvSpPr>
          <p:nvPr>
            <p:ph type="sldNum" sz="quarter" idx="10"/>
          </p:nvPr>
        </p:nvSpPr>
        <p:spPr/>
        <p:txBody>
          <a:bodyPr/>
          <a:lstStyle/>
          <a:p>
            <a:fld id="{883E5AAE-F5E6-624D-801D-6B3C57E1BD9F}" type="slidenum">
              <a:rPr lang="en-US" smtClean="0"/>
              <a:t>8</a:t>
            </a:fld>
            <a:endParaRPr lang="en-US"/>
          </a:p>
        </p:txBody>
      </p:sp>
    </p:spTree>
    <p:extLst>
      <p:ext uri="{BB962C8B-B14F-4D97-AF65-F5344CB8AC3E}">
        <p14:creationId xmlns:p14="http://schemas.microsoft.com/office/powerpoint/2010/main" val="2129397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Bot </a:t>
            </a:r>
            <a:r>
              <a:rPr lang="ja-JP" altLang="en-US" sz="1200" b="0" i="0" kern="1200">
                <a:solidFill>
                  <a:schemeClr val="tx1"/>
                </a:solidFill>
                <a:effectLst/>
                <a:latin typeface="+mn-lt"/>
                <a:ea typeface="+mn-ea"/>
                <a:cs typeface="+mn-cs"/>
              </a:rPr>
              <a:t>服務和 </a:t>
            </a:r>
            <a:r>
              <a:rPr lang="en-US" sz="1200" b="0" i="0" kern="1200" dirty="0">
                <a:solidFill>
                  <a:schemeClr val="tx1"/>
                </a:solidFill>
                <a:effectLst/>
                <a:latin typeface="+mn-lt"/>
                <a:ea typeface="+mn-ea"/>
                <a:cs typeface="+mn-cs"/>
              </a:rPr>
              <a:t>Bot Framework </a:t>
            </a:r>
            <a:r>
              <a:rPr lang="ja-JP" altLang="en-US" sz="1200" b="0" i="0" kern="1200">
                <a:solidFill>
                  <a:schemeClr val="tx1"/>
                </a:solidFill>
                <a:effectLst/>
                <a:latin typeface="+mn-lt"/>
                <a:ea typeface="+mn-ea"/>
                <a:cs typeface="+mn-cs"/>
              </a:rPr>
              <a:t>提供可在單一位置建立、測試、部署及管理智慧型 </a:t>
            </a:r>
            <a:r>
              <a:rPr lang="en-US" sz="1200" b="0" i="0" kern="1200" dirty="0">
                <a:solidFill>
                  <a:schemeClr val="tx1"/>
                </a:solidFill>
                <a:effectLst/>
                <a:latin typeface="+mn-lt"/>
                <a:ea typeface="+mn-ea"/>
                <a:cs typeface="+mn-cs"/>
              </a:rPr>
              <a:t>Bot </a:t>
            </a:r>
            <a:r>
              <a:rPr lang="ja-JP" altLang="en-US" sz="1200" b="0" i="0" kern="1200">
                <a:solidFill>
                  <a:schemeClr val="tx1"/>
                </a:solidFill>
                <a:effectLst/>
                <a:latin typeface="+mn-lt"/>
                <a:ea typeface="+mn-ea"/>
                <a:cs typeface="+mn-cs"/>
              </a:rPr>
              <a:t>的工具。 利用 </a:t>
            </a:r>
            <a:r>
              <a:rPr lang="en-US" sz="1200" b="0" i="0" kern="1200" dirty="0">
                <a:solidFill>
                  <a:schemeClr val="tx1"/>
                </a:solidFill>
                <a:effectLst/>
                <a:latin typeface="+mn-lt"/>
                <a:ea typeface="+mn-ea"/>
                <a:cs typeface="+mn-cs"/>
              </a:rPr>
              <a:t>SDK </a:t>
            </a:r>
            <a:r>
              <a:rPr lang="ja-JP" altLang="en-US" sz="1200" b="0" i="0" kern="1200">
                <a:solidFill>
                  <a:schemeClr val="tx1"/>
                </a:solidFill>
                <a:effectLst/>
                <a:latin typeface="+mn-lt"/>
                <a:ea typeface="+mn-ea"/>
                <a:cs typeface="+mn-cs"/>
              </a:rPr>
              <a:t>提供的模組化可延伸架構，工具、範本和 </a:t>
            </a:r>
            <a:r>
              <a:rPr lang="en-US" sz="1200" b="0" i="0" kern="1200" dirty="0">
                <a:solidFill>
                  <a:schemeClr val="tx1"/>
                </a:solidFill>
                <a:effectLst/>
                <a:latin typeface="+mn-lt"/>
                <a:ea typeface="+mn-ea"/>
                <a:cs typeface="+mn-cs"/>
              </a:rPr>
              <a:t>AI </a:t>
            </a:r>
            <a:r>
              <a:rPr lang="ja-JP" altLang="en-US" sz="1200" b="0" i="0" kern="1200">
                <a:solidFill>
                  <a:schemeClr val="tx1"/>
                </a:solidFill>
                <a:effectLst/>
                <a:latin typeface="+mn-lt"/>
                <a:ea typeface="+mn-ea"/>
                <a:cs typeface="+mn-cs"/>
              </a:rPr>
              <a:t>服務開發人員可以建立可使用語音、理解自然語言、處理問與答等功能的 </a:t>
            </a:r>
            <a:r>
              <a:rPr lang="en-US" sz="1200" b="0" i="0" kern="1200" dirty="0">
                <a:solidFill>
                  <a:schemeClr val="tx1"/>
                </a:solidFill>
                <a:effectLst/>
                <a:latin typeface="+mn-lt"/>
                <a:ea typeface="+mn-ea"/>
                <a:cs typeface="+mn-cs"/>
              </a:rPr>
              <a:t>Bot。</a:t>
            </a:r>
            <a:endParaRPr lang="en-US" dirty="0"/>
          </a:p>
        </p:txBody>
      </p:sp>
      <p:sp>
        <p:nvSpPr>
          <p:cNvPr id="4" name="Slide Number Placeholder 3"/>
          <p:cNvSpPr>
            <a:spLocks noGrp="1"/>
          </p:cNvSpPr>
          <p:nvPr>
            <p:ph type="sldNum" sz="quarter" idx="5"/>
          </p:nvPr>
        </p:nvSpPr>
        <p:spPr/>
        <p:txBody>
          <a:bodyPr/>
          <a:lstStyle/>
          <a:p>
            <a:fld id="{883E5AAE-F5E6-624D-801D-6B3C57E1BD9F}" type="slidenum">
              <a:rPr lang="en-US" smtClean="0"/>
              <a:t>10</a:t>
            </a:fld>
            <a:endParaRPr lang="en-US"/>
          </a:p>
        </p:txBody>
      </p:sp>
    </p:spTree>
    <p:extLst>
      <p:ext uri="{BB962C8B-B14F-4D97-AF65-F5344CB8AC3E}">
        <p14:creationId xmlns:p14="http://schemas.microsoft.com/office/powerpoint/2010/main" val="2815183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3E5AAE-F5E6-624D-801D-6B3C57E1BD9F}" type="slidenum">
              <a:rPr lang="en-US" smtClean="0"/>
              <a:t>11</a:t>
            </a:fld>
            <a:endParaRPr lang="en-US"/>
          </a:p>
        </p:txBody>
      </p:sp>
    </p:spTree>
    <p:extLst>
      <p:ext uri="{BB962C8B-B14F-4D97-AF65-F5344CB8AC3E}">
        <p14:creationId xmlns:p14="http://schemas.microsoft.com/office/powerpoint/2010/main" val="3203469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1656" b="23730"/>
          <a:stretch/>
        </p:blipFill>
        <p:spPr>
          <a:xfrm>
            <a:off x="0" y="-390408"/>
            <a:ext cx="12192000" cy="5368808"/>
          </a:xfrm>
          <a:prstGeom prst="rect">
            <a:avLst/>
          </a:prstGeom>
        </p:spPr>
      </p:pic>
      <p:sp>
        <p:nvSpPr>
          <p:cNvPr id="2" name="Title 1"/>
          <p:cNvSpPr>
            <a:spLocks noGrp="1"/>
          </p:cNvSpPr>
          <p:nvPr>
            <p:ph type="ctrTitle"/>
          </p:nvPr>
        </p:nvSpPr>
        <p:spPr>
          <a:xfrm>
            <a:off x="382494" y="3149600"/>
            <a:ext cx="10666506" cy="1527457"/>
          </a:xfrm>
        </p:spPr>
        <p:txBody>
          <a:bodyPr anchor="b">
            <a:normAutofit/>
          </a:bodyPr>
          <a:lstStyle>
            <a:lvl1pPr algn="l">
              <a:defRPr sz="5400" b="1">
                <a:solidFill>
                  <a:schemeClr val="bg1"/>
                </a:solidFill>
                <a:latin typeface="+mn-lt"/>
                <a:ea typeface="Apple Braille" charset="0"/>
                <a:cs typeface="Apple Braille" charset="0"/>
              </a:defRPr>
            </a:lvl1pPr>
          </a:lstStyle>
          <a:p>
            <a:r>
              <a:rPr lang="en-US" dirty="0"/>
              <a:t>Click to edit Master title style</a:t>
            </a:r>
          </a:p>
        </p:txBody>
      </p:sp>
      <p:sp>
        <p:nvSpPr>
          <p:cNvPr id="3" name="Subtitle 2"/>
          <p:cNvSpPr>
            <a:spLocks noGrp="1"/>
          </p:cNvSpPr>
          <p:nvPr>
            <p:ph type="subTitle" idx="1"/>
          </p:nvPr>
        </p:nvSpPr>
        <p:spPr>
          <a:xfrm>
            <a:off x="382494" y="5113617"/>
            <a:ext cx="9144000" cy="605118"/>
          </a:xfrm>
        </p:spPr>
        <p:txBody>
          <a:bodyPr>
            <a:normAutofit/>
          </a:bodyPr>
          <a:lstStyle>
            <a:lvl1pPr marL="0" indent="0" algn="l">
              <a:buNone/>
              <a:defRPr sz="2800" b="0">
                <a:solidFill>
                  <a:srgbClr val="64646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1" name="Picture 5">
            <a:extLst>
              <a:ext uri="{FF2B5EF4-FFF2-40B4-BE49-F238E27FC236}">
                <a16:creationId xmlns:a16="http://schemas.microsoft.com/office/drawing/2014/main" id="{F9073738-2E21-284D-8AAC-4385B6A7FF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75187" y="6201013"/>
            <a:ext cx="1195187" cy="555926"/>
          </a:xfrm>
          <a:prstGeom prst="rect">
            <a:avLst/>
          </a:prstGeom>
        </p:spPr>
      </p:pic>
      <p:pic>
        <p:nvPicPr>
          <p:cNvPr id="12" name="圖片 11">
            <a:extLst>
              <a:ext uri="{FF2B5EF4-FFF2-40B4-BE49-F238E27FC236}">
                <a16:creationId xmlns:a16="http://schemas.microsoft.com/office/drawing/2014/main" id="{DF760DD2-8DC0-0143-8876-115098E98300}"/>
              </a:ext>
            </a:extLst>
          </p:cNvPr>
          <p:cNvPicPr>
            <a:picLocks noChangeAspect="1"/>
          </p:cNvPicPr>
          <p:nvPr userDrawn="1"/>
        </p:nvPicPr>
        <p:blipFill>
          <a:blip r:embed="rId4"/>
          <a:stretch>
            <a:fillRect/>
          </a:stretch>
        </p:blipFill>
        <p:spPr>
          <a:xfrm>
            <a:off x="10544262" y="6215827"/>
            <a:ext cx="1588740" cy="611175"/>
          </a:xfrm>
          <a:prstGeom prst="rect">
            <a:avLst/>
          </a:prstGeom>
        </p:spPr>
      </p:pic>
    </p:spTree>
    <p:extLst>
      <p:ext uri="{BB962C8B-B14F-4D97-AF65-F5344CB8AC3E}">
        <p14:creationId xmlns:p14="http://schemas.microsoft.com/office/powerpoint/2010/main" val="133825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6321" t="1658" r="18317" b="23685"/>
          <a:stretch/>
        </p:blipFill>
        <p:spPr>
          <a:xfrm>
            <a:off x="-1" y="0"/>
            <a:ext cx="12192001" cy="6858000"/>
          </a:xfrm>
          <a:prstGeom prst="rect">
            <a:avLst/>
          </a:prstGeom>
        </p:spPr>
      </p:pic>
      <p:sp>
        <p:nvSpPr>
          <p:cNvPr id="5" name="Title 1">
            <a:extLst>
              <a:ext uri="{FF2B5EF4-FFF2-40B4-BE49-F238E27FC236}">
                <a16:creationId xmlns:a16="http://schemas.microsoft.com/office/drawing/2014/main" id="{FDC03013-A17A-E144-9691-F9A0AE90FF4A}"/>
              </a:ext>
            </a:extLst>
          </p:cNvPr>
          <p:cNvSpPr>
            <a:spLocks noGrp="1"/>
          </p:cNvSpPr>
          <p:nvPr>
            <p:ph type="ctrTitle"/>
          </p:nvPr>
        </p:nvSpPr>
        <p:spPr>
          <a:xfrm>
            <a:off x="382494" y="2248023"/>
            <a:ext cx="10666506" cy="2668375"/>
          </a:xfrm>
        </p:spPr>
        <p:txBody>
          <a:bodyPr anchor="b">
            <a:normAutofit/>
          </a:bodyPr>
          <a:lstStyle>
            <a:lvl1pPr algn="l">
              <a:defRPr sz="5400" b="1">
                <a:solidFill>
                  <a:schemeClr val="bg1"/>
                </a:solidFill>
                <a:latin typeface="+mn-lt"/>
                <a:ea typeface="Apple Braille" charset="0"/>
                <a:cs typeface="Apple Braille" charset="0"/>
              </a:defRPr>
            </a:lvl1pPr>
          </a:lstStyle>
          <a:p>
            <a:r>
              <a:rPr lang="en-US" dirty="0"/>
              <a:t>Click to edit Master title style</a:t>
            </a:r>
          </a:p>
        </p:txBody>
      </p:sp>
      <p:sp>
        <p:nvSpPr>
          <p:cNvPr id="6" name="Subtitle 2">
            <a:extLst>
              <a:ext uri="{FF2B5EF4-FFF2-40B4-BE49-F238E27FC236}">
                <a16:creationId xmlns:a16="http://schemas.microsoft.com/office/drawing/2014/main" id="{BFB3B023-A8D7-6746-8C56-88539E560C08}"/>
              </a:ext>
            </a:extLst>
          </p:cNvPr>
          <p:cNvSpPr>
            <a:spLocks noGrp="1"/>
          </p:cNvSpPr>
          <p:nvPr>
            <p:ph type="subTitle" idx="1"/>
          </p:nvPr>
        </p:nvSpPr>
        <p:spPr>
          <a:xfrm>
            <a:off x="382494" y="4952256"/>
            <a:ext cx="10666506" cy="902870"/>
          </a:xfrm>
        </p:spPr>
        <p:txBody>
          <a:bodyPr>
            <a:normAutofit/>
          </a:bodyPr>
          <a:lstStyle>
            <a:lvl1pPr marL="0" indent="0" algn="l">
              <a:buNone/>
              <a:defRPr sz="2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321" t="1658" r="18317" b="23685"/>
          <a:stretch/>
        </p:blipFill>
        <p:spPr>
          <a:xfrm>
            <a:off x="-1" y="0"/>
            <a:ext cx="12192001" cy="6858000"/>
          </a:xfrm>
          <a:prstGeom prst="rect">
            <a:avLst/>
          </a:prstGeom>
        </p:spPr>
      </p:pic>
      <p:sp>
        <p:nvSpPr>
          <p:cNvPr id="9" name="Title 1"/>
          <p:cNvSpPr>
            <a:spLocks noGrp="1"/>
          </p:cNvSpPr>
          <p:nvPr>
            <p:ph type="ctrTitle"/>
          </p:nvPr>
        </p:nvSpPr>
        <p:spPr>
          <a:xfrm>
            <a:off x="382494" y="3060700"/>
            <a:ext cx="10666506" cy="1133757"/>
          </a:xfrm>
        </p:spPr>
        <p:txBody>
          <a:bodyPr anchor="b">
            <a:normAutofit/>
          </a:bodyPr>
          <a:lstStyle>
            <a:lvl1pPr algn="l">
              <a:defRPr sz="5400" b="1" i="0" baseline="0">
                <a:solidFill>
                  <a:schemeClr val="bg1"/>
                </a:solidFill>
                <a:latin typeface="+mn-lt"/>
                <a:ea typeface="Apple Braille" charset="0"/>
                <a:cs typeface="Apple Braille" charset="0"/>
              </a:defRPr>
            </a:lvl1pPr>
          </a:lstStyle>
          <a:p>
            <a:r>
              <a:rPr lang="en-US" dirty="0"/>
              <a:t>Click to edit Master title style</a:t>
            </a:r>
          </a:p>
        </p:txBody>
      </p:sp>
    </p:spTree>
    <p:extLst>
      <p:ext uri="{BB962C8B-B14F-4D97-AF65-F5344CB8AC3E}">
        <p14:creationId xmlns:p14="http://schemas.microsoft.com/office/powerpoint/2010/main" val="156940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BECA982-A003-E548-AE8E-B698E82156AC}"/>
              </a:ext>
            </a:extLst>
          </p:cNvPr>
          <p:cNvSpPr>
            <a:spLocks noGrp="1"/>
          </p:cNvSpPr>
          <p:nvPr>
            <p:ph type="title"/>
          </p:nvPr>
        </p:nvSpPr>
        <p:spPr>
          <a:xfrm>
            <a:off x="309600" y="363600"/>
            <a:ext cx="11520000" cy="940417"/>
          </a:xfrm>
        </p:spPr>
        <p:txBody>
          <a:bodyPr/>
          <a:lstStyle>
            <a:lvl1pPr>
              <a:defRPr b="1" i="0" baseline="0">
                <a:solidFill>
                  <a:srgbClr val="404040"/>
                </a:solidFill>
                <a:latin typeface="+mn-lt"/>
              </a:defRPr>
            </a:lvl1pPr>
          </a:lstStyle>
          <a:p>
            <a:r>
              <a:rPr lang="en-US" dirty="0"/>
              <a:t>Click to edit Master title style</a:t>
            </a:r>
          </a:p>
        </p:txBody>
      </p:sp>
      <p:sp>
        <p:nvSpPr>
          <p:cNvPr id="8" name="Content Placeholder 2">
            <a:extLst>
              <a:ext uri="{FF2B5EF4-FFF2-40B4-BE49-F238E27FC236}">
                <a16:creationId xmlns:a16="http://schemas.microsoft.com/office/drawing/2014/main" id="{E71B0A7E-D9F0-BC4B-A4DD-413F4123F7A2}"/>
              </a:ext>
            </a:extLst>
          </p:cNvPr>
          <p:cNvSpPr>
            <a:spLocks noGrp="1"/>
          </p:cNvSpPr>
          <p:nvPr>
            <p:ph idx="1"/>
          </p:nvPr>
        </p:nvSpPr>
        <p:spPr>
          <a:xfrm>
            <a:off x="304800" y="1413164"/>
            <a:ext cx="11524800" cy="4763799"/>
          </a:xfrm>
        </p:spPr>
        <p:txBody>
          <a:bodyPr/>
          <a:lstStyle>
            <a:lvl1pPr>
              <a:defRPr>
                <a:solidFill>
                  <a:srgbClr val="646464"/>
                </a:solidFill>
              </a:defRPr>
            </a:lvl1pPr>
            <a:lvl2pPr>
              <a:defRPr>
                <a:solidFill>
                  <a:srgbClr val="646464"/>
                </a:solidFill>
              </a:defRPr>
            </a:lvl2pPr>
            <a:lvl3pPr>
              <a:defRPr>
                <a:solidFill>
                  <a:srgbClr val="646464"/>
                </a:solidFill>
              </a:defRPr>
            </a:lvl3pPr>
            <a:lvl4pPr>
              <a:defRPr>
                <a:solidFill>
                  <a:srgbClr val="646464"/>
                </a:solidFill>
              </a:defRPr>
            </a:lvl4pPr>
            <a:lvl5pPr>
              <a:defRPr>
                <a:solidFill>
                  <a:srgbClr val="64646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5">
            <a:extLst>
              <a:ext uri="{FF2B5EF4-FFF2-40B4-BE49-F238E27FC236}">
                <a16:creationId xmlns:a16="http://schemas.microsoft.com/office/drawing/2014/main" id="{BFFB6662-763F-0F45-8EAA-95A0E0DB74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87" y="6201013"/>
            <a:ext cx="1195187" cy="555926"/>
          </a:xfrm>
          <a:prstGeom prst="rect">
            <a:avLst/>
          </a:prstGeom>
        </p:spPr>
      </p:pic>
      <p:pic>
        <p:nvPicPr>
          <p:cNvPr id="12" name="圖片 11">
            <a:extLst>
              <a:ext uri="{FF2B5EF4-FFF2-40B4-BE49-F238E27FC236}">
                <a16:creationId xmlns:a16="http://schemas.microsoft.com/office/drawing/2014/main" id="{542F1B62-AA15-BF48-B072-2D6267D02394}"/>
              </a:ext>
            </a:extLst>
          </p:cNvPr>
          <p:cNvPicPr>
            <a:picLocks noChangeAspect="1"/>
          </p:cNvPicPr>
          <p:nvPr userDrawn="1"/>
        </p:nvPicPr>
        <p:blipFill>
          <a:blip r:embed="rId3"/>
          <a:stretch>
            <a:fillRect/>
          </a:stretch>
        </p:blipFill>
        <p:spPr>
          <a:xfrm>
            <a:off x="10544262" y="6215827"/>
            <a:ext cx="1588740" cy="611175"/>
          </a:xfrm>
          <a:prstGeom prst="rect">
            <a:avLst/>
          </a:prstGeom>
        </p:spPr>
      </p:pic>
      <p:sp>
        <p:nvSpPr>
          <p:cNvPr id="13" name="文字方塊 12">
            <a:extLst>
              <a:ext uri="{FF2B5EF4-FFF2-40B4-BE49-F238E27FC236}">
                <a16:creationId xmlns:a16="http://schemas.microsoft.com/office/drawing/2014/main" id="{8EB3E699-DC4A-B246-94F2-7B23AF1A240A}"/>
              </a:ext>
            </a:extLst>
          </p:cNvPr>
          <p:cNvSpPr txBox="1"/>
          <p:nvPr userDrawn="1"/>
        </p:nvSpPr>
        <p:spPr>
          <a:xfrm>
            <a:off x="243897" y="6409341"/>
            <a:ext cx="5048539" cy="261610"/>
          </a:xfrm>
          <a:prstGeom prst="rect">
            <a:avLst/>
          </a:prstGeom>
          <a:noFill/>
        </p:spPr>
        <p:txBody>
          <a:bodyPr wrap="square" rtlCol="0">
            <a:spAutoFit/>
          </a:bodyPr>
          <a:lstStyle/>
          <a:p>
            <a:r>
              <a:rPr lang="en-US" altLang="zh-TW" sz="1100" b="0" dirty="0">
                <a:solidFill>
                  <a:schemeClr val="bg2">
                    <a:lumMod val="50000"/>
                  </a:schemeClr>
                </a:solidFill>
                <a:latin typeface="+mn-lt"/>
              </a:rPr>
              <a:t>Copyright 2019 © </a:t>
            </a:r>
            <a:r>
              <a:rPr lang="en-US" altLang="zh-TW" sz="1100" b="0" dirty="0" err="1">
                <a:solidFill>
                  <a:schemeClr val="bg2">
                    <a:lumMod val="50000"/>
                  </a:schemeClr>
                </a:solidFill>
                <a:latin typeface="+mn-lt"/>
              </a:rPr>
              <a:t>eCloudvalley</a:t>
            </a:r>
            <a:r>
              <a:rPr lang="en-US" altLang="zh-TW" sz="1100" b="0" dirty="0">
                <a:solidFill>
                  <a:schemeClr val="bg2">
                    <a:lumMod val="50000"/>
                  </a:schemeClr>
                </a:solidFill>
                <a:latin typeface="+mn-lt"/>
              </a:rPr>
              <a:t> Digital Technology Co., Ltd. All Rights Reserved.</a:t>
            </a:r>
            <a:endParaRPr lang="zh-TW" altLang="en-US" sz="1100" b="0" dirty="0">
              <a:solidFill>
                <a:schemeClr val="bg2">
                  <a:lumMod val="50000"/>
                </a:schemeClr>
              </a:solidFill>
              <a:latin typeface="+mn-lt"/>
            </a:endParaRPr>
          </a:p>
        </p:txBody>
      </p:sp>
    </p:spTree>
    <p:extLst>
      <p:ext uri="{BB962C8B-B14F-4D97-AF65-F5344CB8AC3E}">
        <p14:creationId xmlns:p14="http://schemas.microsoft.com/office/powerpoint/2010/main" val="137761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e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0B88B68-2EB3-6E46-A84E-CA264AC4E5F4}"/>
              </a:ext>
            </a:extLst>
          </p:cNvPr>
          <p:cNvSpPr>
            <a:spLocks noGrp="1"/>
          </p:cNvSpPr>
          <p:nvPr>
            <p:ph type="title"/>
          </p:nvPr>
        </p:nvSpPr>
        <p:spPr>
          <a:xfrm>
            <a:off x="309600" y="365126"/>
            <a:ext cx="11520000" cy="938892"/>
          </a:xfrm>
        </p:spPr>
        <p:txBody>
          <a:bodyPr/>
          <a:lstStyle>
            <a:lvl1pPr>
              <a:defRPr b="1" i="0" baseline="0">
                <a:solidFill>
                  <a:srgbClr val="404040"/>
                </a:solidFill>
                <a:latin typeface="+mn-lt"/>
              </a:defRPr>
            </a:lvl1pPr>
          </a:lstStyle>
          <a:p>
            <a:r>
              <a:rPr lang="en-US" dirty="0"/>
              <a:t>Click to edit Master title style</a:t>
            </a:r>
          </a:p>
        </p:txBody>
      </p:sp>
      <p:sp>
        <p:nvSpPr>
          <p:cNvPr id="8" name="Content Placeholder 2">
            <a:extLst>
              <a:ext uri="{FF2B5EF4-FFF2-40B4-BE49-F238E27FC236}">
                <a16:creationId xmlns:a16="http://schemas.microsoft.com/office/drawing/2014/main" id="{2C9FA41E-9B1E-0A49-B104-C7886945FA28}"/>
              </a:ext>
            </a:extLst>
          </p:cNvPr>
          <p:cNvSpPr>
            <a:spLocks noGrp="1"/>
          </p:cNvSpPr>
          <p:nvPr>
            <p:ph idx="1"/>
          </p:nvPr>
        </p:nvSpPr>
        <p:spPr>
          <a:xfrm>
            <a:off x="304801" y="1450109"/>
            <a:ext cx="5698434" cy="4726854"/>
          </a:xfrm>
        </p:spPr>
        <p:txBody>
          <a:bodyPr/>
          <a:lstStyle>
            <a:lvl1pPr>
              <a:defRPr>
                <a:solidFill>
                  <a:srgbClr val="646464"/>
                </a:solidFill>
              </a:defRPr>
            </a:lvl1pPr>
            <a:lvl2pPr>
              <a:defRPr>
                <a:solidFill>
                  <a:srgbClr val="646464"/>
                </a:solidFill>
              </a:defRPr>
            </a:lvl2pPr>
            <a:lvl3pPr>
              <a:defRPr>
                <a:solidFill>
                  <a:srgbClr val="646464"/>
                </a:solidFill>
              </a:defRPr>
            </a:lvl3pPr>
            <a:lvl4pPr>
              <a:defRPr>
                <a:solidFill>
                  <a:srgbClr val="646464"/>
                </a:solidFill>
              </a:defRPr>
            </a:lvl4pPr>
            <a:lvl5pPr>
              <a:defRPr>
                <a:solidFill>
                  <a:srgbClr val="64646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79B15A60-65F5-B740-91EC-B6DF38D7FC7C}"/>
              </a:ext>
            </a:extLst>
          </p:cNvPr>
          <p:cNvSpPr>
            <a:spLocks noGrp="1"/>
          </p:cNvSpPr>
          <p:nvPr>
            <p:ph idx="10"/>
          </p:nvPr>
        </p:nvSpPr>
        <p:spPr>
          <a:xfrm>
            <a:off x="6202017" y="1450109"/>
            <a:ext cx="5627583" cy="4726854"/>
          </a:xfrm>
        </p:spPr>
        <p:txBody>
          <a:bodyPr/>
          <a:lstStyle>
            <a:lvl1pPr>
              <a:defRPr>
                <a:solidFill>
                  <a:srgbClr val="646464"/>
                </a:solidFill>
              </a:defRPr>
            </a:lvl1pPr>
            <a:lvl2pPr>
              <a:defRPr>
                <a:solidFill>
                  <a:srgbClr val="646464"/>
                </a:solidFill>
              </a:defRPr>
            </a:lvl2pPr>
            <a:lvl3pPr>
              <a:defRPr>
                <a:solidFill>
                  <a:srgbClr val="646464"/>
                </a:solidFill>
              </a:defRPr>
            </a:lvl3pPr>
            <a:lvl4pPr>
              <a:defRPr>
                <a:solidFill>
                  <a:srgbClr val="646464"/>
                </a:solidFill>
              </a:defRPr>
            </a:lvl4pPr>
            <a:lvl5pPr>
              <a:defRPr>
                <a:solidFill>
                  <a:srgbClr val="64646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5">
            <a:extLst>
              <a:ext uri="{FF2B5EF4-FFF2-40B4-BE49-F238E27FC236}">
                <a16:creationId xmlns:a16="http://schemas.microsoft.com/office/drawing/2014/main" id="{9043A0EC-C755-FC47-A2D6-4B36D3CF0C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87" y="6201013"/>
            <a:ext cx="1195187" cy="555926"/>
          </a:xfrm>
          <a:prstGeom prst="rect">
            <a:avLst/>
          </a:prstGeom>
        </p:spPr>
      </p:pic>
      <p:pic>
        <p:nvPicPr>
          <p:cNvPr id="11" name="圖片 10">
            <a:extLst>
              <a:ext uri="{FF2B5EF4-FFF2-40B4-BE49-F238E27FC236}">
                <a16:creationId xmlns:a16="http://schemas.microsoft.com/office/drawing/2014/main" id="{8551E774-03A5-DA41-A594-AAA70615C936}"/>
              </a:ext>
            </a:extLst>
          </p:cNvPr>
          <p:cNvPicPr>
            <a:picLocks noChangeAspect="1"/>
          </p:cNvPicPr>
          <p:nvPr userDrawn="1"/>
        </p:nvPicPr>
        <p:blipFill>
          <a:blip r:embed="rId3"/>
          <a:stretch>
            <a:fillRect/>
          </a:stretch>
        </p:blipFill>
        <p:spPr>
          <a:xfrm>
            <a:off x="10544262" y="6215827"/>
            <a:ext cx="1588740" cy="611175"/>
          </a:xfrm>
          <a:prstGeom prst="rect">
            <a:avLst/>
          </a:prstGeom>
        </p:spPr>
      </p:pic>
      <p:sp>
        <p:nvSpPr>
          <p:cNvPr id="12" name="文字方塊 11">
            <a:extLst>
              <a:ext uri="{FF2B5EF4-FFF2-40B4-BE49-F238E27FC236}">
                <a16:creationId xmlns:a16="http://schemas.microsoft.com/office/drawing/2014/main" id="{3E3D7464-D896-ED44-B40D-70D54585B0A8}"/>
              </a:ext>
            </a:extLst>
          </p:cNvPr>
          <p:cNvSpPr txBox="1"/>
          <p:nvPr userDrawn="1"/>
        </p:nvSpPr>
        <p:spPr>
          <a:xfrm>
            <a:off x="243897" y="6409341"/>
            <a:ext cx="5048539" cy="261610"/>
          </a:xfrm>
          <a:prstGeom prst="rect">
            <a:avLst/>
          </a:prstGeom>
          <a:noFill/>
        </p:spPr>
        <p:txBody>
          <a:bodyPr wrap="square" rtlCol="0">
            <a:spAutoFit/>
          </a:bodyPr>
          <a:lstStyle/>
          <a:p>
            <a:r>
              <a:rPr lang="en-US" altLang="zh-TW" sz="1100" b="0" dirty="0">
                <a:solidFill>
                  <a:schemeClr val="bg2">
                    <a:lumMod val="50000"/>
                  </a:schemeClr>
                </a:solidFill>
                <a:latin typeface="+mn-lt"/>
              </a:rPr>
              <a:t>Copyright 2019 © </a:t>
            </a:r>
            <a:r>
              <a:rPr lang="en-US" altLang="zh-TW" sz="1100" b="0" dirty="0" err="1">
                <a:solidFill>
                  <a:schemeClr val="bg2">
                    <a:lumMod val="50000"/>
                  </a:schemeClr>
                </a:solidFill>
                <a:latin typeface="+mn-lt"/>
              </a:rPr>
              <a:t>eCloudvalley</a:t>
            </a:r>
            <a:r>
              <a:rPr lang="en-US" altLang="zh-TW" sz="1100" b="0" dirty="0">
                <a:solidFill>
                  <a:schemeClr val="bg2">
                    <a:lumMod val="50000"/>
                  </a:schemeClr>
                </a:solidFill>
                <a:latin typeface="+mn-lt"/>
              </a:rPr>
              <a:t> Digital Technology Co., Ltd. All Rights Reserved.</a:t>
            </a:r>
            <a:endParaRPr lang="zh-TW" altLang="en-US" sz="1100" b="0" dirty="0">
              <a:solidFill>
                <a:schemeClr val="bg2">
                  <a:lumMod val="50000"/>
                </a:schemeClr>
              </a:solidFill>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age 3">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A7E3AE7-03F0-C546-AB13-DF983B720419}"/>
              </a:ext>
            </a:extLst>
          </p:cNvPr>
          <p:cNvSpPr>
            <a:spLocks noGrp="1"/>
          </p:cNvSpPr>
          <p:nvPr>
            <p:ph type="title"/>
          </p:nvPr>
        </p:nvSpPr>
        <p:spPr>
          <a:xfrm>
            <a:off x="309600" y="365125"/>
            <a:ext cx="11520000" cy="807893"/>
          </a:xfrm>
        </p:spPr>
        <p:txBody>
          <a:bodyPr/>
          <a:lstStyle>
            <a:lvl1pPr>
              <a:defRPr b="1">
                <a:solidFill>
                  <a:srgbClr val="404040"/>
                </a:solidFill>
                <a:latin typeface="+mn-lt"/>
              </a:defRPr>
            </a:lvl1pPr>
          </a:lstStyle>
          <a:p>
            <a:r>
              <a:rPr lang="en-US" dirty="0"/>
              <a:t>Click to edit Master title style</a:t>
            </a:r>
          </a:p>
        </p:txBody>
      </p:sp>
      <p:sp>
        <p:nvSpPr>
          <p:cNvPr id="11" name="Content Placeholder 2">
            <a:extLst>
              <a:ext uri="{FF2B5EF4-FFF2-40B4-BE49-F238E27FC236}">
                <a16:creationId xmlns:a16="http://schemas.microsoft.com/office/drawing/2014/main" id="{110937FA-D63A-244C-82F8-26CF3F30B420}"/>
              </a:ext>
            </a:extLst>
          </p:cNvPr>
          <p:cNvSpPr>
            <a:spLocks noGrp="1"/>
          </p:cNvSpPr>
          <p:nvPr>
            <p:ph idx="1"/>
          </p:nvPr>
        </p:nvSpPr>
        <p:spPr>
          <a:xfrm>
            <a:off x="304801" y="1927661"/>
            <a:ext cx="5698434" cy="4249302"/>
          </a:xfrm>
        </p:spPr>
        <p:txBody>
          <a:bodyPr/>
          <a:lstStyle>
            <a:lvl1pPr>
              <a:defRPr>
                <a:solidFill>
                  <a:srgbClr val="646464"/>
                </a:solidFill>
              </a:defRPr>
            </a:lvl1pPr>
            <a:lvl2pPr>
              <a:defRPr>
                <a:solidFill>
                  <a:srgbClr val="646464"/>
                </a:solidFill>
              </a:defRPr>
            </a:lvl2pPr>
            <a:lvl3pPr>
              <a:defRPr>
                <a:solidFill>
                  <a:srgbClr val="646464"/>
                </a:solidFill>
              </a:defRPr>
            </a:lvl3pPr>
            <a:lvl4pPr>
              <a:defRPr>
                <a:solidFill>
                  <a:srgbClr val="646464"/>
                </a:solidFill>
              </a:defRPr>
            </a:lvl4pPr>
            <a:lvl5pPr>
              <a:defRPr>
                <a:solidFill>
                  <a:srgbClr val="64646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8BFD9E1E-35BF-994B-A33C-E4436C2AD867}"/>
              </a:ext>
            </a:extLst>
          </p:cNvPr>
          <p:cNvSpPr>
            <a:spLocks noGrp="1"/>
          </p:cNvSpPr>
          <p:nvPr>
            <p:ph idx="10"/>
          </p:nvPr>
        </p:nvSpPr>
        <p:spPr>
          <a:xfrm>
            <a:off x="6202017" y="1927661"/>
            <a:ext cx="5627583" cy="4249302"/>
          </a:xfrm>
        </p:spPr>
        <p:txBody>
          <a:bodyPr/>
          <a:lstStyle>
            <a:lvl1pPr>
              <a:defRPr>
                <a:solidFill>
                  <a:srgbClr val="646464"/>
                </a:solidFill>
              </a:defRPr>
            </a:lvl1pPr>
            <a:lvl2pPr>
              <a:defRPr>
                <a:solidFill>
                  <a:srgbClr val="646464"/>
                </a:solidFill>
              </a:defRPr>
            </a:lvl2pPr>
            <a:lvl3pPr>
              <a:defRPr>
                <a:solidFill>
                  <a:srgbClr val="646464"/>
                </a:solidFill>
              </a:defRPr>
            </a:lvl3pPr>
            <a:lvl4pPr>
              <a:defRPr>
                <a:solidFill>
                  <a:srgbClr val="646464"/>
                </a:solidFill>
              </a:defRPr>
            </a:lvl4pPr>
            <a:lvl5pPr>
              <a:defRPr>
                <a:solidFill>
                  <a:srgbClr val="64646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6">
            <a:extLst>
              <a:ext uri="{FF2B5EF4-FFF2-40B4-BE49-F238E27FC236}">
                <a16:creationId xmlns:a16="http://schemas.microsoft.com/office/drawing/2014/main" id="{14472BB1-118B-7948-A188-366C1912884E}"/>
              </a:ext>
            </a:extLst>
          </p:cNvPr>
          <p:cNvSpPr>
            <a:spLocks noGrp="1"/>
          </p:cNvSpPr>
          <p:nvPr>
            <p:ph type="body" sz="quarter" idx="11"/>
          </p:nvPr>
        </p:nvSpPr>
        <p:spPr>
          <a:xfrm>
            <a:off x="304800" y="1265383"/>
            <a:ext cx="5699125" cy="569913"/>
          </a:xfrm>
        </p:spPr>
        <p:txBody>
          <a:bodyPr>
            <a:normAutofit/>
          </a:bodyPr>
          <a:lstStyle>
            <a:lvl1pPr marL="0" indent="0">
              <a:buNone/>
              <a:defRPr sz="3200" b="1" u="sng">
                <a:solidFill>
                  <a:srgbClr val="646464"/>
                </a:solidFill>
              </a:defRPr>
            </a:lvl1pPr>
          </a:lstStyle>
          <a:p>
            <a:pPr lvl="0"/>
            <a:endParaRPr lang="en-US" dirty="0"/>
          </a:p>
        </p:txBody>
      </p:sp>
      <p:sp>
        <p:nvSpPr>
          <p:cNvPr id="14" name="Text Placeholder 6">
            <a:extLst>
              <a:ext uri="{FF2B5EF4-FFF2-40B4-BE49-F238E27FC236}">
                <a16:creationId xmlns:a16="http://schemas.microsoft.com/office/drawing/2014/main" id="{2910F615-BCA7-D24D-B90E-E4548CDE9104}"/>
              </a:ext>
            </a:extLst>
          </p:cNvPr>
          <p:cNvSpPr>
            <a:spLocks noGrp="1"/>
          </p:cNvSpPr>
          <p:nvPr>
            <p:ph type="body" sz="quarter" idx="12"/>
          </p:nvPr>
        </p:nvSpPr>
        <p:spPr>
          <a:xfrm>
            <a:off x="6201671" y="1265383"/>
            <a:ext cx="5627929" cy="569913"/>
          </a:xfrm>
        </p:spPr>
        <p:txBody>
          <a:bodyPr>
            <a:normAutofit/>
          </a:bodyPr>
          <a:lstStyle>
            <a:lvl1pPr marL="0" indent="0">
              <a:buNone/>
              <a:defRPr sz="3200" b="1" u="sng">
                <a:solidFill>
                  <a:srgbClr val="646464"/>
                </a:solidFill>
              </a:defRPr>
            </a:lvl1pPr>
          </a:lstStyle>
          <a:p>
            <a:pPr lvl="0"/>
            <a:endParaRPr lang="en-US" dirty="0"/>
          </a:p>
        </p:txBody>
      </p:sp>
      <p:pic>
        <p:nvPicPr>
          <p:cNvPr id="15" name="Picture 5">
            <a:extLst>
              <a:ext uri="{FF2B5EF4-FFF2-40B4-BE49-F238E27FC236}">
                <a16:creationId xmlns:a16="http://schemas.microsoft.com/office/drawing/2014/main" id="{F459EB7D-DFC0-1243-A6A2-7F5CFF7A389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87" y="6201013"/>
            <a:ext cx="1195187" cy="555926"/>
          </a:xfrm>
          <a:prstGeom prst="rect">
            <a:avLst/>
          </a:prstGeom>
        </p:spPr>
      </p:pic>
      <p:pic>
        <p:nvPicPr>
          <p:cNvPr id="16" name="圖片 15">
            <a:extLst>
              <a:ext uri="{FF2B5EF4-FFF2-40B4-BE49-F238E27FC236}">
                <a16:creationId xmlns:a16="http://schemas.microsoft.com/office/drawing/2014/main" id="{8E059B2E-DA12-F146-81E5-42735ABF5DCB}"/>
              </a:ext>
            </a:extLst>
          </p:cNvPr>
          <p:cNvPicPr>
            <a:picLocks noChangeAspect="1"/>
          </p:cNvPicPr>
          <p:nvPr userDrawn="1"/>
        </p:nvPicPr>
        <p:blipFill>
          <a:blip r:embed="rId3"/>
          <a:stretch>
            <a:fillRect/>
          </a:stretch>
        </p:blipFill>
        <p:spPr>
          <a:xfrm>
            <a:off x="10544262" y="6215827"/>
            <a:ext cx="1588740" cy="611175"/>
          </a:xfrm>
          <a:prstGeom prst="rect">
            <a:avLst/>
          </a:prstGeom>
        </p:spPr>
      </p:pic>
      <p:sp>
        <p:nvSpPr>
          <p:cNvPr id="17" name="文字方塊 16">
            <a:extLst>
              <a:ext uri="{FF2B5EF4-FFF2-40B4-BE49-F238E27FC236}">
                <a16:creationId xmlns:a16="http://schemas.microsoft.com/office/drawing/2014/main" id="{F57C0C23-E75F-DA47-BB98-65E5055AF2D9}"/>
              </a:ext>
            </a:extLst>
          </p:cNvPr>
          <p:cNvSpPr txBox="1"/>
          <p:nvPr userDrawn="1"/>
        </p:nvSpPr>
        <p:spPr>
          <a:xfrm>
            <a:off x="243897" y="6409341"/>
            <a:ext cx="5048539" cy="261610"/>
          </a:xfrm>
          <a:prstGeom prst="rect">
            <a:avLst/>
          </a:prstGeom>
          <a:noFill/>
        </p:spPr>
        <p:txBody>
          <a:bodyPr wrap="square" rtlCol="0">
            <a:spAutoFit/>
          </a:bodyPr>
          <a:lstStyle/>
          <a:p>
            <a:r>
              <a:rPr lang="en-US" altLang="zh-TW" sz="1100" b="0" dirty="0">
                <a:solidFill>
                  <a:schemeClr val="bg2">
                    <a:lumMod val="50000"/>
                  </a:schemeClr>
                </a:solidFill>
                <a:latin typeface="+mn-lt"/>
              </a:rPr>
              <a:t>Copyright 2019 © </a:t>
            </a:r>
            <a:r>
              <a:rPr lang="en-US" altLang="zh-TW" sz="1100" b="0" dirty="0" err="1">
                <a:solidFill>
                  <a:schemeClr val="bg2">
                    <a:lumMod val="50000"/>
                  </a:schemeClr>
                </a:solidFill>
                <a:latin typeface="+mn-lt"/>
              </a:rPr>
              <a:t>eCloudvalley</a:t>
            </a:r>
            <a:r>
              <a:rPr lang="en-US" altLang="zh-TW" sz="1100" b="0" dirty="0">
                <a:solidFill>
                  <a:schemeClr val="bg2">
                    <a:lumMod val="50000"/>
                  </a:schemeClr>
                </a:solidFill>
                <a:latin typeface="+mn-lt"/>
              </a:rPr>
              <a:t> Digital Technology Co., Ltd. All Rights Reserved.</a:t>
            </a:r>
            <a:endParaRPr lang="zh-TW" altLang="en-US" sz="1100" b="0" dirty="0">
              <a:solidFill>
                <a:schemeClr val="bg2">
                  <a:lumMod val="50000"/>
                </a:schemeClr>
              </a:solidFill>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age ">
    <p:spTree>
      <p:nvGrpSpPr>
        <p:cNvPr id="1" name=""/>
        <p:cNvGrpSpPr/>
        <p:nvPr/>
      </p:nvGrpSpPr>
      <p:grpSpPr>
        <a:xfrm>
          <a:off x="0" y="0"/>
          <a:ext cx="0" cy="0"/>
          <a:chOff x="0" y="0"/>
          <a:chExt cx="0" cy="0"/>
        </a:xfrm>
      </p:grpSpPr>
      <p:pic>
        <p:nvPicPr>
          <p:cNvPr id="8" name="Picture 5">
            <a:extLst>
              <a:ext uri="{FF2B5EF4-FFF2-40B4-BE49-F238E27FC236}">
                <a16:creationId xmlns:a16="http://schemas.microsoft.com/office/drawing/2014/main" id="{C1F89E77-29E8-794A-916C-CBF27CC774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87" y="6201013"/>
            <a:ext cx="1195187" cy="555926"/>
          </a:xfrm>
          <a:prstGeom prst="rect">
            <a:avLst/>
          </a:prstGeom>
        </p:spPr>
      </p:pic>
      <p:pic>
        <p:nvPicPr>
          <p:cNvPr id="9" name="圖片 8">
            <a:extLst>
              <a:ext uri="{FF2B5EF4-FFF2-40B4-BE49-F238E27FC236}">
                <a16:creationId xmlns:a16="http://schemas.microsoft.com/office/drawing/2014/main" id="{EF5571F7-A3A4-4543-BE4A-4BA84D0DBB71}"/>
              </a:ext>
            </a:extLst>
          </p:cNvPr>
          <p:cNvPicPr>
            <a:picLocks noChangeAspect="1"/>
          </p:cNvPicPr>
          <p:nvPr userDrawn="1"/>
        </p:nvPicPr>
        <p:blipFill>
          <a:blip r:embed="rId3"/>
          <a:stretch>
            <a:fillRect/>
          </a:stretch>
        </p:blipFill>
        <p:spPr>
          <a:xfrm>
            <a:off x="10544262" y="6215827"/>
            <a:ext cx="1588740" cy="611175"/>
          </a:xfrm>
          <a:prstGeom prst="rect">
            <a:avLst/>
          </a:prstGeom>
        </p:spPr>
      </p:pic>
      <p:sp>
        <p:nvSpPr>
          <p:cNvPr id="10" name="文字方塊 9">
            <a:extLst>
              <a:ext uri="{FF2B5EF4-FFF2-40B4-BE49-F238E27FC236}">
                <a16:creationId xmlns:a16="http://schemas.microsoft.com/office/drawing/2014/main" id="{50C08682-2ADA-214C-BED8-FDBCE2D87262}"/>
              </a:ext>
            </a:extLst>
          </p:cNvPr>
          <p:cNvSpPr txBox="1"/>
          <p:nvPr userDrawn="1"/>
        </p:nvSpPr>
        <p:spPr>
          <a:xfrm>
            <a:off x="243897" y="6409341"/>
            <a:ext cx="5048539" cy="261610"/>
          </a:xfrm>
          <a:prstGeom prst="rect">
            <a:avLst/>
          </a:prstGeom>
          <a:noFill/>
        </p:spPr>
        <p:txBody>
          <a:bodyPr wrap="square" rtlCol="0">
            <a:spAutoFit/>
          </a:bodyPr>
          <a:lstStyle/>
          <a:p>
            <a:r>
              <a:rPr lang="en-US" altLang="zh-TW" sz="1100" b="0" dirty="0">
                <a:solidFill>
                  <a:schemeClr val="bg2">
                    <a:lumMod val="50000"/>
                  </a:schemeClr>
                </a:solidFill>
                <a:latin typeface="+mn-lt"/>
              </a:rPr>
              <a:t>Copyright 2019 © </a:t>
            </a:r>
            <a:r>
              <a:rPr lang="en-US" altLang="zh-TW" sz="1100" b="0" dirty="0" err="1">
                <a:solidFill>
                  <a:schemeClr val="bg2">
                    <a:lumMod val="50000"/>
                  </a:schemeClr>
                </a:solidFill>
                <a:latin typeface="+mn-lt"/>
              </a:rPr>
              <a:t>eCloudvalley</a:t>
            </a:r>
            <a:r>
              <a:rPr lang="en-US" altLang="zh-TW" sz="1100" b="0" dirty="0">
                <a:solidFill>
                  <a:schemeClr val="bg2">
                    <a:lumMod val="50000"/>
                  </a:schemeClr>
                </a:solidFill>
                <a:latin typeface="+mn-lt"/>
              </a:rPr>
              <a:t> Digital Technology Co., Ltd. All Rights Reserved.</a:t>
            </a:r>
            <a:endParaRPr lang="zh-TW" altLang="en-US" sz="1100" b="0" dirty="0">
              <a:solidFill>
                <a:schemeClr val="bg2">
                  <a:lumMod val="50000"/>
                </a:schemeClr>
              </a:solidFill>
              <a:latin typeface="+mn-lt"/>
            </a:endParaRPr>
          </a:p>
        </p:txBody>
      </p:sp>
    </p:spTree>
    <p:extLst>
      <p:ext uri="{BB962C8B-B14F-4D97-AF65-F5344CB8AC3E}">
        <p14:creationId xmlns:p14="http://schemas.microsoft.com/office/powerpoint/2010/main" val="125789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ag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321" t="1658" r="18317" b="23685"/>
          <a:stretch/>
        </p:blipFill>
        <p:spPr>
          <a:xfrm>
            <a:off x="-1" y="0"/>
            <a:ext cx="12192001" cy="6858000"/>
          </a:xfrm>
          <a:prstGeom prst="rect">
            <a:avLst/>
          </a:prstGeom>
        </p:spPr>
      </p:pic>
      <p:sp>
        <p:nvSpPr>
          <p:cNvPr id="5" name="TextBox 1">
            <a:extLst>
              <a:ext uri="{FF2B5EF4-FFF2-40B4-BE49-F238E27FC236}">
                <a16:creationId xmlns:a16="http://schemas.microsoft.com/office/drawing/2014/main" id="{ADDD6F75-3919-1448-88B3-6CB2A3757B17}"/>
              </a:ext>
            </a:extLst>
          </p:cNvPr>
          <p:cNvSpPr txBox="1"/>
          <p:nvPr userDrawn="1"/>
        </p:nvSpPr>
        <p:spPr>
          <a:xfrm>
            <a:off x="635000" y="3136900"/>
            <a:ext cx="8240013" cy="923330"/>
          </a:xfrm>
          <a:prstGeom prst="rect">
            <a:avLst/>
          </a:prstGeom>
          <a:noFill/>
        </p:spPr>
        <p:txBody>
          <a:bodyPr wrap="none" rtlCol="0">
            <a:spAutoFit/>
          </a:bodyPr>
          <a:lstStyle/>
          <a:p>
            <a:r>
              <a:rPr lang="en-US" altLang="zh-TW" sz="5400" b="1" i="0" dirty="0">
                <a:solidFill>
                  <a:schemeClr val="bg1"/>
                </a:solidFill>
              </a:rPr>
              <a:t>Empower Your Cloud Future</a:t>
            </a:r>
            <a:endParaRPr lang="en-US" sz="5400" b="1" i="0"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9E08D-31E6-EC46-A723-A27356E747C0}" type="datetimeFigureOut">
              <a:rPr lang="en-US" smtClean="0"/>
              <a:t>9/19/19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60E7E-2699-8243-8857-4FC3E8B78A82}" type="slidenum">
              <a:rPr lang="en-US" smtClean="0"/>
              <a:t>‹#›</a:t>
            </a:fld>
            <a:endParaRPr lang="en-US"/>
          </a:p>
        </p:txBody>
      </p:sp>
    </p:spTree>
    <p:extLst>
      <p:ext uri="{BB962C8B-B14F-4D97-AF65-F5344CB8AC3E}">
        <p14:creationId xmlns:p14="http://schemas.microsoft.com/office/powerpoint/2010/main" val="1351280884"/>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0" r:id="rId4"/>
    <p:sldLayoutId id="2147483658" r:id="rId5"/>
    <p:sldLayoutId id="2147483659"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4.png"/><Relationship Id="rId10"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Create a Chatbot with Azure Bot Server and </a:t>
            </a:r>
            <a:r>
              <a:rPr lang="en-US" dirty="0" err="1"/>
              <a:t>QnA</a:t>
            </a:r>
            <a:r>
              <a:rPr lang="en-US" dirty="0"/>
              <a:t> Maker</a:t>
            </a:r>
          </a:p>
        </p:txBody>
      </p:sp>
      <p:sp>
        <p:nvSpPr>
          <p:cNvPr id="3" name="Subtitle 2"/>
          <p:cNvSpPr>
            <a:spLocks noGrp="1"/>
          </p:cNvSpPr>
          <p:nvPr>
            <p:ph type="subTitle" idx="1"/>
          </p:nvPr>
        </p:nvSpPr>
        <p:spPr/>
        <p:txBody>
          <a:bodyPr/>
          <a:lstStyle/>
          <a:p>
            <a:r>
              <a:rPr lang="en-US" dirty="0" err="1"/>
              <a:t>En</a:t>
            </a:r>
            <a:r>
              <a:rPr lang="en-US" dirty="0"/>
              <a:t> Wu, Technical Instructor, </a:t>
            </a:r>
            <a:r>
              <a:rPr lang="en-US" dirty="0" err="1"/>
              <a:t>eCloudvalley</a:t>
            </a:r>
            <a:endParaRPr lang="en-US" dirty="0"/>
          </a:p>
        </p:txBody>
      </p:sp>
    </p:spTree>
    <p:extLst>
      <p:ext uri="{BB962C8B-B14F-4D97-AF65-F5344CB8AC3E}">
        <p14:creationId xmlns:p14="http://schemas.microsoft.com/office/powerpoint/2010/main" val="32022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5B8E-ACC4-C44B-8113-0D4B2F7841B8}"/>
              </a:ext>
            </a:extLst>
          </p:cNvPr>
          <p:cNvSpPr>
            <a:spLocks noGrp="1"/>
          </p:cNvSpPr>
          <p:nvPr>
            <p:ph type="title"/>
          </p:nvPr>
        </p:nvSpPr>
        <p:spPr/>
        <p:txBody>
          <a:bodyPr/>
          <a:lstStyle/>
          <a:p>
            <a:r>
              <a:rPr lang="en-US" dirty="0"/>
              <a:t>Azure Bot Service</a:t>
            </a:r>
          </a:p>
        </p:txBody>
      </p:sp>
      <p:sp>
        <p:nvSpPr>
          <p:cNvPr id="3" name="Content Placeholder 2">
            <a:extLst>
              <a:ext uri="{FF2B5EF4-FFF2-40B4-BE49-F238E27FC236}">
                <a16:creationId xmlns:a16="http://schemas.microsoft.com/office/drawing/2014/main" id="{5353F9B8-A892-3C43-AC1C-F77065EE6FFD}"/>
              </a:ext>
            </a:extLst>
          </p:cNvPr>
          <p:cNvSpPr>
            <a:spLocks noGrp="1"/>
          </p:cNvSpPr>
          <p:nvPr>
            <p:ph idx="1"/>
          </p:nvPr>
        </p:nvSpPr>
        <p:spPr>
          <a:xfrm>
            <a:off x="304800" y="1413164"/>
            <a:ext cx="11520000" cy="4763799"/>
          </a:xfrm>
        </p:spPr>
        <p:txBody>
          <a:bodyPr>
            <a:normAutofit/>
          </a:bodyPr>
          <a:lstStyle/>
          <a:p>
            <a:pPr>
              <a:lnSpc>
                <a:spcPct val="100000"/>
              </a:lnSpc>
            </a:pPr>
            <a:r>
              <a:rPr lang="en-US" altLang="zh-TW" dirty="0"/>
              <a:t>P</a:t>
            </a:r>
            <a:r>
              <a:rPr lang="en-US" dirty="0"/>
              <a:t>rovides an </a:t>
            </a:r>
            <a:r>
              <a:rPr lang="en-US" dirty="0">
                <a:solidFill>
                  <a:srgbClr val="FF9300"/>
                </a:solidFill>
              </a:rPr>
              <a:t>integrated environment </a:t>
            </a:r>
            <a:r>
              <a:rPr lang="en-US" dirty="0"/>
              <a:t>that is purpose-built for </a:t>
            </a:r>
            <a:br>
              <a:rPr lang="en-US" dirty="0"/>
            </a:br>
            <a:r>
              <a:rPr lang="en-US" dirty="0"/>
              <a:t>bot development,</a:t>
            </a:r>
          </a:p>
          <a:p>
            <a:pPr>
              <a:lnSpc>
                <a:spcPct val="100000"/>
              </a:lnSpc>
            </a:pPr>
            <a:r>
              <a:rPr lang="en-US" altLang="zh-TW" dirty="0"/>
              <a:t>E</a:t>
            </a:r>
            <a:r>
              <a:rPr lang="en-US" dirty="0"/>
              <a:t>nabling you to </a:t>
            </a:r>
            <a:r>
              <a:rPr lang="en-US" dirty="0">
                <a:solidFill>
                  <a:srgbClr val="FF9300"/>
                </a:solidFill>
              </a:rPr>
              <a:t>build</a:t>
            </a:r>
            <a:r>
              <a:rPr lang="en-US" dirty="0"/>
              <a:t>, </a:t>
            </a:r>
            <a:r>
              <a:rPr lang="en-US" dirty="0">
                <a:solidFill>
                  <a:srgbClr val="FF9300"/>
                </a:solidFill>
              </a:rPr>
              <a:t>connect</a:t>
            </a:r>
            <a:r>
              <a:rPr lang="en-US" dirty="0"/>
              <a:t>, </a:t>
            </a:r>
            <a:r>
              <a:rPr lang="en-US" dirty="0">
                <a:solidFill>
                  <a:srgbClr val="FF9300"/>
                </a:solidFill>
              </a:rPr>
              <a:t>test</a:t>
            </a:r>
            <a:r>
              <a:rPr lang="en-US" dirty="0"/>
              <a:t>, </a:t>
            </a:r>
            <a:r>
              <a:rPr lang="en-US" dirty="0">
                <a:solidFill>
                  <a:srgbClr val="FF9300"/>
                </a:solidFill>
              </a:rPr>
              <a:t>deploy</a:t>
            </a:r>
            <a:r>
              <a:rPr lang="en-US" dirty="0"/>
              <a:t>, and </a:t>
            </a:r>
            <a:r>
              <a:rPr lang="en-US" dirty="0">
                <a:solidFill>
                  <a:srgbClr val="FF9300"/>
                </a:solidFill>
              </a:rPr>
              <a:t>manage</a:t>
            </a:r>
            <a:r>
              <a:rPr lang="en-US" dirty="0"/>
              <a:t> intelligent </a:t>
            </a:r>
            <a:br>
              <a:rPr lang="en-US" dirty="0"/>
            </a:br>
            <a:r>
              <a:rPr lang="en-US" dirty="0"/>
              <a:t>bots, all from one place.</a:t>
            </a:r>
          </a:p>
          <a:p>
            <a:pPr>
              <a:lnSpc>
                <a:spcPct val="100000"/>
              </a:lnSpc>
            </a:pPr>
            <a:r>
              <a:rPr lang="en-US" dirty="0"/>
              <a:t>Use </a:t>
            </a:r>
            <a:r>
              <a:rPr lang="en-US" dirty="0">
                <a:solidFill>
                  <a:srgbClr val="FF9300"/>
                </a:solidFill>
              </a:rPr>
              <a:t>modular</a:t>
            </a:r>
            <a:r>
              <a:rPr lang="en-US" dirty="0"/>
              <a:t> and </a:t>
            </a:r>
            <a:r>
              <a:rPr lang="en-US" dirty="0">
                <a:solidFill>
                  <a:srgbClr val="FF9300"/>
                </a:solidFill>
              </a:rPr>
              <a:t>extensible</a:t>
            </a:r>
            <a:r>
              <a:rPr lang="en-US" dirty="0"/>
              <a:t> </a:t>
            </a:r>
            <a:r>
              <a:rPr lang="en-US" dirty="0">
                <a:solidFill>
                  <a:srgbClr val="FF9300"/>
                </a:solidFill>
              </a:rPr>
              <a:t>framework</a:t>
            </a:r>
            <a:r>
              <a:rPr lang="en-US" dirty="0"/>
              <a:t> provided by the SDK, tools, templates, and AI services developers </a:t>
            </a:r>
          </a:p>
          <a:p>
            <a:pPr>
              <a:lnSpc>
                <a:spcPct val="100000"/>
              </a:lnSpc>
            </a:pPr>
            <a:r>
              <a:rPr lang="en-US" dirty="0"/>
              <a:t>Create bots that use </a:t>
            </a:r>
            <a:r>
              <a:rPr lang="en-US" dirty="0">
                <a:solidFill>
                  <a:srgbClr val="FF9300"/>
                </a:solidFill>
              </a:rPr>
              <a:t>speech</a:t>
            </a:r>
            <a:r>
              <a:rPr lang="en-US" dirty="0"/>
              <a:t>, </a:t>
            </a:r>
            <a:r>
              <a:rPr lang="en-US" dirty="0">
                <a:solidFill>
                  <a:schemeClr val="tx1"/>
                </a:solidFill>
              </a:rPr>
              <a:t>understand</a:t>
            </a:r>
            <a:r>
              <a:rPr lang="en-US" dirty="0">
                <a:solidFill>
                  <a:srgbClr val="FF9300"/>
                </a:solidFill>
              </a:rPr>
              <a:t> natural language</a:t>
            </a:r>
            <a:r>
              <a:rPr lang="en-US" dirty="0"/>
              <a:t>, handle </a:t>
            </a:r>
            <a:r>
              <a:rPr lang="en-US" dirty="0">
                <a:solidFill>
                  <a:srgbClr val="FF9300"/>
                </a:solidFill>
              </a:rPr>
              <a:t>questions and answers</a:t>
            </a:r>
            <a:r>
              <a:rPr lang="en-US" dirty="0"/>
              <a:t>, and more.</a:t>
            </a:r>
          </a:p>
          <a:p>
            <a:pPr>
              <a:lnSpc>
                <a:spcPct val="100000"/>
              </a:lnSpc>
            </a:pPr>
            <a:endParaRPr lang="en-US" dirty="0"/>
          </a:p>
        </p:txBody>
      </p:sp>
      <p:pic>
        <p:nvPicPr>
          <p:cNvPr id="4" name="Picture 3">
            <a:extLst>
              <a:ext uri="{FF2B5EF4-FFF2-40B4-BE49-F238E27FC236}">
                <a16:creationId xmlns:a16="http://schemas.microsoft.com/office/drawing/2014/main" id="{D3DF30EF-3F3C-AA41-A3D7-DD1BF8E84147}"/>
              </a:ext>
            </a:extLst>
          </p:cNvPr>
          <p:cNvPicPr>
            <a:picLocks noChangeAspect="1"/>
          </p:cNvPicPr>
          <p:nvPr/>
        </p:nvPicPr>
        <p:blipFill rotWithShape="1">
          <a:blip r:embed="rId3"/>
          <a:srcRect l="23427" r="23620"/>
          <a:stretch/>
        </p:blipFill>
        <p:spPr>
          <a:xfrm>
            <a:off x="9812115" y="361641"/>
            <a:ext cx="2017485" cy="1993900"/>
          </a:xfrm>
          <a:prstGeom prst="rect">
            <a:avLst/>
          </a:prstGeom>
        </p:spPr>
      </p:pic>
    </p:spTree>
    <p:extLst>
      <p:ext uri="{BB962C8B-B14F-4D97-AF65-F5344CB8AC3E}">
        <p14:creationId xmlns:p14="http://schemas.microsoft.com/office/powerpoint/2010/main" val="86828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5B8E-ACC4-C44B-8113-0D4B2F7841B8}"/>
              </a:ext>
            </a:extLst>
          </p:cNvPr>
          <p:cNvSpPr>
            <a:spLocks noGrp="1"/>
          </p:cNvSpPr>
          <p:nvPr>
            <p:ph type="title"/>
          </p:nvPr>
        </p:nvSpPr>
        <p:spPr/>
        <p:txBody>
          <a:bodyPr/>
          <a:lstStyle/>
          <a:p>
            <a:r>
              <a:rPr lang="en-US" dirty="0"/>
              <a:t>Azure Bot Service</a:t>
            </a:r>
          </a:p>
        </p:txBody>
      </p:sp>
      <p:pic>
        <p:nvPicPr>
          <p:cNvPr id="6" name="Picture 5">
            <a:extLst>
              <a:ext uri="{FF2B5EF4-FFF2-40B4-BE49-F238E27FC236}">
                <a16:creationId xmlns:a16="http://schemas.microsoft.com/office/drawing/2014/main" id="{312F854C-8E4A-4841-963E-9A8AD02C17BE}"/>
              </a:ext>
            </a:extLst>
          </p:cNvPr>
          <p:cNvPicPr>
            <a:picLocks noChangeAspect="1"/>
          </p:cNvPicPr>
          <p:nvPr/>
        </p:nvPicPr>
        <p:blipFill>
          <a:blip r:embed="rId3"/>
          <a:stretch>
            <a:fillRect/>
          </a:stretch>
        </p:blipFill>
        <p:spPr>
          <a:xfrm>
            <a:off x="779231" y="3091376"/>
            <a:ext cx="1080000" cy="1080000"/>
          </a:xfrm>
          <a:prstGeom prst="rect">
            <a:avLst/>
          </a:prstGeom>
        </p:spPr>
      </p:pic>
      <p:pic>
        <p:nvPicPr>
          <p:cNvPr id="9" name="Picture 8">
            <a:extLst>
              <a:ext uri="{FF2B5EF4-FFF2-40B4-BE49-F238E27FC236}">
                <a16:creationId xmlns:a16="http://schemas.microsoft.com/office/drawing/2014/main" id="{AC170922-81B0-564E-B206-61B0AC7C21F1}"/>
              </a:ext>
            </a:extLst>
          </p:cNvPr>
          <p:cNvPicPr>
            <a:picLocks noChangeAspect="1"/>
          </p:cNvPicPr>
          <p:nvPr/>
        </p:nvPicPr>
        <p:blipFill>
          <a:blip r:embed="rId4"/>
          <a:stretch>
            <a:fillRect/>
          </a:stretch>
        </p:blipFill>
        <p:spPr>
          <a:xfrm>
            <a:off x="2689939" y="3091376"/>
            <a:ext cx="1080000" cy="1080000"/>
          </a:xfrm>
          <a:prstGeom prst="rect">
            <a:avLst/>
          </a:prstGeom>
        </p:spPr>
      </p:pic>
      <p:pic>
        <p:nvPicPr>
          <p:cNvPr id="11" name="Picture 10">
            <a:extLst>
              <a:ext uri="{FF2B5EF4-FFF2-40B4-BE49-F238E27FC236}">
                <a16:creationId xmlns:a16="http://schemas.microsoft.com/office/drawing/2014/main" id="{97F4F55D-F7DC-0A46-96D6-01D032D00A45}"/>
              </a:ext>
            </a:extLst>
          </p:cNvPr>
          <p:cNvPicPr>
            <a:picLocks noChangeAspect="1"/>
          </p:cNvPicPr>
          <p:nvPr/>
        </p:nvPicPr>
        <p:blipFill>
          <a:blip r:embed="rId5"/>
          <a:stretch>
            <a:fillRect/>
          </a:stretch>
        </p:blipFill>
        <p:spPr>
          <a:xfrm>
            <a:off x="4600647" y="3091376"/>
            <a:ext cx="1080000" cy="1080000"/>
          </a:xfrm>
          <a:prstGeom prst="rect">
            <a:avLst/>
          </a:prstGeom>
        </p:spPr>
      </p:pic>
      <p:pic>
        <p:nvPicPr>
          <p:cNvPr id="13" name="Picture 12">
            <a:extLst>
              <a:ext uri="{FF2B5EF4-FFF2-40B4-BE49-F238E27FC236}">
                <a16:creationId xmlns:a16="http://schemas.microsoft.com/office/drawing/2014/main" id="{E81C50AE-57BF-2D47-9DAC-86E2C578C704}"/>
              </a:ext>
            </a:extLst>
          </p:cNvPr>
          <p:cNvPicPr>
            <a:picLocks noChangeAspect="1"/>
          </p:cNvPicPr>
          <p:nvPr/>
        </p:nvPicPr>
        <p:blipFill>
          <a:blip r:embed="rId6"/>
          <a:stretch>
            <a:fillRect/>
          </a:stretch>
        </p:blipFill>
        <p:spPr>
          <a:xfrm>
            <a:off x="6511355" y="3091376"/>
            <a:ext cx="1080000" cy="1080000"/>
          </a:xfrm>
          <a:prstGeom prst="rect">
            <a:avLst/>
          </a:prstGeom>
        </p:spPr>
      </p:pic>
      <p:pic>
        <p:nvPicPr>
          <p:cNvPr id="15" name="Picture 14">
            <a:extLst>
              <a:ext uri="{FF2B5EF4-FFF2-40B4-BE49-F238E27FC236}">
                <a16:creationId xmlns:a16="http://schemas.microsoft.com/office/drawing/2014/main" id="{FD99C064-0851-7C44-9012-FDD7C1A74C65}"/>
              </a:ext>
            </a:extLst>
          </p:cNvPr>
          <p:cNvPicPr>
            <a:picLocks noChangeAspect="1"/>
          </p:cNvPicPr>
          <p:nvPr/>
        </p:nvPicPr>
        <p:blipFill>
          <a:blip r:embed="rId7"/>
          <a:stretch>
            <a:fillRect/>
          </a:stretch>
        </p:blipFill>
        <p:spPr>
          <a:xfrm>
            <a:off x="8422063" y="3091376"/>
            <a:ext cx="1080000" cy="1080000"/>
          </a:xfrm>
          <a:prstGeom prst="rect">
            <a:avLst/>
          </a:prstGeom>
        </p:spPr>
      </p:pic>
      <p:pic>
        <p:nvPicPr>
          <p:cNvPr id="17" name="Picture 16">
            <a:extLst>
              <a:ext uri="{FF2B5EF4-FFF2-40B4-BE49-F238E27FC236}">
                <a16:creationId xmlns:a16="http://schemas.microsoft.com/office/drawing/2014/main" id="{E05FD3A0-9993-BC42-93BF-C43287200484}"/>
              </a:ext>
            </a:extLst>
          </p:cNvPr>
          <p:cNvPicPr>
            <a:picLocks noChangeAspect="1"/>
          </p:cNvPicPr>
          <p:nvPr/>
        </p:nvPicPr>
        <p:blipFill>
          <a:blip r:embed="rId8"/>
          <a:stretch>
            <a:fillRect/>
          </a:stretch>
        </p:blipFill>
        <p:spPr>
          <a:xfrm>
            <a:off x="10332769" y="3091376"/>
            <a:ext cx="1080000" cy="1080000"/>
          </a:xfrm>
          <a:prstGeom prst="rect">
            <a:avLst/>
          </a:prstGeom>
        </p:spPr>
      </p:pic>
      <p:cxnSp>
        <p:nvCxnSpPr>
          <p:cNvPr id="19" name="Straight Arrow Connector 18">
            <a:extLst>
              <a:ext uri="{FF2B5EF4-FFF2-40B4-BE49-F238E27FC236}">
                <a16:creationId xmlns:a16="http://schemas.microsoft.com/office/drawing/2014/main" id="{6917DD7C-C2F2-FF42-A5F4-685712E0A653}"/>
              </a:ext>
            </a:extLst>
          </p:cNvPr>
          <p:cNvCxnSpPr>
            <a:cxnSpLocks/>
          </p:cNvCxnSpPr>
          <p:nvPr/>
        </p:nvCxnSpPr>
        <p:spPr>
          <a:xfrm>
            <a:off x="1976818" y="3719947"/>
            <a:ext cx="636986"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827A713-C39B-EF43-BD8D-CD5BE131D8B6}"/>
              </a:ext>
            </a:extLst>
          </p:cNvPr>
          <p:cNvCxnSpPr>
            <a:cxnSpLocks/>
          </p:cNvCxnSpPr>
          <p:nvPr/>
        </p:nvCxnSpPr>
        <p:spPr>
          <a:xfrm>
            <a:off x="3845875" y="3631376"/>
            <a:ext cx="636986"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0C65368-6946-6841-A1F4-10BBB06E67BC}"/>
              </a:ext>
            </a:extLst>
          </p:cNvPr>
          <p:cNvCxnSpPr>
            <a:cxnSpLocks/>
          </p:cNvCxnSpPr>
          <p:nvPr/>
        </p:nvCxnSpPr>
        <p:spPr>
          <a:xfrm>
            <a:off x="5751107" y="3715495"/>
            <a:ext cx="636986"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0414082-6819-F340-91CF-456270F781B0}"/>
              </a:ext>
            </a:extLst>
          </p:cNvPr>
          <p:cNvCxnSpPr>
            <a:cxnSpLocks/>
          </p:cNvCxnSpPr>
          <p:nvPr/>
        </p:nvCxnSpPr>
        <p:spPr>
          <a:xfrm>
            <a:off x="7686274" y="3715495"/>
            <a:ext cx="636986"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6807E9F-E053-2A4A-82E1-F10B5FC1B134}"/>
              </a:ext>
            </a:extLst>
          </p:cNvPr>
          <p:cNvCxnSpPr>
            <a:cxnSpLocks/>
          </p:cNvCxnSpPr>
          <p:nvPr/>
        </p:nvCxnSpPr>
        <p:spPr>
          <a:xfrm>
            <a:off x="9596818" y="3715495"/>
            <a:ext cx="636986"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B24B15-82EB-6D43-877B-3E97BDB3D3DD}"/>
              </a:ext>
            </a:extLst>
          </p:cNvPr>
          <p:cNvCxnSpPr>
            <a:cxnSpLocks/>
          </p:cNvCxnSpPr>
          <p:nvPr/>
        </p:nvCxnSpPr>
        <p:spPr>
          <a:xfrm flipH="1">
            <a:off x="3845875" y="3826908"/>
            <a:ext cx="636986"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66F96DBB-B158-4F48-96C3-BD61C003AAFD}"/>
              </a:ext>
            </a:extLst>
          </p:cNvPr>
          <p:cNvCxnSpPr>
            <a:cxnSpLocks/>
            <a:stCxn id="17" idx="0"/>
            <a:endCxn id="9" idx="0"/>
          </p:cNvCxnSpPr>
          <p:nvPr/>
        </p:nvCxnSpPr>
        <p:spPr>
          <a:xfrm rot="16200000" flipV="1">
            <a:off x="7051354" y="-730039"/>
            <a:ext cx="12700" cy="7642830"/>
          </a:xfrm>
          <a:prstGeom prst="bentConnector3">
            <a:avLst>
              <a:gd name="adj1" fmla="val 6171425"/>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9E93204-63B3-7743-8265-3371BB5D7F23}"/>
              </a:ext>
            </a:extLst>
          </p:cNvPr>
          <p:cNvSpPr txBox="1"/>
          <p:nvPr/>
        </p:nvSpPr>
        <p:spPr>
          <a:xfrm>
            <a:off x="957593" y="4417064"/>
            <a:ext cx="723275" cy="461665"/>
          </a:xfrm>
          <a:prstGeom prst="rect">
            <a:avLst/>
          </a:prstGeom>
          <a:noFill/>
        </p:spPr>
        <p:txBody>
          <a:bodyPr wrap="none" rtlCol="0">
            <a:spAutoFit/>
          </a:bodyPr>
          <a:lstStyle/>
          <a:p>
            <a:r>
              <a:rPr lang="en-US" sz="2400" dirty="0">
                <a:solidFill>
                  <a:schemeClr val="accent2"/>
                </a:solidFill>
              </a:rPr>
              <a:t>Plan</a:t>
            </a:r>
          </a:p>
        </p:txBody>
      </p:sp>
      <p:sp>
        <p:nvSpPr>
          <p:cNvPr id="35" name="TextBox 34">
            <a:extLst>
              <a:ext uri="{FF2B5EF4-FFF2-40B4-BE49-F238E27FC236}">
                <a16:creationId xmlns:a16="http://schemas.microsoft.com/office/drawing/2014/main" id="{9A99C86C-44FB-F140-B572-CE5D3D13C667}"/>
              </a:ext>
            </a:extLst>
          </p:cNvPr>
          <p:cNvSpPr txBox="1"/>
          <p:nvPr/>
        </p:nvSpPr>
        <p:spPr>
          <a:xfrm>
            <a:off x="2821814" y="4417069"/>
            <a:ext cx="816250" cy="461665"/>
          </a:xfrm>
          <a:prstGeom prst="rect">
            <a:avLst/>
          </a:prstGeom>
          <a:noFill/>
        </p:spPr>
        <p:txBody>
          <a:bodyPr wrap="none" rtlCol="0">
            <a:spAutoFit/>
          </a:bodyPr>
          <a:lstStyle/>
          <a:p>
            <a:pPr algn="ctr"/>
            <a:r>
              <a:rPr lang="en-US" sz="2400" dirty="0">
                <a:solidFill>
                  <a:schemeClr val="accent2"/>
                </a:solidFill>
              </a:rPr>
              <a:t>Build</a:t>
            </a:r>
          </a:p>
        </p:txBody>
      </p:sp>
      <p:sp>
        <p:nvSpPr>
          <p:cNvPr id="36" name="TextBox 35">
            <a:extLst>
              <a:ext uri="{FF2B5EF4-FFF2-40B4-BE49-F238E27FC236}">
                <a16:creationId xmlns:a16="http://schemas.microsoft.com/office/drawing/2014/main" id="{DB3AC851-0D9D-B54F-9CF5-B114E971118C}"/>
              </a:ext>
            </a:extLst>
          </p:cNvPr>
          <p:cNvSpPr txBox="1"/>
          <p:nvPr/>
        </p:nvSpPr>
        <p:spPr>
          <a:xfrm>
            <a:off x="4800041" y="4417068"/>
            <a:ext cx="681212" cy="461665"/>
          </a:xfrm>
          <a:prstGeom prst="rect">
            <a:avLst/>
          </a:prstGeom>
          <a:noFill/>
        </p:spPr>
        <p:txBody>
          <a:bodyPr wrap="none" rtlCol="0">
            <a:spAutoFit/>
          </a:bodyPr>
          <a:lstStyle/>
          <a:p>
            <a:pPr algn="ctr"/>
            <a:r>
              <a:rPr lang="en-US" sz="2400" dirty="0">
                <a:solidFill>
                  <a:schemeClr val="accent2"/>
                </a:solidFill>
              </a:rPr>
              <a:t>Test</a:t>
            </a:r>
          </a:p>
        </p:txBody>
      </p:sp>
      <p:sp>
        <p:nvSpPr>
          <p:cNvPr id="37" name="TextBox 36">
            <a:extLst>
              <a:ext uri="{FF2B5EF4-FFF2-40B4-BE49-F238E27FC236}">
                <a16:creationId xmlns:a16="http://schemas.microsoft.com/office/drawing/2014/main" id="{CE7C67BA-B2C8-B34C-A91A-2F5AA8436E87}"/>
              </a:ext>
            </a:extLst>
          </p:cNvPr>
          <p:cNvSpPr txBox="1"/>
          <p:nvPr/>
        </p:nvSpPr>
        <p:spPr>
          <a:xfrm>
            <a:off x="6506173" y="4417067"/>
            <a:ext cx="1090363" cy="461665"/>
          </a:xfrm>
          <a:prstGeom prst="rect">
            <a:avLst/>
          </a:prstGeom>
          <a:noFill/>
        </p:spPr>
        <p:txBody>
          <a:bodyPr wrap="none" rtlCol="0">
            <a:spAutoFit/>
          </a:bodyPr>
          <a:lstStyle/>
          <a:p>
            <a:pPr algn="ctr"/>
            <a:r>
              <a:rPr lang="en-US" sz="2400" dirty="0">
                <a:solidFill>
                  <a:schemeClr val="accent2"/>
                </a:solidFill>
              </a:rPr>
              <a:t>Publish</a:t>
            </a:r>
          </a:p>
        </p:txBody>
      </p:sp>
      <p:sp>
        <p:nvSpPr>
          <p:cNvPr id="38" name="TextBox 37">
            <a:extLst>
              <a:ext uri="{FF2B5EF4-FFF2-40B4-BE49-F238E27FC236}">
                <a16:creationId xmlns:a16="http://schemas.microsoft.com/office/drawing/2014/main" id="{800BEA26-1774-7249-AFAD-D20BED52B2BE}"/>
              </a:ext>
            </a:extLst>
          </p:cNvPr>
          <p:cNvSpPr txBox="1"/>
          <p:nvPr/>
        </p:nvSpPr>
        <p:spPr>
          <a:xfrm>
            <a:off x="8351959" y="4417066"/>
            <a:ext cx="1220207" cy="461665"/>
          </a:xfrm>
          <a:prstGeom prst="rect">
            <a:avLst/>
          </a:prstGeom>
          <a:noFill/>
        </p:spPr>
        <p:txBody>
          <a:bodyPr wrap="none" rtlCol="0">
            <a:spAutoFit/>
          </a:bodyPr>
          <a:lstStyle/>
          <a:p>
            <a:pPr algn="ctr"/>
            <a:r>
              <a:rPr lang="en-US" sz="2400" dirty="0">
                <a:solidFill>
                  <a:schemeClr val="accent2"/>
                </a:solidFill>
              </a:rPr>
              <a:t>Connect</a:t>
            </a:r>
          </a:p>
        </p:txBody>
      </p:sp>
      <p:sp>
        <p:nvSpPr>
          <p:cNvPr id="39" name="TextBox 38">
            <a:extLst>
              <a:ext uri="{FF2B5EF4-FFF2-40B4-BE49-F238E27FC236}">
                <a16:creationId xmlns:a16="http://schemas.microsoft.com/office/drawing/2014/main" id="{73D15C5C-11E5-1449-9FDA-C56A54A5D96C}"/>
              </a:ext>
            </a:extLst>
          </p:cNvPr>
          <p:cNvSpPr txBox="1"/>
          <p:nvPr/>
        </p:nvSpPr>
        <p:spPr>
          <a:xfrm>
            <a:off x="10172044" y="4417065"/>
            <a:ext cx="1240725" cy="461665"/>
          </a:xfrm>
          <a:prstGeom prst="rect">
            <a:avLst/>
          </a:prstGeom>
          <a:noFill/>
        </p:spPr>
        <p:txBody>
          <a:bodyPr wrap="none" rtlCol="0">
            <a:spAutoFit/>
          </a:bodyPr>
          <a:lstStyle/>
          <a:p>
            <a:pPr algn="ctr"/>
            <a:r>
              <a:rPr lang="en-US" sz="2400" dirty="0">
                <a:solidFill>
                  <a:schemeClr val="accent2"/>
                </a:solidFill>
              </a:rPr>
              <a:t>Evaluate</a:t>
            </a:r>
          </a:p>
        </p:txBody>
      </p:sp>
    </p:spTree>
    <p:extLst>
      <p:ext uri="{BB962C8B-B14F-4D97-AF65-F5344CB8AC3E}">
        <p14:creationId xmlns:p14="http://schemas.microsoft.com/office/powerpoint/2010/main" val="298952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30CD-44F5-2F46-B7B4-D1DF027BB4AE}"/>
              </a:ext>
            </a:extLst>
          </p:cNvPr>
          <p:cNvSpPr>
            <a:spLocks noGrp="1"/>
          </p:cNvSpPr>
          <p:nvPr>
            <p:ph type="title"/>
          </p:nvPr>
        </p:nvSpPr>
        <p:spPr/>
        <p:txBody>
          <a:bodyPr/>
          <a:lstStyle/>
          <a:p>
            <a:r>
              <a:rPr lang="en-US" dirty="0" err="1"/>
              <a:t>QnA</a:t>
            </a:r>
            <a:r>
              <a:rPr lang="zh-TW" altLang="en-US" dirty="0"/>
              <a:t> </a:t>
            </a:r>
            <a:r>
              <a:rPr lang="en-US" altLang="zh-TW" dirty="0"/>
              <a:t>Maker</a:t>
            </a:r>
            <a:endParaRPr lang="en-US" dirty="0"/>
          </a:p>
        </p:txBody>
      </p:sp>
      <p:sp>
        <p:nvSpPr>
          <p:cNvPr id="3" name="Content Placeholder 2">
            <a:extLst>
              <a:ext uri="{FF2B5EF4-FFF2-40B4-BE49-F238E27FC236}">
                <a16:creationId xmlns:a16="http://schemas.microsoft.com/office/drawing/2014/main" id="{B0A32DC1-4FBF-5E45-8661-3C9F963A345B}"/>
              </a:ext>
            </a:extLst>
          </p:cNvPr>
          <p:cNvSpPr>
            <a:spLocks noGrp="1"/>
          </p:cNvSpPr>
          <p:nvPr>
            <p:ph idx="1"/>
          </p:nvPr>
        </p:nvSpPr>
        <p:spPr>
          <a:xfrm>
            <a:off x="304800" y="1413164"/>
            <a:ext cx="11577600" cy="4763799"/>
          </a:xfrm>
        </p:spPr>
        <p:txBody>
          <a:bodyPr/>
          <a:lstStyle/>
          <a:p>
            <a:pPr>
              <a:lnSpc>
                <a:spcPct val="150000"/>
              </a:lnSpc>
            </a:pPr>
            <a:r>
              <a:rPr lang="en-US" dirty="0"/>
              <a:t>a cloud-based </a:t>
            </a:r>
            <a:r>
              <a:rPr lang="en-US" dirty="0">
                <a:solidFill>
                  <a:schemeClr val="accent2"/>
                </a:solidFill>
              </a:rPr>
              <a:t>Natural Language Processing </a:t>
            </a:r>
            <a:r>
              <a:rPr lang="en-US" dirty="0"/>
              <a:t>(NLP) service </a:t>
            </a:r>
          </a:p>
          <a:p>
            <a:pPr>
              <a:lnSpc>
                <a:spcPct val="150000"/>
              </a:lnSpc>
            </a:pPr>
            <a:r>
              <a:rPr lang="en-US" dirty="0"/>
              <a:t>Easily creates a natural conversational layer over your data. </a:t>
            </a:r>
          </a:p>
          <a:p>
            <a:pPr>
              <a:lnSpc>
                <a:spcPct val="150000"/>
              </a:lnSpc>
            </a:pPr>
            <a:r>
              <a:rPr lang="en-US" dirty="0"/>
              <a:t>It can be used to find the most </a:t>
            </a:r>
            <a:r>
              <a:rPr lang="en-US" dirty="0">
                <a:solidFill>
                  <a:schemeClr val="accent2"/>
                </a:solidFill>
              </a:rPr>
              <a:t>appropriate answer </a:t>
            </a:r>
            <a:r>
              <a:rPr lang="en-US" dirty="0"/>
              <a:t>for any given natural language input, from </a:t>
            </a:r>
            <a:r>
              <a:rPr lang="en-US" dirty="0">
                <a:solidFill>
                  <a:schemeClr val="accent2"/>
                </a:solidFill>
              </a:rPr>
              <a:t>custom knowledge base</a:t>
            </a:r>
            <a:r>
              <a:rPr lang="en-US" dirty="0"/>
              <a:t> (KB) of information.</a:t>
            </a:r>
          </a:p>
          <a:p>
            <a:pPr>
              <a:lnSpc>
                <a:spcPct val="150000"/>
              </a:lnSpc>
            </a:pPr>
            <a:endParaRPr lang="en-US" dirty="0"/>
          </a:p>
        </p:txBody>
      </p:sp>
      <p:pic>
        <p:nvPicPr>
          <p:cNvPr id="4" name="Picture 3">
            <a:extLst>
              <a:ext uri="{FF2B5EF4-FFF2-40B4-BE49-F238E27FC236}">
                <a16:creationId xmlns:a16="http://schemas.microsoft.com/office/drawing/2014/main" id="{610DA49F-025B-D84F-9AA8-608040D05761}"/>
              </a:ext>
            </a:extLst>
          </p:cNvPr>
          <p:cNvPicPr>
            <a:picLocks noChangeAspect="1"/>
          </p:cNvPicPr>
          <p:nvPr/>
        </p:nvPicPr>
        <p:blipFill>
          <a:blip r:embed="rId2"/>
          <a:stretch>
            <a:fillRect/>
          </a:stretch>
        </p:blipFill>
        <p:spPr>
          <a:xfrm>
            <a:off x="9898800" y="363600"/>
            <a:ext cx="1983600" cy="1983600"/>
          </a:xfrm>
          <a:prstGeom prst="rect">
            <a:avLst/>
          </a:prstGeom>
        </p:spPr>
      </p:pic>
    </p:spTree>
    <p:extLst>
      <p:ext uri="{BB962C8B-B14F-4D97-AF65-F5344CB8AC3E}">
        <p14:creationId xmlns:p14="http://schemas.microsoft.com/office/powerpoint/2010/main" val="27489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30CD-44F5-2F46-B7B4-D1DF027BB4AE}"/>
              </a:ext>
            </a:extLst>
          </p:cNvPr>
          <p:cNvSpPr>
            <a:spLocks noGrp="1"/>
          </p:cNvSpPr>
          <p:nvPr>
            <p:ph type="title"/>
          </p:nvPr>
        </p:nvSpPr>
        <p:spPr/>
        <p:txBody>
          <a:bodyPr/>
          <a:lstStyle/>
          <a:p>
            <a:r>
              <a:rPr lang="en-US" dirty="0"/>
              <a:t>When</a:t>
            </a:r>
            <a:r>
              <a:rPr lang="zh-TW" altLang="en-US" dirty="0"/>
              <a:t> </a:t>
            </a:r>
            <a:r>
              <a:rPr lang="en-US" altLang="zh-TW" dirty="0"/>
              <a:t>to</a:t>
            </a:r>
            <a:r>
              <a:rPr lang="zh-TW" altLang="en-US" dirty="0"/>
              <a:t> </a:t>
            </a:r>
            <a:r>
              <a:rPr lang="en-US" altLang="zh-TW" dirty="0"/>
              <a:t>use</a:t>
            </a:r>
            <a:r>
              <a:rPr lang="zh-TW" altLang="en-US" dirty="0"/>
              <a:t> </a:t>
            </a:r>
            <a:r>
              <a:rPr lang="en-US" dirty="0" err="1"/>
              <a:t>QnA</a:t>
            </a:r>
            <a:r>
              <a:rPr lang="zh-TW" altLang="en-US" dirty="0"/>
              <a:t> </a:t>
            </a:r>
            <a:r>
              <a:rPr lang="en-US" altLang="zh-TW" dirty="0"/>
              <a:t>Maker</a:t>
            </a:r>
            <a:endParaRPr lang="en-US" dirty="0"/>
          </a:p>
        </p:txBody>
      </p:sp>
      <p:sp>
        <p:nvSpPr>
          <p:cNvPr id="3" name="Content Placeholder 2">
            <a:extLst>
              <a:ext uri="{FF2B5EF4-FFF2-40B4-BE49-F238E27FC236}">
                <a16:creationId xmlns:a16="http://schemas.microsoft.com/office/drawing/2014/main" id="{B0A32DC1-4FBF-5E45-8661-3C9F963A345B}"/>
              </a:ext>
            </a:extLst>
          </p:cNvPr>
          <p:cNvSpPr>
            <a:spLocks noGrp="1"/>
          </p:cNvSpPr>
          <p:nvPr>
            <p:ph idx="1"/>
          </p:nvPr>
        </p:nvSpPr>
        <p:spPr/>
        <p:txBody>
          <a:bodyPr/>
          <a:lstStyle/>
          <a:p>
            <a:pPr>
              <a:lnSpc>
                <a:spcPct val="150000"/>
              </a:lnSpc>
            </a:pPr>
            <a:r>
              <a:rPr lang="en-US" dirty="0"/>
              <a:t>When</a:t>
            </a:r>
            <a:r>
              <a:rPr lang="zh-TW" altLang="en-US" dirty="0"/>
              <a:t> </a:t>
            </a:r>
            <a:r>
              <a:rPr lang="en-US" altLang="zh-TW" dirty="0"/>
              <a:t>you</a:t>
            </a:r>
            <a:r>
              <a:rPr lang="zh-TW" altLang="en-US" dirty="0"/>
              <a:t> </a:t>
            </a:r>
            <a:r>
              <a:rPr lang="en-US" altLang="zh-TW" dirty="0"/>
              <a:t>have:</a:t>
            </a:r>
          </a:p>
          <a:p>
            <a:pPr lvl="1">
              <a:lnSpc>
                <a:spcPct val="150000"/>
              </a:lnSpc>
            </a:pPr>
            <a:r>
              <a:rPr lang="en-US" altLang="zh-TW" dirty="0"/>
              <a:t>static</a:t>
            </a:r>
            <a:r>
              <a:rPr lang="zh-TW" altLang="en-US" dirty="0"/>
              <a:t> </a:t>
            </a:r>
            <a:r>
              <a:rPr lang="en-US" altLang="zh-TW" dirty="0"/>
              <a:t>information</a:t>
            </a:r>
          </a:p>
          <a:p>
            <a:pPr lvl="1">
              <a:lnSpc>
                <a:spcPct val="150000"/>
              </a:lnSpc>
            </a:pPr>
            <a:r>
              <a:rPr lang="en-US" dirty="0"/>
              <a:t>provide</a:t>
            </a:r>
            <a:r>
              <a:rPr lang="zh-TW" altLang="en-US" dirty="0"/>
              <a:t> </a:t>
            </a:r>
            <a:r>
              <a:rPr lang="en-US" altLang="zh-TW" dirty="0"/>
              <a:t>the</a:t>
            </a:r>
            <a:r>
              <a:rPr lang="zh-TW" altLang="en-US" dirty="0"/>
              <a:t> </a:t>
            </a:r>
            <a:r>
              <a:rPr lang="en-US" altLang="zh-TW" dirty="0"/>
              <a:t>same</a:t>
            </a:r>
            <a:r>
              <a:rPr lang="zh-TW" altLang="en-US" dirty="0"/>
              <a:t> </a:t>
            </a:r>
            <a:r>
              <a:rPr lang="en-US" altLang="zh-TW" dirty="0"/>
              <a:t>answer</a:t>
            </a:r>
            <a:r>
              <a:rPr lang="zh-TW" altLang="en-US" dirty="0"/>
              <a:t> </a:t>
            </a:r>
            <a:r>
              <a:rPr lang="en-US" altLang="zh-TW" dirty="0"/>
              <a:t>to</a:t>
            </a:r>
            <a:r>
              <a:rPr lang="zh-TW" altLang="en-US" dirty="0"/>
              <a:t> </a:t>
            </a:r>
            <a:r>
              <a:rPr lang="en-US" altLang="zh-TW" dirty="0"/>
              <a:t>a</a:t>
            </a:r>
            <a:r>
              <a:rPr lang="zh-TW" altLang="en-US" dirty="0"/>
              <a:t> </a:t>
            </a:r>
            <a:r>
              <a:rPr lang="en-US" altLang="zh-TW" dirty="0"/>
              <a:t>request,</a:t>
            </a:r>
            <a:r>
              <a:rPr lang="zh-TW" altLang="en-US" dirty="0"/>
              <a:t> </a:t>
            </a:r>
            <a:r>
              <a:rPr lang="en-US" altLang="zh-TW" dirty="0"/>
              <a:t>question,</a:t>
            </a:r>
            <a:r>
              <a:rPr lang="zh-TW" altLang="en-US" dirty="0"/>
              <a:t> </a:t>
            </a:r>
            <a:r>
              <a:rPr lang="en-US" altLang="zh-TW" dirty="0"/>
              <a:t>or</a:t>
            </a:r>
            <a:r>
              <a:rPr lang="zh-TW" altLang="en-US" dirty="0"/>
              <a:t> </a:t>
            </a:r>
            <a:r>
              <a:rPr lang="en-US" altLang="zh-TW" dirty="0"/>
              <a:t>command</a:t>
            </a:r>
          </a:p>
          <a:p>
            <a:pPr lvl="1">
              <a:lnSpc>
                <a:spcPct val="150000"/>
              </a:lnSpc>
            </a:pPr>
            <a:r>
              <a:rPr lang="en-US" altLang="zh-TW" dirty="0"/>
              <a:t>filter</a:t>
            </a:r>
            <a:r>
              <a:rPr lang="zh-TW" altLang="en-US" dirty="0"/>
              <a:t> </a:t>
            </a:r>
            <a:r>
              <a:rPr lang="en-US" altLang="zh-TW" dirty="0"/>
              <a:t>static</a:t>
            </a:r>
            <a:r>
              <a:rPr lang="zh-TW" altLang="en-US" dirty="0"/>
              <a:t> </a:t>
            </a:r>
            <a:r>
              <a:rPr lang="en-US" altLang="zh-TW" dirty="0"/>
              <a:t>information</a:t>
            </a:r>
            <a:r>
              <a:rPr lang="zh-TW" altLang="en-US" dirty="0"/>
              <a:t> </a:t>
            </a:r>
            <a:r>
              <a:rPr lang="en-US" altLang="zh-TW" dirty="0"/>
              <a:t>based</a:t>
            </a:r>
            <a:r>
              <a:rPr lang="zh-TW" altLang="en-US" dirty="0"/>
              <a:t> </a:t>
            </a:r>
            <a:r>
              <a:rPr lang="en-US" altLang="zh-TW" dirty="0"/>
              <a:t>on</a:t>
            </a:r>
            <a:r>
              <a:rPr lang="zh-TW" altLang="en-US" dirty="0"/>
              <a:t> </a:t>
            </a:r>
            <a:r>
              <a:rPr lang="en-US" altLang="zh-TW" dirty="0"/>
              <a:t>meta-information</a:t>
            </a:r>
          </a:p>
          <a:p>
            <a:pPr lvl="1">
              <a:lnSpc>
                <a:spcPct val="150000"/>
              </a:lnSpc>
            </a:pPr>
            <a:r>
              <a:rPr lang="en-US" altLang="zh-TW" dirty="0"/>
              <a:t>manage</a:t>
            </a:r>
            <a:r>
              <a:rPr lang="zh-TW" altLang="en-US" dirty="0"/>
              <a:t> </a:t>
            </a:r>
            <a:r>
              <a:rPr lang="en-US" altLang="zh-TW" dirty="0"/>
              <a:t>a</a:t>
            </a:r>
            <a:r>
              <a:rPr lang="zh-TW" altLang="en-US" dirty="0"/>
              <a:t> </a:t>
            </a:r>
            <a:r>
              <a:rPr lang="en-US" altLang="zh-TW" dirty="0"/>
              <a:t>bot</a:t>
            </a:r>
            <a:r>
              <a:rPr lang="zh-TW" altLang="en-US" dirty="0"/>
              <a:t> </a:t>
            </a:r>
            <a:r>
              <a:rPr lang="en-US" altLang="zh-TW" dirty="0"/>
              <a:t>conversation</a:t>
            </a:r>
            <a:r>
              <a:rPr lang="zh-TW" altLang="en-US" dirty="0"/>
              <a:t> </a:t>
            </a:r>
            <a:r>
              <a:rPr lang="en-US" altLang="zh-TW" dirty="0"/>
              <a:t>that</a:t>
            </a:r>
            <a:r>
              <a:rPr lang="zh-TW" altLang="en-US" dirty="0"/>
              <a:t> </a:t>
            </a:r>
            <a:r>
              <a:rPr lang="en-US" altLang="zh-TW" dirty="0"/>
              <a:t>includes</a:t>
            </a:r>
            <a:r>
              <a:rPr lang="zh-TW" altLang="en-US" dirty="0"/>
              <a:t> </a:t>
            </a:r>
            <a:r>
              <a:rPr lang="en-US" altLang="zh-TW" dirty="0"/>
              <a:t>static</a:t>
            </a:r>
            <a:r>
              <a:rPr lang="zh-TW" altLang="en-US" dirty="0"/>
              <a:t> </a:t>
            </a:r>
            <a:r>
              <a:rPr lang="en-US" altLang="zh-TW" dirty="0"/>
              <a:t>information</a:t>
            </a:r>
          </a:p>
        </p:txBody>
      </p:sp>
    </p:spTree>
    <p:extLst>
      <p:ext uri="{BB962C8B-B14F-4D97-AF65-F5344CB8AC3E}">
        <p14:creationId xmlns:p14="http://schemas.microsoft.com/office/powerpoint/2010/main" val="238862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What</a:t>
            </a:r>
            <a:r>
              <a:rPr lang="zh-TW" altLang="en-US" dirty="0"/>
              <a:t> </a:t>
            </a:r>
            <a:r>
              <a:rPr lang="en-US" altLang="zh-TW" dirty="0"/>
              <a:t>We</a:t>
            </a:r>
            <a:r>
              <a:rPr lang="zh-TW" altLang="en-US" dirty="0"/>
              <a:t> </a:t>
            </a:r>
            <a:r>
              <a:rPr lang="en-US" altLang="zh-TW" dirty="0"/>
              <a:t>will</a:t>
            </a:r>
            <a:r>
              <a:rPr lang="zh-TW" altLang="en-US" dirty="0"/>
              <a:t> </a:t>
            </a:r>
            <a:r>
              <a:rPr lang="en-US" altLang="zh-TW" dirty="0"/>
              <a:t>Create</a:t>
            </a:r>
          </a:p>
        </p:txBody>
      </p:sp>
      <p:sp>
        <p:nvSpPr>
          <p:cNvPr id="3" name="子標題 2"/>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168840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Thank you very much.</a:t>
            </a:r>
            <a:endParaRPr kumimoji="1" lang="zh-TW" altLang="en-US" dirty="0"/>
          </a:p>
        </p:txBody>
      </p:sp>
    </p:spTree>
    <p:extLst>
      <p:ext uri="{BB962C8B-B14F-4D97-AF65-F5344CB8AC3E}">
        <p14:creationId xmlns:p14="http://schemas.microsoft.com/office/powerpoint/2010/main" val="261554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435546" y="1357142"/>
            <a:ext cx="11524800" cy="4763799"/>
          </a:xfrm>
        </p:spPr>
        <p:txBody>
          <a:bodyPr>
            <a:noAutofit/>
          </a:bodyPr>
          <a:lstStyle/>
          <a:p>
            <a:r>
              <a:rPr lang="en-US" altLang="zh-TW" sz="2400" dirty="0"/>
              <a:t>What</a:t>
            </a:r>
            <a:r>
              <a:rPr lang="zh-TW" altLang="en-US" sz="2400" dirty="0"/>
              <a:t> </a:t>
            </a:r>
            <a:r>
              <a:rPr lang="en-US" altLang="zh-TW" sz="2400" dirty="0"/>
              <a:t>are</a:t>
            </a:r>
            <a:r>
              <a:rPr lang="zh-TW" altLang="en-US" sz="2400" dirty="0"/>
              <a:t> </a:t>
            </a:r>
            <a:r>
              <a:rPr lang="en-US" altLang="zh-TW" sz="2400" dirty="0"/>
              <a:t>Chatbots?</a:t>
            </a:r>
          </a:p>
          <a:p>
            <a:r>
              <a:rPr lang="en-US" altLang="zh-TW" sz="2400" dirty="0"/>
              <a:t>Azure</a:t>
            </a:r>
            <a:r>
              <a:rPr lang="zh-TW" altLang="en-US" sz="2400" dirty="0"/>
              <a:t> </a:t>
            </a:r>
            <a:r>
              <a:rPr lang="en-US" altLang="zh-TW" sz="2400" dirty="0"/>
              <a:t>Bot</a:t>
            </a:r>
            <a:r>
              <a:rPr lang="zh-TW" altLang="en-US" sz="2400" dirty="0"/>
              <a:t> </a:t>
            </a:r>
            <a:r>
              <a:rPr lang="en-US" altLang="zh-TW" sz="2400" dirty="0"/>
              <a:t>Service</a:t>
            </a:r>
          </a:p>
          <a:p>
            <a:r>
              <a:rPr lang="en-US" altLang="zh-TW" sz="2400" dirty="0"/>
              <a:t>Demo:</a:t>
            </a:r>
            <a:r>
              <a:rPr lang="zh-TW" altLang="en-US" sz="2400" dirty="0"/>
              <a:t> </a:t>
            </a:r>
            <a:r>
              <a:rPr lang="en-US" altLang="zh-TW" sz="2400" dirty="0"/>
              <a:t>Creating</a:t>
            </a:r>
            <a:r>
              <a:rPr lang="zh-TW" altLang="en-US" sz="2400" dirty="0"/>
              <a:t> </a:t>
            </a:r>
            <a:r>
              <a:rPr lang="en-US" altLang="zh-TW" sz="2400" dirty="0"/>
              <a:t>a</a:t>
            </a:r>
            <a:r>
              <a:rPr lang="zh-TW" altLang="en-US" sz="2400" dirty="0"/>
              <a:t> </a:t>
            </a:r>
            <a:r>
              <a:rPr lang="en-US" altLang="zh-TW" sz="2400" dirty="0"/>
              <a:t>Chatbot</a:t>
            </a:r>
          </a:p>
          <a:p>
            <a:pPr marL="0" indent="0">
              <a:buNone/>
            </a:pPr>
            <a:endParaRPr lang="en-US" altLang="zh-TW" sz="2400" dirty="0"/>
          </a:p>
          <a:p>
            <a:endParaRPr lang="en-US" altLang="zh-TW" sz="2000" dirty="0"/>
          </a:p>
          <a:p>
            <a:pPr lvl="1"/>
            <a:endParaRPr lang="en-US" altLang="zh-TW" sz="2000" dirty="0"/>
          </a:p>
        </p:txBody>
      </p:sp>
    </p:spTree>
    <p:extLst>
      <p:ext uri="{BB962C8B-B14F-4D97-AF65-F5344CB8AC3E}">
        <p14:creationId xmlns:p14="http://schemas.microsoft.com/office/powerpoint/2010/main" val="35631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dirty="0"/>
              <a:t>What</a:t>
            </a:r>
            <a:r>
              <a:rPr lang="zh-TW" altLang="en-US" dirty="0"/>
              <a:t> </a:t>
            </a:r>
            <a:r>
              <a:rPr lang="en-US" altLang="zh-TW" dirty="0"/>
              <a:t>are</a:t>
            </a:r>
            <a:r>
              <a:rPr lang="zh-TW" altLang="en-US" dirty="0"/>
              <a:t> </a:t>
            </a:r>
            <a:r>
              <a:rPr lang="en-US" altLang="zh-TW" dirty="0"/>
              <a:t>Chatbot?</a:t>
            </a:r>
            <a:endParaRPr lang="en-US" altLang="zh-TW" sz="4800" dirty="0"/>
          </a:p>
        </p:txBody>
      </p:sp>
      <p:sp>
        <p:nvSpPr>
          <p:cNvPr id="3" name="子標題 2"/>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252029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Evolution</a:t>
            </a:r>
            <a:r>
              <a:rPr kumimoji="1" lang="zh-TW" altLang="en-US" dirty="0"/>
              <a:t> </a:t>
            </a:r>
            <a:r>
              <a:rPr kumimoji="1" lang="en-US" altLang="zh-TW" dirty="0"/>
              <a:t>Of</a:t>
            </a:r>
            <a:r>
              <a:rPr kumimoji="1" lang="zh-TW" altLang="en-US" dirty="0"/>
              <a:t> </a:t>
            </a:r>
            <a:r>
              <a:rPr kumimoji="1" lang="en-US" altLang="zh-TW" dirty="0"/>
              <a:t>Communication</a:t>
            </a:r>
            <a:endParaRPr kumimoji="1" lang="zh-TW" altLang="en-US" dirty="0"/>
          </a:p>
        </p:txBody>
      </p:sp>
      <p:pic>
        <p:nvPicPr>
          <p:cNvPr id="5" name="Picture 4">
            <a:extLst>
              <a:ext uri="{FF2B5EF4-FFF2-40B4-BE49-F238E27FC236}">
                <a16:creationId xmlns:a16="http://schemas.microsoft.com/office/drawing/2014/main" id="{73105847-8FCA-4643-AD3A-FE8DD98A9FA9}"/>
              </a:ext>
            </a:extLst>
          </p:cNvPr>
          <p:cNvPicPr>
            <a:picLocks noChangeAspect="1"/>
          </p:cNvPicPr>
          <p:nvPr/>
        </p:nvPicPr>
        <p:blipFill>
          <a:blip r:embed="rId3"/>
          <a:stretch>
            <a:fillRect/>
          </a:stretch>
        </p:blipFill>
        <p:spPr>
          <a:xfrm>
            <a:off x="861534" y="2293207"/>
            <a:ext cx="2135450" cy="2135450"/>
          </a:xfrm>
          <a:prstGeom prst="rect">
            <a:avLst/>
          </a:prstGeom>
        </p:spPr>
      </p:pic>
      <p:grpSp>
        <p:nvGrpSpPr>
          <p:cNvPr id="32" name="Group 31">
            <a:extLst>
              <a:ext uri="{FF2B5EF4-FFF2-40B4-BE49-F238E27FC236}">
                <a16:creationId xmlns:a16="http://schemas.microsoft.com/office/drawing/2014/main" id="{E6F1CF6C-EBCC-724D-9099-47048BC6F5F0}"/>
              </a:ext>
            </a:extLst>
          </p:cNvPr>
          <p:cNvGrpSpPr/>
          <p:nvPr/>
        </p:nvGrpSpPr>
        <p:grpSpPr>
          <a:xfrm>
            <a:off x="4295547" y="1628547"/>
            <a:ext cx="3600905" cy="3600905"/>
            <a:chOff x="4795963" y="2519834"/>
            <a:chExt cx="2344175" cy="2428200"/>
          </a:xfrm>
        </p:grpSpPr>
        <p:sp>
          <p:nvSpPr>
            <p:cNvPr id="30" name="Rounded Rectangle 29">
              <a:extLst>
                <a:ext uri="{FF2B5EF4-FFF2-40B4-BE49-F238E27FC236}">
                  <a16:creationId xmlns:a16="http://schemas.microsoft.com/office/drawing/2014/main" id="{375B3C8A-2A8D-154D-A7BC-F9526E748FC7}"/>
                </a:ext>
              </a:extLst>
            </p:cNvPr>
            <p:cNvSpPr/>
            <p:nvPr/>
          </p:nvSpPr>
          <p:spPr>
            <a:xfrm>
              <a:off x="5251938" y="2968034"/>
              <a:ext cx="1440000" cy="1440000"/>
            </a:xfrm>
            <a:prstGeom prst="roundRect">
              <a:avLst/>
            </a:prstGeom>
            <a:noFill/>
            <a:ln w="19050">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8ABB015-69B2-0948-9F74-AFF52C2D1CE9}"/>
                </a:ext>
              </a:extLst>
            </p:cNvPr>
            <p:cNvPicPr>
              <a:picLocks noChangeAspect="1"/>
            </p:cNvPicPr>
            <p:nvPr/>
          </p:nvPicPr>
          <p:blipFill>
            <a:blip r:embed="rId4"/>
            <a:stretch>
              <a:fillRect/>
            </a:stretch>
          </p:blipFill>
          <p:spPr>
            <a:xfrm>
              <a:off x="5556000" y="3868034"/>
              <a:ext cx="1080000" cy="1080000"/>
            </a:xfrm>
            <a:prstGeom prst="rect">
              <a:avLst/>
            </a:prstGeom>
          </p:spPr>
        </p:pic>
        <p:pic>
          <p:nvPicPr>
            <p:cNvPr id="11" name="Picture 10">
              <a:extLst>
                <a:ext uri="{FF2B5EF4-FFF2-40B4-BE49-F238E27FC236}">
                  <a16:creationId xmlns:a16="http://schemas.microsoft.com/office/drawing/2014/main" id="{B89CCA8D-EAD2-6F41-95DB-30ED3A26A5F4}"/>
                </a:ext>
              </a:extLst>
            </p:cNvPr>
            <p:cNvPicPr>
              <a:picLocks noChangeAspect="1"/>
            </p:cNvPicPr>
            <p:nvPr/>
          </p:nvPicPr>
          <p:blipFill>
            <a:blip r:embed="rId5"/>
            <a:stretch>
              <a:fillRect/>
            </a:stretch>
          </p:blipFill>
          <p:spPr>
            <a:xfrm>
              <a:off x="4795963" y="3297941"/>
              <a:ext cx="896400" cy="896400"/>
            </a:xfrm>
            <a:prstGeom prst="rect">
              <a:avLst/>
            </a:prstGeom>
          </p:spPr>
        </p:pic>
        <p:pic>
          <p:nvPicPr>
            <p:cNvPr id="13" name="Picture 12">
              <a:extLst>
                <a:ext uri="{FF2B5EF4-FFF2-40B4-BE49-F238E27FC236}">
                  <a16:creationId xmlns:a16="http://schemas.microsoft.com/office/drawing/2014/main" id="{D7B4E2C9-2A6C-DF40-BB92-453028ACE2F8}"/>
                </a:ext>
              </a:extLst>
            </p:cNvPr>
            <p:cNvPicPr>
              <a:picLocks noChangeAspect="1"/>
            </p:cNvPicPr>
            <p:nvPr/>
          </p:nvPicPr>
          <p:blipFill>
            <a:blip r:embed="rId6"/>
            <a:stretch>
              <a:fillRect/>
            </a:stretch>
          </p:blipFill>
          <p:spPr>
            <a:xfrm>
              <a:off x="6243738" y="2519834"/>
              <a:ext cx="896400" cy="896400"/>
            </a:xfrm>
            <a:prstGeom prst="rect">
              <a:avLst/>
            </a:prstGeom>
          </p:spPr>
        </p:pic>
      </p:grpSp>
      <p:sp>
        <p:nvSpPr>
          <p:cNvPr id="37" name="Rectangle 36">
            <a:extLst>
              <a:ext uri="{FF2B5EF4-FFF2-40B4-BE49-F238E27FC236}">
                <a16:creationId xmlns:a16="http://schemas.microsoft.com/office/drawing/2014/main" id="{0716EDF3-FF66-844E-B367-C546AC8A7127}"/>
              </a:ext>
            </a:extLst>
          </p:cNvPr>
          <p:cNvSpPr/>
          <p:nvPr/>
        </p:nvSpPr>
        <p:spPr>
          <a:xfrm>
            <a:off x="9214306" y="2640931"/>
            <a:ext cx="144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EB17DB7-BBD2-9041-BBE2-1D2A2586F7CD}"/>
              </a:ext>
            </a:extLst>
          </p:cNvPr>
          <p:cNvGrpSpPr/>
          <p:nvPr/>
        </p:nvGrpSpPr>
        <p:grpSpPr>
          <a:xfrm>
            <a:off x="9195015" y="1628547"/>
            <a:ext cx="2329692" cy="2819320"/>
            <a:chOff x="9325839" y="1720023"/>
            <a:chExt cx="2004627" cy="2425937"/>
          </a:xfrm>
        </p:grpSpPr>
        <p:pic>
          <p:nvPicPr>
            <p:cNvPr id="36" name="Picture 35">
              <a:extLst>
                <a:ext uri="{FF2B5EF4-FFF2-40B4-BE49-F238E27FC236}">
                  <a16:creationId xmlns:a16="http://schemas.microsoft.com/office/drawing/2014/main" id="{B686A4FE-72A3-4A44-AC37-633F55441009}"/>
                </a:ext>
              </a:extLst>
            </p:cNvPr>
            <p:cNvPicPr>
              <a:picLocks noChangeAspect="1"/>
            </p:cNvPicPr>
            <p:nvPr/>
          </p:nvPicPr>
          <p:blipFill>
            <a:blip r:embed="rId7"/>
            <a:stretch>
              <a:fillRect/>
            </a:stretch>
          </p:blipFill>
          <p:spPr>
            <a:xfrm>
              <a:off x="9886866" y="1720023"/>
              <a:ext cx="1443600" cy="1443600"/>
            </a:xfrm>
            <a:prstGeom prst="rect">
              <a:avLst/>
            </a:prstGeom>
          </p:spPr>
        </p:pic>
        <p:pic>
          <p:nvPicPr>
            <p:cNvPr id="34" name="Picture 33">
              <a:extLst>
                <a:ext uri="{FF2B5EF4-FFF2-40B4-BE49-F238E27FC236}">
                  <a16:creationId xmlns:a16="http://schemas.microsoft.com/office/drawing/2014/main" id="{B555150E-421A-F142-B89E-7737B07DF2C7}"/>
                </a:ext>
              </a:extLst>
            </p:cNvPr>
            <p:cNvPicPr>
              <a:picLocks noChangeAspect="1"/>
            </p:cNvPicPr>
            <p:nvPr/>
          </p:nvPicPr>
          <p:blipFill>
            <a:blip r:embed="rId8"/>
            <a:stretch>
              <a:fillRect/>
            </a:stretch>
          </p:blipFill>
          <p:spPr>
            <a:xfrm>
              <a:off x="9325839" y="2600079"/>
              <a:ext cx="1545881" cy="1545881"/>
            </a:xfrm>
            <a:prstGeom prst="rect">
              <a:avLst/>
            </a:prstGeom>
          </p:spPr>
        </p:pic>
      </p:grpSp>
    </p:spTree>
    <p:extLst>
      <p:ext uri="{BB962C8B-B14F-4D97-AF65-F5344CB8AC3E}">
        <p14:creationId xmlns:p14="http://schemas.microsoft.com/office/powerpoint/2010/main" val="9805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74E57B-DDAD-1840-A2FD-94D57EAC024B}"/>
              </a:ext>
            </a:extLst>
          </p:cNvPr>
          <p:cNvPicPr>
            <a:picLocks noChangeAspect="1"/>
          </p:cNvPicPr>
          <p:nvPr/>
        </p:nvPicPr>
        <p:blipFill>
          <a:blip r:embed="rId3"/>
          <a:stretch>
            <a:fillRect/>
          </a:stretch>
        </p:blipFill>
        <p:spPr>
          <a:xfrm>
            <a:off x="1694543" y="2086429"/>
            <a:ext cx="3251200" cy="3251200"/>
          </a:xfrm>
          <a:prstGeom prst="rect">
            <a:avLst/>
          </a:prstGeom>
        </p:spPr>
      </p:pic>
      <p:sp>
        <p:nvSpPr>
          <p:cNvPr id="2" name="標題 1"/>
          <p:cNvSpPr>
            <a:spLocks noGrp="1"/>
          </p:cNvSpPr>
          <p:nvPr>
            <p:ph type="title"/>
          </p:nvPr>
        </p:nvSpPr>
        <p:spPr/>
        <p:txBody>
          <a:bodyPr/>
          <a:lstStyle/>
          <a:p>
            <a:r>
              <a:rPr kumimoji="1" lang="en-US" altLang="zh-TW" dirty="0"/>
              <a:t>What</a:t>
            </a:r>
            <a:r>
              <a:rPr kumimoji="1" lang="zh-TW" altLang="en-US" dirty="0"/>
              <a:t> </a:t>
            </a:r>
            <a:r>
              <a:rPr kumimoji="1" lang="en-US" altLang="zh-TW" dirty="0"/>
              <a:t>are</a:t>
            </a:r>
            <a:r>
              <a:rPr kumimoji="1" lang="zh-TW" altLang="en-US" dirty="0"/>
              <a:t> </a:t>
            </a:r>
            <a:r>
              <a:rPr kumimoji="1" lang="en-US" altLang="zh-TW" dirty="0"/>
              <a:t>Chatbot</a:t>
            </a:r>
            <a:r>
              <a:rPr kumimoji="1" lang="zh-TW" altLang="en-US" dirty="0"/>
              <a:t> </a:t>
            </a:r>
            <a:r>
              <a:rPr kumimoji="1" lang="en-US" altLang="zh-TW" dirty="0"/>
              <a:t>?</a:t>
            </a:r>
            <a:endParaRPr kumimoji="1" lang="zh-TW" altLang="en-US" dirty="0"/>
          </a:p>
        </p:txBody>
      </p:sp>
      <p:pic>
        <p:nvPicPr>
          <p:cNvPr id="7" name="Picture 6">
            <a:extLst>
              <a:ext uri="{FF2B5EF4-FFF2-40B4-BE49-F238E27FC236}">
                <a16:creationId xmlns:a16="http://schemas.microsoft.com/office/drawing/2014/main" id="{CBFB7B03-B7E3-2C4E-A86B-7A0BE817524B}"/>
              </a:ext>
            </a:extLst>
          </p:cNvPr>
          <p:cNvPicPr>
            <a:picLocks noChangeAspect="1"/>
          </p:cNvPicPr>
          <p:nvPr/>
        </p:nvPicPr>
        <p:blipFill>
          <a:blip r:embed="rId4"/>
          <a:stretch>
            <a:fillRect/>
          </a:stretch>
        </p:blipFill>
        <p:spPr>
          <a:xfrm>
            <a:off x="690243" y="1117759"/>
            <a:ext cx="1179286" cy="1179286"/>
          </a:xfrm>
          <a:prstGeom prst="rect">
            <a:avLst/>
          </a:prstGeom>
        </p:spPr>
      </p:pic>
      <p:pic>
        <p:nvPicPr>
          <p:cNvPr id="17" name="Picture 16">
            <a:extLst>
              <a:ext uri="{FF2B5EF4-FFF2-40B4-BE49-F238E27FC236}">
                <a16:creationId xmlns:a16="http://schemas.microsoft.com/office/drawing/2014/main" id="{ABEAB164-B50C-084E-AC8F-0593A89F30F3}"/>
              </a:ext>
            </a:extLst>
          </p:cNvPr>
          <p:cNvPicPr>
            <a:picLocks noChangeAspect="1"/>
          </p:cNvPicPr>
          <p:nvPr/>
        </p:nvPicPr>
        <p:blipFill>
          <a:blip r:embed="rId4">
            <a:duotone>
              <a:prstClr val="black"/>
              <a:schemeClr val="accent1">
                <a:tint val="45000"/>
                <a:satMod val="400000"/>
              </a:schemeClr>
            </a:duotone>
          </a:blip>
          <a:stretch>
            <a:fillRect/>
          </a:stretch>
        </p:blipFill>
        <p:spPr>
          <a:xfrm flipH="1">
            <a:off x="4760143" y="1117759"/>
            <a:ext cx="1179286" cy="1179286"/>
          </a:xfrm>
          <a:prstGeom prst="rect">
            <a:avLst/>
          </a:prstGeom>
        </p:spPr>
      </p:pic>
      <p:pic>
        <p:nvPicPr>
          <p:cNvPr id="18" name="Picture 17">
            <a:extLst>
              <a:ext uri="{FF2B5EF4-FFF2-40B4-BE49-F238E27FC236}">
                <a16:creationId xmlns:a16="http://schemas.microsoft.com/office/drawing/2014/main" id="{C77CC1F7-782A-6D4C-9836-C6644E9F5924}"/>
              </a:ext>
            </a:extLst>
          </p:cNvPr>
          <p:cNvPicPr>
            <a:picLocks noChangeAspect="1"/>
          </p:cNvPicPr>
          <p:nvPr/>
        </p:nvPicPr>
        <p:blipFill>
          <a:blip r:embed="rId4">
            <a:duotone>
              <a:prstClr val="black"/>
              <a:schemeClr val="accent6">
                <a:tint val="45000"/>
                <a:satMod val="400000"/>
              </a:schemeClr>
            </a:duotone>
          </a:blip>
          <a:stretch>
            <a:fillRect/>
          </a:stretch>
        </p:blipFill>
        <p:spPr>
          <a:xfrm flipV="1">
            <a:off x="690243" y="5150598"/>
            <a:ext cx="1179286" cy="1179286"/>
          </a:xfrm>
          <a:prstGeom prst="rect">
            <a:avLst/>
          </a:prstGeom>
        </p:spPr>
      </p:pic>
      <p:pic>
        <p:nvPicPr>
          <p:cNvPr id="19" name="Picture 18">
            <a:extLst>
              <a:ext uri="{FF2B5EF4-FFF2-40B4-BE49-F238E27FC236}">
                <a16:creationId xmlns:a16="http://schemas.microsoft.com/office/drawing/2014/main" id="{C9A2B3FF-5423-3F4F-9A6E-B17821C625AB}"/>
              </a:ext>
            </a:extLst>
          </p:cNvPr>
          <p:cNvPicPr>
            <a:picLocks noChangeAspect="1"/>
          </p:cNvPicPr>
          <p:nvPr/>
        </p:nvPicPr>
        <p:blipFill>
          <a:blip r:embed="rId4">
            <a:duotone>
              <a:prstClr val="black"/>
              <a:schemeClr val="accent2">
                <a:tint val="45000"/>
                <a:satMod val="400000"/>
              </a:schemeClr>
            </a:duotone>
          </a:blip>
          <a:stretch>
            <a:fillRect/>
          </a:stretch>
        </p:blipFill>
        <p:spPr>
          <a:xfrm flipH="1" flipV="1">
            <a:off x="4760143" y="5150598"/>
            <a:ext cx="1179286" cy="1179286"/>
          </a:xfrm>
          <a:prstGeom prst="rect">
            <a:avLst/>
          </a:prstGeom>
        </p:spPr>
      </p:pic>
      <p:sp>
        <p:nvSpPr>
          <p:cNvPr id="12" name="Round Single Corner Rectangle 11">
            <a:extLst>
              <a:ext uri="{FF2B5EF4-FFF2-40B4-BE49-F238E27FC236}">
                <a16:creationId xmlns:a16="http://schemas.microsoft.com/office/drawing/2014/main" id="{2A8148D9-3139-4645-BDC8-8D225933B283}"/>
              </a:ext>
            </a:extLst>
          </p:cNvPr>
          <p:cNvSpPr/>
          <p:nvPr/>
        </p:nvSpPr>
        <p:spPr>
          <a:xfrm flipH="1" flipV="1">
            <a:off x="6814456" y="1520371"/>
            <a:ext cx="5015143" cy="1122884"/>
          </a:xfrm>
          <a:prstGeom prst="round1Rect">
            <a:avLst/>
          </a:prstGeom>
          <a:solidFill>
            <a:srgbClr val="FF2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 Single Corner Rectangle 22">
            <a:extLst>
              <a:ext uri="{FF2B5EF4-FFF2-40B4-BE49-F238E27FC236}">
                <a16:creationId xmlns:a16="http://schemas.microsoft.com/office/drawing/2014/main" id="{6A05B8DE-4AD4-5849-AF0C-2B1D21E830C4}"/>
              </a:ext>
            </a:extLst>
          </p:cNvPr>
          <p:cNvSpPr/>
          <p:nvPr/>
        </p:nvSpPr>
        <p:spPr>
          <a:xfrm flipH="1" flipV="1">
            <a:off x="6814456" y="2867558"/>
            <a:ext cx="5015143" cy="1122884"/>
          </a:xfrm>
          <a:prstGeom prst="round1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 Single Corner Rectangle 23">
            <a:extLst>
              <a:ext uri="{FF2B5EF4-FFF2-40B4-BE49-F238E27FC236}">
                <a16:creationId xmlns:a16="http://schemas.microsoft.com/office/drawing/2014/main" id="{2226C63D-17DD-FC4B-BA16-7C2BEF5D55B6}"/>
              </a:ext>
            </a:extLst>
          </p:cNvPr>
          <p:cNvSpPr/>
          <p:nvPr/>
        </p:nvSpPr>
        <p:spPr>
          <a:xfrm flipH="1" flipV="1">
            <a:off x="6814456" y="4214745"/>
            <a:ext cx="5015143" cy="1122884"/>
          </a:xfrm>
          <a:prstGeom prst="round1Rect">
            <a:avLst/>
          </a:prstGeom>
          <a:solidFill>
            <a:srgbClr val="009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7755439-1BB6-DE49-9C6D-4E11ADDF2B35}"/>
              </a:ext>
            </a:extLst>
          </p:cNvPr>
          <p:cNvSpPr txBox="1"/>
          <p:nvPr/>
        </p:nvSpPr>
        <p:spPr>
          <a:xfrm>
            <a:off x="7180670" y="1727870"/>
            <a:ext cx="4282712" cy="707886"/>
          </a:xfrm>
          <a:prstGeom prst="rect">
            <a:avLst/>
          </a:prstGeom>
          <a:noFill/>
        </p:spPr>
        <p:txBody>
          <a:bodyPr wrap="none" rtlCol="0">
            <a:spAutoFit/>
          </a:bodyPr>
          <a:lstStyle/>
          <a:p>
            <a:pPr algn="ctr"/>
            <a:r>
              <a:rPr lang="en-US" sz="2000" dirty="0">
                <a:solidFill>
                  <a:schemeClr val="bg1"/>
                </a:solidFill>
              </a:rPr>
              <a:t>The</a:t>
            </a:r>
            <a:r>
              <a:rPr lang="zh-TW" altLang="en-US" sz="2000" dirty="0">
                <a:solidFill>
                  <a:schemeClr val="bg1"/>
                </a:solidFill>
              </a:rPr>
              <a:t> </a:t>
            </a:r>
            <a:r>
              <a:rPr lang="en-US" altLang="zh-TW" sz="2000" dirty="0">
                <a:solidFill>
                  <a:schemeClr val="bg1"/>
                </a:solidFill>
              </a:rPr>
              <a:t>class</a:t>
            </a:r>
            <a:r>
              <a:rPr lang="zh-TW" altLang="en-US" sz="2000" dirty="0">
                <a:solidFill>
                  <a:schemeClr val="bg1"/>
                </a:solidFill>
              </a:rPr>
              <a:t> </a:t>
            </a:r>
            <a:r>
              <a:rPr lang="en-US" altLang="zh-TW" sz="2000" dirty="0">
                <a:solidFill>
                  <a:schemeClr val="bg1"/>
                </a:solidFill>
              </a:rPr>
              <a:t>of</a:t>
            </a:r>
            <a:r>
              <a:rPr lang="zh-TW" altLang="en-US" sz="2000" dirty="0">
                <a:solidFill>
                  <a:schemeClr val="bg1"/>
                </a:solidFill>
              </a:rPr>
              <a:t> </a:t>
            </a:r>
            <a:r>
              <a:rPr lang="en-US" altLang="zh-TW" sz="2000" dirty="0">
                <a:solidFill>
                  <a:schemeClr val="bg1"/>
                </a:solidFill>
              </a:rPr>
              <a:t>bots</a:t>
            </a:r>
            <a:r>
              <a:rPr lang="zh-TW" altLang="en-US" sz="2000" dirty="0">
                <a:solidFill>
                  <a:schemeClr val="bg1"/>
                </a:solidFill>
              </a:rPr>
              <a:t> </a:t>
            </a:r>
            <a:r>
              <a:rPr lang="en-US" altLang="zh-TW" sz="2000" dirty="0">
                <a:solidFill>
                  <a:schemeClr val="bg1"/>
                </a:solidFill>
              </a:rPr>
              <a:t>that</a:t>
            </a:r>
            <a:r>
              <a:rPr lang="zh-TW" altLang="en-US" sz="2000" dirty="0">
                <a:solidFill>
                  <a:schemeClr val="bg1"/>
                </a:solidFill>
              </a:rPr>
              <a:t> </a:t>
            </a:r>
            <a:r>
              <a:rPr lang="en-US" altLang="zh-TW" sz="2000" dirty="0">
                <a:solidFill>
                  <a:schemeClr val="bg1"/>
                </a:solidFill>
              </a:rPr>
              <a:t>live</a:t>
            </a:r>
            <a:r>
              <a:rPr lang="zh-TW" altLang="en-US" sz="2000" dirty="0">
                <a:solidFill>
                  <a:schemeClr val="bg1"/>
                </a:solidFill>
              </a:rPr>
              <a:t> </a:t>
            </a:r>
            <a:r>
              <a:rPr lang="en-US" altLang="zh-TW" sz="2000" dirty="0">
                <a:solidFill>
                  <a:schemeClr val="bg1"/>
                </a:solidFill>
              </a:rPr>
              <a:t>online</a:t>
            </a:r>
            <a:r>
              <a:rPr lang="zh-TW" altLang="en-US" sz="2000" dirty="0">
                <a:solidFill>
                  <a:schemeClr val="bg1"/>
                </a:solidFill>
              </a:rPr>
              <a:t> </a:t>
            </a:r>
            <a:r>
              <a:rPr lang="en-US" altLang="zh-TW" sz="2000" dirty="0">
                <a:solidFill>
                  <a:schemeClr val="bg1"/>
                </a:solidFill>
              </a:rPr>
              <a:t>in</a:t>
            </a:r>
            <a:r>
              <a:rPr lang="zh-TW" altLang="en-US" sz="2000" dirty="0">
                <a:solidFill>
                  <a:schemeClr val="bg1"/>
                </a:solidFill>
              </a:rPr>
              <a:t> </a:t>
            </a:r>
            <a:r>
              <a:rPr lang="en-US" altLang="zh-TW" sz="2000" dirty="0">
                <a:solidFill>
                  <a:schemeClr val="bg1"/>
                </a:solidFill>
              </a:rPr>
              <a:t>chat</a:t>
            </a:r>
          </a:p>
          <a:p>
            <a:pPr algn="ctr"/>
            <a:r>
              <a:rPr lang="en-US" altLang="zh-TW" sz="2000" dirty="0">
                <a:solidFill>
                  <a:schemeClr val="bg1"/>
                </a:solidFill>
              </a:rPr>
              <a:t>platforms</a:t>
            </a:r>
            <a:r>
              <a:rPr lang="zh-TW" altLang="en-US" sz="2000" dirty="0">
                <a:solidFill>
                  <a:schemeClr val="bg1"/>
                </a:solidFill>
              </a:rPr>
              <a:t> </a:t>
            </a:r>
            <a:r>
              <a:rPr lang="en-US" altLang="zh-TW" sz="2000" dirty="0">
                <a:solidFill>
                  <a:schemeClr val="bg1"/>
                </a:solidFill>
              </a:rPr>
              <a:t>or</a:t>
            </a:r>
            <a:r>
              <a:rPr lang="zh-TW" altLang="en-US" sz="2000" dirty="0">
                <a:solidFill>
                  <a:schemeClr val="bg1"/>
                </a:solidFill>
              </a:rPr>
              <a:t> </a:t>
            </a:r>
            <a:r>
              <a:rPr lang="en-US" altLang="zh-TW" sz="2000" dirty="0">
                <a:solidFill>
                  <a:schemeClr val="bg1"/>
                </a:solidFill>
              </a:rPr>
              <a:t>no</a:t>
            </a:r>
            <a:r>
              <a:rPr lang="zh-TW" altLang="en-US" sz="2000" dirty="0">
                <a:solidFill>
                  <a:schemeClr val="bg1"/>
                </a:solidFill>
              </a:rPr>
              <a:t> </a:t>
            </a:r>
            <a:r>
              <a:rPr lang="en-US" altLang="zh-TW" sz="2000" dirty="0">
                <a:solidFill>
                  <a:schemeClr val="bg1"/>
                </a:solidFill>
              </a:rPr>
              <a:t>social</a:t>
            </a:r>
            <a:r>
              <a:rPr lang="zh-TW" altLang="en-US" sz="2000" dirty="0">
                <a:solidFill>
                  <a:schemeClr val="bg1"/>
                </a:solidFill>
              </a:rPr>
              <a:t> </a:t>
            </a:r>
            <a:r>
              <a:rPr lang="en-US" altLang="zh-TW" sz="2000" dirty="0">
                <a:solidFill>
                  <a:schemeClr val="bg1"/>
                </a:solidFill>
              </a:rPr>
              <a:t>media</a:t>
            </a:r>
            <a:endParaRPr lang="en-US" sz="2000" dirty="0">
              <a:solidFill>
                <a:schemeClr val="bg1"/>
              </a:solidFill>
            </a:endParaRPr>
          </a:p>
        </p:txBody>
      </p:sp>
      <p:sp>
        <p:nvSpPr>
          <p:cNvPr id="26" name="TextBox 25">
            <a:extLst>
              <a:ext uri="{FF2B5EF4-FFF2-40B4-BE49-F238E27FC236}">
                <a16:creationId xmlns:a16="http://schemas.microsoft.com/office/drawing/2014/main" id="{237585E5-DA93-6C4D-97AF-E074F343D346}"/>
              </a:ext>
            </a:extLst>
          </p:cNvPr>
          <p:cNvSpPr txBox="1"/>
          <p:nvPr/>
        </p:nvSpPr>
        <p:spPr>
          <a:xfrm>
            <a:off x="6962758" y="2921168"/>
            <a:ext cx="4718536" cy="1015663"/>
          </a:xfrm>
          <a:prstGeom prst="rect">
            <a:avLst/>
          </a:prstGeom>
          <a:noFill/>
        </p:spPr>
        <p:txBody>
          <a:bodyPr wrap="none" rtlCol="0">
            <a:spAutoFit/>
          </a:bodyPr>
          <a:lstStyle/>
          <a:p>
            <a:pPr algn="ctr"/>
            <a:r>
              <a:rPr lang="en-US" altLang="zh-TW" sz="2000" dirty="0">
                <a:solidFill>
                  <a:schemeClr val="bg1"/>
                </a:solidFill>
              </a:rPr>
              <a:t>The</a:t>
            </a:r>
            <a:r>
              <a:rPr lang="zh-TW" altLang="en-US" sz="2000" dirty="0">
                <a:solidFill>
                  <a:schemeClr val="bg1"/>
                </a:solidFill>
              </a:rPr>
              <a:t> </a:t>
            </a:r>
            <a:r>
              <a:rPr lang="en-US" altLang="zh-TW" sz="2000" dirty="0">
                <a:solidFill>
                  <a:schemeClr val="bg1"/>
                </a:solidFill>
              </a:rPr>
              <a:t>most</a:t>
            </a:r>
            <a:r>
              <a:rPr lang="zh-TW" altLang="en-US" sz="2000" dirty="0">
                <a:solidFill>
                  <a:schemeClr val="bg1"/>
                </a:solidFill>
              </a:rPr>
              <a:t> </a:t>
            </a:r>
            <a:r>
              <a:rPr lang="en-US" altLang="zh-TW" sz="2000" dirty="0">
                <a:solidFill>
                  <a:schemeClr val="bg1"/>
                </a:solidFill>
              </a:rPr>
              <a:t>intuitive</a:t>
            </a:r>
            <a:r>
              <a:rPr lang="zh-TW" altLang="en-US" sz="2000" dirty="0">
                <a:solidFill>
                  <a:schemeClr val="bg1"/>
                </a:solidFill>
              </a:rPr>
              <a:t> </a:t>
            </a:r>
            <a:r>
              <a:rPr lang="en-US" altLang="zh-TW" sz="2000" dirty="0">
                <a:solidFill>
                  <a:schemeClr val="bg1"/>
                </a:solidFill>
              </a:rPr>
              <a:t>definition</a:t>
            </a:r>
            <a:r>
              <a:rPr lang="zh-TW" altLang="en-US" sz="2000" dirty="0">
                <a:solidFill>
                  <a:schemeClr val="bg1"/>
                </a:solidFill>
              </a:rPr>
              <a:t> </a:t>
            </a:r>
            <a:r>
              <a:rPr lang="en-US" altLang="zh-TW" sz="2000" dirty="0">
                <a:solidFill>
                  <a:schemeClr val="bg1"/>
                </a:solidFill>
              </a:rPr>
              <a:t>is</a:t>
            </a:r>
            <a:r>
              <a:rPr lang="zh-TW" altLang="en-US" sz="2000" dirty="0">
                <a:solidFill>
                  <a:schemeClr val="bg1"/>
                </a:solidFill>
              </a:rPr>
              <a:t> </a:t>
            </a:r>
            <a:r>
              <a:rPr lang="en-US" altLang="zh-TW" sz="2000" dirty="0">
                <a:solidFill>
                  <a:schemeClr val="bg1"/>
                </a:solidFill>
              </a:rPr>
              <a:t>that</a:t>
            </a:r>
            <a:r>
              <a:rPr lang="zh-TW" altLang="en-US" sz="2000" dirty="0">
                <a:solidFill>
                  <a:schemeClr val="bg1"/>
                </a:solidFill>
              </a:rPr>
              <a:t> </a:t>
            </a:r>
            <a:r>
              <a:rPr lang="en-US" altLang="zh-TW" sz="2000" dirty="0">
                <a:solidFill>
                  <a:schemeClr val="bg1"/>
                </a:solidFill>
              </a:rPr>
              <a:t>a</a:t>
            </a:r>
            <a:r>
              <a:rPr lang="zh-TW" altLang="en-US" sz="2000" dirty="0">
                <a:solidFill>
                  <a:schemeClr val="bg1"/>
                </a:solidFill>
              </a:rPr>
              <a:t> </a:t>
            </a:r>
            <a:r>
              <a:rPr lang="en-US" altLang="zh-TW" sz="2000" dirty="0">
                <a:solidFill>
                  <a:schemeClr val="bg1"/>
                </a:solidFill>
              </a:rPr>
              <a:t>bot</a:t>
            </a:r>
            <a:r>
              <a:rPr lang="zh-TW" altLang="en-US" sz="2000" dirty="0">
                <a:solidFill>
                  <a:schemeClr val="bg1"/>
                </a:solidFill>
              </a:rPr>
              <a:t> </a:t>
            </a:r>
            <a:r>
              <a:rPr lang="en-US" altLang="zh-TW" sz="2000" dirty="0">
                <a:solidFill>
                  <a:schemeClr val="bg1"/>
                </a:solidFill>
              </a:rPr>
              <a:t>is</a:t>
            </a:r>
          </a:p>
          <a:p>
            <a:pPr algn="ctr"/>
            <a:r>
              <a:rPr lang="en-US" altLang="zh-TW" sz="2000" dirty="0">
                <a:solidFill>
                  <a:schemeClr val="bg1"/>
                </a:solidFill>
              </a:rPr>
              <a:t>soft</a:t>
            </a:r>
            <a:r>
              <a:rPr lang="zh-TW" altLang="en-US" sz="2000" dirty="0">
                <a:solidFill>
                  <a:schemeClr val="bg1"/>
                </a:solidFill>
              </a:rPr>
              <a:t> </a:t>
            </a:r>
            <a:r>
              <a:rPr lang="en-US" altLang="zh-TW" sz="2000" dirty="0">
                <a:solidFill>
                  <a:schemeClr val="bg1"/>
                </a:solidFill>
              </a:rPr>
              <a:t>ware</a:t>
            </a:r>
            <a:r>
              <a:rPr lang="zh-TW" altLang="en-US" sz="2000" dirty="0">
                <a:solidFill>
                  <a:schemeClr val="bg1"/>
                </a:solidFill>
              </a:rPr>
              <a:t> </a:t>
            </a:r>
            <a:r>
              <a:rPr lang="en-US" altLang="zh-TW" sz="2000" dirty="0">
                <a:solidFill>
                  <a:schemeClr val="bg1"/>
                </a:solidFill>
              </a:rPr>
              <a:t>that</a:t>
            </a:r>
            <a:r>
              <a:rPr lang="zh-TW" altLang="en-US" sz="2000" dirty="0">
                <a:solidFill>
                  <a:schemeClr val="bg1"/>
                </a:solidFill>
              </a:rPr>
              <a:t> </a:t>
            </a:r>
            <a:r>
              <a:rPr lang="en-US" altLang="zh-TW" sz="2000" dirty="0">
                <a:solidFill>
                  <a:schemeClr val="bg1"/>
                </a:solidFill>
              </a:rPr>
              <a:t>can</a:t>
            </a:r>
            <a:r>
              <a:rPr lang="zh-TW" altLang="en-US" sz="2000" dirty="0">
                <a:solidFill>
                  <a:schemeClr val="bg1"/>
                </a:solidFill>
              </a:rPr>
              <a:t> </a:t>
            </a:r>
            <a:r>
              <a:rPr lang="en-US" altLang="zh-TW" sz="2000" dirty="0">
                <a:solidFill>
                  <a:schemeClr val="bg1"/>
                </a:solidFill>
              </a:rPr>
              <a:t>have</a:t>
            </a:r>
            <a:r>
              <a:rPr lang="zh-TW" altLang="en-US" sz="2000" dirty="0">
                <a:solidFill>
                  <a:schemeClr val="bg1"/>
                </a:solidFill>
              </a:rPr>
              <a:t> </a:t>
            </a:r>
            <a:r>
              <a:rPr lang="en-US" altLang="zh-TW" sz="2000" dirty="0">
                <a:solidFill>
                  <a:schemeClr val="bg1"/>
                </a:solidFill>
              </a:rPr>
              <a:t>a</a:t>
            </a:r>
            <a:r>
              <a:rPr lang="zh-TW" altLang="en-US" sz="2000" dirty="0">
                <a:solidFill>
                  <a:schemeClr val="bg1"/>
                </a:solidFill>
              </a:rPr>
              <a:t> </a:t>
            </a:r>
            <a:r>
              <a:rPr lang="en-US" altLang="zh-TW" sz="2000" dirty="0">
                <a:solidFill>
                  <a:schemeClr val="bg1"/>
                </a:solidFill>
              </a:rPr>
              <a:t>conversation</a:t>
            </a:r>
            <a:r>
              <a:rPr lang="zh-TW" altLang="en-US" sz="2000" dirty="0">
                <a:solidFill>
                  <a:schemeClr val="bg1"/>
                </a:solidFill>
              </a:rPr>
              <a:t> </a:t>
            </a:r>
            <a:r>
              <a:rPr lang="en-US" altLang="zh-TW" sz="2000" dirty="0">
                <a:solidFill>
                  <a:schemeClr val="bg1"/>
                </a:solidFill>
              </a:rPr>
              <a:t>with</a:t>
            </a:r>
          </a:p>
          <a:p>
            <a:pPr algn="ctr"/>
            <a:r>
              <a:rPr lang="en-US" altLang="zh-TW" sz="2000" dirty="0">
                <a:solidFill>
                  <a:schemeClr val="bg1"/>
                </a:solidFill>
              </a:rPr>
              <a:t>a</a:t>
            </a:r>
            <a:r>
              <a:rPr lang="zh-TW" altLang="en-US" sz="2000" dirty="0">
                <a:solidFill>
                  <a:schemeClr val="bg1"/>
                </a:solidFill>
              </a:rPr>
              <a:t> </a:t>
            </a:r>
            <a:r>
              <a:rPr lang="en-US" altLang="zh-TW" sz="2000" dirty="0">
                <a:solidFill>
                  <a:schemeClr val="bg1"/>
                </a:solidFill>
              </a:rPr>
              <a:t>human</a:t>
            </a:r>
            <a:endParaRPr lang="en-US" sz="2000" dirty="0">
              <a:solidFill>
                <a:schemeClr val="bg1"/>
              </a:solidFill>
            </a:endParaRPr>
          </a:p>
        </p:txBody>
      </p:sp>
      <p:sp>
        <p:nvSpPr>
          <p:cNvPr id="27" name="TextBox 26">
            <a:extLst>
              <a:ext uri="{FF2B5EF4-FFF2-40B4-BE49-F238E27FC236}">
                <a16:creationId xmlns:a16="http://schemas.microsoft.com/office/drawing/2014/main" id="{D411518F-005C-B64A-8B8E-4264C8784BF1}"/>
              </a:ext>
            </a:extLst>
          </p:cNvPr>
          <p:cNvSpPr txBox="1"/>
          <p:nvPr/>
        </p:nvSpPr>
        <p:spPr>
          <a:xfrm>
            <a:off x="6962759" y="4268355"/>
            <a:ext cx="3340210" cy="1015663"/>
          </a:xfrm>
          <a:prstGeom prst="rect">
            <a:avLst/>
          </a:prstGeom>
          <a:noFill/>
        </p:spPr>
        <p:txBody>
          <a:bodyPr wrap="none" rtlCol="0">
            <a:spAutoFit/>
          </a:bodyPr>
          <a:lstStyle/>
          <a:p>
            <a:r>
              <a:rPr lang="en-US" altLang="zh-TW" sz="2000" dirty="0">
                <a:solidFill>
                  <a:schemeClr val="bg1"/>
                </a:solidFill>
              </a:rPr>
              <a:t>Types:</a:t>
            </a:r>
          </a:p>
          <a:p>
            <a:pPr marL="914400" lvl="1" indent="-457200">
              <a:buAutoNum type="arabicParenR"/>
            </a:pPr>
            <a:r>
              <a:rPr lang="en-US" altLang="zh-TW" sz="2000" dirty="0">
                <a:solidFill>
                  <a:schemeClr val="bg1"/>
                </a:solidFill>
              </a:rPr>
              <a:t>Standard</a:t>
            </a:r>
            <a:r>
              <a:rPr lang="zh-TW" altLang="en-US" sz="2000" dirty="0">
                <a:solidFill>
                  <a:schemeClr val="bg1"/>
                </a:solidFill>
              </a:rPr>
              <a:t> </a:t>
            </a:r>
            <a:r>
              <a:rPr lang="en-US" altLang="zh-TW" sz="2000" dirty="0">
                <a:solidFill>
                  <a:schemeClr val="bg1"/>
                </a:solidFill>
              </a:rPr>
              <a:t>Chatbot</a:t>
            </a:r>
          </a:p>
          <a:p>
            <a:pPr marL="914400" lvl="1" indent="-457200">
              <a:buAutoNum type="arabicParenR"/>
            </a:pPr>
            <a:r>
              <a:rPr lang="en-US" altLang="zh-TW" sz="2000" dirty="0">
                <a:solidFill>
                  <a:schemeClr val="bg1"/>
                </a:solidFill>
              </a:rPr>
              <a:t>Self</a:t>
            </a:r>
            <a:r>
              <a:rPr lang="zh-TW" altLang="en-US" sz="2000" dirty="0">
                <a:solidFill>
                  <a:schemeClr val="bg1"/>
                </a:solidFill>
              </a:rPr>
              <a:t> </a:t>
            </a:r>
            <a:r>
              <a:rPr lang="en-US" altLang="zh-TW" sz="2000" dirty="0">
                <a:solidFill>
                  <a:schemeClr val="bg1"/>
                </a:solidFill>
              </a:rPr>
              <a:t>Learning</a:t>
            </a:r>
            <a:r>
              <a:rPr lang="zh-TW" altLang="en-US" sz="2000" dirty="0">
                <a:solidFill>
                  <a:schemeClr val="bg1"/>
                </a:solidFill>
              </a:rPr>
              <a:t> </a:t>
            </a:r>
            <a:r>
              <a:rPr lang="en-US" altLang="zh-TW" sz="2000" dirty="0">
                <a:solidFill>
                  <a:schemeClr val="bg1"/>
                </a:solidFill>
              </a:rPr>
              <a:t>Chatbot</a:t>
            </a:r>
          </a:p>
        </p:txBody>
      </p:sp>
    </p:spTree>
    <p:extLst>
      <p:ext uri="{BB962C8B-B14F-4D97-AF65-F5344CB8AC3E}">
        <p14:creationId xmlns:p14="http://schemas.microsoft.com/office/powerpoint/2010/main" val="352859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Why</a:t>
            </a:r>
            <a:r>
              <a:rPr kumimoji="1" lang="zh-TW" altLang="en-US" dirty="0"/>
              <a:t> </a:t>
            </a:r>
            <a:r>
              <a:rPr kumimoji="1" lang="en-US" altLang="zh-TW" dirty="0"/>
              <a:t>Do</a:t>
            </a:r>
            <a:r>
              <a:rPr kumimoji="1" lang="zh-TW" altLang="en-US" dirty="0"/>
              <a:t> </a:t>
            </a:r>
            <a:r>
              <a:rPr kumimoji="1" lang="en-US" altLang="zh-TW" dirty="0"/>
              <a:t>We</a:t>
            </a:r>
            <a:r>
              <a:rPr kumimoji="1" lang="zh-TW" altLang="en-US" dirty="0"/>
              <a:t> </a:t>
            </a:r>
            <a:r>
              <a:rPr kumimoji="1" lang="en-US" altLang="zh-TW" dirty="0"/>
              <a:t>Need</a:t>
            </a:r>
            <a:r>
              <a:rPr kumimoji="1" lang="zh-TW" altLang="en-US" dirty="0"/>
              <a:t> </a:t>
            </a:r>
            <a:r>
              <a:rPr kumimoji="1" lang="en-US" altLang="zh-TW" dirty="0"/>
              <a:t>Chatbot?</a:t>
            </a:r>
            <a:endParaRPr kumimoji="1" lang="zh-TW" altLang="en-US" dirty="0"/>
          </a:p>
        </p:txBody>
      </p:sp>
      <p:pic>
        <p:nvPicPr>
          <p:cNvPr id="5" name="Picture 4">
            <a:extLst>
              <a:ext uri="{FF2B5EF4-FFF2-40B4-BE49-F238E27FC236}">
                <a16:creationId xmlns:a16="http://schemas.microsoft.com/office/drawing/2014/main" id="{3369DE88-F20F-4A4A-831F-61861DC73369}"/>
              </a:ext>
            </a:extLst>
          </p:cNvPr>
          <p:cNvPicPr>
            <a:picLocks noChangeAspect="1"/>
          </p:cNvPicPr>
          <p:nvPr/>
        </p:nvPicPr>
        <p:blipFill>
          <a:blip r:embed="rId3"/>
          <a:stretch>
            <a:fillRect/>
          </a:stretch>
        </p:blipFill>
        <p:spPr>
          <a:xfrm>
            <a:off x="4150476" y="1837323"/>
            <a:ext cx="980155" cy="1000648"/>
          </a:xfrm>
          <a:prstGeom prst="rect">
            <a:avLst/>
          </a:prstGeom>
        </p:spPr>
      </p:pic>
      <p:grpSp>
        <p:nvGrpSpPr>
          <p:cNvPr id="28" name="Group 27">
            <a:extLst>
              <a:ext uri="{FF2B5EF4-FFF2-40B4-BE49-F238E27FC236}">
                <a16:creationId xmlns:a16="http://schemas.microsoft.com/office/drawing/2014/main" id="{2CEC157D-FB19-4A40-9F25-16FB80CBA251}"/>
              </a:ext>
            </a:extLst>
          </p:cNvPr>
          <p:cNvGrpSpPr/>
          <p:nvPr/>
        </p:nvGrpSpPr>
        <p:grpSpPr>
          <a:xfrm>
            <a:off x="1351876" y="1891701"/>
            <a:ext cx="2798598" cy="2745294"/>
            <a:chOff x="268324" y="1304017"/>
            <a:chExt cx="5072935" cy="4874400"/>
          </a:xfrm>
        </p:grpSpPr>
        <p:pic>
          <p:nvPicPr>
            <p:cNvPr id="16" name="Picture 15">
              <a:extLst>
                <a:ext uri="{FF2B5EF4-FFF2-40B4-BE49-F238E27FC236}">
                  <a16:creationId xmlns:a16="http://schemas.microsoft.com/office/drawing/2014/main" id="{08DA26FB-5222-7D41-914E-CE03FE0E0848}"/>
                </a:ext>
              </a:extLst>
            </p:cNvPr>
            <p:cNvPicPr>
              <a:picLocks noChangeAspect="1"/>
            </p:cNvPicPr>
            <p:nvPr/>
          </p:nvPicPr>
          <p:blipFill>
            <a:blip r:embed="rId4"/>
            <a:stretch>
              <a:fillRect/>
            </a:stretch>
          </p:blipFill>
          <p:spPr>
            <a:xfrm>
              <a:off x="268324" y="1304017"/>
              <a:ext cx="4874400" cy="4874400"/>
            </a:xfrm>
            <a:prstGeom prst="rect">
              <a:avLst/>
            </a:prstGeom>
          </p:spPr>
        </p:pic>
        <p:pic>
          <p:nvPicPr>
            <p:cNvPr id="13" name="Picture 12">
              <a:extLst>
                <a:ext uri="{FF2B5EF4-FFF2-40B4-BE49-F238E27FC236}">
                  <a16:creationId xmlns:a16="http://schemas.microsoft.com/office/drawing/2014/main" id="{B7F73472-CD0C-4544-B7BA-1EFC403E6DE3}"/>
                </a:ext>
              </a:extLst>
            </p:cNvPr>
            <p:cNvPicPr>
              <a:picLocks noChangeAspect="1"/>
            </p:cNvPicPr>
            <p:nvPr/>
          </p:nvPicPr>
          <p:blipFill rotWithShape="1">
            <a:blip r:embed="rId5"/>
            <a:srcRect l="62054" t="42299" r="14174" b="15179"/>
            <a:stretch/>
          </p:blipFill>
          <p:spPr>
            <a:xfrm rot="15528534">
              <a:off x="3728974" y="2220393"/>
              <a:ext cx="1156284" cy="2068287"/>
            </a:xfrm>
            <a:prstGeom prst="rect">
              <a:avLst/>
            </a:prstGeom>
          </p:spPr>
        </p:pic>
      </p:grpSp>
      <p:pic>
        <p:nvPicPr>
          <p:cNvPr id="30" name="Picture 29">
            <a:extLst>
              <a:ext uri="{FF2B5EF4-FFF2-40B4-BE49-F238E27FC236}">
                <a16:creationId xmlns:a16="http://schemas.microsoft.com/office/drawing/2014/main" id="{3667D0CB-5BC1-624B-B970-55B6929E7D11}"/>
              </a:ext>
            </a:extLst>
          </p:cNvPr>
          <p:cNvPicPr>
            <a:picLocks noChangeAspect="1"/>
          </p:cNvPicPr>
          <p:nvPr/>
        </p:nvPicPr>
        <p:blipFill>
          <a:blip r:embed="rId3"/>
          <a:stretch>
            <a:fillRect/>
          </a:stretch>
        </p:blipFill>
        <p:spPr>
          <a:xfrm>
            <a:off x="4150475" y="2835927"/>
            <a:ext cx="980155" cy="1000648"/>
          </a:xfrm>
          <a:prstGeom prst="rect">
            <a:avLst/>
          </a:prstGeom>
        </p:spPr>
      </p:pic>
      <p:pic>
        <p:nvPicPr>
          <p:cNvPr id="31" name="Picture 30">
            <a:extLst>
              <a:ext uri="{FF2B5EF4-FFF2-40B4-BE49-F238E27FC236}">
                <a16:creationId xmlns:a16="http://schemas.microsoft.com/office/drawing/2014/main" id="{2D087E18-232B-1740-9951-A3DA5B13187D}"/>
              </a:ext>
            </a:extLst>
          </p:cNvPr>
          <p:cNvPicPr>
            <a:picLocks noChangeAspect="1"/>
          </p:cNvPicPr>
          <p:nvPr/>
        </p:nvPicPr>
        <p:blipFill>
          <a:blip r:embed="rId3"/>
          <a:stretch>
            <a:fillRect/>
          </a:stretch>
        </p:blipFill>
        <p:spPr>
          <a:xfrm>
            <a:off x="4150476" y="3834530"/>
            <a:ext cx="980155" cy="1000648"/>
          </a:xfrm>
          <a:prstGeom prst="rect">
            <a:avLst/>
          </a:prstGeom>
        </p:spPr>
      </p:pic>
      <p:sp>
        <p:nvSpPr>
          <p:cNvPr id="32" name="Arc 31">
            <a:extLst>
              <a:ext uri="{FF2B5EF4-FFF2-40B4-BE49-F238E27FC236}">
                <a16:creationId xmlns:a16="http://schemas.microsoft.com/office/drawing/2014/main" id="{7F93E852-3021-8046-A4B8-1C3531FAA489}"/>
              </a:ext>
            </a:extLst>
          </p:cNvPr>
          <p:cNvSpPr/>
          <p:nvPr/>
        </p:nvSpPr>
        <p:spPr>
          <a:xfrm rot="8060511">
            <a:off x="2359968" y="2232829"/>
            <a:ext cx="672887" cy="672887"/>
          </a:xfrm>
          <a:prstGeom prst="arc">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2" name="Group 51">
            <a:extLst>
              <a:ext uri="{FF2B5EF4-FFF2-40B4-BE49-F238E27FC236}">
                <a16:creationId xmlns:a16="http://schemas.microsoft.com/office/drawing/2014/main" id="{3A882CB7-CB6A-8F43-B19A-7D77A4F3B872}"/>
              </a:ext>
            </a:extLst>
          </p:cNvPr>
          <p:cNvGrpSpPr/>
          <p:nvPr/>
        </p:nvGrpSpPr>
        <p:grpSpPr>
          <a:xfrm>
            <a:off x="6222006" y="992435"/>
            <a:ext cx="4320000" cy="4320000"/>
            <a:chOff x="7081887" y="2506469"/>
            <a:chExt cx="4683600" cy="4683600"/>
          </a:xfrm>
        </p:grpSpPr>
        <p:pic>
          <p:nvPicPr>
            <p:cNvPr id="49" name="Picture 48">
              <a:extLst>
                <a:ext uri="{FF2B5EF4-FFF2-40B4-BE49-F238E27FC236}">
                  <a16:creationId xmlns:a16="http://schemas.microsoft.com/office/drawing/2014/main" id="{51202F24-E278-E14C-860C-74004D44C102}"/>
                </a:ext>
              </a:extLst>
            </p:cNvPr>
            <p:cNvPicPr>
              <a:picLocks noChangeAspect="1"/>
            </p:cNvPicPr>
            <p:nvPr/>
          </p:nvPicPr>
          <p:blipFill>
            <a:blip r:embed="rId6"/>
            <a:stretch>
              <a:fillRect/>
            </a:stretch>
          </p:blipFill>
          <p:spPr>
            <a:xfrm flipH="1">
              <a:off x="7081887" y="2506469"/>
              <a:ext cx="4683600" cy="4683600"/>
            </a:xfrm>
            <a:prstGeom prst="rect">
              <a:avLst/>
            </a:prstGeom>
          </p:spPr>
        </p:pic>
        <p:grpSp>
          <p:nvGrpSpPr>
            <p:cNvPr id="44" name="Group 43">
              <a:extLst>
                <a:ext uri="{FF2B5EF4-FFF2-40B4-BE49-F238E27FC236}">
                  <a16:creationId xmlns:a16="http://schemas.microsoft.com/office/drawing/2014/main" id="{9C1A5EC6-6F02-8D49-AF89-D27CCA1AB89F}"/>
                </a:ext>
              </a:extLst>
            </p:cNvPr>
            <p:cNvGrpSpPr/>
            <p:nvPr/>
          </p:nvGrpSpPr>
          <p:grpSpPr>
            <a:xfrm>
              <a:off x="7905915" y="4058310"/>
              <a:ext cx="3035543" cy="3034801"/>
              <a:chOff x="6522979" y="363600"/>
              <a:chExt cx="5768204" cy="5768207"/>
            </a:xfrm>
          </p:grpSpPr>
          <p:pic>
            <p:nvPicPr>
              <p:cNvPr id="34" name="Picture 33">
                <a:extLst>
                  <a:ext uri="{FF2B5EF4-FFF2-40B4-BE49-F238E27FC236}">
                    <a16:creationId xmlns:a16="http://schemas.microsoft.com/office/drawing/2014/main" id="{2413B8B2-EBBA-1748-ABE6-E01342372C29}"/>
                  </a:ext>
                </a:extLst>
              </p:cNvPr>
              <p:cNvPicPr>
                <a:picLocks noChangeAspect="1"/>
              </p:cNvPicPr>
              <p:nvPr/>
            </p:nvPicPr>
            <p:blipFill>
              <a:blip r:embed="rId7">
                <a:duotone>
                  <a:prstClr val="black"/>
                  <a:schemeClr val="tx2">
                    <a:tint val="45000"/>
                    <a:satMod val="400000"/>
                  </a:schemeClr>
                </a:duotone>
              </a:blip>
              <a:stretch>
                <a:fillRect/>
              </a:stretch>
            </p:blipFill>
            <p:spPr>
              <a:xfrm>
                <a:off x="6522979" y="363600"/>
                <a:ext cx="5768204" cy="5768207"/>
              </a:xfrm>
              <a:prstGeom prst="rect">
                <a:avLst/>
              </a:prstGeom>
            </p:spPr>
          </p:pic>
          <p:pic>
            <p:nvPicPr>
              <p:cNvPr id="38" name="Picture 37">
                <a:extLst>
                  <a:ext uri="{FF2B5EF4-FFF2-40B4-BE49-F238E27FC236}">
                    <a16:creationId xmlns:a16="http://schemas.microsoft.com/office/drawing/2014/main" id="{93394EA0-DA90-0F45-93AD-4908F8CFD3E9}"/>
                  </a:ext>
                </a:extLst>
              </p:cNvPr>
              <p:cNvPicPr>
                <a:picLocks noChangeAspect="1"/>
              </p:cNvPicPr>
              <p:nvPr/>
            </p:nvPicPr>
            <p:blipFill>
              <a:blip r:embed="rId8">
                <a:lum bright="70000" contrast="-70000"/>
              </a:blip>
              <a:stretch>
                <a:fillRect/>
              </a:stretch>
            </p:blipFill>
            <p:spPr>
              <a:xfrm rot="18795480">
                <a:off x="7527814" y="3733213"/>
                <a:ext cx="262009" cy="262009"/>
              </a:xfrm>
              <a:prstGeom prst="rect">
                <a:avLst/>
              </a:prstGeom>
            </p:spPr>
          </p:pic>
          <p:pic>
            <p:nvPicPr>
              <p:cNvPr id="41" name="Picture 40">
                <a:extLst>
                  <a:ext uri="{FF2B5EF4-FFF2-40B4-BE49-F238E27FC236}">
                    <a16:creationId xmlns:a16="http://schemas.microsoft.com/office/drawing/2014/main" id="{502C8760-B452-674A-9EB3-0A206C29B767}"/>
                  </a:ext>
                </a:extLst>
              </p:cNvPr>
              <p:cNvPicPr>
                <a:picLocks noChangeAspect="1"/>
              </p:cNvPicPr>
              <p:nvPr/>
            </p:nvPicPr>
            <p:blipFill>
              <a:blip r:embed="rId9"/>
              <a:stretch>
                <a:fillRect/>
              </a:stretch>
            </p:blipFill>
            <p:spPr>
              <a:xfrm rot="1737922">
                <a:off x="10763221" y="3576761"/>
                <a:ext cx="273282" cy="273282"/>
              </a:xfrm>
              <a:prstGeom prst="rect">
                <a:avLst/>
              </a:prstGeom>
            </p:spPr>
          </p:pic>
          <p:pic>
            <p:nvPicPr>
              <p:cNvPr id="43" name="Picture 42">
                <a:extLst>
                  <a:ext uri="{FF2B5EF4-FFF2-40B4-BE49-F238E27FC236}">
                    <a16:creationId xmlns:a16="http://schemas.microsoft.com/office/drawing/2014/main" id="{06B342C4-3521-3F4C-BE13-66B052448B0E}"/>
                  </a:ext>
                </a:extLst>
              </p:cNvPr>
              <p:cNvPicPr>
                <a:picLocks noChangeAspect="1"/>
              </p:cNvPicPr>
              <p:nvPr/>
            </p:nvPicPr>
            <p:blipFill>
              <a:blip r:embed="rId10">
                <a:lum bright="70000" contrast="-70000"/>
              </a:blip>
              <a:stretch>
                <a:fillRect/>
              </a:stretch>
            </p:blipFill>
            <p:spPr>
              <a:xfrm>
                <a:off x="11000540" y="5074998"/>
                <a:ext cx="370368" cy="370368"/>
              </a:xfrm>
              <a:prstGeom prst="rect">
                <a:avLst/>
              </a:prstGeom>
            </p:spPr>
          </p:pic>
        </p:grpSp>
      </p:grpSp>
      <p:sp>
        <p:nvSpPr>
          <p:cNvPr id="45" name="TextBox 44">
            <a:extLst>
              <a:ext uri="{FF2B5EF4-FFF2-40B4-BE49-F238E27FC236}">
                <a16:creationId xmlns:a16="http://schemas.microsoft.com/office/drawing/2014/main" id="{63D471EE-6ECE-D948-849C-15826411BEEE}"/>
              </a:ext>
            </a:extLst>
          </p:cNvPr>
          <p:cNvSpPr txBox="1"/>
          <p:nvPr/>
        </p:nvSpPr>
        <p:spPr>
          <a:xfrm>
            <a:off x="5762774" y="5247839"/>
            <a:ext cx="5238463" cy="523220"/>
          </a:xfrm>
          <a:prstGeom prst="rect">
            <a:avLst/>
          </a:prstGeom>
          <a:noFill/>
        </p:spPr>
        <p:txBody>
          <a:bodyPr wrap="square" rtlCol="0">
            <a:spAutoFit/>
          </a:bodyPr>
          <a:lstStyle/>
          <a:p>
            <a:pPr algn="ctr"/>
            <a:r>
              <a:rPr lang="en-US" altLang="zh-TW" sz="2800" dirty="0"/>
              <a:t>Performs</a:t>
            </a:r>
            <a:r>
              <a:rPr lang="zh-TW" altLang="en-US" sz="2800" dirty="0"/>
              <a:t> </a:t>
            </a:r>
            <a:r>
              <a:rPr lang="en-US" altLang="zh-TW" sz="2800" dirty="0"/>
              <a:t>Better</a:t>
            </a:r>
            <a:r>
              <a:rPr lang="zh-TW" altLang="en-US" sz="2800" dirty="0"/>
              <a:t> </a:t>
            </a:r>
            <a:r>
              <a:rPr lang="en-US" altLang="zh-TW" sz="2800" dirty="0"/>
              <a:t>than</a:t>
            </a:r>
            <a:r>
              <a:rPr lang="zh-TW" altLang="en-US" sz="2800" dirty="0"/>
              <a:t> </a:t>
            </a:r>
            <a:r>
              <a:rPr lang="en-US" altLang="zh-TW" sz="2800" dirty="0"/>
              <a:t>a</a:t>
            </a:r>
            <a:r>
              <a:rPr lang="zh-TW" altLang="en-US" sz="2800" dirty="0"/>
              <a:t> </a:t>
            </a:r>
            <a:r>
              <a:rPr lang="en-US" altLang="zh-TW" sz="2800" dirty="0"/>
              <a:t>human</a:t>
            </a:r>
            <a:endParaRPr lang="en-US" sz="2800" dirty="0"/>
          </a:p>
        </p:txBody>
      </p:sp>
    </p:spTree>
    <p:extLst>
      <p:ext uri="{BB962C8B-B14F-4D97-AF65-F5344CB8AC3E}">
        <p14:creationId xmlns:p14="http://schemas.microsoft.com/office/powerpoint/2010/main" val="150888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id="{39678702-BABE-8D48-9399-760D16C32FA9}"/>
              </a:ext>
            </a:extLst>
          </p:cNvPr>
          <p:cNvSpPr/>
          <p:nvPr/>
        </p:nvSpPr>
        <p:spPr>
          <a:xfrm>
            <a:off x="6520126" y="1294716"/>
            <a:ext cx="4094407" cy="409440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title"/>
          </p:nvPr>
        </p:nvSpPr>
        <p:spPr/>
        <p:txBody>
          <a:bodyPr/>
          <a:lstStyle/>
          <a:p>
            <a:r>
              <a:rPr kumimoji="1" lang="en-US" altLang="zh-TW" dirty="0"/>
              <a:t>Why</a:t>
            </a:r>
            <a:r>
              <a:rPr kumimoji="1" lang="zh-TW" altLang="en-US" dirty="0"/>
              <a:t> </a:t>
            </a:r>
            <a:r>
              <a:rPr kumimoji="1" lang="en-US" altLang="zh-TW" dirty="0"/>
              <a:t>Do</a:t>
            </a:r>
            <a:r>
              <a:rPr kumimoji="1" lang="zh-TW" altLang="en-US" dirty="0"/>
              <a:t> </a:t>
            </a:r>
            <a:r>
              <a:rPr kumimoji="1" lang="en-US" altLang="zh-TW" dirty="0"/>
              <a:t>We</a:t>
            </a:r>
            <a:r>
              <a:rPr kumimoji="1" lang="zh-TW" altLang="en-US" dirty="0"/>
              <a:t> </a:t>
            </a:r>
            <a:r>
              <a:rPr kumimoji="1" lang="en-US" altLang="zh-TW" dirty="0"/>
              <a:t>Need</a:t>
            </a:r>
            <a:r>
              <a:rPr kumimoji="1" lang="zh-TW" altLang="en-US" dirty="0"/>
              <a:t> </a:t>
            </a:r>
            <a:r>
              <a:rPr kumimoji="1" lang="en-US" altLang="zh-TW" dirty="0"/>
              <a:t>Chatbot?</a:t>
            </a:r>
            <a:endParaRPr kumimoji="1" lang="zh-TW" altLang="en-US" dirty="0"/>
          </a:p>
        </p:txBody>
      </p:sp>
      <p:pic>
        <p:nvPicPr>
          <p:cNvPr id="5" name="Picture 4">
            <a:extLst>
              <a:ext uri="{FF2B5EF4-FFF2-40B4-BE49-F238E27FC236}">
                <a16:creationId xmlns:a16="http://schemas.microsoft.com/office/drawing/2014/main" id="{3369DE88-F20F-4A4A-831F-61861DC73369}"/>
              </a:ext>
            </a:extLst>
          </p:cNvPr>
          <p:cNvPicPr>
            <a:picLocks noChangeAspect="1"/>
          </p:cNvPicPr>
          <p:nvPr/>
        </p:nvPicPr>
        <p:blipFill>
          <a:blip r:embed="rId3"/>
          <a:stretch>
            <a:fillRect/>
          </a:stretch>
        </p:blipFill>
        <p:spPr>
          <a:xfrm>
            <a:off x="4150476" y="1837323"/>
            <a:ext cx="980155" cy="1000648"/>
          </a:xfrm>
          <a:prstGeom prst="rect">
            <a:avLst/>
          </a:prstGeom>
        </p:spPr>
      </p:pic>
      <p:grpSp>
        <p:nvGrpSpPr>
          <p:cNvPr id="28" name="Group 27">
            <a:extLst>
              <a:ext uri="{FF2B5EF4-FFF2-40B4-BE49-F238E27FC236}">
                <a16:creationId xmlns:a16="http://schemas.microsoft.com/office/drawing/2014/main" id="{2CEC157D-FB19-4A40-9F25-16FB80CBA251}"/>
              </a:ext>
            </a:extLst>
          </p:cNvPr>
          <p:cNvGrpSpPr/>
          <p:nvPr/>
        </p:nvGrpSpPr>
        <p:grpSpPr>
          <a:xfrm>
            <a:off x="1351876" y="1891701"/>
            <a:ext cx="2798598" cy="2745294"/>
            <a:chOff x="268324" y="1304017"/>
            <a:chExt cx="5072935" cy="4874400"/>
          </a:xfrm>
        </p:grpSpPr>
        <p:pic>
          <p:nvPicPr>
            <p:cNvPr id="16" name="Picture 15">
              <a:extLst>
                <a:ext uri="{FF2B5EF4-FFF2-40B4-BE49-F238E27FC236}">
                  <a16:creationId xmlns:a16="http://schemas.microsoft.com/office/drawing/2014/main" id="{08DA26FB-5222-7D41-914E-CE03FE0E0848}"/>
                </a:ext>
              </a:extLst>
            </p:cNvPr>
            <p:cNvPicPr>
              <a:picLocks noChangeAspect="1"/>
            </p:cNvPicPr>
            <p:nvPr/>
          </p:nvPicPr>
          <p:blipFill>
            <a:blip r:embed="rId4"/>
            <a:stretch>
              <a:fillRect/>
            </a:stretch>
          </p:blipFill>
          <p:spPr>
            <a:xfrm>
              <a:off x="268324" y="1304017"/>
              <a:ext cx="4874400" cy="4874400"/>
            </a:xfrm>
            <a:prstGeom prst="rect">
              <a:avLst/>
            </a:prstGeom>
          </p:spPr>
        </p:pic>
        <p:pic>
          <p:nvPicPr>
            <p:cNvPr id="13" name="Picture 12">
              <a:extLst>
                <a:ext uri="{FF2B5EF4-FFF2-40B4-BE49-F238E27FC236}">
                  <a16:creationId xmlns:a16="http://schemas.microsoft.com/office/drawing/2014/main" id="{B7F73472-CD0C-4544-B7BA-1EFC403E6DE3}"/>
                </a:ext>
              </a:extLst>
            </p:cNvPr>
            <p:cNvPicPr>
              <a:picLocks noChangeAspect="1"/>
            </p:cNvPicPr>
            <p:nvPr/>
          </p:nvPicPr>
          <p:blipFill rotWithShape="1">
            <a:blip r:embed="rId5"/>
            <a:srcRect l="62054" t="42299" r="14174" b="15179"/>
            <a:stretch/>
          </p:blipFill>
          <p:spPr>
            <a:xfrm rot="15528534">
              <a:off x="3728974" y="2220393"/>
              <a:ext cx="1156284" cy="2068287"/>
            </a:xfrm>
            <a:prstGeom prst="rect">
              <a:avLst/>
            </a:prstGeom>
          </p:spPr>
        </p:pic>
      </p:grpSp>
      <p:pic>
        <p:nvPicPr>
          <p:cNvPr id="30" name="Picture 29">
            <a:extLst>
              <a:ext uri="{FF2B5EF4-FFF2-40B4-BE49-F238E27FC236}">
                <a16:creationId xmlns:a16="http://schemas.microsoft.com/office/drawing/2014/main" id="{3667D0CB-5BC1-624B-B970-55B6929E7D11}"/>
              </a:ext>
            </a:extLst>
          </p:cNvPr>
          <p:cNvPicPr>
            <a:picLocks noChangeAspect="1"/>
          </p:cNvPicPr>
          <p:nvPr/>
        </p:nvPicPr>
        <p:blipFill>
          <a:blip r:embed="rId3"/>
          <a:stretch>
            <a:fillRect/>
          </a:stretch>
        </p:blipFill>
        <p:spPr>
          <a:xfrm>
            <a:off x="4150475" y="2835927"/>
            <a:ext cx="980155" cy="1000648"/>
          </a:xfrm>
          <a:prstGeom prst="rect">
            <a:avLst/>
          </a:prstGeom>
        </p:spPr>
      </p:pic>
      <p:pic>
        <p:nvPicPr>
          <p:cNvPr id="31" name="Picture 30">
            <a:extLst>
              <a:ext uri="{FF2B5EF4-FFF2-40B4-BE49-F238E27FC236}">
                <a16:creationId xmlns:a16="http://schemas.microsoft.com/office/drawing/2014/main" id="{2D087E18-232B-1740-9951-A3DA5B13187D}"/>
              </a:ext>
            </a:extLst>
          </p:cNvPr>
          <p:cNvPicPr>
            <a:picLocks noChangeAspect="1"/>
          </p:cNvPicPr>
          <p:nvPr/>
        </p:nvPicPr>
        <p:blipFill>
          <a:blip r:embed="rId3"/>
          <a:stretch>
            <a:fillRect/>
          </a:stretch>
        </p:blipFill>
        <p:spPr>
          <a:xfrm>
            <a:off x="4150476" y="3834530"/>
            <a:ext cx="980155" cy="1000648"/>
          </a:xfrm>
          <a:prstGeom prst="rect">
            <a:avLst/>
          </a:prstGeom>
        </p:spPr>
      </p:pic>
      <p:sp>
        <p:nvSpPr>
          <p:cNvPr id="32" name="Arc 31">
            <a:extLst>
              <a:ext uri="{FF2B5EF4-FFF2-40B4-BE49-F238E27FC236}">
                <a16:creationId xmlns:a16="http://schemas.microsoft.com/office/drawing/2014/main" id="{7F93E852-3021-8046-A4B8-1C3531FAA489}"/>
              </a:ext>
            </a:extLst>
          </p:cNvPr>
          <p:cNvSpPr/>
          <p:nvPr/>
        </p:nvSpPr>
        <p:spPr>
          <a:xfrm rot="8060511">
            <a:off x="2359968" y="2223655"/>
            <a:ext cx="672887" cy="672887"/>
          </a:xfrm>
          <a:prstGeom prst="arc">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9" name="Group 18">
            <a:extLst>
              <a:ext uri="{FF2B5EF4-FFF2-40B4-BE49-F238E27FC236}">
                <a16:creationId xmlns:a16="http://schemas.microsoft.com/office/drawing/2014/main" id="{3FEB1A46-098F-2A4E-A7FE-F7F29C179B34}"/>
              </a:ext>
            </a:extLst>
          </p:cNvPr>
          <p:cNvGrpSpPr/>
          <p:nvPr/>
        </p:nvGrpSpPr>
        <p:grpSpPr>
          <a:xfrm>
            <a:off x="7240126" y="1956271"/>
            <a:ext cx="2880000" cy="2880000"/>
            <a:chOff x="6222006" y="1480498"/>
            <a:chExt cx="4320000" cy="4320000"/>
          </a:xfrm>
        </p:grpSpPr>
        <p:sp>
          <p:nvSpPr>
            <p:cNvPr id="18" name="Oval 17">
              <a:extLst>
                <a:ext uri="{FF2B5EF4-FFF2-40B4-BE49-F238E27FC236}">
                  <a16:creationId xmlns:a16="http://schemas.microsoft.com/office/drawing/2014/main" id="{FD43FAE2-C845-5D4E-80AF-214CB6CCAD39}"/>
                </a:ext>
              </a:extLst>
            </p:cNvPr>
            <p:cNvSpPr/>
            <p:nvPr/>
          </p:nvSpPr>
          <p:spPr>
            <a:xfrm>
              <a:off x="6222006" y="1480498"/>
              <a:ext cx="4320000" cy="4320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057B146-2A64-1C4D-8E68-F064E969855F}"/>
                </a:ext>
              </a:extLst>
            </p:cNvPr>
            <p:cNvSpPr/>
            <p:nvPr/>
          </p:nvSpPr>
          <p:spPr>
            <a:xfrm>
              <a:off x="6582006" y="1837323"/>
              <a:ext cx="3600000" cy="3600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43AF956B-66C0-5C4F-BA6D-AA4F10B992A0}"/>
                </a:ext>
              </a:extLst>
            </p:cNvPr>
            <p:cNvSpPr/>
            <p:nvPr/>
          </p:nvSpPr>
          <p:spPr>
            <a:xfrm>
              <a:off x="6945606" y="2197323"/>
              <a:ext cx="2880000" cy="2880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ECEC0F75-4D8E-4043-A0E2-D512E59E23F0}"/>
              </a:ext>
            </a:extLst>
          </p:cNvPr>
          <p:cNvPicPr>
            <a:picLocks noChangeAspect="1"/>
          </p:cNvPicPr>
          <p:nvPr/>
        </p:nvPicPr>
        <p:blipFill>
          <a:blip r:embed="rId6"/>
          <a:stretch>
            <a:fillRect/>
          </a:stretch>
        </p:blipFill>
        <p:spPr>
          <a:xfrm>
            <a:off x="7921350" y="2596661"/>
            <a:ext cx="1517551" cy="1517551"/>
          </a:xfrm>
          <a:prstGeom prst="rect">
            <a:avLst/>
          </a:prstGeom>
          <a:ln>
            <a:noFill/>
          </a:ln>
        </p:spPr>
      </p:pic>
      <p:grpSp>
        <p:nvGrpSpPr>
          <p:cNvPr id="59" name="Group 58">
            <a:extLst>
              <a:ext uri="{FF2B5EF4-FFF2-40B4-BE49-F238E27FC236}">
                <a16:creationId xmlns:a16="http://schemas.microsoft.com/office/drawing/2014/main" id="{49E7878D-263E-114A-AE52-F09153FA5A14}"/>
              </a:ext>
            </a:extLst>
          </p:cNvPr>
          <p:cNvGrpSpPr/>
          <p:nvPr/>
        </p:nvGrpSpPr>
        <p:grpSpPr>
          <a:xfrm>
            <a:off x="9190879" y="1767061"/>
            <a:ext cx="1420595" cy="827881"/>
            <a:chOff x="9190879" y="1767061"/>
            <a:chExt cx="1420595" cy="827881"/>
          </a:xfrm>
        </p:grpSpPr>
        <p:grpSp>
          <p:nvGrpSpPr>
            <p:cNvPr id="52" name="Group 51">
              <a:extLst>
                <a:ext uri="{FF2B5EF4-FFF2-40B4-BE49-F238E27FC236}">
                  <a16:creationId xmlns:a16="http://schemas.microsoft.com/office/drawing/2014/main" id="{4513AD66-073D-F944-9759-54482CC4B3BB}"/>
                </a:ext>
              </a:extLst>
            </p:cNvPr>
            <p:cNvGrpSpPr/>
            <p:nvPr/>
          </p:nvGrpSpPr>
          <p:grpSpPr>
            <a:xfrm>
              <a:off x="9190879" y="1767061"/>
              <a:ext cx="1362496" cy="827881"/>
              <a:chOff x="7240126" y="1655708"/>
              <a:chExt cx="1362496" cy="827881"/>
            </a:xfrm>
          </p:grpSpPr>
          <p:sp>
            <p:nvSpPr>
              <p:cNvPr id="23" name="Rounded Rectangular Callout 22">
                <a:extLst>
                  <a:ext uri="{FF2B5EF4-FFF2-40B4-BE49-F238E27FC236}">
                    <a16:creationId xmlns:a16="http://schemas.microsoft.com/office/drawing/2014/main" id="{8BEF7FBA-7E95-FF4B-8F4F-6178AA1D2D7F}"/>
                  </a:ext>
                </a:extLst>
              </p:cNvPr>
              <p:cNvSpPr/>
              <p:nvPr/>
            </p:nvSpPr>
            <p:spPr>
              <a:xfrm>
                <a:off x="7240126" y="1655708"/>
                <a:ext cx="1362496" cy="827881"/>
              </a:xfrm>
              <a:prstGeom prst="wedgeRoundRectCallout">
                <a:avLst>
                  <a:gd name="adj1" fmla="val -40811"/>
                  <a:gd name="adj2" fmla="val 63284"/>
                  <a:gd name="adj3" fmla="val 16667"/>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CFE8BAAC-D99D-E343-B0AE-9BD5A7824B1E}"/>
                  </a:ext>
                </a:extLst>
              </p:cNvPr>
              <p:cNvCxnSpPr/>
              <p:nvPr/>
            </p:nvCxnSpPr>
            <p:spPr>
              <a:xfrm>
                <a:off x="7291524" y="1845072"/>
                <a:ext cx="720000" cy="0"/>
              </a:xfrm>
              <a:prstGeom prst="line">
                <a:avLst/>
              </a:prstGeom>
              <a:ln w="28575">
                <a:prstDash val="lgDashDot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8F9757C-63A3-6440-8725-D80C153D4358}"/>
                  </a:ext>
                </a:extLst>
              </p:cNvPr>
              <p:cNvCxnSpPr/>
              <p:nvPr/>
            </p:nvCxnSpPr>
            <p:spPr>
              <a:xfrm>
                <a:off x="7291524" y="2010792"/>
                <a:ext cx="720000" cy="0"/>
              </a:xfrm>
              <a:prstGeom prst="line">
                <a:avLst/>
              </a:prstGeom>
              <a:ln w="28575">
                <a:prstDash val="lgDash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15F597-BAE9-984B-AE45-8F8F15E4018D}"/>
                  </a:ext>
                </a:extLst>
              </p:cNvPr>
              <p:cNvCxnSpPr/>
              <p:nvPr/>
            </p:nvCxnSpPr>
            <p:spPr>
              <a:xfrm>
                <a:off x="7291524" y="2176512"/>
                <a:ext cx="720000" cy="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B877944-34FE-5D46-9816-3159C178EA89}"/>
                  </a:ext>
                </a:extLst>
              </p:cNvPr>
              <p:cNvCxnSpPr/>
              <p:nvPr/>
            </p:nvCxnSpPr>
            <p:spPr>
              <a:xfrm>
                <a:off x="7291524" y="2342231"/>
                <a:ext cx="720000" cy="0"/>
              </a:xfrm>
              <a:prstGeom prst="line">
                <a:avLst/>
              </a:prstGeom>
              <a:ln w="28575">
                <a:prstDash val="lgDashDotDot"/>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21E51007-F31A-3C4E-9390-973BFA568570}"/>
                </a:ext>
              </a:extLst>
            </p:cNvPr>
            <p:cNvPicPr>
              <a:picLocks noChangeAspect="1"/>
            </p:cNvPicPr>
            <p:nvPr/>
          </p:nvPicPr>
          <p:blipFill>
            <a:blip r:embed="rId7"/>
            <a:stretch>
              <a:fillRect/>
            </a:stretch>
          </p:blipFill>
          <p:spPr>
            <a:xfrm>
              <a:off x="9891474" y="1821001"/>
              <a:ext cx="720000" cy="720000"/>
            </a:xfrm>
            <a:prstGeom prst="rect">
              <a:avLst/>
            </a:prstGeom>
          </p:spPr>
        </p:pic>
      </p:grpSp>
      <p:grpSp>
        <p:nvGrpSpPr>
          <p:cNvPr id="60" name="Group 59">
            <a:extLst>
              <a:ext uri="{FF2B5EF4-FFF2-40B4-BE49-F238E27FC236}">
                <a16:creationId xmlns:a16="http://schemas.microsoft.com/office/drawing/2014/main" id="{06CB528D-4B2E-7546-940B-FC20B6FFA229}"/>
              </a:ext>
            </a:extLst>
          </p:cNvPr>
          <p:cNvGrpSpPr/>
          <p:nvPr/>
        </p:nvGrpSpPr>
        <p:grpSpPr>
          <a:xfrm>
            <a:off x="9198184" y="4016772"/>
            <a:ext cx="1362496" cy="827881"/>
            <a:chOff x="9389158" y="3809981"/>
            <a:chExt cx="1362496" cy="827881"/>
          </a:xfrm>
        </p:grpSpPr>
        <p:grpSp>
          <p:nvGrpSpPr>
            <p:cNvPr id="53" name="Group 52">
              <a:extLst>
                <a:ext uri="{FF2B5EF4-FFF2-40B4-BE49-F238E27FC236}">
                  <a16:creationId xmlns:a16="http://schemas.microsoft.com/office/drawing/2014/main" id="{1426C656-F5D3-7C45-921D-BAF6F1B2C6EA}"/>
                </a:ext>
              </a:extLst>
            </p:cNvPr>
            <p:cNvGrpSpPr/>
            <p:nvPr/>
          </p:nvGrpSpPr>
          <p:grpSpPr>
            <a:xfrm flipV="1">
              <a:off x="9389158" y="3809981"/>
              <a:ext cx="1362496" cy="827881"/>
              <a:chOff x="7240126" y="1655708"/>
              <a:chExt cx="1362496" cy="827881"/>
            </a:xfrm>
          </p:grpSpPr>
          <p:sp>
            <p:nvSpPr>
              <p:cNvPr id="54" name="Rounded Rectangular Callout 53">
                <a:extLst>
                  <a:ext uri="{FF2B5EF4-FFF2-40B4-BE49-F238E27FC236}">
                    <a16:creationId xmlns:a16="http://schemas.microsoft.com/office/drawing/2014/main" id="{A9CAA879-C7E9-4F44-8365-CCBA956E7E7D}"/>
                  </a:ext>
                </a:extLst>
              </p:cNvPr>
              <p:cNvSpPr/>
              <p:nvPr/>
            </p:nvSpPr>
            <p:spPr>
              <a:xfrm>
                <a:off x="7240126" y="1655708"/>
                <a:ext cx="1362496" cy="827881"/>
              </a:xfrm>
              <a:prstGeom prst="wedgeRoundRectCallout">
                <a:avLst>
                  <a:gd name="adj1" fmla="val -40811"/>
                  <a:gd name="adj2" fmla="val 63284"/>
                  <a:gd name="adj3" fmla="val 16667"/>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9EC4E8A8-614B-2846-8A62-0863524BDD06}"/>
                  </a:ext>
                </a:extLst>
              </p:cNvPr>
              <p:cNvCxnSpPr/>
              <p:nvPr/>
            </p:nvCxnSpPr>
            <p:spPr>
              <a:xfrm>
                <a:off x="7291524" y="1845072"/>
                <a:ext cx="720000" cy="0"/>
              </a:xfrm>
              <a:prstGeom prst="line">
                <a:avLst/>
              </a:prstGeom>
              <a:ln w="28575">
                <a:prstDash val="lgDashDot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0BFB425-CE4A-AA4A-A53F-407299DE8097}"/>
                  </a:ext>
                </a:extLst>
              </p:cNvPr>
              <p:cNvCxnSpPr/>
              <p:nvPr/>
            </p:nvCxnSpPr>
            <p:spPr>
              <a:xfrm>
                <a:off x="7291524" y="2010792"/>
                <a:ext cx="720000" cy="0"/>
              </a:xfrm>
              <a:prstGeom prst="line">
                <a:avLst/>
              </a:prstGeom>
              <a:ln w="28575">
                <a:prstDash val="lgDash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CAF948-46CF-EF46-B37A-0D0B2A82C6A3}"/>
                  </a:ext>
                </a:extLst>
              </p:cNvPr>
              <p:cNvCxnSpPr/>
              <p:nvPr/>
            </p:nvCxnSpPr>
            <p:spPr>
              <a:xfrm>
                <a:off x="7291524" y="2176512"/>
                <a:ext cx="720000" cy="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0346995-CEF8-4F4A-8276-3E8D4F8B74C6}"/>
                  </a:ext>
                </a:extLst>
              </p:cNvPr>
              <p:cNvCxnSpPr/>
              <p:nvPr/>
            </p:nvCxnSpPr>
            <p:spPr>
              <a:xfrm>
                <a:off x="7291524" y="2342231"/>
                <a:ext cx="720000" cy="0"/>
              </a:xfrm>
              <a:prstGeom prst="line">
                <a:avLst/>
              </a:prstGeom>
              <a:ln w="28575">
                <a:prstDash val="lgDashDotDot"/>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2C05690B-6DBF-7842-95D6-B11E2A9C7377}"/>
                </a:ext>
              </a:extLst>
            </p:cNvPr>
            <p:cNvPicPr>
              <a:picLocks noChangeAspect="1"/>
            </p:cNvPicPr>
            <p:nvPr/>
          </p:nvPicPr>
          <p:blipFill>
            <a:blip r:embed="rId8"/>
            <a:stretch>
              <a:fillRect/>
            </a:stretch>
          </p:blipFill>
          <p:spPr>
            <a:xfrm>
              <a:off x="9995754" y="3855476"/>
              <a:ext cx="720000" cy="720000"/>
            </a:xfrm>
            <a:prstGeom prst="rect">
              <a:avLst/>
            </a:prstGeom>
          </p:spPr>
        </p:pic>
      </p:grpSp>
      <p:grpSp>
        <p:nvGrpSpPr>
          <p:cNvPr id="69" name="Group 68">
            <a:extLst>
              <a:ext uri="{FF2B5EF4-FFF2-40B4-BE49-F238E27FC236}">
                <a16:creationId xmlns:a16="http://schemas.microsoft.com/office/drawing/2014/main" id="{7204F9BD-07E5-B44F-9614-50DD5F01464E}"/>
              </a:ext>
            </a:extLst>
          </p:cNvPr>
          <p:cNvGrpSpPr/>
          <p:nvPr/>
        </p:nvGrpSpPr>
        <p:grpSpPr>
          <a:xfrm flipH="1">
            <a:off x="6743013" y="1816891"/>
            <a:ext cx="1426375" cy="827881"/>
            <a:chOff x="6891029" y="1647353"/>
            <a:chExt cx="1426375" cy="827881"/>
          </a:xfrm>
        </p:grpSpPr>
        <p:grpSp>
          <p:nvGrpSpPr>
            <p:cNvPr id="62" name="Group 61">
              <a:extLst>
                <a:ext uri="{FF2B5EF4-FFF2-40B4-BE49-F238E27FC236}">
                  <a16:creationId xmlns:a16="http://schemas.microsoft.com/office/drawing/2014/main" id="{0F093E61-5B33-CC4F-BB9E-A615247A25E1}"/>
                </a:ext>
              </a:extLst>
            </p:cNvPr>
            <p:cNvGrpSpPr/>
            <p:nvPr/>
          </p:nvGrpSpPr>
          <p:grpSpPr>
            <a:xfrm>
              <a:off x="6891029" y="1647353"/>
              <a:ext cx="1362496" cy="827881"/>
              <a:chOff x="7240126" y="1655708"/>
              <a:chExt cx="1362496" cy="827881"/>
            </a:xfrm>
          </p:grpSpPr>
          <p:sp>
            <p:nvSpPr>
              <p:cNvPr id="64" name="Rounded Rectangular Callout 63">
                <a:extLst>
                  <a:ext uri="{FF2B5EF4-FFF2-40B4-BE49-F238E27FC236}">
                    <a16:creationId xmlns:a16="http://schemas.microsoft.com/office/drawing/2014/main" id="{D2AB09B8-A48B-1743-8241-AD3A884D6AC1}"/>
                  </a:ext>
                </a:extLst>
              </p:cNvPr>
              <p:cNvSpPr/>
              <p:nvPr/>
            </p:nvSpPr>
            <p:spPr>
              <a:xfrm>
                <a:off x="7240126" y="1655708"/>
                <a:ext cx="1362496" cy="827881"/>
              </a:xfrm>
              <a:prstGeom prst="wedgeRoundRectCallout">
                <a:avLst>
                  <a:gd name="adj1" fmla="val -40811"/>
                  <a:gd name="adj2" fmla="val 63284"/>
                  <a:gd name="adj3" fmla="val 16667"/>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A046EECC-3A89-9445-9DCA-F1A710E170AB}"/>
                  </a:ext>
                </a:extLst>
              </p:cNvPr>
              <p:cNvCxnSpPr/>
              <p:nvPr/>
            </p:nvCxnSpPr>
            <p:spPr>
              <a:xfrm>
                <a:off x="7291524" y="1845072"/>
                <a:ext cx="720000" cy="0"/>
              </a:xfrm>
              <a:prstGeom prst="line">
                <a:avLst/>
              </a:prstGeom>
              <a:ln w="28575">
                <a:prstDash val="lgDashDot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46CD16-8509-DB40-A5A7-43D6C26A42BA}"/>
                  </a:ext>
                </a:extLst>
              </p:cNvPr>
              <p:cNvCxnSpPr/>
              <p:nvPr/>
            </p:nvCxnSpPr>
            <p:spPr>
              <a:xfrm>
                <a:off x="7291524" y="2010792"/>
                <a:ext cx="720000" cy="0"/>
              </a:xfrm>
              <a:prstGeom prst="line">
                <a:avLst/>
              </a:prstGeom>
              <a:ln w="28575">
                <a:prstDash val="lgDash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3C16E2E-FAB8-7C49-9CB4-C7C4A4A3578A}"/>
                  </a:ext>
                </a:extLst>
              </p:cNvPr>
              <p:cNvCxnSpPr/>
              <p:nvPr/>
            </p:nvCxnSpPr>
            <p:spPr>
              <a:xfrm>
                <a:off x="7291524" y="2176512"/>
                <a:ext cx="720000" cy="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FD29B9B-7415-4E45-8B60-F4830AB8ED81}"/>
                  </a:ext>
                </a:extLst>
              </p:cNvPr>
              <p:cNvCxnSpPr/>
              <p:nvPr/>
            </p:nvCxnSpPr>
            <p:spPr>
              <a:xfrm>
                <a:off x="7291524" y="2342231"/>
                <a:ext cx="720000" cy="0"/>
              </a:xfrm>
              <a:prstGeom prst="line">
                <a:avLst/>
              </a:prstGeom>
              <a:ln w="28575">
                <a:prstDash val="lgDashDotDot"/>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D0F84FFE-C020-054E-B429-91D60CD70701}"/>
                </a:ext>
              </a:extLst>
            </p:cNvPr>
            <p:cNvPicPr>
              <a:picLocks noChangeAspect="1"/>
            </p:cNvPicPr>
            <p:nvPr/>
          </p:nvPicPr>
          <p:blipFill>
            <a:blip r:embed="rId9"/>
            <a:stretch>
              <a:fillRect/>
            </a:stretch>
          </p:blipFill>
          <p:spPr>
            <a:xfrm>
              <a:off x="7593804" y="1684253"/>
              <a:ext cx="723600" cy="723600"/>
            </a:xfrm>
            <a:prstGeom prst="rect">
              <a:avLst/>
            </a:prstGeom>
          </p:spPr>
        </p:pic>
      </p:grpSp>
      <p:grpSp>
        <p:nvGrpSpPr>
          <p:cNvPr id="78" name="Group 77">
            <a:extLst>
              <a:ext uri="{FF2B5EF4-FFF2-40B4-BE49-F238E27FC236}">
                <a16:creationId xmlns:a16="http://schemas.microsoft.com/office/drawing/2014/main" id="{FF73323D-FCF8-4349-9B63-7DFCF24F6793}"/>
              </a:ext>
            </a:extLst>
          </p:cNvPr>
          <p:cNvGrpSpPr/>
          <p:nvPr/>
        </p:nvGrpSpPr>
        <p:grpSpPr>
          <a:xfrm>
            <a:off x="6800840" y="4016771"/>
            <a:ext cx="1416152" cy="827881"/>
            <a:chOff x="6714236" y="3868753"/>
            <a:chExt cx="1416152" cy="827881"/>
          </a:xfrm>
        </p:grpSpPr>
        <p:grpSp>
          <p:nvGrpSpPr>
            <p:cNvPr id="71" name="Group 70">
              <a:extLst>
                <a:ext uri="{FF2B5EF4-FFF2-40B4-BE49-F238E27FC236}">
                  <a16:creationId xmlns:a16="http://schemas.microsoft.com/office/drawing/2014/main" id="{A34DD96D-D2FD-074D-AE3D-3C3F8E55D7F6}"/>
                </a:ext>
              </a:extLst>
            </p:cNvPr>
            <p:cNvGrpSpPr/>
            <p:nvPr/>
          </p:nvGrpSpPr>
          <p:grpSpPr>
            <a:xfrm flipH="1" flipV="1">
              <a:off x="6767892" y="3868753"/>
              <a:ext cx="1362496" cy="827881"/>
              <a:chOff x="7240126" y="1655708"/>
              <a:chExt cx="1362496" cy="827881"/>
            </a:xfrm>
          </p:grpSpPr>
          <p:sp>
            <p:nvSpPr>
              <p:cNvPr id="73" name="Rounded Rectangular Callout 72">
                <a:extLst>
                  <a:ext uri="{FF2B5EF4-FFF2-40B4-BE49-F238E27FC236}">
                    <a16:creationId xmlns:a16="http://schemas.microsoft.com/office/drawing/2014/main" id="{F65FD0F5-22EF-2141-B0C2-E08379CDEF4D}"/>
                  </a:ext>
                </a:extLst>
              </p:cNvPr>
              <p:cNvSpPr/>
              <p:nvPr/>
            </p:nvSpPr>
            <p:spPr>
              <a:xfrm>
                <a:off x="7240126" y="1655708"/>
                <a:ext cx="1362496" cy="827881"/>
              </a:xfrm>
              <a:prstGeom prst="wedgeRoundRectCallout">
                <a:avLst>
                  <a:gd name="adj1" fmla="val -40811"/>
                  <a:gd name="adj2" fmla="val 63284"/>
                  <a:gd name="adj3" fmla="val 16667"/>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5AC258AF-8F69-324D-9241-3E022F25C02E}"/>
                  </a:ext>
                </a:extLst>
              </p:cNvPr>
              <p:cNvCxnSpPr/>
              <p:nvPr/>
            </p:nvCxnSpPr>
            <p:spPr>
              <a:xfrm>
                <a:off x="7291524" y="1845072"/>
                <a:ext cx="720000" cy="0"/>
              </a:xfrm>
              <a:prstGeom prst="line">
                <a:avLst/>
              </a:prstGeom>
              <a:ln w="28575">
                <a:prstDash val="lgDashDot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0191D32-9382-FE45-81DA-1AE19CB9E4B6}"/>
                  </a:ext>
                </a:extLst>
              </p:cNvPr>
              <p:cNvCxnSpPr/>
              <p:nvPr/>
            </p:nvCxnSpPr>
            <p:spPr>
              <a:xfrm>
                <a:off x="7291524" y="2010792"/>
                <a:ext cx="720000" cy="0"/>
              </a:xfrm>
              <a:prstGeom prst="line">
                <a:avLst/>
              </a:prstGeom>
              <a:ln w="28575">
                <a:prstDash val="lgDash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B7808B3-C68D-FA45-9587-AB0BDA93C9A5}"/>
                  </a:ext>
                </a:extLst>
              </p:cNvPr>
              <p:cNvCxnSpPr/>
              <p:nvPr/>
            </p:nvCxnSpPr>
            <p:spPr>
              <a:xfrm>
                <a:off x="7291524" y="2176512"/>
                <a:ext cx="720000" cy="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2684449-5C50-044E-A901-66BA13DF225E}"/>
                  </a:ext>
                </a:extLst>
              </p:cNvPr>
              <p:cNvCxnSpPr/>
              <p:nvPr/>
            </p:nvCxnSpPr>
            <p:spPr>
              <a:xfrm>
                <a:off x="7291524" y="2342231"/>
                <a:ext cx="720000" cy="0"/>
              </a:xfrm>
              <a:prstGeom prst="line">
                <a:avLst/>
              </a:prstGeom>
              <a:ln w="28575">
                <a:prstDash val="lgDashDotDot"/>
              </a:ln>
            </p:spPr>
            <p:style>
              <a:lnRef idx="1">
                <a:schemeClr val="accent1"/>
              </a:lnRef>
              <a:fillRef idx="0">
                <a:schemeClr val="accent1"/>
              </a:fillRef>
              <a:effectRef idx="0">
                <a:schemeClr val="accent1"/>
              </a:effectRef>
              <a:fontRef idx="minor">
                <a:schemeClr val="tx1"/>
              </a:fontRef>
            </p:style>
          </p:cxnSp>
        </p:grpSp>
        <p:pic>
          <p:nvPicPr>
            <p:cNvPr id="15" name="Picture 14">
              <a:extLst>
                <a:ext uri="{FF2B5EF4-FFF2-40B4-BE49-F238E27FC236}">
                  <a16:creationId xmlns:a16="http://schemas.microsoft.com/office/drawing/2014/main" id="{8DF1CDE3-7FBA-1440-B1AF-6CAE06F679F7}"/>
                </a:ext>
              </a:extLst>
            </p:cNvPr>
            <p:cNvPicPr>
              <a:picLocks noChangeAspect="1"/>
            </p:cNvPicPr>
            <p:nvPr/>
          </p:nvPicPr>
          <p:blipFill>
            <a:blip r:embed="rId10"/>
            <a:stretch>
              <a:fillRect/>
            </a:stretch>
          </p:blipFill>
          <p:spPr>
            <a:xfrm>
              <a:off x="6714236" y="3919648"/>
              <a:ext cx="723600" cy="723600"/>
            </a:xfrm>
            <a:prstGeom prst="rect">
              <a:avLst/>
            </a:prstGeom>
          </p:spPr>
        </p:pic>
      </p:grpSp>
      <p:pic>
        <p:nvPicPr>
          <p:cNvPr id="80" name="Picture 79">
            <a:extLst>
              <a:ext uri="{FF2B5EF4-FFF2-40B4-BE49-F238E27FC236}">
                <a16:creationId xmlns:a16="http://schemas.microsoft.com/office/drawing/2014/main" id="{751290E9-5BCE-7741-B1A8-6125A8E91D35}"/>
              </a:ext>
            </a:extLst>
          </p:cNvPr>
          <p:cNvPicPr>
            <a:picLocks noChangeAspect="1"/>
          </p:cNvPicPr>
          <p:nvPr/>
        </p:nvPicPr>
        <p:blipFill>
          <a:blip r:embed="rId11"/>
          <a:stretch>
            <a:fillRect/>
          </a:stretch>
        </p:blipFill>
        <p:spPr>
          <a:xfrm>
            <a:off x="7246162" y="3049294"/>
            <a:ext cx="657922" cy="657922"/>
          </a:xfrm>
          <a:prstGeom prst="rect">
            <a:avLst/>
          </a:prstGeom>
        </p:spPr>
      </p:pic>
      <p:pic>
        <p:nvPicPr>
          <p:cNvPr id="81" name="Picture 80">
            <a:extLst>
              <a:ext uri="{FF2B5EF4-FFF2-40B4-BE49-F238E27FC236}">
                <a16:creationId xmlns:a16="http://schemas.microsoft.com/office/drawing/2014/main" id="{C7957B14-934A-EC4B-910D-D59776AF06C0}"/>
              </a:ext>
            </a:extLst>
          </p:cNvPr>
          <p:cNvPicPr>
            <a:picLocks noChangeAspect="1"/>
          </p:cNvPicPr>
          <p:nvPr/>
        </p:nvPicPr>
        <p:blipFill>
          <a:blip r:embed="rId11"/>
          <a:stretch>
            <a:fillRect/>
          </a:stretch>
        </p:blipFill>
        <p:spPr>
          <a:xfrm>
            <a:off x="9439483" y="3045522"/>
            <a:ext cx="657922" cy="657922"/>
          </a:xfrm>
          <a:prstGeom prst="rect">
            <a:avLst/>
          </a:prstGeom>
        </p:spPr>
      </p:pic>
      <p:sp>
        <p:nvSpPr>
          <p:cNvPr id="82" name="TextBox 81">
            <a:extLst>
              <a:ext uri="{FF2B5EF4-FFF2-40B4-BE49-F238E27FC236}">
                <a16:creationId xmlns:a16="http://schemas.microsoft.com/office/drawing/2014/main" id="{AAAC1BA3-9A21-AB49-905F-CFB48307FB39}"/>
              </a:ext>
            </a:extLst>
          </p:cNvPr>
          <p:cNvSpPr txBox="1"/>
          <p:nvPr/>
        </p:nvSpPr>
        <p:spPr>
          <a:xfrm>
            <a:off x="6941726" y="5285132"/>
            <a:ext cx="3476797" cy="523220"/>
          </a:xfrm>
          <a:prstGeom prst="rect">
            <a:avLst/>
          </a:prstGeom>
          <a:noFill/>
        </p:spPr>
        <p:txBody>
          <a:bodyPr wrap="square" rtlCol="0">
            <a:spAutoFit/>
          </a:bodyPr>
          <a:lstStyle/>
          <a:p>
            <a:pPr algn="ctr"/>
            <a:r>
              <a:rPr lang="en-US" altLang="zh-TW" sz="2800" dirty="0"/>
              <a:t>Easy</a:t>
            </a:r>
            <a:r>
              <a:rPr lang="zh-TW" altLang="en-US" sz="2800" dirty="0"/>
              <a:t> </a:t>
            </a:r>
            <a:r>
              <a:rPr lang="en-US" altLang="zh-TW" sz="2800" dirty="0"/>
              <a:t>To</a:t>
            </a:r>
            <a:r>
              <a:rPr lang="zh-TW" altLang="en-US" sz="2800" dirty="0"/>
              <a:t> </a:t>
            </a:r>
            <a:r>
              <a:rPr lang="en-US" altLang="zh-TW" sz="2800" dirty="0"/>
              <a:t>Replicate</a:t>
            </a:r>
            <a:endParaRPr lang="en-US" sz="2800" dirty="0"/>
          </a:p>
        </p:txBody>
      </p:sp>
    </p:spTree>
    <p:extLst>
      <p:ext uri="{BB962C8B-B14F-4D97-AF65-F5344CB8AC3E}">
        <p14:creationId xmlns:p14="http://schemas.microsoft.com/office/powerpoint/2010/main" val="55885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Why</a:t>
            </a:r>
            <a:r>
              <a:rPr kumimoji="1" lang="zh-TW" altLang="en-US" dirty="0"/>
              <a:t> </a:t>
            </a:r>
            <a:r>
              <a:rPr kumimoji="1" lang="en-US" altLang="zh-TW" dirty="0"/>
              <a:t>Do</a:t>
            </a:r>
            <a:r>
              <a:rPr kumimoji="1" lang="zh-TW" altLang="en-US" dirty="0"/>
              <a:t> </a:t>
            </a:r>
            <a:r>
              <a:rPr kumimoji="1" lang="en-US" altLang="zh-TW" dirty="0"/>
              <a:t>We</a:t>
            </a:r>
            <a:r>
              <a:rPr kumimoji="1" lang="zh-TW" altLang="en-US" dirty="0"/>
              <a:t> </a:t>
            </a:r>
            <a:r>
              <a:rPr kumimoji="1" lang="en-US" altLang="zh-TW" dirty="0"/>
              <a:t>Need</a:t>
            </a:r>
            <a:r>
              <a:rPr kumimoji="1" lang="zh-TW" altLang="en-US" dirty="0"/>
              <a:t> </a:t>
            </a:r>
            <a:r>
              <a:rPr kumimoji="1" lang="en-US" altLang="zh-TW" dirty="0"/>
              <a:t>Chatbot?</a:t>
            </a:r>
            <a:endParaRPr kumimoji="1" lang="zh-TW" altLang="en-US" dirty="0"/>
          </a:p>
        </p:txBody>
      </p:sp>
      <p:pic>
        <p:nvPicPr>
          <p:cNvPr id="5" name="Picture 4">
            <a:extLst>
              <a:ext uri="{FF2B5EF4-FFF2-40B4-BE49-F238E27FC236}">
                <a16:creationId xmlns:a16="http://schemas.microsoft.com/office/drawing/2014/main" id="{3369DE88-F20F-4A4A-831F-61861DC73369}"/>
              </a:ext>
            </a:extLst>
          </p:cNvPr>
          <p:cNvPicPr>
            <a:picLocks noChangeAspect="1"/>
          </p:cNvPicPr>
          <p:nvPr/>
        </p:nvPicPr>
        <p:blipFill>
          <a:blip r:embed="rId3"/>
          <a:stretch>
            <a:fillRect/>
          </a:stretch>
        </p:blipFill>
        <p:spPr>
          <a:xfrm>
            <a:off x="4150476" y="1837323"/>
            <a:ext cx="980155" cy="1000648"/>
          </a:xfrm>
          <a:prstGeom prst="rect">
            <a:avLst/>
          </a:prstGeom>
        </p:spPr>
      </p:pic>
      <p:grpSp>
        <p:nvGrpSpPr>
          <p:cNvPr id="28" name="Group 27">
            <a:extLst>
              <a:ext uri="{FF2B5EF4-FFF2-40B4-BE49-F238E27FC236}">
                <a16:creationId xmlns:a16="http://schemas.microsoft.com/office/drawing/2014/main" id="{2CEC157D-FB19-4A40-9F25-16FB80CBA251}"/>
              </a:ext>
            </a:extLst>
          </p:cNvPr>
          <p:cNvGrpSpPr/>
          <p:nvPr/>
        </p:nvGrpSpPr>
        <p:grpSpPr>
          <a:xfrm>
            <a:off x="1351876" y="1891701"/>
            <a:ext cx="2798598" cy="2745294"/>
            <a:chOff x="268324" y="1304017"/>
            <a:chExt cx="5072935" cy="4874400"/>
          </a:xfrm>
        </p:grpSpPr>
        <p:pic>
          <p:nvPicPr>
            <p:cNvPr id="16" name="Picture 15">
              <a:extLst>
                <a:ext uri="{FF2B5EF4-FFF2-40B4-BE49-F238E27FC236}">
                  <a16:creationId xmlns:a16="http://schemas.microsoft.com/office/drawing/2014/main" id="{08DA26FB-5222-7D41-914E-CE03FE0E0848}"/>
                </a:ext>
              </a:extLst>
            </p:cNvPr>
            <p:cNvPicPr>
              <a:picLocks noChangeAspect="1"/>
            </p:cNvPicPr>
            <p:nvPr/>
          </p:nvPicPr>
          <p:blipFill>
            <a:blip r:embed="rId4"/>
            <a:stretch>
              <a:fillRect/>
            </a:stretch>
          </p:blipFill>
          <p:spPr>
            <a:xfrm>
              <a:off x="268324" y="1304017"/>
              <a:ext cx="4874400" cy="4874400"/>
            </a:xfrm>
            <a:prstGeom prst="rect">
              <a:avLst/>
            </a:prstGeom>
          </p:spPr>
        </p:pic>
        <p:pic>
          <p:nvPicPr>
            <p:cNvPr id="13" name="Picture 12">
              <a:extLst>
                <a:ext uri="{FF2B5EF4-FFF2-40B4-BE49-F238E27FC236}">
                  <a16:creationId xmlns:a16="http://schemas.microsoft.com/office/drawing/2014/main" id="{B7F73472-CD0C-4544-B7BA-1EFC403E6DE3}"/>
                </a:ext>
              </a:extLst>
            </p:cNvPr>
            <p:cNvPicPr>
              <a:picLocks noChangeAspect="1"/>
            </p:cNvPicPr>
            <p:nvPr/>
          </p:nvPicPr>
          <p:blipFill rotWithShape="1">
            <a:blip r:embed="rId5"/>
            <a:srcRect l="62054" t="42299" r="14174" b="15179"/>
            <a:stretch/>
          </p:blipFill>
          <p:spPr>
            <a:xfrm rot="15528534">
              <a:off x="3728974" y="2220393"/>
              <a:ext cx="1156284" cy="2068287"/>
            </a:xfrm>
            <a:prstGeom prst="rect">
              <a:avLst/>
            </a:prstGeom>
          </p:spPr>
        </p:pic>
      </p:grpSp>
      <p:pic>
        <p:nvPicPr>
          <p:cNvPr id="30" name="Picture 29">
            <a:extLst>
              <a:ext uri="{FF2B5EF4-FFF2-40B4-BE49-F238E27FC236}">
                <a16:creationId xmlns:a16="http://schemas.microsoft.com/office/drawing/2014/main" id="{3667D0CB-5BC1-624B-B970-55B6929E7D11}"/>
              </a:ext>
            </a:extLst>
          </p:cNvPr>
          <p:cNvPicPr>
            <a:picLocks noChangeAspect="1"/>
          </p:cNvPicPr>
          <p:nvPr/>
        </p:nvPicPr>
        <p:blipFill>
          <a:blip r:embed="rId3"/>
          <a:stretch>
            <a:fillRect/>
          </a:stretch>
        </p:blipFill>
        <p:spPr>
          <a:xfrm>
            <a:off x="4150475" y="2835927"/>
            <a:ext cx="980155" cy="1000648"/>
          </a:xfrm>
          <a:prstGeom prst="rect">
            <a:avLst/>
          </a:prstGeom>
        </p:spPr>
      </p:pic>
      <p:pic>
        <p:nvPicPr>
          <p:cNvPr id="31" name="Picture 30">
            <a:extLst>
              <a:ext uri="{FF2B5EF4-FFF2-40B4-BE49-F238E27FC236}">
                <a16:creationId xmlns:a16="http://schemas.microsoft.com/office/drawing/2014/main" id="{2D087E18-232B-1740-9951-A3DA5B13187D}"/>
              </a:ext>
            </a:extLst>
          </p:cNvPr>
          <p:cNvPicPr>
            <a:picLocks noChangeAspect="1"/>
          </p:cNvPicPr>
          <p:nvPr/>
        </p:nvPicPr>
        <p:blipFill>
          <a:blip r:embed="rId3"/>
          <a:stretch>
            <a:fillRect/>
          </a:stretch>
        </p:blipFill>
        <p:spPr>
          <a:xfrm>
            <a:off x="4150476" y="3834530"/>
            <a:ext cx="980155" cy="1000648"/>
          </a:xfrm>
          <a:prstGeom prst="rect">
            <a:avLst/>
          </a:prstGeom>
        </p:spPr>
      </p:pic>
      <p:sp>
        <p:nvSpPr>
          <p:cNvPr id="32" name="Arc 31">
            <a:extLst>
              <a:ext uri="{FF2B5EF4-FFF2-40B4-BE49-F238E27FC236}">
                <a16:creationId xmlns:a16="http://schemas.microsoft.com/office/drawing/2014/main" id="{7F93E852-3021-8046-A4B8-1C3531FAA489}"/>
              </a:ext>
            </a:extLst>
          </p:cNvPr>
          <p:cNvSpPr/>
          <p:nvPr/>
        </p:nvSpPr>
        <p:spPr>
          <a:xfrm rot="8060511">
            <a:off x="2359968" y="2223655"/>
            <a:ext cx="672887" cy="672887"/>
          </a:xfrm>
          <a:prstGeom prst="arc">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AAAC1BA3-9A21-AB49-905F-CFB48307FB39}"/>
              </a:ext>
            </a:extLst>
          </p:cNvPr>
          <p:cNvSpPr txBox="1"/>
          <p:nvPr/>
        </p:nvSpPr>
        <p:spPr>
          <a:xfrm>
            <a:off x="6941726" y="5285132"/>
            <a:ext cx="3476797" cy="523220"/>
          </a:xfrm>
          <a:prstGeom prst="rect">
            <a:avLst/>
          </a:prstGeom>
          <a:noFill/>
        </p:spPr>
        <p:txBody>
          <a:bodyPr wrap="square" rtlCol="0">
            <a:spAutoFit/>
          </a:bodyPr>
          <a:lstStyle/>
          <a:p>
            <a:pPr algn="ctr"/>
            <a:r>
              <a:rPr lang="en-US" sz="2800" dirty="0"/>
              <a:t>Artificial Intelligence</a:t>
            </a:r>
          </a:p>
        </p:txBody>
      </p:sp>
      <p:pic>
        <p:nvPicPr>
          <p:cNvPr id="9" name="Picture 8">
            <a:extLst>
              <a:ext uri="{FF2B5EF4-FFF2-40B4-BE49-F238E27FC236}">
                <a16:creationId xmlns:a16="http://schemas.microsoft.com/office/drawing/2014/main" id="{FEE83361-F60D-4745-8156-AAED1F7DE677}"/>
              </a:ext>
            </a:extLst>
          </p:cNvPr>
          <p:cNvPicPr>
            <a:picLocks noChangeAspect="1"/>
          </p:cNvPicPr>
          <p:nvPr/>
        </p:nvPicPr>
        <p:blipFill>
          <a:blip r:embed="rId6"/>
          <a:stretch>
            <a:fillRect/>
          </a:stretch>
        </p:blipFill>
        <p:spPr>
          <a:xfrm>
            <a:off x="6439711" y="1106148"/>
            <a:ext cx="4316400" cy="4316400"/>
          </a:xfrm>
          <a:prstGeom prst="rect">
            <a:avLst/>
          </a:prstGeom>
        </p:spPr>
      </p:pic>
    </p:spTree>
    <p:extLst>
      <p:ext uri="{BB962C8B-B14F-4D97-AF65-F5344CB8AC3E}">
        <p14:creationId xmlns:p14="http://schemas.microsoft.com/office/powerpoint/2010/main" val="8766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Something</a:t>
            </a:r>
            <a:r>
              <a:rPr lang="zh-TW" altLang="en-US" dirty="0"/>
              <a:t> </a:t>
            </a:r>
            <a:r>
              <a:rPr lang="en-US" altLang="zh-TW" dirty="0"/>
              <a:t>you</a:t>
            </a:r>
            <a:r>
              <a:rPr lang="zh-TW" altLang="en-US" dirty="0"/>
              <a:t> </a:t>
            </a:r>
            <a:r>
              <a:rPr lang="en-US" altLang="zh-TW" dirty="0"/>
              <a:t>need</a:t>
            </a:r>
            <a:r>
              <a:rPr lang="zh-TW" altLang="en-US" dirty="0"/>
              <a:t> </a:t>
            </a:r>
            <a:r>
              <a:rPr lang="en-US" altLang="ja-JP" dirty="0"/>
              <a:t>to</a:t>
            </a:r>
            <a:r>
              <a:rPr lang="zh-TW" altLang="en-US" dirty="0"/>
              <a:t> </a:t>
            </a:r>
            <a:r>
              <a:rPr lang="en-US" altLang="zh-TW" dirty="0"/>
              <a:t>know</a:t>
            </a:r>
          </a:p>
        </p:txBody>
      </p:sp>
      <p:sp>
        <p:nvSpPr>
          <p:cNvPr id="3" name="子標題 2"/>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2141637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1193FFA8DD0840B089BD8D60EE4988" ma:contentTypeVersion="9" ma:contentTypeDescription="Create a new document." ma:contentTypeScope="" ma:versionID="194db5e6af4bfa4baf6d49fef9521442">
  <xsd:schema xmlns:xsd="http://www.w3.org/2001/XMLSchema" xmlns:xs="http://www.w3.org/2001/XMLSchema" xmlns:p="http://schemas.microsoft.com/office/2006/metadata/properties" xmlns:ns2="c636c3e0-9284-4fd1-a8ed-99d764f9e293" xmlns:ns3="bd2d2b09-154e-4910-8040-a85e6e74c9db" targetNamespace="http://schemas.microsoft.com/office/2006/metadata/properties" ma:root="true" ma:fieldsID="96aa0e573fef82ca6b718068ad8ebca4" ns2:_="" ns3:_="">
    <xsd:import namespace="c636c3e0-9284-4fd1-a8ed-99d764f9e293"/>
    <xsd:import namespace="bd2d2b09-154e-4910-8040-a85e6e74c9d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36c3e0-9284-4fd1-a8ed-99d764f9e2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2d2b09-154e-4910-8040-a85e6e74c9d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63CEDB-76E2-4C3B-A9B4-352A5903F8E1}">
  <ds:schemaRefs>
    <ds:schemaRef ds:uri="http://schemas.microsoft.com/sharepoint/v3/contenttype/forms"/>
  </ds:schemaRefs>
</ds:datastoreItem>
</file>

<file path=customXml/itemProps2.xml><?xml version="1.0" encoding="utf-8"?>
<ds:datastoreItem xmlns:ds="http://schemas.openxmlformats.org/officeDocument/2006/customXml" ds:itemID="{D5741663-C25C-4E01-B709-DBE13B1921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36c3e0-9284-4fd1-a8ed-99d764f9e293"/>
    <ds:schemaRef ds:uri="bd2d2b09-154e-4910-8040-a85e6e74c9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87FBBB-D2AA-450F-9516-8E66BAE761E2}">
  <ds:schemaRefs>
    <ds:schemaRef ds:uri="http://purl.org/dc/terms/"/>
    <ds:schemaRef ds:uri="http://purl.org/dc/elements/1.1/"/>
    <ds:schemaRef ds:uri="http://purl.org/dc/dcmitype/"/>
    <ds:schemaRef ds:uri="http://schemas.microsoft.com/office/infopath/2007/PartnerControls"/>
    <ds:schemaRef ds:uri="c636c3e0-9284-4fd1-a8ed-99d764f9e293"/>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bd2d2b09-154e-4910-8040-a85e6e74c9db"/>
  </ds:schemaRefs>
</ds:datastoreItem>
</file>

<file path=docProps/app.xml><?xml version="1.0" encoding="utf-8"?>
<Properties xmlns="http://schemas.openxmlformats.org/officeDocument/2006/extended-properties" xmlns:vt="http://schemas.openxmlformats.org/officeDocument/2006/docPropsVTypes">
  <TotalTime>28288</TotalTime>
  <Words>1165</Words>
  <Application>Microsoft Macintosh PowerPoint</Application>
  <PresentationFormat>Widescreen</PresentationFormat>
  <Paragraphs>74</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Create a Chatbot with Azure Bot Server and QnA Maker</vt:lpstr>
      <vt:lpstr>Agenda</vt:lpstr>
      <vt:lpstr>What are Chatbot?</vt:lpstr>
      <vt:lpstr>Evolution Of Communication</vt:lpstr>
      <vt:lpstr>What are Chatbot ?</vt:lpstr>
      <vt:lpstr>Why Do We Need Chatbot?</vt:lpstr>
      <vt:lpstr>Why Do We Need Chatbot?</vt:lpstr>
      <vt:lpstr>Why Do We Need Chatbot?</vt:lpstr>
      <vt:lpstr>Something you need to know</vt:lpstr>
      <vt:lpstr>Azure Bot Service</vt:lpstr>
      <vt:lpstr>Azure Bot Service</vt:lpstr>
      <vt:lpstr>QnA Maker</vt:lpstr>
      <vt:lpstr>When to use QnA Maker</vt:lpstr>
      <vt:lpstr>What We will Create</vt:lpstr>
      <vt:lpstr>Thank you very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Tam</dc:creator>
  <cp:lastModifiedBy>Microsoft Office User</cp:lastModifiedBy>
  <cp:revision>1346</cp:revision>
  <dcterms:created xsi:type="dcterms:W3CDTF">2018-02-08T11:09:22Z</dcterms:created>
  <dcterms:modified xsi:type="dcterms:W3CDTF">2019-09-20T12:14:43Z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0x0101001A1193FFA8DD0840B089BD8D60EE4988</vt:lpwstr>
  </property>
</Properties>
</file>