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14" roundtripDataSignature="AMtx7mjXA/86Vt+cbxr4/qZcvFXJBUak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9CC9BB-BC5D-4D5C-B776-107D80DB73AD}">
  <a:tblStyle styleId="{E39CC9BB-BC5D-4D5C-B776-107D80DB73AD}" styleName="Table_0">
    <a:wholeTbl>
      <a:tcTxStyle b="off" i="off">
        <a:font>
          <a:latin typeface="Arial"/>
          <a:ea typeface="Arial"/>
          <a:cs typeface="Arial"/>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4"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1beec58c0_0_2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331beec58c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31beec58c0_0_9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g331beec58c0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31beec58c0_0_1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g331beec58c0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8"/>
          <p:cNvGrpSpPr/>
          <p:nvPr/>
        </p:nvGrpSpPr>
        <p:grpSpPr>
          <a:xfrm>
            <a:off x="-1" y="0"/>
            <a:ext cx="12192002" cy="6858000"/>
            <a:chOff x="-1" y="0"/>
            <a:chExt cx="12192002" cy="6858000"/>
          </a:xfrm>
        </p:grpSpPr>
        <p:cxnSp>
          <p:nvCxnSpPr>
            <p:cNvPr id="69" name="Google Shape;69;p8"/>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8"/>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8"/>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8"/>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8"/>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8"/>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8"/>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8"/>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8"/>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8"/>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8"/>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8"/>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8"/>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8"/>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8"/>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8"/>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8"/>
            <p:cNvGrpSpPr/>
            <p:nvPr/>
          </p:nvGrpSpPr>
          <p:grpSpPr>
            <a:xfrm>
              <a:off x="-1" y="0"/>
              <a:ext cx="12192001" cy="6858000"/>
              <a:chOff x="-1" y="0"/>
              <a:chExt cx="12192001" cy="6858000"/>
            </a:xfrm>
          </p:grpSpPr>
          <p:cxnSp>
            <p:nvCxnSpPr>
              <p:cNvPr id="86" name="Google Shape;86;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8"/>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8"/>
              <p:cNvGrpSpPr/>
              <p:nvPr/>
            </p:nvGrpSpPr>
            <p:grpSpPr>
              <a:xfrm>
                <a:off x="6327885" y="0"/>
                <a:ext cx="5864115" cy="5898673"/>
                <a:chOff x="6327885" y="0"/>
                <a:chExt cx="5864115" cy="5898673"/>
              </a:xfrm>
            </p:grpSpPr>
            <p:cxnSp>
              <p:nvCxnSpPr>
                <p:cNvPr id="92" name="Google Shape;92;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8"/>
            <p:cNvGrpSpPr/>
            <p:nvPr/>
          </p:nvGrpSpPr>
          <p:grpSpPr>
            <a:xfrm flipH="1">
              <a:off x="0" y="0"/>
              <a:ext cx="12192001" cy="6858000"/>
              <a:chOff x="-1" y="0"/>
              <a:chExt cx="12192001" cy="6858000"/>
            </a:xfrm>
          </p:grpSpPr>
          <p:cxnSp>
            <p:nvCxnSpPr>
              <p:cNvPr id="103" name="Google Shape;103;p8"/>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8"/>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8"/>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8"/>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8"/>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8"/>
              <p:cNvGrpSpPr/>
              <p:nvPr/>
            </p:nvGrpSpPr>
            <p:grpSpPr>
              <a:xfrm>
                <a:off x="6327885" y="0"/>
                <a:ext cx="5864115" cy="5898673"/>
                <a:chOff x="6327885" y="0"/>
                <a:chExt cx="5864115" cy="5898673"/>
              </a:xfrm>
            </p:grpSpPr>
            <p:cxnSp>
              <p:nvCxnSpPr>
                <p:cNvPr id="109" name="Google Shape;109;p8"/>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8"/>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8"/>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8"/>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8"/>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8"/>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8"/>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8"/>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8"/>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8"/>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8"/>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8"/>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266F8B"/>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8"/>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1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17"/>
          <p:cNvSpPr txBox="1"/>
          <p:nvPr>
            <p:ph idx="1" type="body"/>
          </p:nvPr>
        </p:nvSpPr>
        <p:spPr>
          <a:xfrm rot="5400000">
            <a:off x="4191001"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1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1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1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18"/>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18"/>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1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1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1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9"/>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9"/>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9"/>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9"/>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9"/>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297694"/>
            </a:gs>
            <a:gs pos="100000">
              <a:srgbClr val="297694"/>
            </a:gs>
          </a:gsLst>
          <a:path path="circle">
            <a:fillToRect b="50%" l="50%" r="50%" t="50%"/>
          </a:path>
          <a:tileRect/>
        </a:gradFill>
      </p:bgPr>
    </p:bg>
    <p:spTree>
      <p:nvGrpSpPr>
        <p:cNvPr id="128" name="Shape 128"/>
        <p:cNvGrpSpPr/>
        <p:nvPr/>
      </p:nvGrpSpPr>
      <p:grpSpPr>
        <a:xfrm>
          <a:off x="0" y="0"/>
          <a:ext cx="0" cy="0"/>
          <a:chOff x="0" y="0"/>
          <a:chExt cx="0" cy="0"/>
        </a:xfrm>
      </p:grpSpPr>
      <p:grpSp>
        <p:nvGrpSpPr>
          <p:cNvPr id="129" name="Google Shape;129;p10"/>
          <p:cNvGrpSpPr/>
          <p:nvPr/>
        </p:nvGrpSpPr>
        <p:grpSpPr>
          <a:xfrm>
            <a:off x="-1" y="0"/>
            <a:ext cx="12192002" cy="6858000"/>
            <a:chOff x="-1" y="0"/>
            <a:chExt cx="12192002" cy="6858000"/>
          </a:xfrm>
        </p:grpSpPr>
        <p:cxnSp>
          <p:nvCxnSpPr>
            <p:cNvPr id="130" name="Google Shape;130;p10"/>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1" name="Google Shape;131;p10"/>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2" name="Google Shape;132;p10"/>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3" name="Google Shape;133;p10"/>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4" name="Google Shape;134;p10"/>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5" name="Google Shape;135;p10"/>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6" name="Google Shape;136;p10"/>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7" name="Google Shape;137;p10"/>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8" name="Google Shape;138;p10"/>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39" name="Google Shape;139;p10"/>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0" name="Google Shape;140;p10"/>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1" name="Google Shape;141;p10"/>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2" name="Google Shape;142;p10"/>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3" name="Google Shape;143;p10"/>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4" name="Google Shape;144;p10"/>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5" name="Google Shape;145;p10"/>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46" name="Google Shape;146;p10"/>
            <p:cNvGrpSpPr/>
            <p:nvPr/>
          </p:nvGrpSpPr>
          <p:grpSpPr>
            <a:xfrm>
              <a:off x="-1" y="0"/>
              <a:ext cx="12192001" cy="6858000"/>
              <a:chOff x="-1" y="0"/>
              <a:chExt cx="12192001" cy="6858000"/>
            </a:xfrm>
          </p:grpSpPr>
          <p:cxnSp>
            <p:nvCxnSpPr>
              <p:cNvPr id="147" name="Google Shape;147;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8" name="Google Shape;148;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49" name="Google Shape;149;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0" name="Google Shape;150;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1" name="Google Shape;151;p10"/>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52" name="Google Shape;152;p10"/>
              <p:cNvGrpSpPr/>
              <p:nvPr/>
            </p:nvGrpSpPr>
            <p:grpSpPr>
              <a:xfrm>
                <a:off x="6327885" y="0"/>
                <a:ext cx="5864115" cy="5898673"/>
                <a:chOff x="6327885" y="0"/>
                <a:chExt cx="5864115" cy="5898673"/>
              </a:xfrm>
            </p:grpSpPr>
            <p:cxnSp>
              <p:nvCxnSpPr>
                <p:cNvPr id="153" name="Google Shape;153;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4" name="Google Shape;154;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5" name="Google Shape;155;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6" name="Google Shape;156;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7" name="Google Shape;157;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58" name="Google Shape;158;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59" name="Google Shape;159;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0" name="Google Shape;160;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1" name="Google Shape;161;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2" name="Google Shape;162;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163" name="Google Shape;163;p10"/>
            <p:cNvGrpSpPr/>
            <p:nvPr/>
          </p:nvGrpSpPr>
          <p:grpSpPr>
            <a:xfrm flipH="1">
              <a:off x="0" y="0"/>
              <a:ext cx="12192001" cy="6858000"/>
              <a:chOff x="-1" y="0"/>
              <a:chExt cx="12192001" cy="6858000"/>
            </a:xfrm>
          </p:grpSpPr>
          <p:cxnSp>
            <p:nvCxnSpPr>
              <p:cNvPr id="164" name="Google Shape;164;p10"/>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5" name="Google Shape;165;p10"/>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6" name="Google Shape;166;p10"/>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7" name="Google Shape;167;p10"/>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68" name="Google Shape;168;p10"/>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169" name="Google Shape;169;p10"/>
              <p:cNvGrpSpPr/>
              <p:nvPr/>
            </p:nvGrpSpPr>
            <p:grpSpPr>
              <a:xfrm>
                <a:off x="6327885" y="0"/>
                <a:ext cx="5864115" cy="5898673"/>
                <a:chOff x="6327885" y="0"/>
                <a:chExt cx="5864115" cy="5898673"/>
              </a:xfrm>
            </p:grpSpPr>
            <p:cxnSp>
              <p:nvCxnSpPr>
                <p:cNvPr id="170" name="Google Shape;170;p10"/>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1" name="Google Shape;171;p10"/>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2" name="Google Shape;172;p10"/>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3" name="Google Shape;173;p10"/>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4" name="Google Shape;174;p10"/>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175" name="Google Shape;175;p10"/>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6" name="Google Shape;176;p10"/>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7" name="Google Shape;177;p10"/>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8" name="Google Shape;178;p10"/>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179" name="Google Shape;179;p10"/>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180" name="Google Shape;180;p10"/>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 name="Google Shape;181;p10"/>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182" name="Google Shape;182;p10"/>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11"/>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11"/>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6" name="Google Shape;186;p11"/>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87" name="Google Shape;187;p1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1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1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12"/>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12"/>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3" name="Google Shape;193;p12"/>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4" name="Google Shape;194;p12"/>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95" name="Google Shape;195;p12"/>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96" name="Google Shape;196;p1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13"/>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266F8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13"/>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13"/>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13"/>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4" name="Shape 204"/>
        <p:cNvGrpSpPr/>
        <p:nvPr/>
      </p:nvGrpSpPr>
      <p:grpSpPr>
        <a:xfrm>
          <a:off x="0" y="0"/>
          <a:ext cx="0" cy="0"/>
          <a:chOff x="0" y="0"/>
          <a:chExt cx="0" cy="0"/>
        </a:xfrm>
      </p:grpSpPr>
      <p:grpSp>
        <p:nvGrpSpPr>
          <p:cNvPr id="205" name="Google Shape;205;p14"/>
          <p:cNvGrpSpPr/>
          <p:nvPr/>
        </p:nvGrpSpPr>
        <p:grpSpPr>
          <a:xfrm>
            <a:off x="-1" y="0"/>
            <a:ext cx="12192002" cy="6858000"/>
            <a:chOff x="-1" y="0"/>
            <a:chExt cx="12192002" cy="6858000"/>
          </a:xfrm>
        </p:grpSpPr>
        <p:cxnSp>
          <p:nvCxnSpPr>
            <p:cNvPr id="206" name="Google Shape;206;p14"/>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14"/>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14"/>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14"/>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14"/>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14"/>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14"/>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14"/>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14"/>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14"/>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14"/>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14"/>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14"/>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14"/>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14"/>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14"/>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14"/>
            <p:cNvGrpSpPr/>
            <p:nvPr/>
          </p:nvGrpSpPr>
          <p:grpSpPr>
            <a:xfrm>
              <a:off x="-1" y="0"/>
              <a:ext cx="12192001" cy="6858000"/>
              <a:chOff x="-1" y="0"/>
              <a:chExt cx="12192001" cy="6858000"/>
            </a:xfrm>
          </p:grpSpPr>
          <p:cxnSp>
            <p:nvCxnSpPr>
              <p:cNvPr id="223" name="Google Shape;223;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14"/>
              <p:cNvGrpSpPr/>
              <p:nvPr/>
            </p:nvGrpSpPr>
            <p:grpSpPr>
              <a:xfrm>
                <a:off x="6327885" y="0"/>
                <a:ext cx="5864115" cy="5898673"/>
                <a:chOff x="6327885" y="0"/>
                <a:chExt cx="5864115" cy="5898673"/>
              </a:xfrm>
            </p:grpSpPr>
            <p:cxnSp>
              <p:nvCxnSpPr>
                <p:cNvPr id="229" name="Google Shape;229;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14"/>
            <p:cNvGrpSpPr/>
            <p:nvPr/>
          </p:nvGrpSpPr>
          <p:grpSpPr>
            <a:xfrm flipH="1">
              <a:off x="0" y="0"/>
              <a:ext cx="12192001" cy="6858000"/>
              <a:chOff x="-1" y="0"/>
              <a:chExt cx="12192001" cy="6858000"/>
            </a:xfrm>
          </p:grpSpPr>
          <p:cxnSp>
            <p:nvCxnSpPr>
              <p:cNvPr id="240" name="Google Shape;240;p14"/>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14"/>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14"/>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14"/>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14"/>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14"/>
              <p:cNvGrpSpPr/>
              <p:nvPr/>
            </p:nvGrpSpPr>
            <p:grpSpPr>
              <a:xfrm>
                <a:off x="6327885" y="0"/>
                <a:ext cx="5864115" cy="5898673"/>
                <a:chOff x="6327885" y="0"/>
                <a:chExt cx="5864115" cy="5898673"/>
              </a:xfrm>
            </p:grpSpPr>
            <p:cxnSp>
              <p:nvCxnSpPr>
                <p:cNvPr id="246" name="Google Shape;246;p14"/>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14"/>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14"/>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14"/>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14"/>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14"/>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14"/>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14"/>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14"/>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14"/>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1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1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1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297694"/>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15"/>
          <p:cNvGrpSpPr/>
          <p:nvPr/>
        </p:nvGrpSpPr>
        <p:grpSpPr>
          <a:xfrm>
            <a:off x="-1" y="0"/>
            <a:ext cx="12192002" cy="6858000"/>
            <a:chOff x="-1" y="0"/>
            <a:chExt cx="12192002" cy="6858000"/>
          </a:xfrm>
        </p:grpSpPr>
        <p:cxnSp>
          <p:nvCxnSpPr>
            <p:cNvPr id="261" name="Google Shape;261;p15"/>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2" name="Google Shape;262;p15"/>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3" name="Google Shape;263;p15"/>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4" name="Google Shape;264;p15"/>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5" name="Google Shape;265;p15"/>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6" name="Google Shape;266;p15"/>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7" name="Google Shape;267;p15"/>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8" name="Google Shape;268;p15"/>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69" name="Google Shape;269;p15"/>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0" name="Google Shape;270;p15"/>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1" name="Google Shape;271;p15"/>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2" name="Google Shape;272;p15"/>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3" name="Google Shape;273;p15"/>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4" name="Google Shape;274;p15"/>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5" name="Google Shape;275;p15"/>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6" name="Google Shape;276;p15"/>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77" name="Google Shape;277;p15"/>
            <p:cNvGrpSpPr/>
            <p:nvPr/>
          </p:nvGrpSpPr>
          <p:grpSpPr>
            <a:xfrm>
              <a:off x="-1" y="0"/>
              <a:ext cx="12192001" cy="6858000"/>
              <a:chOff x="-1" y="0"/>
              <a:chExt cx="12192001" cy="6858000"/>
            </a:xfrm>
          </p:grpSpPr>
          <p:cxnSp>
            <p:nvCxnSpPr>
              <p:cNvPr id="278" name="Google Shape;278;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79" name="Google Shape;279;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0" name="Google Shape;280;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1" name="Google Shape;281;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2" name="Google Shape;282;p15"/>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283" name="Google Shape;283;p15"/>
              <p:cNvGrpSpPr/>
              <p:nvPr/>
            </p:nvGrpSpPr>
            <p:grpSpPr>
              <a:xfrm>
                <a:off x="6327885" y="0"/>
                <a:ext cx="5864115" cy="5898673"/>
                <a:chOff x="6327885" y="0"/>
                <a:chExt cx="5864115" cy="5898673"/>
              </a:xfrm>
            </p:grpSpPr>
            <p:cxnSp>
              <p:nvCxnSpPr>
                <p:cNvPr id="284" name="Google Shape;284;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5" name="Google Shape;285;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6" name="Google Shape;286;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7" name="Google Shape;287;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88" name="Google Shape;288;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289" name="Google Shape;289;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0" name="Google Shape;290;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1" name="Google Shape;291;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2" name="Google Shape;292;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3" name="Google Shape;293;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294" name="Google Shape;294;p15"/>
            <p:cNvGrpSpPr/>
            <p:nvPr/>
          </p:nvGrpSpPr>
          <p:grpSpPr>
            <a:xfrm flipH="1">
              <a:off x="0" y="0"/>
              <a:ext cx="12192001" cy="6858000"/>
              <a:chOff x="-1" y="0"/>
              <a:chExt cx="12192001" cy="6858000"/>
            </a:xfrm>
          </p:grpSpPr>
          <p:cxnSp>
            <p:nvCxnSpPr>
              <p:cNvPr id="295" name="Google Shape;295;p15"/>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6" name="Google Shape;296;p15"/>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7" name="Google Shape;297;p15"/>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8" name="Google Shape;298;p15"/>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299" name="Google Shape;299;p15"/>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00" name="Google Shape;300;p15"/>
              <p:cNvGrpSpPr/>
              <p:nvPr/>
            </p:nvGrpSpPr>
            <p:grpSpPr>
              <a:xfrm>
                <a:off x="6327885" y="0"/>
                <a:ext cx="5864115" cy="5898673"/>
                <a:chOff x="6327885" y="0"/>
                <a:chExt cx="5864115" cy="5898673"/>
              </a:xfrm>
            </p:grpSpPr>
            <p:cxnSp>
              <p:nvCxnSpPr>
                <p:cNvPr id="301" name="Google Shape;301;p15"/>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2" name="Google Shape;302;p15"/>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3" name="Google Shape;303;p15"/>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4" name="Google Shape;304;p15"/>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5" name="Google Shape;305;p15"/>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06" name="Google Shape;306;p15"/>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7" name="Google Shape;307;p15"/>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8" name="Google Shape;308;p15"/>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09" name="Google Shape;309;p15"/>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10" name="Google Shape;310;p15"/>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11" name="Google Shape;311;p15"/>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5"/>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15"/>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15"/>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15"/>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1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1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1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297694"/>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16"/>
          <p:cNvGrpSpPr/>
          <p:nvPr/>
        </p:nvGrpSpPr>
        <p:grpSpPr>
          <a:xfrm>
            <a:off x="-1" y="0"/>
            <a:ext cx="12192002" cy="6858000"/>
            <a:chOff x="-1" y="0"/>
            <a:chExt cx="12192002" cy="6858000"/>
          </a:xfrm>
        </p:grpSpPr>
        <p:cxnSp>
          <p:nvCxnSpPr>
            <p:cNvPr id="321" name="Google Shape;321;p16"/>
            <p:cNvCxnSpPr/>
            <p:nvPr/>
          </p:nvCxnSpPr>
          <p:spPr>
            <a:xfrm>
              <a:off x="61019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2" name="Google Shape;322;p16"/>
            <p:cNvCxnSpPr/>
            <p:nvPr/>
          </p:nvCxnSpPr>
          <p:spPr>
            <a:xfrm>
              <a:off x="182933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3" name="Google Shape;323;p16"/>
            <p:cNvCxnSpPr/>
            <p:nvPr/>
          </p:nvCxnSpPr>
          <p:spPr>
            <a:xfrm>
              <a:off x="304847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4" name="Google Shape;324;p16"/>
            <p:cNvCxnSpPr/>
            <p:nvPr/>
          </p:nvCxnSpPr>
          <p:spPr>
            <a:xfrm>
              <a:off x="426760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5" name="Google Shape;325;p16"/>
            <p:cNvCxnSpPr/>
            <p:nvPr/>
          </p:nvCxnSpPr>
          <p:spPr>
            <a:xfrm>
              <a:off x="548674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6" name="Google Shape;326;p16"/>
            <p:cNvCxnSpPr/>
            <p:nvPr/>
          </p:nvCxnSpPr>
          <p:spPr>
            <a:xfrm>
              <a:off x="6705884"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7" name="Google Shape;327;p16"/>
            <p:cNvCxnSpPr/>
            <p:nvPr/>
          </p:nvCxnSpPr>
          <p:spPr>
            <a:xfrm>
              <a:off x="7925022"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8" name="Google Shape;328;p16"/>
            <p:cNvCxnSpPr/>
            <p:nvPr/>
          </p:nvCxnSpPr>
          <p:spPr>
            <a:xfrm>
              <a:off x="9144160"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29" name="Google Shape;329;p16"/>
            <p:cNvCxnSpPr/>
            <p:nvPr/>
          </p:nvCxnSpPr>
          <p:spPr>
            <a:xfrm>
              <a:off x="10363298"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0" name="Google Shape;330;p16"/>
            <p:cNvCxnSpPr/>
            <p:nvPr/>
          </p:nvCxnSpPr>
          <p:spPr>
            <a:xfrm>
              <a:off x="11582436" y="0"/>
              <a:ext cx="0"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1" name="Google Shape;331;p16"/>
            <p:cNvCxnSpPr/>
            <p:nvPr/>
          </p:nvCxnSpPr>
          <p:spPr>
            <a:xfrm>
              <a:off x="2819" y="38648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2" name="Google Shape;332;p16"/>
            <p:cNvCxnSpPr/>
            <p:nvPr/>
          </p:nvCxnSpPr>
          <p:spPr>
            <a:xfrm>
              <a:off x="2819" y="1611181"/>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3" name="Google Shape;333;p16"/>
            <p:cNvCxnSpPr/>
            <p:nvPr/>
          </p:nvCxnSpPr>
          <p:spPr>
            <a:xfrm>
              <a:off x="2819" y="2835877"/>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4" name="Google Shape;334;p16"/>
            <p:cNvCxnSpPr/>
            <p:nvPr/>
          </p:nvCxnSpPr>
          <p:spPr>
            <a:xfrm>
              <a:off x="2819" y="4060573"/>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5" name="Google Shape;335;p16"/>
            <p:cNvCxnSpPr/>
            <p:nvPr/>
          </p:nvCxnSpPr>
          <p:spPr>
            <a:xfrm>
              <a:off x="2819" y="5285269"/>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6" name="Google Shape;336;p16"/>
            <p:cNvCxnSpPr/>
            <p:nvPr/>
          </p:nvCxnSpPr>
          <p:spPr>
            <a:xfrm>
              <a:off x="2819" y="6509965"/>
              <a:ext cx="12188952" cy="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37" name="Google Shape;337;p16"/>
            <p:cNvGrpSpPr/>
            <p:nvPr/>
          </p:nvGrpSpPr>
          <p:grpSpPr>
            <a:xfrm>
              <a:off x="-1" y="0"/>
              <a:ext cx="12192001" cy="6858000"/>
              <a:chOff x="-1" y="0"/>
              <a:chExt cx="12192001" cy="6858000"/>
            </a:xfrm>
          </p:grpSpPr>
          <p:cxnSp>
            <p:nvCxnSpPr>
              <p:cNvPr id="338" name="Google Shape;338;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39" name="Google Shape;339;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0" name="Google Shape;340;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1" name="Google Shape;341;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2" name="Google Shape;342;p16"/>
              <p:cNvCxnSpPr/>
              <p:nvPr/>
            </p:nvCxnSpPr>
            <p:spPr>
              <a:xfrm>
                <a:off x="510650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43" name="Google Shape;343;p16"/>
              <p:cNvGrpSpPr/>
              <p:nvPr/>
            </p:nvGrpSpPr>
            <p:grpSpPr>
              <a:xfrm>
                <a:off x="6327885" y="0"/>
                <a:ext cx="5864115" cy="5898673"/>
                <a:chOff x="6327885" y="0"/>
                <a:chExt cx="5864115" cy="5898673"/>
              </a:xfrm>
            </p:grpSpPr>
            <p:cxnSp>
              <p:nvCxnSpPr>
                <p:cNvPr id="344" name="Google Shape;344;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5" name="Google Shape;345;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6" name="Google Shape;346;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7" name="Google Shape;347;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48" name="Google Shape;348;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49" name="Google Shape;349;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0" name="Google Shape;350;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1" name="Google Shape;351;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2" name="Google Shape;352;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3" name="Google Shape;353;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nvGrpSpPr>
            <p:cNvPr id="354" name="Google Shape;354;p16"/>
            <p:cNvGrpSpPr/>
            <p:nvPr/>
          </p:nvGrpSpPr>
          <p:grpSpPr>
            <a:xfrm flipH="1">
              <a:off x="0" y="0"/>
              <a:ext cx="12192001" cy="6858000"/>
              <a:chOff x="-1" y="0"/>
              <a:chExt cx="12192001" cy="6858000"/>
            </a:xfrm>
          </p:grpSpPr>
          <p:cxnSp>
            <p:nvCxnSpPr>
              <p:cNvPr id="355" name="Google Shape;355;p16"/>
              <p:cNvCxnSpPr/>
              <p:nvPr/>
            </p:nvCxnSpPr>
            <p:spPr>
              <a:xfrm>
                <a:off x="225425"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6" name="Google Shape;356;p16"/>
              <p:cNvCxnSpPr/>
              <p:nvPr/>
            </p:nvCxnSpPr>
            <p:spPr>
              <a:xfrm>
                <a:off x="144915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7" name="Google Shape;357;p16"/>
              <p:cNvCxnSpPr/>
              <p:nvPr/>
            </p:nvCxnSpPr>
            <p:spPr>
              <a:xfrm>
                <a:off x="2665982"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8" name="Google Shape;358;p16"/>
              <p:cNvCxnSpPr/>
              <p:nvPr/>
            </p:nvCxnSpPr>
            <p:spPr>
              <a:xfrm>
                <a:off x="3885119"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59" name="Google Shape;359;p16"/>
              <p:cNvCxnSpPr/>
              <p:nvPr/>
            </p:nvCxnSpPr>
            <p:spPr>
              <a:xfrm>
                <a:off x="5150644" y="0"/>
                <a:ext cx="6815931" cy="6858000"/>
              </a:xfrm>
              <a:prstGeom prst="straightConnector1">
                <a:avLst/>
              </a:prstGeom>
              <a:noFill/>
              <a:ln cap="flat" cmpd="sng" w="9525">
                <a:solidFill>
                  <a:srgbClr val="266F8B">
                    <a:alpha val="24705"/>
                  </a:srgbClr>
                </a:solidFill>
                <a:prstDash val="solid"/>
                <a:miter lim="800000"/>
                <a:headEnd len="sm" w="sm" type="none"/>
                <a:tailEnd len="sm" w="sm" type="none"/>
              </a:ln>
            </p:spPr>
          </p:cxnSp>
          <p:grpSp>
            <p:nvGrpSpPr>
              <p:cNvPr id="360" name="Google Shape;360;p16"/>
              <p:cNvGrpSpPr/>
              <p:nvPr/>
            </p:nvGrpSpPr>
            <p:grpSpPr>
              <a:xfrm>
                <a:off x="6327885" y="0"/>
                <a:ext cx="5864115" cy="5898673"/>
                <a:chOff x="6327885" y="0"/>
                <a:chExt cx="5864115" cy="5898673"/>
              </a:xfrm>
            </p:grpSpPr>
            <p:cxnSp>
              <p:nvCxnSpPr>
                <p:cNvPr id="361" name="Google Shape;361;p16"/>
                <p:cNvCxnSpPr/>
                <p:nvPr/>
              </p:nvCxnSpPr>
              <p:spPr>
                <a:xfrm>
                  <a:off x="6327885" y="0"/>
                  <a:ext cx="5864115" cy="5898673"/>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2" name="Google Shape;362;p16"/>
                <p:cNvCxnSpPr/>
                <p:nvPr/>
              </p:nvCxnSpPr>
              <p:spPr>
                <a:xfrm>
                  <a:off x="7549268" y="0"/>
                  <a:ext cx="4642732" cy="467242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3" name="Google Shape;363;p16"/>
                <p:cNvCxnSpPr/>
                <p:nvPr/>
              </p:nvCxnSpPr>
              <p:spPr>
                <a:xfrm>
                  <a:off x="8772997" y="0"/>
                  <a:ext cx="3419003" cy="34567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4" name="Google Shape;364;p16"/>
                <p:cNvCxnSpPr/>
                <p:nvPr/>
              </p:nvCxnSpPr>
              <p:spPr>
                <a:xfrm>
                  <a:off x="9982200" y="0"/>
                  <a:ext cx="2209800" cy="222646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5" name="Google Shape;365;p16"/>
                <p:cNvCxnSpPr/>
                <p:nvPr/>
              </p:nvCxnSpPr>
              <p:spPr>
                <a:xfrm>
                  <a:off x="11199019" y="0"/>
                  <a:ext cx="992981" cy="1002506"/>
                </a:xfrm>
                <a:prstGeom prst="straightConnector1">
                  <a:avLst/>
                </a:prstGeom>
                <a:noFill/>
                <a:ln cap="flat" cmpd="sng" w="9525">
                  <a:solidFill>
                    <a:srgbClr val="266F8B">
                      <a:alpha val="24705"/>
                    </a:srgbClr>
                  </a:solidFill>
                  <a:prstDash val="solid"/>
                  <a:miter lim="800000"/>
                  <a:headEnd len="sm" w="sm" type="none"/>
                  <a:tailEnd len="sm" w="sm" type="none"/>
                </a:ln>
              </p:spPr>
            </p:cxnSp>
          </p:grpSp>
          <p:cxnSp>
            <p:nvCxnSpPr>
              <p:cNvPr id="366" name="Google Shape;366;p16"/>
              <p:cNvCxnSpPr/>
              <p:nvPr/>
            </p:nvCxnSpPr>
            <p:spPr>
              <a:xfrm rot="10800000">
                <a:off x="-1" y="1012053"/>
                <a:ext cx="5828811" cy="5845945"/>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7" name="Google Shape;367;p16"/>
              <p:cNvCxnSpPr/>
              <p:nvPr/>
            </p:nvCxnSpPr>
            <p:spPr>
              <a:xfrm rot="10800000">
                <a:off x="-1" y="2227340"/>
                <a:ext cx="4614781" cy="4630658"/>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8" name="Google Shape;368;p16"/>
              <p:cNvCxnSpPr/>
              <p:nvPr/>
            </p:nvCxnSpPr>
            <p:spPr>
              <a:xfrm rot="10800000">
                <a:off x="-1" y="3432149"/>
                <a:ext cx="3398419" cy="3425849"/>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69" name="Google Shape;369;p16"/>
              <p:cNvCxnSpPr/>
              <p:nvPr/>
            </p:nvCxnSpPr>
            <p:spPr>
              <a:xfrm rot="10800000">
                <a:off x="-1" y="4651431"/>
                <a:ext cx="2196496" cy="2206567"/>
              </a:xfrm>
              <a:prstGeom prst="straightConnector1">
                <a:avLst/>
              </a:prstGeom>
              <a:noFill/>
              <a:ln cap="flat" cmpd="sng" w="9525">
                <a:solidFill>
                  <a:srgbClr val="266F8B">
                    <a:alpha val="24705"/>
                  </a:srgbClr>
                </a:solidFill>
                <a:prstDash val="solid"/>
                <a:miter lim="800000"/>
                <a:headEnd len="sm" w="sm" type="none"/>
                <a:tailEnd len="sm" w="sm" type="none"/>
              </a:ln>
            </p:spPr>
          </p:cxnSp>
          <p:cxnSp>
            <p:nvCxnSpPr>
              <p:cNvPr id="370" name="Google Shape;370;p16"/>
              <p:cNvCxnSpPr/>
              <p:nvPr/>
            </p:nvCxnSpPr>
            <p:spPr>
              <a:xfrm rot="10800000">
                <a:off x="-1" y="5864453"/>
                <a:ext cx="987003" cy="993545"/>
              </a:xfrm>
              <a:prstGeom prst="straightConnector1">
                <a:avLst/>
              </a:prstGeom>
              <a:noFill/>
              <a:ln cap="flat" cmpd="sng" w="9525">
                <a:solidFill>
                  <a:srgbClr val="266F8B">
                    <a:alpha val="24705"/>
                  </a:srgbClr>
                </a:solidFill>
                <a:prstDash val="solid"/>
                <a:miter lim="800000"/>
                <a:headEnd len="sm" w="sm" type="none"/>
                <a:tailEnd len="sm" w="sm" type="none"/>
              </a:ln>
            </p:spPr>
          </p:cxnSp>
        </p:grpSp>
      </p:grpSp>
      <p:sp>
        <p:nvSpPr>
          <p:cNvPr id="371" name="Google Shape;371;p16"/>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16"/>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16"/>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16"/>
          <p:cNvSpPr/>
          <p:nvPr>
            <p:ph idx="2" type="pic"/>
          </p:nvPr>
        </p:nvSpPr>
        <p:spPr>
          <a:xfrm>
            <a:off x="4412" y="-159"/>
            <a:ext cx="7315200" cy="6858000"/>
          </a:xfrm>
          <a:prstGeom prst="rect">
            <a:avLst/>
          </a:prstGeom>
          <a:noFill/>
          <a:ln>
            <a:noFill/>
          </a:ln>
        </p:spPr>
      </p:sp>
      <p:sp>
        <p:nvSpPr>
          <p:cNvPr id="375" name="Google Shape;375;p16"/>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7"/>
          <p:cNvGrpSpPr/>
          <p:nvPr/>
        </p:nvGrpSpPr>
        <p:grpSpPr>
          <a:xfrm>
            <a:off x="-1" y="-195943"/>
            <a:ext cx="12192002" cy="6858000"/>
            <a:chOff x="-1" y="0"/>
            <a:chExt cx="12192002" cy="6858000"/>
          </a:xfrm>
        </p:grpSpPr>
        <p:cxnSp>
          <p:nvCxnSpPr>
            <p:cNvPr id="11" name="Google Shape;11;p7"/>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7"/>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7"/>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7"/>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7"/>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7"/>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7"/>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7"/>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7"/>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7"/>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7"/>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7"/>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7"/>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7"/>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7"/>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7"/>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7"/>
            <p:cNvGrpSpPr/>
            <p:nvPr/>
          </p:nvGrpSpPr>
          <p:grpSpPr>
            <a:xfrm>
              <a:off x="-1" y="0"/>
              <a:ext cx="12192001" cy="6858000"/>
              <a:chOff x="-1" y="0"/>
              <a:chExt cx="12192001" cy="6858000"/>
            </a:xfrm>
          </p:grpSpPr>
          <p:cxnSp>
            <p:nvCxnSpPr>
              <p:cNvPr id="28" name="Google Shape;28;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7"/>
              <p:cNvGrpSpPr/>
              <p:nvPr/>
            </p:nvGrpSpPr>
            <p:grpSpPr>
              <a:xfrm>
                <a:off x="6327885" y="0"/>
                <a:ext cx="5864115" cy="5898673"/>
                <a:chOff x="6327885" y="0"/>
                <a:chExt cx="5864115" cy="5898673"/>
              </a:xfrm>
            </p:grpSpPr>
            <p:cxnSp>
              <p:nvCxnSpPr>
                <p:cNvPr id="34" name="Google Shape;34;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7"/>
            <p:cNvGrpSpPr/>
            <p:nvPr/>
          </p:nvGrpSpPr>
          <p:grpSpPr>
            <a:xfrm flipH="1">
              <a:off x="0" y="0"/>
              <a:ext cx="12192001" cy="6858000"/>
              <a:chOff x="-1" y="0"/>
              <a:chExt cx="12192001" cy="6858000"/>
            </a:xfrm>
          </p:grpSpPr>
          <p:cxnSp>
            <p:nvCxnSpPr>
              <p:cNvPr id="45" name="Google Shape;45;p7"/>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7"/>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7"/>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7"/>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7"/>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7"/>
              <p:cNvGrpSpPr/>
              <p:nvPr/>
            </p:nvGrpSpPr>
            <p:grpSpPr>
              <a:xfrm>
                <a:off x="6327885" y="0"/>
                <a:ext cx="5864115" cy="5898673"/>
                <a:chOff x="6327885" y="0"/>
                <a:chExt cx="5864115" cy="5898673"/>
              </a:xfrm>
            </p:grpSpPr>
            <p:cxnSp>
              <p:nvCxnSpPr>
                <p:cNvPr id="51" name="Google Shape;51;p7"/>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7"/>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7"/>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7"/>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7"/>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7"/>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7"/>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7"/>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7"/>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7"/>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266F8B"/>
              </a:buClr>
              <a:buSzPts val="3200"/>
              <a:buFont typeface="Arial"/>
              <a:buNone/>
              <a:defRPr b="1" i="0" sz="3200" u="none" cap="none" strike="noStrike">
                <a:solidFill>
                  <a:srgbClr val="266F8B"/>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7"/>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266F8B"/>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266F8B"/>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266F8B"/>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266F8B"/>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266F8B"/>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7"/>
          <p:cNvCxnSpPr/>
          <p:nvPr/>
        </p:nvCxnSpPr>
        <p:spPr>
          <a:xfrm>
            <a:off x="609600" y="6172200"/>
            <a:ext cx="10972800" cy="0"/>
          </a:xfrm>
          <a:prstGeom prst="straightConnector1">
            <a:avLst/>
          </a:prstGeom>
          <a:noFill/>
          <a:ln cap="flat" cmpd="sng" w="12700">
            <a:solidFill>
              <a:srgbClr val="266F8B"/>
            </a:solidFill>
            <a:prstDash val="solid"/>
            <a:miter lim="800000"/>
            <a:headEnd len="sm" w="sm" type="none"/>
            <a:tailEnd len="sm" w="sm" type="none"/>
          </a:ln>
        </p:spPr>
      </p:cxnSp>
      <p:sp>
        <p:nvSpPr>
          <p:cNvPr id="64" name="Google Shape;64;p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191919"/>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191919"/>
                </a:solidFill>
                <a:latin typeface="Arial"/>
                <a:ea typeface="Arial"/>
                <a:cs typeface="Arial"/>
                <a:sym typeface="Arial"/>
              </a:defRPr>
            </a:lvl1pPr>
            <a:lvl2pPr indent="0" lvl="1" marL="0" marR="0" rtl="0" algn="r">
              <a:spcBef>
                <a:spcPts val="0"/>
              </a:spcBef>
              <a:buNone/>
              <a:defRPr b="0" i="0" sz="1100" u="none" cap="none" strike="noStrike">
                <a:solidFill>
                  <a:srgbClr val="191919"/>
                </a:solidFill>
                <a:latin typeface="Arial"/>
                <a:ea typeface="Arial"/>
                <a:cs typeface="Arial"/>
                <a:sym typeface="Arial"/>
              </a:defRPr>
            </a:lvl2pPr>
            <a:lvl3pPr indent="0" lvl="2" marL="0" marR="0" rtl="0" algn="r">
              <a:spcBef>
                <a:spcPts val="0"/>
              </a:spcBef>
              <a:buNone/>
              <a:defRPr b="0" i="0" sz="1100" u="none" cap="none" strike="noStrike">
                <a:solidFill>
                  <a:srgbClr val="191919"/>
                </a:solidFill>
                <a:latin typeface="Arial"/>
                <a:ea typeface="Arial"/>
                <a:cs typeface="Arial"/>
                <a:sym typeface="Arial"/>
              </a:defRPr>
            </a:lvl3pPr>
            <a:lvl4pPr indent="0" lvl="3" marL="0" marR="0" rtl="0" algn="r">
              <a:spcBef>
                <a:spcPts val="0"/>
              </a:spcBef>
              <a:buNone/>
              <a:defRPr b="0" i="0" sz="1100" u="none" cap="none" strike="noStrike">
                <a:solidFill>
                  <a:srgbClr val="191919"/>
                </a:solidFill>
                <a:latin typeface="Arial"/>
                <a:ea typeface="Arial"/>
                <a:cs typeface="Arial"/>
                <a:sym typeface="Arial"/>
              </a:defRPr>
            </a:lvl4pPr>
            <a:lvl5pPr indent="0" lvl="4" marL="0" marR="0" rtl="0" algn="r">
              <a:spcBef>
                <a:spcPts val="0"/>
              </a:spcBef>
              <a:buNone/>
              <a:defRPr b="0" i="0" sz="1100" u="none" cap="none" strike="noStrike">
                <a:solidFill>
                  <a:srgbClr val="191919"/>
                </a:solidFill>
                <a:latin typeface="Arial"/>
                <a:ea typeface="Arial"/>
                <a:cs typeface="Arial"/>
                <a:sym typeface="Arial"/>
              </a:defRPr>
            </a:lvl5pPr>
            <a:lvl6pPr indent="0" lvl="5" marL="0" marR="0" rtl="0" algn="r">
              <a:spcBef>
                <a:spcPts val="0"/>
              </a:spcBef>
              <a:buNone/>
              <a:defRPr b="0" i="0" sz="1100" u="none" cap="none" strike="noStrike">
                <a:solidFill>
                  <a:srgbClr val="191919"/>
                </a:solidFill>
                <a:latin typeface="Arial"/>
                <a:ea typeface="Arial"/>
                <a:cs typeface="Arial"/>
                <a:sym typeface="Arial"/>
              </a:defRPr>
            </a:lvl6pPr>
            <a:lvl7pPr indent="0" lvl="6" marL="0" marR="0" rtl="0" algn="r">
              <a:spcBef>
                <a:spcPts val="0"/>
              </a:spcBef>
              <a:buNone/>
              <a:defRPr b="0" i="0" sz="1100" u="none" cap="none" strike="noStrike">
                <a:solidFill>
                  <a:srgbClr val="191919"/>
                </a:solidFill>
                <a:latin typeface="Arial"/>
                <a:ea typeface="Arial"/>
                <a:cs typeface="Arial"/>
                <a:sym typeface="Arial"/>
              </a:defRPr>
            </a:lvl7pPr>
            <a:lvl8pPr indent="0" lvl="7" marL="0" marR="0" rtl="0" algn="r">
              <a:spcBef>
                <a:spcPts val="0"/>
              </a:spcBef>
              <a:buNone/>
              <a:defRPr b="0" i="0" sz="1100" u="none" cap="none" strike="noStrike">
                <a:solidFill>
                  <a:srgbClr val="191919"/>
                </a:solidFill>
                <a:latin typeface="Arial"/>
                <a:ea typeface="Arial"/>
                <a:cs typeface="Arial"/>
                <a:sym typeface="Arial"/>
              </a:defRPr>
            </a:lvl8pPr>
            <a:lvl9pPr indent="0" lvl="8" marL="0" marR="0" rtl="0" algn="r">
              <a:spcBef>
                <a:spcPts val="0"/>
              </a:spcBef>
              <a:buNone/>
              <a:defRPr b="0" i="0" sz="1100" u="none" cap="none" strike="noStrike">
                <a:solidFill>
                  <a:srgbClr val="19191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amazon.com/Reducer-Motors-Electronic-Devices-1218GE%E2%80%91N20/dp/B094NSCT5G/ref=sr_1_9?crid=2DCTVUGEQTTEF&amp;dib=eyJ2IjoiMSJ9.qD6Jzk749TLBiBsv-Mf6SnDifhAsd3CIR-sQqy3668tR9TGs0wNVyNckcRygtbgyhpi4qFS2873KW3qfbO-bST7W677nvI0EpVOE4BdMWix4ZsPnO08GbgY7QNAa3jWyHpNQp5SuYritnws6_nh3C9mwtFiMYdF7UaMBApOKV6IiHFqhdNAd38r6592A1I3u1BhnXdK886MjGkl_re3oibYB4N9nmVeXZBEbniHmlT3VC8hHMQKbxRPtMhtA1S3UsGPVicKX00z6H_ikTIA3LUjycNCgjf2BPDAUif00ff2ycUQpTHXiZGeDnF2kvO8MH9rnNQoLbNSnWR9uGqHzZmh7Q6dS167rNQ0qSMxnFr4.cANG6f4OZCpE5T3VaejUsz1_RNo3dBi8Uy-VrHEuf_8&amp;dib_tag=se&amp;keywords=dc+motor+mini+worm+gear&amp;qid=1740332656&amp;s=industrial&amp;sprefix=dc+motor+mini+worm+gea%2Cindustrial%2C135&amp;sr=1-9" TargetMode="External"/><Relationship Id="rId4" Type="http://schemas.openxmlformats.org/officeDocument/2006/relationships/hyperlink" Target="https://www.amazon.com/HiLetgo-Stepstick-Stepper-Printer-Compatible/dp/B07BND65C8" TargetMode="External"/><Relationship Id="rId5" Type="http://schemas.openxmlformats.org/officeDocument/2006/relationships/hyperlink" Target="https://www.amazon.com/HiLetgo-DC-DC-Module-Vehicle-Charger/dp/B01D0WSBDC" TargetMode="External"/><Relationship Id="rId6" Type="http://schemas.openxmlformats.org/officeDocument/2006/relationships/hyperlink" Target="https://www.amazon.com/Pressure-ZD10-100-Resistance-Type-Resistor-Sensitive/dp/B07MHTWR1C/ref=sr_1_7_sspa?crid=A8NN0IYSDEWT&amp;dib=eyJ2IjoiMSJ9.u7f9x4xGtfJw2ZHtuTZKVALD8BwpAoP3V76GtUByRBj_0wf0S85HacmjNKOZ7Lp8FpI-pmcrXYjIlip75ysYgqVSZ-ru-Qd9EOWFg9r4rHfyGw_sF0asD1FDR85mJd-iMPgNamXcAZNFIzqsLejf6hX1dahOn5yjoDS_9FnhBSBuxh1P_95LWsEFbw3ug3JlBMsitr9A0tVYsgaB3HO2n_YvAMvq7fczaqdGHpIHk8jyIisNzWUETHmyPto5HJ_wb29NE3S0DH1rEd1kzYMw7Kh5qc7sr92H8yIU8iAJoqQ.20pPYvAzfqrkl5JbSCTlnjkf-mqdG7AFwHZ_Zly-mq4&amp;dib_tag=se&amp;keywords=flex+sensor&amp;qid=1740332189&amp;s=industrial&amp;sprefix=flex+sensor%2Cindustrial%2C138&amp;sr=1-7-spons&amp;sp_csd=d2lkZ2V0TmFtZT1zcF9tdGY&amp;psc=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amazon.com/" TargetMode="External"/><Relationship Id="rId4" Type="http://schemas.openxmlformats.org/officeDocument/2006/relationships/hyperlink" Target="https://www.adafruit.com/" TargetMode="External"/><Relationship Id="rId5" Type="http://schemas.openxmlformats.org/officeDocument/2006/relationships/hyperlink" Target="https://www.sparkfun.com/" TargetMode="External"/><Relationship Id="rId6" Type="http://schemas.openxmlformats.org/officeDocument/2006/relationships/hyperlink" Target="https://www.digikey.com/" TargetMode="External"/><Relationship Id="rId7" Type="http://schemas.openxmlformats.org/officeDocument/2006/relationships/hyperlink" Target="https://www.mouser.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
          <p:cNvSpPr txBox="1"/>
          <p:nvPr>
            <p:ph type="ctrTitle"/>
          </p:nvPr>
        </p:nvSpPr>
        <p:spPr>
          <a:xfrm>
            <a:off x="1293844" y="1909346"/>
            <a:ext cx="9907555" cy="3383280"/>
          </a:xfrm>
          <a:prstGeom prst="rect">
            <a:avLst/>
          </a:prstGeom>
          <a:noFill/>
          <a:ln>
            <a:noFill/>
          </a:ln>
        </p:spPr>
        <p:txBody>
          <a:bodyPr anchorCtr="0" anchor="t" bIns="45700" lIns="91425" spcFirstLastPara="1" rIns="91425" wrap="square" tIns="45700">
            <a:normAutofit/>
          </a:bodyPr>
          <a:lstStyle/>
          <a:p>
            <a:pPr indent="0" lvl="0" marL="0" rtl="0" algn="l">
              <a:lnSpc>
                <a:spcPct val="76000"/>
              </a:lnSpc>
              <a:spcBef>
                <a:spcPts val="0"/>
              </a:spcBef>
              <a:spcAft>
                <a:spcPts val="0"/>
              </a:spcAft>
              <a:buClr>
                <a:schemeClr val="dk1"/>
              </a:buClr>
              <a:buSzPts val="6000"/>
              <a:buFont typeface="Arial"/>
              <a:buNone/>
            </a:pPr>
            <a:r>
              <a:rPr lang="en-US" sz="6000"/>
              <a:t>EDES 301</a:t>
            </a:r>
            <a:endParaRPr sz="6000"/>
          </a:p>
          <a:p>
            <a:pPr indent="0" lvl="0" marL="0" rtl="0" algn="l">
              <a:lnSpc>
                <a:spcPct val="76000"/>
              </a:lnSpc>
              <a:spcBef>
                <a:spcPts val="0"/>
              </a:spcBef>
              <a:spcAft>
                <a:spcPts val="0"/>
              </a:spcAft>
              <a:buClr>
                <a:schemeClr val="dk1"/>
              </a:buClr>
              <a:buSzPts val="6000"/>
              <a:buFont typeface="Arial"/>
              <a:buNone/>
            </a:pPr>
            <a:br>
              <a:rPr lang="en-US"/>
            </a:br>
            <a:r>
              <a:rPr lang="en-US" sz="6000"/>
              <a:t>In-Hand Palm 2DoF Manipulator</a:t>
            </a:r>
            <a:r>
              <a:rPr lang="en-US" sz="6000"/>
              <a:t> Proposal</a:t>
            </a:r>
            <a:endParaRPr/>
          </a:p>
        </p:txBody>
      </p:sp>
      <p:sp>
        <p:nvSpPr>
          <p:cNvPr id="393" name="Google Shape;393;p1"/>
          <p:cNvSpPr txBox="1"/>
          <p:nvPr>
            <p:ph idx="1" type="subTitle"/>
          </p:nvPr>
        </p:nvSpPr>
        <p:spPr>
          <a:xfrm>
            <a:off x="1293845" y="5432564"/>
            <a:ext cx="9604310" cy="112063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lang="en-US"/>
              <a:t>2/23/25</a:t>
            </a:r>
            <a:endParaRPr/>
          </a:p>
          <a:p>
            <a:pPr indent="0" lvl="0" marL="0" rtl="0" algn="l">
              <a:lnSpc>
                <a:spcPct val="90000"/>
              </a:lnSpc>
              <a:spcBef>
                <a:spcPts val="0"/>
              </a:spcBef>
              <a:spcAft>
                <a:spcPts val="0"/>
              </a:spcAft>
              <a:buSzPts val="2000"/>
              <a:buNone/>
            </a:pPr>
            <a:r>
              <a:rPr lang="en-US"/>
              <a:t>Hayden Webb (HMW5)</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331beec58c0_0_24"/>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sp>
        <p:nvSpPr>
          <p:cNvPr id="399" name="Google Shape;399;g331beec58c0_0_24"/>
          <p:cNvSpPr txBox="1"/>
          <p:nvPr>
            <p:ph idx="1" type="body"/>
          </p:nvPr>
        </p:nvSpPr>
        <p:spPr>
          <a:xfrm>
            <a:off x="609600" y="1295400"/>
            <a:ext cx="10972800" cy="4724400"/>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SzPts val="2000"/>
              <a:buChar char="▪"/>
            </a:pPr>
            <a:r>
              <a:rPr lang="en-US"/>
              <a:t>What is being proposed?</a:t>
            </a:r>
            <a:endParaRPr/>
          </a:p>
          <a:p>
            <a:pPr indent="-182880" lvl="1" marL="457200" rtl="0" algn="l">
              <a:lnSpc>
                <a:spcPct val="90000"/>
              </a:lnSpc>
              <a:spcBef>
                <a:spcPts val="1200"/>
              </a:spcBef>
              <a:spcAft>
                <a:spcPts val="0"/>
              </a:spcAft>
              <a:buSzPts val="1800"/>
              <a:buChar char="▪"/>
            </a:pPr>
            <a:r>
              <a:rPr lang="en-US"/>
              <a:t>As seen on the next slide, I am proposing an in-the-palm 2DoF manipulator that will be worn on both the forearm and hand. This device will be comprised of an active surface (i.e. a pulley belt) and turntable that will be actuated by two micro DC motors. The control of this device will be actuated by four pressure sensors that will be inlaid along the wrist to measure the bend of the wrist. Depending on the bend of the wrist, either the turntable or active surface will turn on and move.</a:t>
            </a:r>
            <a:endParaRPr/>
          </a:p>
          <a:p>
            <a:pPr indent="0" lvl="0" marL="0" rtl="0" algn="l">
              <a:lnSpc>
                <a:spcPct val="90000"/>
              </a:lnSpc>
              <a:spcBef>
                <a:spcPts val="1200"/>
              </a:spcBef>
              <a:spcAft>
                <a:spcPts val="0"/>
              </a:spcAft>
              <a:buNone/>
            </a:pPr>
            <a:r>
              <a:rPr lang="en-US"/>
              <a:t>Key Components</a:t>
            </a:r>
            <a:endParaRPr/>
          </a:p>
          <a:p>
            <a:pPr indent="-182880" lvl="1" marL="457200" rtl="0" algn="l">
              <a:lnSpc>
                <a:spcPct val="90000"/>
              </a:lnSpc>
              <a:spcBef>
                <a:spcPts val="1200"/>
              </a:spcBef>
              <a:spcAft>
                <a:spcPts val="0"/>
              </a:spcAft>
              <a:buSzPts val="1800"/>
              <a:buChar char="▪"/>
            </a:pPr>
            <a:r>
              <a:rPr lang="en-US"/>
              <a:t>The electrical components for this device will be the two DC Motors, two motor drivers, four pressure sensors, a PocketBeagle, and a </a:t>
            </a:r>
            <a:r>
              <a:rPr lang="en-US"/>
              <a:t>step-down</a:t>
            </a:r>
            <a:r>
              <a:rPr lang="en-US"/>
              <a:t> power module</a:t>
            </a:r>
            <a:endParaRPr/>
          </a:p>
          <a:p>
            <a:pPr indent="-182880" lvl="1" marL="457200" rtl="0" algn="l">
              <a:lnSpc>
                <a:spcPct val="90000"/>
              </a:lnSpc>
              <a:spcBef>
                <a:spcPts val="1200"/>
              </a:spcBef>
              <a:spcAft>
                <a:spcPts val="0"/>
              </a:spcAft>
              <a:buSzPts val="1800"/>
              <a:buChar char="▪"/>
            </a:pPr>
            <a:r>
              <a:rPr lang="en-US"/>
              <a:t>The mechanical components for this device will be 3D printed PLA and TPU components that will be designed in Onshape and printed on a Bambu X1-C printer and Prusa i3-Mini respectively.</a:t>
            </a:r>
            <a:endParaRPr/>
          </a:p>
          <a:p>
            <a:pPr indent="0" lvl="0" marL="0" rtl="0" algn="l">
              <a:lnSpc>
                <a:spcPct val="90000"/>
              </a:lnSpc>
              <a:spcBef>
                <a:spcPts val="1200"/>
              </a:spcBef>
              <a:spcAft>
                <a:spcPts val="0"/>
              </a:spcAft>
              <a:buNone/>
            </a:pPr>
            <a:r>
              <a:rPr lang="en-US"/>
              <a:t>Story</a:t>
            </a:r>
            <a:endParaRPr/>
          </a:p>
          <a:p>
            <a:pPr indent="-342900" lvl="0" marL="457200" rtl="0" algn="l">
              <a:lnSpc>
                <a:spcPct val="90000"/>
              </a:lnSpc>
              <a:spcBef>
                <a:spcPts val="1200"/>
              </a:spcBef>
              <a:spcAft>
                <a:spcPts val="0"/>
              </a:spcAft>
              <a:buSzPts val="1800"/>
              <a:buChar char="▪"/>
            </a:pPr>
            <a:r>
              <a:rPr lang="en-US"/>
              <a:t>This </a:t>
            </a:r>
            <a:r>
              <a:rPr lang="en-US"/>
              <a:t>device will act as the basis for direct driven human in-hand manipulation for those who are incapable of performing dexterous hand manipulations (finger gaiting, sliding, etc.) while still stably holding an object. Therefore, they will hopefully garner the manipulability of a precision grasp while still having the strength of a power grasp.</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Background Information</a:t>
            </a:r>
            <a:endParaRPr/>
          </a:p>
        </p:txBody>
      </p:sp>
      <p:pic>
        <p:nvPicPr>
          <p:cNvPr id="405" name="Google Shape;405;p2"/>
          <p:cNvPicPr preferRelativeResize="0"/>
          <p:nvPr/>
        </p:nvPicPr>
        <p:blipFill>
          <a:blip r:embed="rId3">
            <a:alphaModFix/>
          </a:blip>
          <a:stretch>
            <a:fillRect/>
          </a:stretch>
        </p:blipFill>
        <p:spPr>
          <a:xfrm>
            <a:off x="714900" y="1265401"/>
            <a:ext cx="8477250" cy="3886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System Block Diagram</a:t>
            </a:r>
            <a:endParaRPr/>
          </a:p>
        </p:txBody>
      </p:sp>
      <p:grpSp>
        <p:nvGrpSpPr>
          <p:cNvPr id="411" name="Google Shape;411;p3"/>
          <p:cNvGrpSpPr/>
          <p:nvPr/>
        </p:nvGrpSpPr>
        <p:grpSpPr>
          <a:xfrm>
            <a:off x="7571023" y="3223525"/>
            <a:ext cx="1331775" cy="1043307"/>
            <a:chOff x="8927398" y="4624775"/>
            <a:chExt cx="1331775" cy="1043307"/>
          </a:xfrm>
        </p:grpSpPr>
        <p:pic>
          <p:nvPicPr>
            <p:cNvPr id="412" name="Google Shape;412;p3"/>
            <p:cNvPicPr preferRelativeResize="0"/>
            <p:nvPr/>
          </p:nvPicPr>
          <p:blipFill>
            <a:blip r:embed="rId3">
              <a:alphaModFix/>
            </a:blip>
            <a:stretch>
              <a:fillRect/>
            </a:stretch>
          </p:blipFill>
          <p:spPr>
            <a:xfrm rot="5400000">
              <a:off x="9100685" y="4451488"/>
              <a:ext cx="985202" cy="1331775"/>
            </a:xfrm>
            <a:prstGeom prst="rect">
              <a:avLst/>
            </a:prstGeom>
            <a:noFill/>
            <a:ln>
              <a:noFill/>
            </a:ln>
          </p:spPr>
        </p:pic>
        <p:sp>
          <p:nvSpPr>
            <p:cNvPr id="413" name="Google Shape;413;p3"/>
            <p:cNvSpPr txBox="1"/>
            <p:nvPr/>
          </p:nvSpPr>
          <p:spPr>
            <a:xfrm>
              <a:off x="8927427" y="543168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1218GE‑N20</a:t>
              </a:r>
              <a:endParaRPr sz="1200">
                <a:solidFill>
                  <a:schemeClr val="dk1"/>
                </a:solidFill>
              </a:endParaRPr>
            </a:p>
          </p:txBody>
        </p:sp>
      </p:grpSp>
      <p:grpSp>
        <p:nvGrpSpPr>
          <p:cNvPr id="414" name="Google Shape;414;p3"/>
          <p:cNvGrpSpPr/>
          <p:nvPr/>
        </p:nvGrpSpPr>
        <p:grpSpPr>
          <a:xfrm>
            <a:off x="10258390" y="3639575"/>
            <a:ext cx="1331700" cy="2248482"/>
            <a:chOff x="5743015" y="3751950"/>
            <a:chExt cx="1331700" cy="2248482"/>
          </a:xfrm>
        </p:grpSpPr>
        <p:pic>
          <p:nvPicPr>
            <p:cNvPr id="415" name="Google Shape;415;p3"/>
            <p:cNvPicPr preferRelativeResize="0"/>
            <p:nvPr/>
          </p:nvPicPr>
          <p:blipFill>
            <a:blip r:embed="rId4">
              <a:alphaModFix/>
            </a:blip>
            <a:stretch>
              <a:fillRect/>
            </a:stretch>
          </p:blipFill>
          <p:spPr>
            <a:xfrm>
              <a:off x="6292525" y="3751950"/>
              <a:ext cx="232675" cy="2012075"/>
            </a:xfrm>
            <a:prstGeom prst="rect">
              <a:avLst/>
            </a:prstGeom>
            <a:noFill/>
            <a:ln>
              <a:noFill/>
            </a:ln>
          </p:spPr>
        </p:pic>
        <p:sp>
          <p:nvSpPr>
            <p:cNvPr id="416" name="Google Shape;416;p3"/>
            <p:cNvSpPr txBox="1"/>
            <p:nvPr/>
          </p:nvSpPr>
          <p:spPr>
            <a:xfrm>
              <a:off x="5743015" y="576403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ZD10-100</a:t>
              </a:r>
              <a:endParaRPr sz="1200">
                <a:solidFill>
                  <a:schemeClr val="dk1"/>
                </a:solidFill>
              </a:endParaRPr>
            </a:p>
          </p:txBody>
        </p:sp>
      </p:grpSp>
      <p:grpSp>
        <p:nvGrpSpPr>
          <p:cNvPr id="417" name="Google Shape;417;p3"/>
          <p:cNvGrpSpPr/>
          <p:nvPr/>
        </p:nvGrpSpPr>
        <p:grpSpPr>
          <a:xfrm>
            <a:off x="1520313" y="4373863"/>
            <a:ext cx="1809930" cy="1145400"/>
            <a:chOff x="2146775" y="4573625"/>
            <a:chExt cx="1809930" cy="1145400"/>
          </a:xfrm>
        </p:grpSpPr>
        <p:pic>
          <p:nvPicPr>
            <p:cNvPr id="418" name="Google Shape;418;p3"/>
            <p:cNvPicPr preferRelativeResize="0"/>
            <p:nvPr/>
          </p:nvPicPr>
          <p:blipFill>
            <a:blip r:embed="rId5">
              <a:alphaModFix/>
            </a:blip>
            <a:stretch>
              <a:fillRect/>
            </a:stretch>
          </p:blipFill>
          <p:spPr>
            <a:xfrm>
              <a:off x="2146775" y="4573625"/>
              <a:ext cx="1809930" cy="985200"/>
            </a:xfrm>
            <a:prstGeom prst="rect">
              <a:avLst/>
            </a:prstGeom>
            <a:noFill/>
            <a:ln>
              <a:noFill/>
            </a:ln>
          </p:spPr>
        </p:pic>
        <p:sp>
          <p:nvSpPr>
            <p:cNvPr id="419" name="Google Shape;419;p3"/>
            <p:cNvSpPr txBox="1"/>
            <p:nvPr/>
          </p:nvSpPr>
          <p:spPr>
            <a:xfrm>
              <a:off x="2234090" y="5482625"/>
              <a:ext cx="16353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HiLetGo Step-down</a:t>
              </a:r>
              <a:endParaRPr sz="1200">
                <a:solidFill>
                  <a:schemeClr val="dk1"/>
                </a:solidFill>
              </a:endParaRPr>
            </a:p>
          </p:txBody>
        </p:sp>
      </p:grpSp>
      <p:grpSp>
        <p:nvGrpSpPr>
          <p:cNvPr id="420" name="Google Shape;420;p3"/>
          <p:cNvGrpSpPr/>
          <p:nvPr/>
        </p:nvGrpSpPr>
        <p:grpSpPr>
          <a:xfrm>
            <a:off x="5450102" y="3113530"/>
            <a:ext cx="1331700" cy="1263290"/>
            <a:chOff x="10259177" y="3110592"/>
            <a:chExt cx="1331700" cy="1263290"/>
          </a:xfrm>
        </p:grpSpPr>
        <p:pic>
          <p:nvPicPr>
            <p:cNvPr id="421" name="Google Shape;421;p3"/>
            <p:cNvPicPr preferRelativeResize="0"/>
            <p:nvPr/>
          </p:nvPicPr>
          <p:blipFill>
            <a:blip r:embed="rId6">
              <a:alphaModFix/>
            </a:blip>
            <a:stretch>
              <a:fillRect/>
            </a:stretch>
          </p:blipFill>
          <p:spPr>
            <a:xfrm>
              <a:off x="10327350" y="3110592"/>
              <a:ext cx="1195375" cy="1124550"/>
            </a:xfrm>
            <a:prstGeom prst="rect">
              <a:avLst/>
            </a:prstGeom>
            <a:noFill/>
            <a:ln>
              <a:noFill/>
            </a:ln>
          </p:spPr>
        </p:pic>
        <p:sp>
          <p:nvSpPr>
            <p:cNvPr id="422" name="Google Shape;422;p3"/>
            <p:cNvSpPr txBox="1"/>
            <p:nvPr/>
          </p:nvSpPr>
          <p:spPr>
            <a:xfrm>
              <a:off x="10259177" y="413748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A4988</a:t>
              </a:r>
              <a:endParaRPr sz="1200">
                <a:solidFill>
                  <a:schemeClr val="dk1"/>
                </a:solidFill>
              </a:endParaRPr>
            </a:p>
          </p:txBody>
        </p:sp>
      </p:grpSp>
      <p:grpSp>
        <p:nvGrpSpPr>
          <p:cNvPr id="423" name="Google Shape;423;p3"/>
          <p:cNvGrpSpPr/>
          <p:nvPr/>
        </p:nvGrpSpPr>
        <p:grpSpPr>
          <a:xfrm>
            <a:off x="1464850" y="1427925"/>
            <a:ext cx="1865407" cy="1402800"/>
            <a:chOff x="1827975" y="3010150"/>
            <a:chExt cx="1865407" cy="1402800"/>
          </a:xfrm>
        </p:grpSpPr>
        <p:pic>
          <p:nvPicPr>
            <p:cNvPr id="424" name="Google Shape;424;p3"/>
            <p:cNvPicPr preferRelativeResize="0"/>
            <p:nvPr/>
          </p:nvPicPr>
          <p:blipFill>
            <a:blip r:embed="rId7">
              <a:alphaModFix/>
            </a:blip>
            <a:stretch>
              <a:fillRect/>
            </a:stretch>
          </p:blipFill>
          <p:spPr>
            <a:xfrm>
              <a:off x="1827975" y="3010150"/>
              <a:ext cx="1865407" cy="1166400"/>
            </a:xfrm>
            <a:prstGeom prst="rect">
              <a:avLst/>
            </a:prstGeom>
            <a:noFill/>
            <a:ln>
              <a:noFill/>
            </a:ln>
          </p:spPr>
        </p:pic>
        <p:sp>
          <p:nvSpPr>
            <p:cNvPr id="425" name="Google Shape;425;p3"/>
            <p:cNvSpPr txBox="1"/>
            <p:nvPr/>
          </p:nvSpPr>
          <p:spPr>
            <a:xfrm>
              <a:off x="1943015" y="4176550"/>
              <a:ext cx="16353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PocketBeagle</a:t>
              </a:r>
              <a:endParaRPr sz="1200">
                <a:solidFill>
                  <a:schemeClr val="dk1"/>
                </a:solidFill>
              </a:endParaRPr>
            </a:p>
          </p:txBody>
        </p:sp>
      </p:grpSp>
      <p:grpSp>
        <p:nvGrpSpPr>
          <p:cNvPr id="426" name="Google Shape;426;p3"/>
          <p:cNvGrpSpPr/>
          <p:nvPr/>
        </p:nvGrpSpPr>
        <p:grpSpPr>
          <a:xfrm>
            <a:off x="10258390" y="1072625"/>
            <a:ext cx="1331700" cy="2248482"/>
            <a:chOff x="5743015" y="3751950"/>
            <a:chExt cx="1331700" cy="2248482"/>
          </a:xfrm>
        </p:grpSpPr>
        <p:pic>
          <p:nvPicPr>
            <p:cNvPr id="427" name="Google Shape;427;p3"/>
            <p:cNvPicPr preferRelativeResize="0"/>
            <p:nvPr/>
          </p:nvPicPr>
          <p:blipFill>
            <a:blip r:embed="rId4">
              <a:alphaModFix/>
            </a:blip>
            <a:stretch>
              <a:fillRect/>
            </a:stretch>
          </p:blipFill>
          <p:spPr>
            <a:xfrm>
              <a:off x="6292525" y="3751950"/>
              <a:ext cx="232675" cy="2012075"/>
            </a:xfrm>
            <a:prstGeom prst="rect">
              <a:avLst/>
            </a:prstGeom>
            <a:noFill/>
            <a:ln>
              <a:noFill/>
            </a:ln>
          </p:spPr>
        </p:pic>
        <p:sp>
          <p:nvSpPr>
            <p:cNvPr id="428" name="Google Shape;428;p3"/>
            <p:cNvSpPr txBox="1"/>
            <p:nvPr/>
          </p:nvSpPr>
          <p:spPr>
            <a:xfrm>
              <a:off x="5743015" y="576403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ZD10-100</a:t>
              </a:r>
              <a:endParaRPr sz="1200">
                <a:solidFill>
                  <a:schemeClr val="dk1"/>
                </a:solidFill>
              </a:endParaRPr>
            </a:p>
          </p:txBody>
        </p:sp>
      </p:grpSp>
      <p:grpSp>
        <p:nvGrpSpPr>
          <p:cNvPr id="429" name="Google Shape;429;p3"/>
          <p:cNvGrpSpPr/>
          <p:nvPr/>
        </p:nvGrpSpPr>
        <p:grpSpPr>
          <a:xfrm>
            <a:off x="5450102" y="4624767"/>
            <a:ext cx="1331700" cy="1263290"/>
            <a:chOff x="10259177" y="3110592"/>
            <a:chExt cx="1331700" cy="1263290"/>
          </a:xfrm>
        </p:grpSpPr>
        <p:pic>
          <p:nvPicPr>
            <p:cNvPr id="430" name="Google Shape;430;p3"/>
            <p:cNvPicPr preferRelativeResize="0"/>
            <p:nvPr/>
          </p:nvPicPr>
          <p:blipFill>
            <a:blip r:embed="rId6">
              <a:alphaModFix/>
            </a:blip>
            <a:stretch>
              <a:fillRect/>
            </a:stretch>
          </p:blipFill>
          <p:spPr>
            <a:xfrm>
              <a:off x="10327350" y="3110592"/>
              <a:ext cx="1195375" cy="1124550"/>
            </a:xfrm>
            <a:prstGeom prst="rect">
              <a:avLst/>
            </a:prstGeom>
            <a:noFill/>
            <a:ln>
              <a:noFill/>
            </a:ln>
          </p:spPr>
        </p:pic>
        <p:sp>
          <p:nvSpPr>
            <p:cNvPr id="431" name="Google Shape;431;p3"/>
            <p:cNvSpPr txBox="1"/>
            <p:nvPr/>
          </p:nvSpPr>
          <p:spPr>
            <a:xfrm>
              <a:off x="10259177" y="413748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A4988</a:t>
              </a:r>
              <a:endParaRPr sz="1200">
                <a:solidFill>
                  <a:schemeClr val="dk1"/>
                </a:solidFill>
              </a:endParaRPr>
            </a:p>
          </p:txBody>
        </p:sp>
      </p:grpSp>
      <p:grpSp>
        <p:nvGrpSpPr>
          <p:cNvPr id="432" name="Google Shape;432;p3"/>
          <p:cNvGrpSpPr/>
          <p:nvPr/>
        </p:nvGrpSpPr>
        <p:grpSpPr>
          <a:xfrm>
            <a:off x="7571023" y="4734763"/>
            <a:ext cx="1331775" cy="1043307"/>
            <a:chOff x="8927398" y="4624775"/>
            <a:chExt cx="1331775" cy="1043307"/>
          </a:xfrm>
        </p:grpSpPr>
        <p:pic>
          <p:nvPicPr>
            <p:cNvPr id="433" name="Google Shape;433;p3"/>
            <p:cNvPicPr preferRelativeResize="0"/>
            <p:nvPr/>
          </p:nvPicPr>
          <p:blipFill>
            <a:blip r:embed="rId3">
              <a:alphaModFix/>
            </a:blip>
            <a:stretch>
              <a:fillRect/>
            </a:stretch>
          </p:blipFill>
          <p:spPr>
            <a:xfrm rot="5400000">
              <a:off x="9100685" y="4451488"/>
              <a:ext cx="985202" cy="1331775"/>
            </a:xfrm>
            <a:prstGeom prst="rect">
              <a:avLst/>
            </a:prstGeom>
            <a:noFill/>
            <a:ln>
              <a:noFill/>
            </a:ln>
          </p:spPr>
        </p:pic>
        <p:sp>
          <p:nvSpPr>
            <p:cNvPr id="434" name="Google Shape;434;p3"/>
            <p:cNvSpPr txBox="1"/>
            <p:nvPr/>
          </p:nvSpPr>
          <p:spPr>
            <a:xfrm>
              <a:off x="8927427" y="543168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1218GE‑N20</a:t>
              </a:r>
              <a:endParaRPr sz="1200">
                <a:solidFill>
                  <a:schemeClr val="dk1"/>
                </a:solidFill>
              </a:endParaRPr>
            </a:p>
          </p:txBody>
        </p:sp>
      </p:grpSp>
      <p:cxnSp>
        <p:nvCxnSpPr>
          <p:cNvPr id="435" name="Google Shape;435;p3"/>
          <p:cNvCxnSpPr>
            <a:stCxn id="424" idx="3"/>
          </p:cNvCxnSpPr>
          <p:nvPr/>
        </p:nvCxnSpPr>
        <p:spPr>
          <a:xfrm flipH="1" rot="10800000">
            <a:off x="3330257" y="1987425"/>
            <a:ext cx="2802900" cy="23700"/>
          </a:xfrm>
          <a:prstGeom prst="straightConnector1">
            <a:avLst/>
          </a:prstGeom>
          <a:noFill/>
          <a:ln cap="flat" cmpd="sng" w="38100">
            <a:solidFill>
              <a:schemeClr val="dk2"/>
            </a:solidFill>
            <a:prstDash val="solid"/>
            <a:round/>
            <a:headEnd len="med" w="med" type="none"/>
            <a:tailEnd len="med" w="med" type="none"/>
          </a:ln>
        </p:spPr>
      </p:cxnSp>
      <p:cxnSp>
        <p:nvCxnSpPr>
          <p:cNvPr id="436" name="Google Shape;436;p3"/>
          <p:cNvCxnSpPr>
            <a:endCxn id="421" idx="0"/>
          </p:cNvCxnSpPr>
          <p:nvPr/>
        </p:nvCxnSpPr>
        <p:spPr>
          <a:xfrm flipH="1">
            <a:off x="6115963" y="1979830"/>
            <a:ext cx="9900" cy="1133700"/>
          </a:xfrm>
          <a:prstGeom prst="straightConnector1">
            <a:avLst/>
          </a:prstGeom>
          <a:noFill/>
          <a:ln cap="flat" cmpd="sng" w="38100">
            <a:solidFill>
              <a:schemeClr val="dk2"/>
            </a:solidFill>
            <a:prstDash val="solid"/>
            <a:round/>
            <a:headEnd len="med" w="med" type="none"/>
            <a:tailEnd len="med" w="med" type="none"/>
          </a:ln>
        </p:spPr>
      </p:cxnSp>
      <p:cxnSp>
        <p:nvCxnSpPr>
          <p:cNvPr id="437" name="Google Shape;437;p3"/>
          <p:cNvCxnSpPr/>
          <p:nvPr/>
        </p:nvCxnSpPr>
        <p:spPr>
          <a:xfrm flipH="1">
            <a:off x="4405925" y="2002225"/>
            <a:ext cx="14700" cy="2654100"/>
          </a:xfrm>
          <a:prstGeom prst="straightConnector1">
            <a:avLst/>
          </a:prstGeom>
          <a:noFill/>
          <a:ln cap="flat" cmpd="sng" w="38100">
            <a:solidFill>
              <a:schemeClr val="dk2"/>
            </a:solidFill>
            <a:prstDash val="solid"/>
            <a:round/>
            <a:headEnd len="med" w="med" type="none"/>
            <a:tailEnd len="med" w="med" type="none"/>
          </a:ln>
        </p:spPr>
      </p:cxnSp>
      <p:cxnSp>
        <p:nvCxnSpPr>
          <p:cNvPr id="438" name="Google Shape;438;p3"/>
          <p:cNvCxnSpPr>
            <a:endCxn id="430" idx="0"/>
          </p:cNvCxnSpPr>
          <p:nvPr/>
        </p:nvCxnSpPr>
        <p:spPr>
          <a:xfrm flipH="1" rot="10800000">
            <a:off x="4390963" y="4624767"/>
            <a:ext cx="1725000" cy="9600"/>
          </a:xfrm>
          <a:prstGeom prst="straightConnector1">
            <a:avLst/>
          </a:prstGeom>
          <a:noFill/>
          <a:ln cap="flat" cmpd="sng" w="38100">
            <a:solidFill>
              <a:schemeClr val="dk2"/>
            </a:solidFill>
            <a:prstDash val="solid"/>
            <a:round/>
            <a:headEnd len="med" w="med" type="none"/>
            <a:tailEnd len="med" w="med" type="none"/>
          </a:ln>
        </p:spPr>
      </p:cxnSp>
      <p:sp>
        <p:nvSpPr>
          <p:cNvPr id="439" name="Google Shape;439;p3"/>
          <p:cNvSpPr txBox="1"/>
          <p:nvPr/>
        </p:nvSpPr>
        <p:spPr>
          <a:xfrm>
            <a:off x="3946125" y="1616700"/>
            <a:ext cx="1660800" cy="2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GPIO &amp; PWM</a:t>
            </a:r>
            <a:endParaRPr sz="1600">
              <a:solidFill>
                <a:schemeClr val="dk1"/>
              </a:solidFill>
            </a:endParaRPr>
          </a:p>
        </p:txBody>
      </p:sp>
      <p:cxnSp>
        <p:nvCxnSpPr>
          <p:cNvPr id="440" name="Google Shape;440;p3"/>
          <p:cNvCxnSpPr/>
          <p:nvPr/>
        </p:nvCxnSpPr>
        <p:spPr>
          <a:xfrm rot="10800000">
            <a:off x="6705600" y="5348300"/>
            <a:ext cx="849000" cy="5100"/>
          </a:xfrm>
          <a:prstGeom prst="straightConnector1">
            <a:avLst/>
          </a:prstGeom>
          <a:noFill/>
          <a:ln cap="flat" cmpd="sng" w="38100">
            <a:solidFill>
              <a:schemeClr val="dk2"/>
            </a:solidFill>
            <a:prstDash val="solid"/>
            <a:round/>
            <a:headEnd len="med" w="med" type="none"/>
            <a:tailEnd len="med" w="med" type="none"/>
          </a:ln>
        </p:spPr>
      </p:cxnSp>
      <p:cxnSp>
        <p:nvCxnSpPr>
          <p:cNvPr id="441" name="Google Shape;441;p3"/>
          <p:cNvCxnSpPr/>
          <p:nvPr/>
        </p:nvCxnSpPr>
        <p:spPr>
          <a:xfrm rot="10800000">
            <a:off x="6722025" y="3802875"/>
            <a:ext cx="849000" cy="5100"/>
          </a:xfrm>
          <a:prstGeom prst="straightConnector1">
            <a:avLst/>
          </a:prstGeom>
          <a:noFill/>
          <a:ln cap="flat" cmpd="sng" w="38100">
            <a:solidFill>
              <a:schemeClr val="dk2"/>
            </a:solidFill>
            <a:prstDash val="solid"/>
            <a:round/>
            <a:headEnd len="med" w="med" type="none"/>
            <a:tailEnd len="med" w="med" type="none"/>
          </a:ln>
        </p:spPr>
      </p:cxnSp>
      <p:sp>
        <p:nvSpPr>
          <p:cNvPr id="442" name="Google Shape;442;p3"/>
          <p:cNvSpPr txBox="1"/>
          <p:nvPr/>
        </p:nvSpPr>
        <p:spPr>
          <a:xfrm>
            <a:off x="6807700" y="3436900"/>
            <a:ext cx="737400" cy="2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PWM</a:t>
            </a:r>
            <a:endParaRPr sz="1600">
              <a:solidFill>
                <a:schemeClr val="dk1"/>
              </a:solidFill>
            </a:endParaRPr>
          </a:p>
        </p:txBody>
      </p:sp>
      <p:sp>
        <p:nvSpPr>
          <p:cNvPr id="443" name="Google Shape;443;p3"/>
          <p:cNvSpPr txBox="1"/>
          <p:nvPr/>
        </p:nvSpPr>
        <p:spPr>
          <a:xfrm>
            <a:off x="6807700" y="5014525"/>
            <a:ext cx="737400" cy="2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rPr>
              <a:t>PWM</a:t>
            </a:r>
            <a:endParaRPr sz="1600">
              <a:solidFill>
                <a:schemeClr val="dk1"/>
              </a:solidFill>
            </a:endParaRPr>
          </a:p>
        </p:txBody>
      </p:sp>
      <p:cxnSp>
        <p:nvCxnSpPr>
          <p:cNvPr id="444" name="Google Shape;444;p3"/>
          <p:cNvCxnSpPr>
            <a:stCxn id="424" idx="0"/>
          </p:cNvCxnSpPr>
          <p:nvPr/>
        </p:nvCxnSpPr>
        <p:spPr>
          <a:xfrm>
            <a:off x="2397553" y="1427925"/>
            <a:ext cx="7561500" cy="3300"/>
          </a:xfrm>
          <a:prstGeom prst="straightConnector1">
            <a:avLst/>
          </a:prstGeom>
          <a:noFill/>
          <a:ln cap="flat" cmpd="sng" w="38100">
            <a:solidFill>
              <a:srgbClr val="E06666"/>
            </a:solidFill>
            <a:prstDash val="solid"/>
            <a:round/>
            <a:headEnd len="med" w="med" type="none"/>
            <a:tailEnd len="med" w="med" type="none"/>
          </a:ln>
        </p:spPr>
      </p:cxnSp>
      <p:cxnSp>
        <p:nvCxnSpPr>
          <p:cNvPr id="445" name="Google Shape;445;p3"/>
          <p:cNvCxnSpPr/>
          <p:nvPr/>
        </p:nvCxnSpPr>
        <p:spPr>
          <a:xfrm>
            <a:off x="9929275" y="1453600"/>
            <a:ext cx="29700" cy="4188900"/>
          </a:xfrm>
          <a:prstGeom prst="straightConnector1">
            <a:avLst/>
          </a:prstGeom>
          <a:noFill/>
          <a:ln cap="flat" cmpd="sng" w="38100">
            <a:solidFill>
              <a:srgbClr val="E06666"/>
            </a:solidFill>
            <a:prstDash val="solid"/>
            <a:round/>
            <a:headEnd len="med" w="med" type="none"/>
            <a:tailEnd len="med" w="med" type="none"/>
          </a:ln>
        </p:spPr>
      </p:cxnSp>
      <p:cxnSp>
        <p:nvCxnSpPr>
          <p:cNvPr id="446" name="Google Shape;446;p3"/>
          <p:cNvCxnSpPr>
            <a:endCxn id="416" idx="0"/>
          </p:cNvCxnSpPr>
          <p:nvPr/>
        </p:nvCxnSpPr>
        <p:spPr>
          <a:xfrm flipH="1" rot="10800000">
            <a:off x="9932740" y="5651657"/>
            <a:ext cx="991500" cy="8100"/>
          </a:xfrm>
          <a:prstGeom prst="straightConnector1">
            <a:avLst/>
          </a:prstGeom>
          <a:noFill/>
          <a:ln cap="flat" cmpd="sng" w="38100">
            <a:solidFill>
              <a:srgbClr val="E06666"/>
            </a:solidFill>
            <a:prstDash val="solid"/>
            <a:round/>
            <a:headEnd len="med" w="med" type="none"/>
            <a:tailEnd len="med" w="med" type="none"/>
          </a:ln>
        </p:spPr>
      </p:cxnSp>
      <p:cxnSp>
        <p:nvCxnSpPr>
          <p:cNvPr id="447" name="Google Shape;447;p3"/>
          <p:cNvCxnSpPr/>
          <p:nvPr/>
        </p:nvCxnSpPr>
        <p:spPr>
          <a:xfrm flipH="1" rot="10800000">
            <a:off x="9958925" y="3068400"/>
            <a:ext cx="965400" cy="23700"/>
          </a:xfrm>
          <a:prstGeom prst="straightConnector1">
            <a:avLst/>
          </a:prstGeom>
          <a:noFill/>
          <a:ln cap="flat" cmpd="sng" w="38100">
            <a:solidFill>
              <a:srgbClr val="E06666"/>
            </a:solidFill>
            <a:prstDash val="solid"/>
            <a:round/>
            <a:headEnd len="med" w="med" type="none"/>
            <a:tailEnd len="med" w="med" type="none"/>
          </a:ln>
        </p:spPr>
      </p:cxnSp>
      <p:sp>
        <p:nvSpPr>
          <p:cNvPr id="448" name="Google Shape;448;p3"/>
          <p:cNvSpPr txBox="1"/>
          <p:nvPr/>
        </p:nvSpPr>
        <p:spPr>
          <a:xfrm>
            <a:off x="6851825" y="1072625"/>
            <a:ext cx="16608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rPr>
              <a:t>GPIO</a:t>
            </a:r>
            <a:endParaRPr sz="1600">
              <a:solidFill>
                <a:schemeClr val="dk1"/>
              </a:solidFill>
            </a:endParaRPr>
          </a:p>
        </p:txBody>
      </p:sp>
      <p:sp>
        <p:nvSpPr>
          <p:cNvPr id="449" name="Google Shape;449;p3"/>
          <p:cNvSpPr txBox="1"/>
          <p:nvPr/>
        </p:nvSpPr>
        <p:spPr>
          <a:xfrm>
            <a:off x="6949700" y="1972450"/>
            <a:ext cx="2477700" cy="1002000"/>
          </a:xfrm>
          <a:prstGeom prst="rect">
            <a:avLst/>
          </a:prstGeom>
          <a:noFill/>
          <a:ln cap="flat" cmpd="sng" w="3810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1"/>
                </a:solidFill>
              </a:rPr>
              <a:t>Note</a:t>
            </a:r>
            <a:r>
              <a:rPr lang="en-US" sz="1200">
                <a:solidFill>
                  <a:schemeClr val="dk1"/>
                </a:solidFill>
              </a:rPr>
              <a:t>: </a:t>
            </a:r>
            <a:r>
              <a:rPr lang="en-US" sz="1200">
                <a:solidFill>
                  <a:schemeClr val="dk1"/>
                </a:solidFill>
              </a:rPr>
              <a:t>Similar</a:t>
            </a:r>
            <a:r>
              <a:rPr lang="en-US" sz="1200">
                <a:solidFill>
                  <a:schemeClr val="dk1"/>
                </a:solidFill>
              </a:rPr>
              <a:t> connections are </a:t>
            </a:r>
            <a:r>
              <a:rPr lang="en-US" sz="1200">
                <a:solidFill>
                  <a:schemeClr val="dk1"/>
                </a:solidFill>
              </a:rPr>
              <a:t>shown</a:t>
            </a:r>
            <a:r>
              <a:rPr lang="en-US" sz="1200">
                <a:solidFill>
                  <a:schemeClr val="dk1"/>
                </a:solidFill>
              </a:rPr>
              <a:t> in matching colors. Actual connections will not be run like this in final implementation</a:t>
            </a:r>
            <a:endParaRPr sz="1200">
              <a:solidFill>
                <a:schemeClr val="dk1"/>
              </a:solidFill>
            </a:endParaRPr>
          </a:p>
        </p:txBody>
      </p:sp>
      <p:pic>
        <p:nvPicPr>
          <p:cNvPr id="450" name="Google Shape;450;p3"/>
          <p:cNvPicPr preferRelativeResize="0"/>
          <p:nvPr/>
        </p:nvPicPr>
        <p:blipFill>
          <a:blip r:embed="rId8">
            <a:alphaModFix/>
          </a:blip>
          <a:stretch>
            <a:fillRect/>
          </a:stretch>
        </p:blipFill>
        <p:spPr>
          <a:xfrm>
            <a:off x="11450" y="2959055"/>
            <a:ext cx="1865400" cy="1286483"/>
          </a:xfrm>
          <a:prstGeom prst="rect">
            <a:avLst/>
          </a:prstGeom>
          <a:noFill/>
          <a:ln>
            <a:noFill/>
          </a:ln>
        </p:spPr>
      </p:pic>
      <p:cxnSp>
        <p:nvCxnSpPr>
          <p:cNvPr id="451" name="Google Shape;451;p3"/>
          <p:cNvCxnSpPr/>
          <p:nvPr/>
        </p:nvCxnSpPr>
        <p:spPr>
          <a:xfrm rot="10800000">
            <a:off x="653100" y="1912825"/>
            <a:ext cx="0" cy="885600"/>
          </a:xfrm>
          <a:prstGeom prst="straightConnector1">
            <a:avLst/>
          </a:prstGeom>
          <a:noFill/>
          <a:ln cap="flat" cmpd="sng" w="38100">
            <a:solidFill>
              <a:schemeClr val="dk2"/>
            </a:solidFill>
            <a:prstDash val="solid"/>
            <a:round/>
            <a:headEnd len="med" w="med" type="none"/>
            <a:tailEnd len="med" w="med" type="none"/>
          </a:ln>
        </p:spPr>
      </p:cxnSp>
      <p:cxnSp>
        <p:nvCxnSpPr>
          <p:cNvPr id="452" name="Google Shape;452;p3"/>
          <p:cNvCxnSpPr/>
          <p:nvPr/>
        </p:nvCxnSpPr>
        <p:spPr>
          <a:xfrm flipH="1" rot="10800000">
            <a:off x="653100" y="1922500"/>
            <a:ext cx="893100" cy="15000"/>
          </a:xfrm>
          <a:prstGeom prst="straightConnector1">
            <a:avLst/>
          </a:prstGeom>
          <a:noFill/>
          <a:ln cap="flat" cmpd="sng" w="38100">
            <a:solidFill>
              <a:schemeClr val="dk2"/>
            </a:solidFill>
            <a:prstDash val="solid"/>
            <a:round/>
            <a:headEnd len="med" w="med" type="none"/>
            <a:tailEnd len="med" w="med" type="none"/>
          </a:ln>
        </p:spPr>
      </p:cxnSp>
      <p:sp>
        <p:nvSpPr>
          <p:cNvPr id="453" name="Google Shape;453;p3"/>
          <p:cNvSpPr txBox="1"/>
          <p:nvPr/>
        </p:nvSpPr>
        <p:spPr>
          <a:xfrm>
            <a:off x="269250" y="1579200"/>
            <a:ext cx="16608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600">
                <a:solidFill>
                  <a:schemeClr val="dk1"/>
                </a:solidFill>
              </a:rPr>
              <a:t>DATA</a:t>
            </a:r>
            <a:endParaRPr sz="16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331beec58c0_0_97"/>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Power Block Diagram</a:t>
            </a:r>
            <a:endParaRPr/>
          </a:p>
        </p:txBody>
      </p:sp>
      <p:grpSp>
        <p:nvGrpSpPr>
          <p:cNvPr id="459" name="Google Shape;459;g331beec58c0_0_97"/>
          <p:cNvGrpSpPr/>
          <p:nvPr/>
        </p:nvGrpSpPr>
        <p:grpSpPr>
          <a:xfrm>
            <a:off x="7571023" y="3223525"/>
            <a:ext cx="1331775" cy="1043307"/>
            <a:chOff x="8927398" y="4624775"/>
            <a:chExt cx="1331775" cy="1043307"/>
          </a:xfrm>
        </p:grpSpPr>
        <p:pic>
          <p:nvPicPr>
            <p:cNvPr id="460" name="Google Shape;460;g331beec58c0_0_97"/>
            <p:cNvPicPr preferRelativeResize="0"/>
            <p:nvPr/>
          </p:nvPicPr>
          <p:blipFill>
            <a:blip r:embed="rId3">
              <a:alphaModFix/>
            </a:blip>
            <a:stretch>
              <a:fillRect/>
            </a:stretch>
          </p:blipFill>
          <p:spPr>
            <a:xfrm rot="5400000">
              <a:off x="9100685" y="4451488"/>
              <a:ext cx="985202" cy="1331775"/>
            </a:xfrm>
            <a:prstGeom prst="rect">
              <a:avLst/>
            </a:prstGeom>
            <a:noFill/>
            <a:ln>
              <a:noFill/>
            </a:ln>
          </p:spPr>
        </p:pic>
        <p:sp>
          <p:nvSpPr>
            <p:cNvPr id="461" name="Google Shape;461;g331beec58c0_0_97"/>
            <p:cNvSpPr txBox="1"/>
            <p:nvPr/>
          </p:nvSpPr>
          <p:spPr>
            <a:xfrm>
              <a:off x="8927427" y="543168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1218GE‑N20</a:t>
              </a:r>
              <a:endParaRPr sz="1200">
                <a:solidFill>
                  <a:schemeClr val="dk1"/>
                </a:solidFill>
              </a:endParaRPr>
            </a:p>
          </p:txBody>
        </p:sp>
      </p:grpSp>
      <p:grpSp>
        <p:nvGrpSpPr>
          <p:cNvPr id="462" name="Google Shape;462;g331beec58c0_0_97"/>
          <p:cNvGrpSpPr/>
          <p:nvPr/>
        </p:nvGrpSpPr>
        <p:grpSpPr>
          <a:xfrm>
            <a:off x="10258390" y="3639575"/>
            <a:ext cx="1331700" cy="2248482"/>
            <a:chOff x="5743015" y="3751950"/>
            <a:chExt cx="1331700" cy="2248482"/>
          </a:xfrm>
        </p:grpSpPr>
        <p:pic>
          <p:nvPicPr>
            <p:cNvPr id="463" name="Google Shape;463;g331beec58c0_0_97"/>
            <p:cNvPicPr preferRelativeResize="0"/>
            <p:nvPr/>
          </p:nvPicPr>
          <p:blipFill>
            <a:blip r:embed="rId4">
              <a:alphaModFix/>
            </a:blip>
            <a:stretch>
              <a:fillRect/>
            </a:stretch>
          </p:blipFill>
          <p:spPr>
            <a:xfrm>
              <a:off x="6292525" y="3751950"/>
              <a:ext cx="232675" cy="2012075"/>
            </a:xfrm>
            <a:prstGeom prst="rect">
              <a:avLst/>
            </a:prstGeom>
            <a:noFill/>
            <a:ln>
              <a:noFill/>
            </a:ln>
          </p:spPr>
        </p:pic>
        <p:sp>
          <p:nvSpPr>
            <p:cNvPr id="464" name="Google Shape;464;g331beec58c0_0_97"/>
            <p:cNvSpPr txBox="1"/>
            <p:nvPr/>
          </p:nvSpPr>
          <p:spPr>
            <a:xfrm>
              <a:off x="5743015" y="576403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ZD10-100</a:t>
              </a:r>
              <a:endParaRPr sz="1200">
                <a:solidFill>
                  <a:schemeClr val="dk1"/>
                </a:solidFill>
              </a:endParaRPr>
            </a:p>
          </p:txBody>
        </p:sp>
      </p:grpSp>
      <p:grpSp>
        <p:nvGrpSpPr>
          <p:cNvPr id="465" name="Google Shape;465;g331beec58c0_0_97"/>
          <p:cNvGrpSpPr/>
          <p:nvPr/>
        </p:nvGrpSpPr>
        <p:grpSpPr>
          <a:xfrm>
            <a:off x="1520313" y="4373863"/>
            <a:ext cx="1809930" cy="1145400"/>
            <a:chOff x="2146775" y="4573625"/>
            <a:chExt cx="1809930" cy="1145400"/>
          </a:xfrm>
        </p:grpSpPr>
        <p:pic>
          <p:nvPicPr>
            <p:cNvPr id="466" name="Google Shape;466;g331beec58c0_0_97"/>
            <p:cNvPicPr preferRelativeResize="0"/>
            <p:nvPr/>
          </p:nvPicPr>
          <p:blipFill>
            <a:blip r:embed="rId5">
              <a:alphaModFix/>
            </a:blip>
            <a:stretch>
              <a:fillRect/>
            </a:stretch>
          </p:blipFill>
          <p:spPr>
            <a:xfrm>
              <a:off x="2146775" y="4573625"/>
              <a:ext cx="1809930" cy="985200"/>
            </a:xfrm>
            <a:prstGeom prst="rect">
              <a:avLst/>
            </a:prstGeom>
            <a:noFill/>
            <a:ln>
              <a:noFill/>
            </a:ln>
          </p:spPr>
        </p:pic>
        <p:sp>
          <p:nvSpPr>
            <p:cNvPr id="467" name="Google Shape;467;g331beec58c0_0_97"/>
            <p:cNvSpPr txBox="1"/>
            <p:nvPr/>
          </p:nvSpPr>
          <p:spPr>
            <a:xfrm>
              <a:off x="2234090" y="5482625"/>
              <a:ext cx="16353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HiLetGo Step-down</a:t>
              </a:r>
              <a:endParaRPr sz="1200">
                <a:solidFill>
                  <a:schemeClr val="dk1"/>
                </a:solidFill>
              </a:endParaRPr>
            </a:p>
          </p:txBody>
        </p:sp>
      </p:grpSp>
      <p:grpSp>
        <p:nvGrpSpPr>
          <p:cNvPr id="468" name="Google Shape;468;g331beec58c0_0_97"/>
          <p:cNvGrpSpPr/>
          <p:nvPr/>
        </p:nvGrpSpPr>
        <p:grpSpPr>
          <a:xfrm>
            <a:off x="5450102" y="3113530"/>
            <a:ext cx="1331700" cy="1263290"/>
            <a:chOff x="10259177" y="3110592"/>
            <a:chExt cx="1331700" cy="1263290"/>
          </a:xfrm>
        </p:grpSpPr>
        <p:pic>
          <p:nvPicPr>
            <p:cNvPr id="469" name="Google Shape;469;g331beec58c0_0_97"/>
            <p:cNvPicPr preferRelativeResize="0"/>
            <p:nvPr/>
          </p:nvPicPr>
          <p:blipFill>
            <a:blip r:embed="rId6">
              <a:alphaModFix/>
            </a:blip>
            <a:stretch>
              <a:fillRect/>
            </a:stretch>
          </p:blipFill>
          <p:spPr>
            <a:xfrm>
              <a:off x="10327350" y="3110592"/>
              <a:ext cx="1195375" cy="1124550"/>
            </a:xfrm>
            <a:prstGeom prst="rect">
              <a:avLst/>
            </a:prstGeom>
            <a:noFill/>
            <a:ln>
              <a:noFill/>
            </a:ln>
          </p:spPr>
        </p:pic>
        <p:sp>
          <p:nvSpPr>
            <p:cNvPr id="470" name="Google Shape;470;g331beec58c0_0_97"/>
            <p:cNvSpPr txBox="1"/>
            <p:nvPr/>
          </p:nvSpPr>
          <p:spPr>
            <a:xfrm>
              <a:off x="10259177" y="413748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A4988</a:t>
              </a:r>
              <a:endParaRPr sz="1200">
                <a:solidFill>
                  <a:schemeClr val="dk1"/>
                </a:solidFill>
              </a:endParaRPr>
            </a:p>
          </p:txBody>
        </p:sp>
      </p:grpSp>
      <p:grpSp>
        <p:nvGrpSpPr>
          <p:cNvPr id="471" name="Google Shape;471;g331beec58c0_0_97"/>
          <p:cNvGrpSpPr/>
          <p:nvPr/>
        </p:nvGrpSpPr>
        <p:grpSpPr>
          <a:xfrm>
            <a:off x="1464850" y="1427925"/>
            <a:ext cx="1865407" cy="1402800"/>
            <a:chOff x="1827975" y="3010150"/>
            <a:chExt cx="1865407" cy="1402800"/>
          </a:xfrm>
        </p:grpSpPr>
        <p:pic>
          <p:nvPicPr>
            <p:cNvPr id="472" name="Google Shape;472;g331beec58c0_0_97"/>
            <p:cNvPicPr preferRelativeResize="0"/>
            <p:nvPr/>
          </p:nvPicPr>
          <p:blipFill>
            <a:blip r:embed="rId7">
              <a:alphaModFix/>
            </a:blip>
            <a:stretch>
              <a:fillRect/>
            </a:stretch>
          </p:blipFill>
          <p:spPr>
            <a:xfrm>
              <a:off x="1827975" y="3010150"/>
              <a:ext cx="1865407" cy="1166400"/>
            </a:xfrm>
            <a:prstGeom prst="rect">
              <a:avLst/>
            </a:prstGeom>
            <a:noFill/>
            <a:ln>
              <a:noFill/>
            </a:ln>
          </p:spPr>
        </p:pic>
        <p:sp>
          <p:nvSpPr>
            <p:cNvPr id="473" name="Google Shape;473;g331beec58c0_0_97"/>
            <p:cNvSpPr txBox="1"/>
            <p:nvPr/>
          </p:nvSpPr>
          <p:spPr>
            <a:xfrm>
              <a:off x="1943015" y="4176550"/>
              <a:ext cx="16353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PocketBeagle</a:t>
              </a:r>
              <a:endParaRPr sz="1200">
                <a:solidFill>
                  <a:schemeClr val="dk1"/>
                </a:solidFill>
              </a:endParaRPr>
            </a:p>
          </p:txBody>
        </p:sp>
      </p:grpSp>
      <p:grpSp>
        <p:nvGrpSpPr>
          <p:cNvPr id="474" name="Google Shape;474;g331beec58c0_0_97"/>
          <p:cNvGrpSpPr/>
          <p:nvPr/>
        </p:nvGrpSpPr>
        <p:grpSpPr>
          <a:xfrm>
            <a:off x="10258390" y="1072625"/>
            <a:ext cx="1331700" cy="2248482"/>
            <a:chOff x="5743015" y="3751950"/>
            <a:chExt cx="1331700" cy="2248482"/>
          </a:xfrm>
        </p:grpSpPr>
        <p:pic>
          <p:nvPicPr>
            <p:cNvPr id="475" name="Google Shape;475;g331beec58c0_0_97"/>
            <p:cNvPicPr preferRelativeResize="0"/>
            <p:nvPr/>
          </p:nvPicPr>
          <p:blipFill>
            <a:blip r:embed="rId4">
              <a:alphaModFix/>
            </a:blip>
            <a:stretch>
              <a:fillRect/>
            </a:stretch>
          </p:blipFill>
          <p:spPr>
            <a:xfrm>
              <a:off x="6292525" y="3751950"/>
              <a:ext cx="232675" cy="2012075"/>
            </a:xfrm>
            <a:prstGeom prst="rect">
              <a:avLst/>
            </a:prstGeom>
            <a:noFill/>
            <a:ln>
              <a:noFill/>
            </a:ln>
          </p:spPr>
        </p:pic>
        <p:sp>
          <p:nvSpPr>
            <p:cNvPr id="476" name="Google Shape;476;g331beec58c0_0_97"/>
            <p:cNvSpPr txBox="1"/>
            <p:nvPr/>
          </p:nvSpPr>
          <p:spPr>
            <a:xfrm>
              <a:off x="5743015" y="576403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ZD10-100</a:t>
              </a:r>
              <a:endParaRPr sz="1200">
                <a:solidFill>
                  <a:schemeClr val="dk1"/>
                </a:solidFill>
              </a:endParaRPr>
            </a:p>
          </p:txBody>
        </p:sp>
      </p:grpSp>
      <p:grpSp>
        <p:nvGrpSpPr>
          <p:cNvPr id="477" name="Google Shape;477;g331beec58c0_0_97"/>
          <p:cNvGrpSpPr/>
          <p:nvPr/>
        </p:nvGrpSpPr>
        <p:grpSpPr>
          <a:xfrm>
            <a:off x="5450102" y="4624767"/>
            <a:ext cx="1331700" cy="1263290"/>
            <a:chOff x="10259177" y="3110592"/>
            <a:chExt cx="1331700" cy="1263290"/>
          </a:xfrm>
        </p:grpSpPr>
        <p:pic>
          <p:nvPicPr>
            <p:cNvPr id="478" name="Google Shape;478;g331beec58c0_0_97"/>
            <p:cNvPicPr preferRelativeResize="0"/>
            <p:nvPr/>
          </p:nvPicPr>
          <p:blipFill>
            <a:blip r:embed="rId6">
              <a:alphaModFix/>
            </a:blip>
            <a:stretch>
              <a:fillRect/>
            </a:stretch>
          </p:blipFill>
          <p:spPr>
            <a:xfrm>
              <a:off x="10327350" y="3110592"/>
              <a:ext cx="1195375" cy="1124550"/>
            </a:xfrm>
            <a:prstGeom prst="rect">
              <a:avLst/>
            </a:prstGeom>
            <a:noFill/>
            <a:ln>
              <a:noFill/>
            </a:ln>
          </p:spPr>
        </p:pic>
        <p:sp>
          <p:nvSpPr>
            <p:cNvPr id="479" name="Google Shape;479;g331beec58c0_0_97"/>
            <p:cNvSpPr txBox="1"/>
            <p:nvPr/>
          </p:nvSpPr>
          <p:spPr>
            <a:xfrm>
              <a:off x="10259177" y="413748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A4988</a:t>
              </a:r>
              <a:endParaRPr sz="1200">
                <a:solidFill>
                  <a:schemeClr val="dk1"/>
                </a:solidFill>
              </a:endParaRPr>
            </a:p>
          </p:txBody>
        </p:sp>
      </p:grpSp>
      <p:grpSp>
        <p:nvGrpSpPr>
          <p:cNvPr id="480" name="Google Shape;480;g331beec58c0_0_97"/>
          <p:cNvGrpSpPr/>
          <p:nvPr/>
        </p:nvGrpSpPr>
        <p:grpSpPr>
          <a:xfrm>
            <a:off x="7571023" y="4734763"/>
            <a:ext cx="1331775" cy="1043307"/>
            <a:chOff x="8927398" y="4624775"/>
            <a:chExt cx="1331775" cy="1043307"/>
          </a:xfrm>
        </p:grpSpPr>
        <p:pic>
          <p:nvPicPr>
            <p:cNvPr id="481" name="Google Shape;481;g331beec58c0_0_97"/>
            <p:cNvPicPr preferRelativeResize="0"/>
            <p:nvPr/>
          </p:nvPicPr>
          <p:blipFill>
            <a:blip r:embed="rId3">
              <a:alphaModFix/>
            </a:blip>
            <a:stretch>
              <a:fillRect/>
            </a:stretch>
          </p:blipFill>
          <p:spPr>
            <a:xfrm rot="5400000">
              <a:off x="9100685" y="4451488"/>
              <a:ext cx="985202" cy="1331775"/>
            </a:xfrm>
            <a:prstGeom prst="rect">
              <a:avLst/>
            </a:prstGeom>
            <a:noFill/>
            <a:ln>
              <a:noFill/>
            </a:ln>
          </p:spPr>
        </p:pic>
        <p:sp>
          <p:nvSpPr>
            <p:cNvPr id="482" name="Google Shape;482;g331beec58c0_0_97"/>
            <p:cNvSpPr txBox="1"/>
            <p:nvPr/>
          </p:nvSpPr>
          <p:spPr>
            <a:xfrm>
              <a:off x="8927427" y="5431682"/>
              <a:ext cx="1331700" cy="23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1218GE‑N20</a:t>
              </a:r>
              <a:endParaRPr sz="1200">
                <a:solidFill>
                  <a:schemeClr val="dk1"/>
                </a:solidFill>
              </a:endParaRPr>
            </a:p>
          </p:txBody>
        </p:sp>
      </p:grpSp>
      <p:cxnSp>
        <p:nvCxnSpPr>
          <p:cNvPr id="483" name="Google Shape;483;g331beec58c0_0_97"/>
          <p:cNvCxnSpPr>
            <a:stCxn id="472" idx="3"/>
          </p:cNvCxnSpPr>
          <p:nvPr/>
        </p:nvCxnSpPr>
        <p:spPr>
          <a:xfrm flipH="1" rot="10800000">
            <a:off x="3330257" y="1987425"/>
            <a:ext cx="2802900" cy="23700"/>
          </a:xfrm>
          <a:prstGeom prst="straightConnector1">
            <a:avLst/>
          </a:prstGeom>
          <a:noFill/>
          <a:ln cap="flat" cmpd="sng" w="38100">
            <a:solidFill>
              <a:srgbClr val="E06666"/>
            </a:solidFill>
            <a:prstDash val="solid"/>
            <a:round/>
            <a:headEnd len="med" w="med" type="none"/>
            <a:tailEnd len="med" w="med" type="none"/>
          </a:ln>
        </p:spPr>
      </p:cxnSp>
      <p:cxnSp>
        <p:nvCxnSpPr>
          <p:cNvPr id="484" name="Google Shape;484;g331beec58c0_0_97"/>
          <p:cNvCxnSpPr>
            <a:endCxn id="469" idx="0"/>
          </p:cNvCxnSpPr>
          <p:nvPr/>
        </p:nvCxnSpPr>
        <p:spPr>
          <a:xfrm flipH="1">
            <a:off x="6115963" y="1979830"/>
            <a:ext cx="9900" cy="1133700"/>
          </a:xfrm>
          <a:prstGeom prst="straightConnector1">
            <a:avLst/>
          </a:prstGeom>
          <a:noFill/>
          <a:ln cap="flat" cmpd="sng" w="38100">
            <a:solidFill>
              <a:srgbClr val="E06666"/>
            </a:solidFill>
            <a:prstDash val="solid"/>
            <a:round/>
            <a:headEnd len="med" w="med" type="none"/>
            <a:tailEnd len="med" w="med" type="none"/>
          </a:ln>
        </p:spPr>
      </p:cxnSp>
      <p:cxnSp>
        <p:nvCxnSpPr>
          <p:cNvPr id="485" name="Google Shape;485;g331beec58c0_0_97"/>
          <p:cNvCxnSpPr/>
          <p:nvPr/>
        </p:nvCxnSpPr>
        <p:spPr>
          <a:xfrm flipH="1">
            <a:off x="4405925" y="2002225"/>
            <a:ext cx="14700" cy="2654100"/>
          </a:xfrm>
          <a:prstGeom prst="straightConnector1">
            <a:avLst/>
          </a:prstGeom>
          <a:noFill/>
          <a:ln cap="flat" cmpd="sng" w="38100">
            <a:solidFill>
              <a:srgbClr val="E06666"/>
            </a:solidFill>
            <a:prstDash val="solid"/>
            <a:round/>
            <a:headEnd len="med" w="med" type="none"/>
            <a:tailEnd len="med" w="med" type="none"/>
          </a:ln>
        </p:spPr>
      </p:cxnSp>
      <p:cxnSp>
        <p:nvCxnSpPr>
          <p:cNvPr id="486" name="Google Shape;486;g331beec58c0_0_97"/>
          <p:cNvCxnSpPr>
            <a:endCxn id="478" idx="0"/>
          </p:cNvCxnSpPr>
          <p:nvPr/>
        </p:nvCxnSpPr>
        <p:spPr>
          <a:xfrm flipH="1" rot="10800000">
            <a:off x="4390963" y="4624767"/>
            <a:ext cx="1725000" cy="9600"/>
          </a:xfrm>
          <a:prstGeom prst="straightConnector1">
            <a:avLst/>
          </a:prstGeom>
          <a:noFill/>
          <a:ln cap="flat" cmpd="sng" w="38100">
            <a:solidFill>
              <a:srgbClr val="E06666"/>
            </a:solidFill>
            <a:prstDash val="solid"/>
            <a:round/>
            <a:headEnd len="med" w="med" type="none"/>
            <a:tailEnd len="med" w="med" type="none"/>
          </a:ln>
        </p:spPr>
      </p:cxnSp>
      <p:sp>
        <p:nvSpPr>
          <p:cNvPr id="487" name="Google Shape;487;g331beec58c0_0_97"/>
          <p:cNvSpPr txBox="1"/>
          <p:nvPr/>
        </p:nvSpPr>
        <p:spPr>
          <a:xfrm>
            <a:off x="4154275" y="1605575"/>
            <a:ext cx="1961700" cy="22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chemeClr val="dk1"/>
                </a:solidFill>
              </a:rPr>
              <a:t>3.3V/8mA (Logic)</a:t>
            </a:r>
            <a:endParaRPr sz="1200">
              <a:solidFill>
                <a:schemeClr val="dk1"/>
              </a:solidFill>
            </a:endParaRPr>
          </a:p>
        </p:txBody>
      </p:sp>
      <p:cxnSp>
        <p:nvCxnSpPr>
          <p:cNvPr id="488" name="Google Shape;488;g331beec58c0_0_97"/>
          <p:cNvCxnSpPr/>
          <p:nvPr/>
        </p:nvCxnSpPr>
        <p:spPr>
          <a:xfrm rot="10800000">
            <a:off x="6705600" y="5348300"/>
            <a:ext cx="849000" cy="5100"/>
          </a:xfrm>
          <a:prstGeom prst="straightConnector1">
            <a:avLst/>
          </a:prstGeom>
          <a:noFill/>
          <a:ln cap="flat" cmpd="sng" w="38100">
            <a:solidFill>
              <a:schemeClr val="dk2"/>
            </a:solidFill>
            <a:prstDash val="solid"/>
            <a:round/>
            <a:headEnd len="med" w="med" type="none"/>
            <a:tailEnd len="med" w="med" type="none"/>
          </a:ln>
        </p:spPr>
      </p:cxnSp>
      <p:cxnSp>
        <p:nvCxnSpPr>
          <p:cNvPr id="489" name="Google Shape;489;g331beec58c0_0_97"/>
          <p:cNvCxnSpPr/>
          <p:nvPr/>
        </p:nvCxnSpPr>
        <p:spPr>
          <a:xfrm rot="10800000">
            <a:off x="6722025" y="3802875"/>
            <a:ext cx="849000" cy="5100"/>
          </a:xfrm>
          <a:prstGeom prst="straightConnector1">
            <a:avLst/>
          </a:prstGeom>
          <a:noFill/>
          <a:ln cap="flat" cmpd="sng" w="38100">
            <a:solidFill>
              <a:schemeClr val="dk2"/>
            </a:solidFill>
            <a:prstDash val="solid"/>
            <a:round/>
            <a:headEnd len="med" w="med" type="none"/>
            <a:tailEnd len="med" w="med" type="none"/>
          </a:ln>
        </p:spPr>
      </p:cxnSp>
      <p:sp>
        <p:nvSpPr>
          <p:cNvPr id="490" name="Google Shape;490;g331beec58c0_0_97"/>
          <p:cNvSpPr txBox="1"/>
          <p:nvPr/>
        </p:nvSpPr>
        <p:spPr>
          <a:xfrm>
            <a:off x="6679200" y="3436900"/>
            <a:ext cx="9915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5V/0.4mA</a:t>
            </a:r>
            <a:endParaRPr sz="1200">
              <a:solidFill>
                <a:schemeClr val="dk1"/>
              </a:solidFill>
            </a:endParaRPr>
          </a:p>
        </p:txBody>
      </p:sp>
      <p:cxnSp>
        <p:nvCxnSpPr>
          <p:cNvPr id="491" name="Google Shape;491;g331beec58c0_0_97"/>
          <p:cNvCxnSpPr>
            <a:stCxn id="472" idx="0"/>
          </p:cNvCxnSpPr>
          <p:nvPr/>
        </p:nvCxnSpPr>
        <p:spPr>
          <a:xfrm>
            <a:off x="2397553" y="1427925"/>
            <a:ext cx="7561500" cy="3300"/>
          </a:xfrm>
          <a:prstGeom prst="straightConnector1">
            <a:avLst/>
          </a:prstGeom>
          <a:noFill/>
          <a:ln cap="flat" cmpd="sng" w="38100">
            <a:solidFill>
              <a:srgbClr val="E06666"/>
            </a:solidFill>
            <a:prstDash val="solid"/>
            <a:round/>
            <a:headEnd len="med" w="med" type="none"/>
            <a:tailEnd len="med" w="med" type="none"/>
          </a:ln>
        </p:spPr>
      </p:cxnSp>
      <p:cxnSp>
        <p:nvCxnSpPr>
          <p:cNvPr id="492" name="Google Shape;492;g331beec58c0_0_97"/>
          <p:cNvCxnSpPr/>
          <p:nvPr/>
        </p:nvCxnSpPr>
        <p:spPr>
          <a:xfrm>
            <a:off x="9929275" y="1453600"/>
            <a:ext cx="29700" cy="4188900"/>
          </a:xfrm>
          <a:prstGeom prst="straightConnector1">
            <a:avLst/>
          </a:prstGeom>
          <a:noFill/>
          <a:ln cap="flat" cmpd="sng" w="38100">
            <a:solidFill>
              <a:srgbClr val="E06666"/>
            </a:solidFill>
            <a:prstDash val="solid"/>
            <a:round/>
            <a:headEnd len="med" w="med" type="none"/>
            <a:tailEnd len="med" w="med" type="none"/>
          </a:ln>
        </p:spPr>
      </p:cxnSp>
      <p:cxnSp>
        <p:nvCxnSpPr>
          <p:cNvPr id="493" name="Google Shape;493;g331beec58c0_0_97"/>
          <p:cNvCxnSpPr>
            <a:endCxn id="464" idx="0"/>
          </p:cNvCxnSpPr>
          <p:nvPr/>
        </p:nvCxnSpPr>
        <p:spPr>
          <a:xfrm flipH="1" rot="10800000">
            <a:off x="9932740" y="5651657"/>
            <a:ext cx="991500" cy="8100"/>
          </a:xfrm>
          <a:prstGeom prst="straightConnector1">
            <a:avLst/>
          </a:prstGeom>
          <a:noFill/>
          <a:ln cap="flat" cmpd="sng" w="38100">
            <a:solidFill>
              <a:srgbClr val="E06666"/>
            </a:solidFill>
            <a:prstDash val="solid"/>
            <a:round/>
            <a:headEnd len="med" w="med" type="none"/>
            <a:tailEnd len="med" w="med" type="none"/>
          </a:ln>
        </p:spPr>
      </p:cxnSp>
      <p:cxnSp>
        <p:nvCxnSpPr>
          <p:cNvPr id="494" name="Google Shape;494;g331beec58c0_0_97"/>
          <p:cNvCxnSpPr/>
          <p:nvPr/>
        </p:nvCxnSpPr>
        <p:spPr>
          <a:xfrm flipH="1" rot="10800000">
            <a:off x="9958925" y="3068400"/>
            <a:ext cx="965400" cy="23700"/>
          </a:xfrm>
          <a:prstGeom prst="straightConnector1">
            <a:avLst/>
          </a:prstGeom>
          <a:noFill/>
          <a:ln cap="flat" cmpd="sng" w="38100">
            <a:solidFill>
              <a:srgbClr val="E06666"/>
            </a:solidFill>
            <a:prstDash val="solid"/>
            <a:round/>
            <a:headEnd len="med" w="med" type="none"/>
            <a:tailEnd len="med" w="med" type="none"/>
          </a:ln>
        </p:spPr>
      </p:cxnSp>
      <p:sp>
        <p:nvSpPr>
          <p:cNvPr id="495" name="Google Shape;495;g331beec58c0_0_97"/>
          <p:cNvSpPr txBox="1"/>
          <p:nvPr/>
        </p:nvSpPr>
        <p:spPr>
          <a:xfrm>
            <a:off x="6166025" y="1072625"/>
            <a:ext cx="16608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3.3V/10mA</a:t>
            </a:r>
            <a:endParaRPr sz="1200">
              <a:solidFill>
                <a:schemeClr val="dk1"/>
              </a:solidFill>
            </a:endParaRPr>
          </a:p>
        </p:txBody>
      </p:sp>
      <p:sp>
        <p:nvSpPr>
          <p:cNvPr id="496" name="Google Shape;496;g331beec58c0_0_97"/>
          <p:cNvSpPr txBox="1"/>
          <p:nvPr/>
        </p:nvSpPr>
        <p:spPr>
          <a:xfrm>
            <a:off x="6949700" y="1972450"/>
            <a:ext cx="2477700" cy="1002000"/>
          </a:xfrm>
          <a:prstGeom prst="rect">
            <a:avLst/>
          </a:prstGeom>
          <a:noFill/>
          <a:ln cap="flat" cmpd="sng" w="38100">
            <a:solidFill>
              <a:srgbClr val="B7B7B7"/>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chemeClr val="dk1"/>
                </a:solidFill>
              </a:rPr>
              <a:t>Note</a:t>
            </a:r>
            <a:r>
              <a:rPr lang="en-US" sz="1200">
                <a:solidFill>
                  <a:schemeClr val="dk1"/>
                </a:solidFill>
              </a:rPr>
              <a:t>: Similar connections are shown in matching colors. Actual connections will not be run like this in final implementation</a:t>
            </a:r>
            <a:endParaRPr sz="1200">
              <a:solidFill>
                <a:schemeClr val="dk1"/>
              </a:solidFill>
            </a:endParaRPr>
          </a:p>
        </p:txBody>
      </p:sp>
      <p:cxnSp>
        <p:nvCxnSpPr>
          <p:cNvPr id="497" name="Google Shape;497;g331beec58c0_0_97"/>
          <p:cNvCxnSpPr/>
          <p:nvPr/>
        </p:nvCxnSpPr>
        <p:spPr>
          <a:xfrm flipH="1" rot="10800000">
            <a:off x="3412532" y="5016025"/>
            <a:ext cx="1386600" cy="22200"/>
          </a:xfrm>
          <a:prstGeom prst="straightConnector1">
            <a:avLst/>
          </a:prstGeom>
          <a:noFill/>
          <a:ln cap="flat" cmpd="sng" w="38100">
            <a:solidFill>
              <a:srgbClr val="6D9EEB"/>
            </a:solidFill>
            <a:prstDash val="solid"/>
            <a:round/>
            <a:headEnd len="med" w="med" type="none"/>
            <a:tailEnd len="med" w="med" type="none"/>
          </a:ln>
        </p:spPr>
      </p:cxnSp>
      <p:cxnSp>
        <p:nvCxnSpPr>
          <p:cNvPr id="498" name="Google Shape;498;g331beec58c0_0_97"/>
          <p:cNvCxnSpPr/>
          <p:nvPr/>
        </p:nvCxnSpPr>
        <p:spPr>
          <a:xfrm>
            <a:off x="4757344" y="5014525"/>
            <a:ext cx="877800" cy="0"/>
          </a:xfrm>
          <a:prstGeom prst="straightConnector1">
            <a:avLst/>
          </a:prstGeom>
          <a:noFill/>
          <a:ln cap="flat" cmpd="sng" w="38100">
            <a:solidFill>
              <a:srgbClr val="6D9EEB"/>
            </a:solidFill>
            <a:prstDash val="solid"/>
            <a:round/>
            <a:headEnd len="med" w="med" type="none"/>
            <a:tailEnd len="med" w="med" type="none"/>
          </a:ln>
        </p:spPr>
      </p:cxnSp>
      <p:cxnSp>
        <p:nvCxnSpPr>
          <p:cNvPr id="499" name="Google Shape;499;g331beec58c0_0_97"/>
          <p:cNvCxnSpPr/>
          <p:nvPr/>
        </p:nvCxnSpPr>
        <p:spPr>
          <a:xfrm flipH="1" rot="10800000">
            <a:off x="4835325" y="3441875"/>
            <a:ext cx="11100" cy="1562700"/>
          </a:xfrm>
          <a:prstGeom prst="straightConnector1">
            <a:avLst/>
          </a:prstGeom>
          <a:noFill/>
          <a:ln cap="flat" cmpd="sng" w="38100">
            <a:solidFill>
              <a:srgbClr val="6D9EEB"/>
            </a:solidFill>
            <a:prstDash val="solid"/>
            <a:round/>
            <a:headEnd len="med" w="med" type="none"/>
            <a:tailEnd len="med" w="med" type="none"/>
          </a:ln>
        </p:spPr>
      </p:cxnSp>
      <p:cxnSp>
        <p:nvCxnSpPr>
          <p:cNvPr id="500" name="Google Shape;500;g331beec58c0_0_97"/>
          <p:cNvCxnSpPr/>
          <p:nvPr/>
        </p:nvCxnSpPr>
        <p:spPr>
          <a:xfrm flipH="1">
            <a:off x="4831075" y="3441875"/>
            <a:ext cx="844800" cy="3900"/>
          </a:xfrm>
          <a:prstGeom prst="straightConnector1">
            <a:avLst/>
          </a:prstGeom>
          <a:noFill/>
          <a:ln cap="flat" cmpd="sng" w="38100">
            <a:solidFill>
              <a:srgbClr val="6D9EEB"/>
            </a:solidFill>
            <a:prstDash val="solid"/>
            <a:round/>
            <a:headEnd len="med" w="med" type="none"/>
            <a:tailEnd len="med" w="med" type="none"/>
          </a:ln>
        </p:spPr>
      </p:cxnSp>
      <p:sp>
        <p:nvSpPr>
          <p:cNvPr id="501" name="Google Shape;501;g331beec58c0_0_97"/>
          <p:cNvSpPr txBox="1"/>
          <p:nvPr/>
        </p:nvSpPr>
        <p:spPr>
          <a:xfrm>
            <a:off x="6679200" y="5038225"/>
            <a:ext cx="9915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5V/0.4mA</a:t>
            </a:r>
            <a:endParaRPr sz="1200">
              <a:solidFill>
                <a:schemeClr val="dk1"/>
              </a:solidFill>
            </a:endParaRPr>
          </a:p>
        </p:txBody>
      </p:sp>
      <p:sp>
        <p:nvSpPr>
          <p:cNvPr id="502" name="Google Shape;502;g331beec58c0_0_97"/>
          <p:cNvSpPr txBox="1"/>
          <p:nvPr/>
        </p:nvSpPr>
        <p:spPr>
          <a:xfrm>
            <a:off x="3587038" y="4743350"/>
            <a:ext cx="9915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5V/40mA</a:t>
            </a:r>
            <a:endParaRPr sz="1200">
              <a:solidFill>
                <a:schemeClr val="dk1"/>
              </a:solidFill>
            </a:endParaRPr>
          </a:p>
        </p:txBody>
      </p:sp>
      <p:pic>
        <p:nvPicPr>
          <p:cNvPr id="503" name="Google Shape;503;g331beec58c0_0_97"/>
          <p:cNvPicPr preferRelativeResize="0"/>
          <p:nvPr/>
        </p:nvPicPr>
        <p:blipFill>
          <a:blip r:embed="rId8">
            <a:alphaModFix/>
          </a:blip>
          <a:stretch>
            <a:fillRect/>
          </a:stretch>
        </p:blipFill>
        <p:spPr>
          <a:xfrm>
            <a:off x="11450" y="2959055"/>
            <a:ext cx="1865400" cy="1286483"/>
          </a:xfrm>
          <a:prstGeom prst="rect">
            <a:avLst/>
          </a:prstGeom>
          <a:noFill/>
          <a:ln>
            <a:noFill/>
          </a:ln>
        </p:spPr>
      </p:pic>
      <p:cxnSp>
        <p:nvCxnSpPr>
          <p:cNvPr id="504" name="Google Shape;504;g331beec58c0_0_97"/>
          <p:cNvCxnSpPr/>
          <p:nvPr/>
        </p:nvCxnSpPr>
        <p:spPr>
          <a:xfrm rot="10800000">
            <a:off x="653100" y="1912825"/>
            <a:ext cx="0" cy="885600"/>
          </a:xfrm>
          <a:prstGeom prst="straightConnector1">
            <a:avLst/>
          </a:prstGeom>
          <a:noFill/>
          <a:ln cap="flat" cmpd="sng" w="38100">
            <a:solidFill>
              <a:schemeClr val="dk2"/>
            </a:solidFill>
            <a:prstDash val="solid"/>
            <a:round/>
            <a:headEnd len="med" w="med" type="none"/>
            <a:tailEnd len="med" w="med" type="none"/>
          </a:ln>
        </p:spPr>
      </p:cxnSp>
      <p:cxnSp>
        <p:nvCxnSpPr>
          <p:cNvPr id="505" name="Google Shape;505;g331beec58c0_0_97"/>
          <p:cNvCxnSpPr/>
          <p:nvPr/>
        </p:nvCxnSpPr>
        <p:spPr>
          <a:xfrm rot="10800000">
            <a:off x="611975" y="4411700"/>
            <a:ext cx="0" cy="885600"/>
          </a:xfrm>
          <a:prstGeom prst="straightConnector1">
            <a:avLst/>
          </a:prstGeom>
          <a:noFill/>
          <a:ln cap="flat" cmpd="sng" w="38100">
            <a:solidFill>
              <a:schemeClr val="dk2"/>
            </a:solidFill>
            <a:prstDash val="solid"/>
            <a:round/>
            <a:headEnd len="med" w="med" type="none"/>
            <a:tailEnd len="med" w="med" type="none"/>
          </a:ln>
        </p:spPr>
      </p:cxnSp>
      <p:cxnSp>
        <p:nvCxnSpPr>
          <p:cNvPr id="506" name="Google Shape;506;g331beec58c0_0_97"/>
          <p:cNvCxnSpPr/>
          <p:nvPr/>
        </p:nvCxnSpPr>
        <p:spPr>
          <a:xfrm flipH="1" rot="10800000">
            <a:off x="593675" y="5267075"/>
            <a:ext cx="893100" cy="15000"/>
          </a:xfrm>
          <a:prstGeom prst="straightConnector1">
            <a:avLst/>
          </a:prstGeom>
          <a:noFill/>
          <a:ln cap="flat" cmpd="sng" w="38100">
            <a:solidFill>
              <a:schemeClr val="dk2"/>
            </a:solidFill>
            <a:prstDash val="solid"/>
            <a:round/>
            <a:headEnd len="med" w="med" type="none"/>
            <a:tailEnd len="med" w="med" type="none"/>
          </a:ln>
        </p:spPr>
      </p:cxnSp>
      <p:cxnSp>
        <p:nvCxnSpPr>
          <p:cNvPr id="507" name="Google Shape;507;g331beec58c0_0_97"/>
          <p:cNvCxnSpPr/>
          <p:nvPr/>
        </p:nvCxnSpPr>
        <p:spPr>
          <a:xfrm flipH="1" rot="10800000">
            <a:off x="653100" y="1922500"/>
            <a:ext cx="893100" cy="15000"/>
          </a:xfrm>
          <a:prstGeom prst="straightConnector1">
            <a:avLst/>
          </a:prstGeom>
          <a:noFill/>
          <a:ln cap="flat" cmpd="sng" w="38100">
            <a:solidFill>
              <a:schemeClr val="dk2"/>
            </a:solidFill>
            <a:prstDash val="solid"/>
            <a:round/>
            <a:headEnd len="med" w="med" type="none"/>
            <a:tailEnd len="med" w="med" type="none"/>
          </a:ln>
        </p:spPr>
      </p:cxnSp>
      <p:sp>
        <p:nvSpPr>
          <p:cNvPr id="508" name="Google Shape;508;g331beec58c0_0_97"/>
          <p:cNvSpPr txBox="1"/>
          <p:nvPr/>
        </p:nvSpPr>
        <p:spPr>
          <a:xfrm>
            <a:off x="540938" y="4965650"/>
            <a:ext cx="9915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5V</a:t>
            </a:r>
            <a:endParaRPr sz="1200">
              <a:solidFill>
                <a:schemeClr val="dk1"/>
              </a:solidFill>
            </a:endParaRPr>
          </a:p>
        </p:txBody>
      </p:sp>
      <p:sp>
        <p:nvSpPr>
          <p:cNvPr id="509" name="Google Shape;509;g331beec58c0_0_97"/>
          <p:cNvSpPr txBox="1"/>
          <p:nvPr/>
        </p:nvSpPr>
        <p:spPr>
          <a:xfrm>
            <a:off x="603888" y="1616700"/>
            <a:ext cx="991500" cy="22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200">
                <a:solidFill>
                  <a:schemeClr val="dk1"/>
                </a:solidFill>
              </a:rPr>
              <a:t>5V</a:t>
            </a:r>
            <a:endParaRPr sz="12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331beec58c0_0_18"/>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Components / Budget</a:t>
            </a:r>
            <a:endParaRPr/>
          </a:p>
        </p:txBody>
      </p:sp>
      <p:graphicFrame>
        <p:nvGraphicFramePr>
          <p:cNvPr id="515" name="Google Shape;515;g331beec58c0_0_18"/>
          <p:cNvGraphicFramePr/>
          <p:nvPr/>
        </p:nvGraphicFramePr>
        <p:xfrm>
          <a:off x="609600" y="1295400"/>
          <a:ext cx="3000000" cy="3000000"/>
        </p:xfrm>
        <a:graphic>
          <a:graphicData uri="http://schemas.openxmlformats.org/drawingml/2006/table">
            <a:tbl>
              <a:tblPr bandRow="1" firstRow="1">
                <a:noFill/>
                <a:tableStyleId>{E39CC9BB-BC5D-4D5C-B776-107D80DB73AD}</a:tableStyleId>
              </a:tblPr>
              <a:tblGrid>
                <a:gridCol w="7837725"/>
                <a:gridCol w="1567550"/>
                <a:gridCol w="1567550"/>
              </a:tblGrid>
              <a:tr h="370850">
                <a:tc>
                  <a:txBody>
                    <a:bodyPr/>
                    <a:lstStyle/>
                    <a:p>
                      <a:pPr indent="0" lvl="0" marL="0" marR="0" rtl="0" algn="l">
                        <a:spcBef>
                          <a:spcPts val="0"/>
                        </a:spcBef>
                        <a:spcAft>
                          <a:spcPts val="0"/>
                        </a:spcAft>
                        <a:buNone/>
                      </a:pPr>
                      <a:r>
                        <a:rPr lang="en-US" sz="1800" u="none" cap="none" strike="noStrike"/>
                        <a:t>Component</a:t>
                      </a:r>
                      <a:endParaRPr/>
                    </a:p>
                  </a:txBody>
                  <a:tcPr marT="45725" marB="45725" marR="91450" marL="91450"/>
                </a:tc>
                <a:tc>
                  <a:txBody>
                    <a:bodyPr/>
                    <a:lstStyle/>
                    <a:p>
                      <a:pPr indent="0" lvl="0" marL="0" marR="0" rtl="0" algn="ctr">
                        <a:spcBef>
                          <a:spcPts val="0"/>
                        </a:spcBef>
                        <a:spcAft>
                          <a:spcPts val="0"/>
                        </a:spcAft>
                        <a:buNone/>
                      </a:pPr>
                      <a:r>
                        <a:rPr lang="en-US" sz="1800"/>
                        <a:t>EDES301</a:t>
                      </a:r>
                      <a:endParaRPr/>
                    </a:p>
                    <a:p>
                      <a:pPr indent="0" lvl="0" marL="0" marR="0" rtl="0" algn="ctr">
                        <a:spcBef>
                          <a:spcPts val="0"/>
                        </a:spcBef>
                        <a:spcAft>
                          <a:spcPts val="0"/>
                        </a:spcAft>
                        <a:buNone/>
                      </a:pPr>
                      <a:r>
                        <a:rPr lang="en-US" sz="1800"/>
                        <a:t> to Buy?</a:t>
                      </a:r>
                      <a:endParaRPr/>
                    </a:p>
                  </a:txBody>
                  <a:tcPr marT="45725" marB="45725" marR="91450" marL="91450"/>
                </a:tc>
                <a:tc>
                  <a:txBody>
                    <a:bodyPr/>
                    <a:lstStyle/>
                    <a:p>
                      <a:pPr indent="0" lvl="0" marL="0" marR="0" rtl="0" algn="ctr">
                        <a:spcBef>
                          <a:spcPts val="0"/>
                        </a:spcBef>
                        <a:spcAft>
                          <a:spcPts val="0"/>
                        </a:spcAft>
                        <a:buNone/>
                      </a:pPr>
                      <a:r>
                        <a:rPr lang="en-US" sz="1800"/>
                        <a:t>Cost</a:t>
                      </a:r>
                      <a:endParaRPr/>
                    </a:p>
                  </a:txBody>
                  <a:tcPr marT="45725" marB="45725" marR="91450" marL="91450"/>
                </a:tc>
              </a:tr>
              <a:tr h="370850">
                <a:tc>
                  <a:txBody>
                    <a:bodyPr/>
                    <a:lstStyle/>
                    <a:p>
                      <a:pPr indent="0" lvl="0" marL="0" marR="0" rtl="0" algn="l">
                        <a:spcBef>
                          <a:spcPts val="0"/>
                        </a:spcBef>
                        <a:spcAft>
                          <a:spcPts val="0"/>
                        </a:spcAft>
                        <a:buNone/>
                      </a:pPr>
                      <a:r>
                        <a:rPr lang="en-US" sz="1800" u="sng">
                          <a:solidFill>
                            <a:schemeClr val="hlink"/>
                          </a:solidFill>
                          <a:hlinkClick r:id="rId3"/>
                        </a:rPr>
                        <a:t>Orthogonal DC Motor (2x)</a:t>
                      </a:r>
                      <a:endParaRPr sz="1800"/>
                    </a:p>
                  </a:txBody>
                  <a:tcPr marT="45725" marB="45725" marR="91450" marL="91450"/>
                </a:tc>
                <a:tc>
                  <a:txBody>
                    <a:bodyPr/>
                    <a:lstStyle/>
                    <a:p>
                      <a:pPr indent="0" lvl="0" marL="0" marR="0" rtl="0" algn="ctr">
                        <a:spcBef>
                          <a:spcPts val="0"/>
                        </a:spcBef>
                        <a:spcAft>
                          <a:spcPts val="0"/>
                        </a:spcAft>
                        <a:buNone/>
                      </a:pPr>
                      <a:r>
                        <a:rPr lang="en-US" sz="1800"/>
                        <a:t>✓</a:t>
                      </a:r>
                      <a:endParaRPr sz="1800"/>
                    </a:p>
                  </a:txBody>
                  <a:tcPr marT="45725" marB="45725" marR="91450" marL="91450"/>
                </a:tc>
                <a:tc>
                  <a:txBody>
                    <a:bodyPr/>
                    <a:lstStyle/>
                    <a:p>
                      <a:pPr indent="0" lvl="0" marL="0" marR="0" rtl="0" algn="ctr">
                        <a:spcBef>
                          <a:spcPts val="0"/>
                        </a:spcBef>
                        <a:spcAft>
                          <a:spcPts val="0"/>
                        </a:spcAft>
                        <a:buNone/>
                      </a:pPr>
                      <a:r>
                        <a:rPr lang="en-US" sz="1800"/>
                        <a:t>9.59</a:t>
                      </a:r>
                      <a:endParaRPr sz="1800"/>
                    </a:p>
                  </a:txBody>
                  <a:tcPr marT="45725" marB="45725" marR="91450" marL="91450"/>
                </a:tc>
              </a:tr>
              <a:tr h="370850">
                <a:tc>
                  <a:txBody>
                    <a:bodyPr/>
                    <a:lstStyle/>
                    <a:p>
                      <a:pPr indent="0" lvl="0" marL="0" marR="0" rtl="0" algn="l">
                        <a:spcBef>
                          <a:spcPts val="0"/>
                        </a:spcBef>
                        <a:spcAft>
                          <a:spcPts val="0"/>
                        </a:spcAft>
                        <a:buNone/>
                      </a:pPr>
                      <a:r>
                        <a:rPr lang="en-US" sz="1800" u="sng">
                          <a:solidFill>
                            <a:schemeClr val="hlink"/>
                          </a:solidFill>
                          <a:hlinkClick r:id="rId4"/>
                        </a:rPr>
                        <a:t>Motor Driver</a:t>
                      </a:r>
                      <a:endParaRPr sz="1800"/>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a:t>✓</a:t>
                      </a:r>
                      <a:endParaRPr sz="1800"/>
                    </a:p>
                  </a:txBody>
                  <a:tcPr marT="45725" marB="45725" marR="91450" marL="91450"/>
                </a:tc>
                <a:tc>
                  <a:txBody>
                    <a:bodyPr/>
                    <a:lstStyle/>
                    <a:p>
                      <a:pPr indent="0" lvl="0" marL="0" marR="0" rtl="0" algn="ctr">
                        <a:spcBef>
                          <a:spcPts val="0"/>
                        </a:spcBef>
                        <a:spcAft>
                          <a:spcPts val="0"/>
                        </a:spcAft>
                        <a:buNone/>
                      </a:pPr>
                      <a:r>
                        <a:rPr lang="en-US" sz="1800"/>
                        <a:t>10.19</a:t>
                      </a:r>
                      <a:endParaRPr sz="1800"/>
                    </a:p>
                  </a:txBody>
                  <a:tcPr marT="45725" marB="45725" marR="91450" marL="91450"/>
                </a:tc>
              </a:tr>
              <a:tr h="370850">
                <a:tc>
                  <a:txBody>
                    <a:bodyPr/>
                    <a:lstStyle/>
                    <a:p>
                      <a:pPr indent="0" lvl="0" marL="0" marR="0" rtl="0" algn="l">
                        <a:spcBef>
                          <a:spcPts val="0"/>
                        </a:spcBef>
                        <a:spcAft>
                          <a:spcPts val="0"/>
                        </a:spcAft>
                        <a:buNone/>
                      </a:pPr>
                      <a:r>
                        <a:rPr lang="en-US" sz="1800" u="sng">
                          <a:solidFill>
                            <a:schemeClr val="hlink"/>
                          </a:solidFill>
                          <a:hlinkClick r:id="rId5"/>
                        </a:rPr>
                        <a:t>Step Down Power Module</a:t>
                      </a:r>
                      <a:endParaRPr sz="1800"/>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a:t>✓</a:t>
                      </a:r>
                      <a:endParaRPr sz="1800"/>
                    </a:p>
                  </a:txBody>
                  <a:tcPr marT="45725" marB="45725" marR="91450" marL="91450"/>
                </a:tc>
                <a:tc>
                  <a:txBody>
                    <a:bodyPr/>
                    <a:lstStyle/>
                    <a:p>
                      <a:pPr indent="0" lvl="0" marL="0" marR="0" rtl="0" algn="ctr">
                        <a:spcBef>
                          <a:spcPts val="0"/>
                        </a:spcBef>
                        <a:spcAft>
                          <a:spcPts val="0"/>
                        </a:spcAft>
                        <a:buNone/>
                      </a:pPr>
                      <a:r>
                        <a:rPr lang="en-US" sz="1800"/>
                        <a:t>8.89</a:t>
                      </a:r>
                      <a:endParaRPr sz="1800"/>
                    </a:p>
                  </a:txBody>
                  <a:tcPr marT="45725" marB="45725" marR="91450" marL="91450"/>
                </a:tc>
              </a:tr>
              <a:tr h="370850">
                <a:tc>
                  <a:txBody>
                    <a:bodyPr/>
                    <a:lstStyle/>
                    <a:p>
                      <a:pPr indent="0" lvl="0" marL="0" marR="0" rtl="0" algn="l">
                        <a:spcBef>
                          <a:spcPts val="0"/>
                        </a:spcBef>
                        <a:spcAft>
                          <a:spcPts val="0"/>
                        </a:spcAft>
                        <a:buNone/>
                      </a:pPr>
                      <a:r>
                        <a:rPr lang="en-US" sz="1800" u="sng">
                          <a:solidFill>
                            <a:schemeClr val="hlink"/>
                          </a:solidFill>
                          <a:hlinkClick r:id="rId6"/>
                        </a:rPr>
                        <a:t>Thin Pressure Sensor (4x)</a:t>
                      </a:r>
                      <a:r>
                        <a:rPr lang="en-US" sz="1800"/>
                        <a:t> [Supplied by OEDK]</a:t>
                      </a:r>
                      <a:endParaRPr sz="1800"/>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a:t>X</a:t>
                      </a:r>
                      <a:endParaRPr sz="1800"/>
                    </a:p>
                  </a:txBody>
                  <a:tcPr marT="45725" marB="45725" marR="91450" marL="91450"/>
                </a:tc>
                <a:tc>
                  <a:txBody>
                    <a:bodyPr/>
                    <a:lstStyle/>
                    <a:p>
                      <a:pPr indent="0" lvl="0" marL="0" marR="0" rtl="0" algn="ctr">
                        <a:spcBef>
                          <a:spcPts val="0"/>
                        </a:spcBef>
                        <a:spcAft>
                          <a:spcPts val="0"/>
                        </a:spcAft>
                        <a:buNone/>
                      </a:pPr>
                      <a:r>
                        <a:rPr lang="en-US" sz="1800"/>
                        <a:t>8.94</a:t>
                      </a:r>
                      <a:endParaRPr sz="1800"/>
                    </a:p>
                  </a:txBody>
                  <a:tcPr marT="45725" marB="45725" marR="91450" marL="91450"/>
                </a:tc>
              </a:tr>
              <a:tr h="370850">
                <a:tc>
                  <a:txBody>
                    <a:bodyPr/>
                    <a:lstStyle/>
                    <a:p>
                      <a:pPr indent="0" lvl="0" marL="0" marR="0" rtl="0" algn="l">
                        <a:spcBef>
                          <a:spcPts val="0"/>
                        </a:spcBef>
                        <a:spcAft>
                          <a:spcPts val="0"/>
                        </a:spcAft>
                        <a:buNone/>
                      </a:pPr>
                      <a:r>
                        <a:rPr lang="en-US" sz="1800"/>
                        <a:t>Large Bearing [Supplied by RobotPi Lab]</a:t>
                      </a:r>
                      <a:endParaRPr sz="1800"/>
                    </a:p>
                  </a:txBody>
                  <a:tcPr marT="45725" marB="45725" marR="91450" marL="91450"/>
                </a:tc>
                <a:tc>
                  <a:txBody>
                    <a:bodyPr/>
                    <a:lstStyle/>
                    <a:p>
                      <a:pPr indent="0" lvl="0" marL="0" rtl="0" algn="ctr">
                        <a:spcBef>
                          <a:spcPts val="0"/>
                        </a:spcBef>
                        <a:spcAft>
                          <a:spcPts val="0"/>
                        </a:spcAft>
                        <a:buClr>
                          <a:schemeClr val="dk1"/>
                        </a:buClr>
                        <a:buFont typeface="Arial"/>
                        <a:buNone/>
                      </a:pPr>
                      <a:r>
                        <a:rPr lang="en-US" sz="1800"/>
                        <a:t>X</a:t>
                      </a:r>
                      <a:endParaRPr/>
                    </a:p>
                  </a:txBody>
                  <a:tcPr marT="45725" marB="45725" marR="91450" marL="91450"/>
                </a:tc>
                <a:tc>
                  <a:txBody>
                    <a:bodyPr/>
                    <a:lstStyle/>
                    <a:p>
                      <a:pPr indent="0" lvl="0" marL="0" marR="0" rtl="0" algn="ctr">
                        <a:spcBef>
                          <a:spcPts val="0"/>
                        </a:spcBef>
                        <a:spcAft>
                          <a:spcPts val="0"/>
                        </a:spcAft>
                        <a:buNone/>
                      </a:pPr>
                      <a:r>
                        <a:rPr lang="en-US" sz="1800"/>
                        <a:t>X</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rtl="0" algn="l">
                        <a:spcBef>
                          <a:spcPts val="0"/>
                        </a:spcBef>
                        <a:spcAft>
                          <a:spcPts val="0"/>
                        </a:spcAft>
                        <a:buNone/>
                      </a:pPr>
                      <a:r>
                        <a:t/>
                      </a:r>
                      <a:endParaRPr/>
                    </a:p>
                  </a:txBody>
                  <a:tcPr marT="45725" marB="45725" marR="91450" marL="91450"/>
                </a:tc>
                <a:tc>
                  <a:txBody>
                    <a:bodyPr/>
                    <a:lstStyle/>
                    <a:p>
                      <a:pPr indent="0" lvl="0" marL="0" marR="0" rtl="0" algn="ctr">
                        <a:spcBef>
                          <a:spcPts val="0"/>
                        </a:spcBef>
                        <a:spcAft>
                          <a:spcPts val="0"/>
                        </a:spcAft>
                        <a:buNone/>
                      </a:pPr>
                      <a:r>
                        <a:t/>
                      </a:r>
                      <a:endParaRPr sz="1800"/>
                    </a:p>
                  </a:txBody>
                  <a:tcPr marT="45725" marB="45725" marR="91450" marL="91450"/>
                </a:tc>
              </a:tr>
            </a:tbl>
          </a:graphicData>
        </a:graphic>
      </p:graphicFrame>
      <p:sp>
        <p:nvSpPr>
          <p:cNvPr id="516" name="Google Shape;516;g331beec58c0_0_18"/>
          <p:cNvSpPr txBox="1"/>
          <p:nvPr/>
        </p:nvSpPr>
        <p:spPr>
          <a:xfrm>
            <a:off x="4457700" y="5029200"/>
            <a:ext cx="3288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See Next Slide for Instructions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
          <p:cNvSpPr txBox="1"/>
          <p:nvPr>
            <p:ph type="title"/>
          </p:nvPr>
        </p:nvSpPr>
        <p:spPr>
          <a:xfrm>
            <a:off x="609600" y="228600"/>
            <a:ext cx="10972800" cy="914401"/>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266F8B"/>
              </a:buClr>
              <a:buSzPts val="3200"/>
              <a:buFont typeface="Arial"/>
              <a:buNone/>
            </a:pPr>
            <a:r>
              <a:rPr lang="en-US"/>
              <a:t>Component Selection (Remove slide for submission)</a:t>
            </a:r>
            <a:endParaRPr/>
          </a:p>
        </p:txBody>
      </p:sp>
      <p:sp>
        <p:nvSpPr>
          <p:cNvPr id="522" name="Google Shape;522;p6"/>
          <p:cNvSpPr txBox="1"/>
          <p:nvPr>
            <p:ph idx="1" type="body"/>
          </p:nvPr>
        </p:nvSpPr>
        <p:spPr>
          <a:xfrm>
            <a:off x="609600" y="1295400"/>
            <a:ext cx="10972800" cy="472439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SzPts val="2000"/>
              <a:buChar char="▪"/>
            </a:pPr>
            <a:r>
              <a:rPr lang="en-US"/>
              <a:t>All components must be from either:  </a:t>
            </a:r>
            <a:r>
              <a:rPr lang="en-US" u="sng">
                <a:solidFill>
                  <a:schemeClr val="hlink"/>
                </a:solidFill>
                <a:hlinkClick r:id="rId3"/>
              </a:rPr>
              <a:t>Amazon</a:t>
            </a:r>
            <a:r>
              <a:rPr lang="en-US"/>
              <a:t>, </a:t>
            </a:r>
            <a:r>
              <a:rPr lang="en-US" u="sng">
                <a:solidFill>
                  <a:schemeClr val="hlink"/>
                </a:solidFill>
                <a:hlinkClick r:id="rId4"/>
              </a:rPr>
              <a:t>Adafruit</a:t>
            </a:r>
            <a:r>
              <a:rPr lang="en-US"/>
              <a:t>, </a:t>
            </a:r>
            <a:r>
              <a:rPr lang="en-US" u="sng">
                <a:solidFill>
                  <a:schemeClr val="hlink"/>
                </a:solidFill>
                <a:hlinkClick r:id="rId5"/>
              </a:rPr>
              <a:t>Sparkfun</a:t>
            </a:r>
            <a:r>
              <a:rPr lang="en-US"/>
              <a:t>, </a:t>
            </a:r>
            <a:r>
              <a:rPr lang="en-US" u="sng">
                <a:solidFill>
                  <a:schemeClr val="hlink"/>
                </a:solidFill>
                <a:hlinkClick r:id="rId6"/>
              </a:rPr>
              <a:t>Digi-Key</a:t>
            </a:r>
            <a:r>
              <a:rPr lang="en-US"/>
              <a:t>, or </a:t>
            </a:r>
            <a:r>
              <a:rPr lang="en-US" u="sng">
                <a:solidFill>
                  <a:schemeClr val="hlink"/>
                </a:solidFill>
                <a:hlinkClick r:id="rId7"/>
              </a:rPr>
              <a:t>Mouser</a:t>
            </a:r>
            <a:endParaRPr/>
          </a:p>
          <a:p>
            <a:pPr indent="-228600" lvl="0" marL="228600" rtl="0" algn="l">
              <a:lnSpc>
                <a:spcPct val="90000"/>
              </a:lnSpc>
              <a:spcBef>
                <a:spcPts val="1800"/>
              </a:spcBef>
              <a:spcAft>
                <a:spcPts val="0"/>
              </a:spcAft>
              <a:buSzPts val="2000"/>
              <a:buChar char="▪"/>
            </a:pPr>
            <a:r>
              <a:rPr lang="en-US"/>
              <a:t>Select no more than two (2) components that are not on approved component spreadsheet</a:t>
            </a:r>
            <a:endParaRPr/>
          </a:p>
          <a:p>
            <a:pPr indent="-182880" lvl="1" marL="457200" rtl="0" algn="l">
              <a:lnSpc>
                <a:spcPct val="90000"/>
              </a:lnSpc>
              <a:spcBef>
                <a:spcPts val="1200"/>
              </a:spcBef>
              <a:spcAft>
                <a:spcPts val="0"/>
              </a:spcAft>
              <a:buSzPts val="1800"/>
              <a:buChar char="▪"/>
            </a:pPr>
            <a:r>
              <a:rPr lang="en-US"/>
              <a:t>See Canvas 🡪 Files 🡪 assignments 🡪 EDES301_project_01_parts_list.xlsx</a:t>
            </a:r>
            <a:endParaRPr/>
          </a:p>
          <a:p>
            <a:pPr indent="-182880" lvl="1" marL="457200" rtl="0" algn="l">
              <a:lnSpc>
                <a:spcPct val="90000"/>
              </a:lnSpc>
              <a:spcBef>
                <a:spcPts val="1200"/>
              </a:spcBef>
              <a:spcAft>
                <a:spcPts val="0"/>
              </a:spcAft>
              <a:buSzPts val="1800"/>
              <a:buChar char="▪"/>
            </a:pPr>
            <a:r>
              <a:rPr lang="en-US"/>
              <a:t>If there is a cheaper part that you would like to use, we can discuss in the project meeting</a:t>
            </a:r>
            <a:endParaRPr/>
          </a:p>
          <a:p>
            <a:pPr indent="-228600" lvl="0" marL="228600" rtl="0" algn="l">
              <a:lnSpc>
                <a:spcPct val="90000"/>
              </a:lnSpc>
              <a:spcBef>
                <a:spcPts val="1800"/>
              </a:spcBef>
              <a:spcAft>
                <a:spcPts val="0"/>
              </a:spcAft>
              <a:buSzPts val="2000"/>
              <a:buChar char="▪"/>
            </a:pPr>
            <a:r>
              <a:rPr lang="en-US"/>
              <a:t>All components needed for the project should be listed on Slide 5</a:t>
            </a:r>
            <a:endParaRPr/>
          </a:p>
          <a:p>
            <a:pPr indent="-228600" lvl="0" marL="228600" rtl="0" algn="l">
              <a:lnSpc>
                <a:spcPct val="90000"/>
              </a:lnSpc>
              <a:spcBef>
                <a:spcPts val="1800"/>
              </a:spcBef>
              <a:spcAft>
                <a:spcPts val="0"/>
              </a:spcAft>
              <a:buSzPts val="2000"/>
              <a:buChar char="▪"/>
            </a:pPr>
            <a:r>
              <a:rPr lang="en-US"/>
              <a:t>All components should have links to the website where they can be purchased</a:t>
            </a:r>
            <a:endParaRPr/>
          </a:p>
          <a:p>
            <a:pPr indent="-182880" lvl="1" marL="457200" rtl="0" algn="l">
              <a:lnSpc>
                <a:spcPct val="90000"/>
              </a:lnSpc>
              <a:spcBef>
                <a:spcPts val="1200"/>
              </a:spcBef>
              <a:spcAft>
                <a:spcPts val="0"/>
              </a:spcAft>
              <a:buSzPts val="1800"/>
              <a:buChar char="▪"/>
            </a:pPr>
            <a:r>
              <a:rPr lang="en-US"/>
              <a:t>Please trim URLs for links to Amazon</a:t>
            </a:r>
            <a:endParaRPr/>
          </a:p>
          <a:p>
            <a:pPr indent="-228600" lvl="0" marL="228600" rtl="0" algn="l">
              <a:lnSpc>
                <a:spcPct val="90000"/>
              </a:lnSpc>
              <a:spcBef>
                <a:spcPts val="1800"/>
              </a:spcBef>
              <a:spcAft>
                <a:spcPts val="0"/>
              </a:spcAft>
              <a:buSzPts val="2000"/>
              <a:buChar char="▪"/>
            </a:pPr>
            <a:r>
              <a:rPr lang="en-US"/>
              <a:t>EDES301 will supplement $25 to $35 dollars for components</a:t>
            </a:r>
            <a:endParaRPr/>
          </a:p>
          <a:p>
            <a:pPr indent="-182880" lvl="1" marL="457200" rtl="0" algn="l">
              <a:lnSpc>
                <a:spcPct val="90000"/>
              </a:lnSpc>
              <a:spcBef>
                <a:spcPts val="1200"/>
              </a:spcBef>
              <a:spcAft>
                <a:spcPts val="0"/>
              </a:spcAft>
              <a:buSzPts val="1800"/>
              <a:buChar char="▪"/>
            </a:pPr>
            <a:r>
              <a:rPr lang="en-US"/>
              <a:t>Please indicate what components need to be purchased by EDES301</a:t>
            </a:r>
            <a:endParaRPr/>
          </a:p>
          <a:p>
            <a:pPr indent="-101600" lvl="0" marL="228600" rtl="0" algn="l">
              <a:lnSpc>
                <a:spcPct val="90000"/>
              </a:lnSpc>
              <a:spcBef>
                <a:spcPts val="1800"/>
              </a:spcBef>
              <a:spcAft>
                <a:spcPts val="0"/>
              </a:spcAft>
              <a:buSzPts val="2000"/>
              <a:buNone/>
            </a:pPr>
            <a:r>
              <a:t/>
            </a:r>
            <a:endParaRPr/>
          </a:p>
        </p:txBody>
      </p:sp>
      <p:sp>
        <p:nvSpPr>
          <p:cNvPr id="523" name="Google Shape;523;p6"/>
          <p:cNvSpPr txBox="1"/>
          <p:nvPr/>
        </p:nvSpPr>
        <p:spPr>
          <a:xfrm>
            <a:off x="2590800" y="6286500"/>
            <a:ext cx="708399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If you have a special request, we can discuss in the project meeting</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Custom 3">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000000"/>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2018-01-09T20:24:50Z</dcterms:created>
  <dc:creator>Erik Welsh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