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69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01/01/2020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files/Springboard_Portfolio/Capstone_1_Alzheimers_InProgress/Final_Report/alz.org?_xsrf=2%7C5f5a6b95%7Cc92ea65ca8b0ea69c9b0c8430e25c0a0%7C15779079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6A63-7E17-46AB-92F0-E75A57296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0494" b="289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1B9A0-46F7-4BE8-AF62-FE627967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381344" cy="2387600"/>
          </a:xfrm>
        </p:spPr>
        <p:txBody>
          <a:bodyPr>
            <a:normAutofit fontScale="90000"/>
          </a:bodyPr>
          <a:lstStyle/>
          <a:p>
            <a:r>
              <a:rPr lang="en-US" sz="5600" dirty="0"/>
              <a:t>Detecting High-Risk of Alzheimer’s Disease Using Statistics and Machine Learning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99A76-4931-4D5D-83E5-24B4ABF6C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Data Science Project by Chuck Tucker</a:t>
            </a:r>
          </a:p>
        </p:txBody>
      </p:sp>
    </p:spTree>
    <p:extLst>
      <p:ext uri="{BB962C8B-B14F-4D97-AF65-F5344CB8AC3E}">
        <p14:creationId xmlns:p14="http://schemas.microsoft.com/office/powerpoint/2010/main" val="206057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9324-B744-43D0-B1CE-527DF52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E627B4-E033-45B8-8BCE-089C8527F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159" y="2081101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Change in Biomarkers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9BF7-E50D-4D7A-9930-4C37C18F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935" y="3060722"/>
            <a:ext cx="3708222" cy="2968512"/>
          </a:xfrm>
        </p:spPr>
        <p:txBody>
          <a:bodyPr>
            <a:normAutofit/>
          </a:bodyPr>
          <a:lstStyle/>
          <a:p>
            <a:r>
              <a:rPr lang="en-US" sz="1800" dirty="0"/>
              <a:t>Change in biomarkers over time for a patient</a:t>
            </a:r>
          </a:p>
          <a:p>
            <a:r>
              <a:rPr lang="en-US" sz="1800" dirty="0"/>
              <a:t>Change between first exam and most recent exam</a:t>
            </a:r>
          </a:p>
          <a:p>
            <a:r>
              <a:rPr lang="en-US" sz="1800" dirty="0"/>
              <a:t>Detect a progression to Alzheimer’s disease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7A4839-C200-4413-AEA7-96FF10E3E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46074" y="2081101"/>
            <a:ext cx="3999774" cy="82391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Baseline Biomarkers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3F19D5-0EE7-45FF-97B8-B3F07C441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99884" y="3057910"/>
            <a:ext cx="3897995" cy="2968511"/>
          </a:xfrm>
        </p:spPr>
        <p:txBody>
          <a:bodyPr>
            <a:normAutofit/>
          </a:bodyPr>
          <a:lstStyle/>
          <a:p>
            <a:r>
              <a:rPr lang="en-US" sz="1800" dirty="0"/>
              <a:t>Biomarker measurements at a patient’s first exam</a:t>
            </a:r>
          </a:p>
          <a:p>
            <a:r>
              <a:rPr lang="en-US" sz="1800" dirty="0"/>
              <a:t>Predict Alzheimer’s risk using only initial measurements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074BE-0162-4F72-A0FF-BA7A1011894B}"/>
              </a:ext>
            </a:extLst>
          </p:cNvPr>
          <p:cNvSpPr txBox="1"/>
          <p:nvPr/>
        </p:nvSpPr>
        <p:spPr>
          <a:xfrm>
            <a:off x="1802296" y="6270929"/>
            <a:ext cx="534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Biomarkers = cognitive test results or scan results</a:t>
            </a:r>
          </a:p>
          <a:p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2DC540-04BA-477E-973E-66D81B493542}"/>
              </a:ext>
            </a:extLst>
          </p:cNvPr>
          <p:cNvSpPr txBox="1">
            <a:spLocks/>
          </p:cNvSpPr>
          <p:nvPr/>
        </p:nvSpPr>
        <p:spPr>
          <a:xfrm>
            <a:off x="8077729" y="2081101"/>
            <a:ext cx="399977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Screening Method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3834476C-A51B-4313-9E2E-C6A258810F67}"/>
              </a:ext>
            </a:extLst>
          </p:cNvPr>
          <p:cNvSpPr txBox="1">
            <a:spLocks/>
          </p:cNvSpPr>
          <p:nvPr/>
        </p:nvSpPr>
        <p:spPr>
          <a:xfrm>
            <a:off x="8130475" y="3050785"/>
            <a:ext cx="3894281" cy="2968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 only cognitive tests to create a recommendation system to refer patients for brain scans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09606C-9022-49A0-9882-70D531371C3E}"/>
              </a:ext>
            </a:extLst>
          </p:cNvPr>
          <p:cNvGrpSpPr/>
          <p:nvPr/>
        </p:nvGrpSpPr>
        <p:grpSpPr>
          <a:xfrm>
            <a:off x="148159" y="2601370"/>
            <a:ext cx="11778798" cy="2765760"/>
            <a:chOff x="148159" y="2601370"/>
            <a:chExt cx="11778798" cy="276576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17E618-8775-4D5B-97F5-F94281A1A4C9}"/>
                </a:ext>
              </a:extLst>
            </p:cNvPr>
            <p:cNvCxnSpPr/>
            <p:nvPr/>
          </p:nvCxnSpPr>
          <p:spPr>
            <a:xfrm flipV="1">
              <a:off x="148159" y="2944769"/>
              <a:ext cx="11778798" cy="7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DBE0A-99B5-4D2C-8119-670C001D297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020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3AABC3-E397-4BB2-AC73-C76BEA5141C3}"/>
                </a:ext>
              </a:extLst>
            </p:cNvPr>
            <p:cNvCxnSpPr>
              <a:cxnSpLocks/>
            </p:cNvCxnSpPr>
            <p:nvPr/>
          </p:nvCxnSpPr>
          <p:spPr>
            <a:xfrm>
              <a:off x="8037445" y="2601370"/>
              <a:ext cx="0" cy="27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6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81EB-074D-4916-BE29-A8E8321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in Biomarkers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DAAC-FFC7-43DA-A674-D9DE0306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2067852"/>
            <a:ext cx="10168127" cy="595835"/>
          </a:xfrm>
        </p:spPr>
        <p:txBody>
          <a:bodyPr>
            <a:normAutofit/>
          </a:bodyPr>
          <a:lstStyle/>
          <a:p>
            <a:r>
              <a:rPr lang="en-US" dirty="0"/>
              <a:t>Cognitive Test Thresholds for Identifying High-Risk Patients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B1FBC3-E4A6-4C36-A2B8-1F202A571C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2139820"/>
              </p:ext>
            </p:extLst>
          </p:nvPr>
        </p:nvGraphicFramePr>
        <p:xfrm>
          <a:off x="715616" y="2779504"/>
          <a:ext cx="10568080" cy="342605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81741">
                  <a:extLst>
                    <a:ext uri="{9D8B030D-6E8A-4147-A177-3AD203B41FA5}">
                      <a16:colId xmlns:a16="http://schemas.microsoft.com/office/drawing/2014/main" val="1440161967"/>
                    </a:ext>
                  </a:extLst>
                </a:gridCol>
                <a:gridCol w="1749286">
                  <a:extLst>
                    <a:ext uri="{9D8B030D-6E8A-4147-A177-3AD203B41FA5}">
                      <a16:colId xmlns:a16="http://schemas.microsoft.com/office/drawing/2014/main" val="3013731017"/>
                    </a:ext>
                  </a:extLst>
                </a:gridCol>
                <a:gridCol w="1683027">
                  <a:extLst>
                    <a:ext uri="{9D8B030D-6E8A-4147-A177-3AD203B41FA5}">
                      <a16:colId xmlns:a16="http://schemas.microsoft.com/office/drawing/2014/main" val="3811551356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2337905682"/>
                    </a:ext>
                  </a:extLst>
                </a:gridCol>
                <a:gridCol w="2457748">
                  <a:extLst>
                    <a:ext uri="{9D8B030D-6E8A-4147-A177-3AD203B41FA5}">
                      <a16:colId xmlns:a16="http://schemas.microsoft.com/office/drawing/2014/main" val="1161609101"/>
                    </a:ext>
                  </a:extLst>
                </a:gridCol>
              </a:tblGrid>
              <a:tr h="39799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Biomarker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CN to AD 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MCI to AD</a:t>
                      </a:r>
                    </a:p>
                    <a:p>
                      <a:pPr algn="r" fontAlgn="ctr"/>
                      <a:r>
                        <a:rPr lang="en-US" b="1" dirty="0">
                          <a:effectLst/>
                        </a:rPr>
                        <a:t> Detect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False Positive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6914240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CDRSB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51793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Males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971713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ADAS11 Females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71491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Males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+ 2.13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12 %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858278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ADAS13 Females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+ 0.60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21502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MMSE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- 176.0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830754"/>
                  </a:ext>
                </a:extLst>
              </a:tr>
              <a:tr h="397997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RAVLT Immediate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- 281.7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100 %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74 %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987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22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856B-6227-4F97-841C-3C588DF0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Dementia Rating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75FEE-06D8-430C-BB5A-0559425F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 Biomarker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ABDD-AC51-4E41-B5CA-1255015355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Threshold: increase of 2.07</a:t>
            </a:r>
          </a:p>
          <a:p>
            <a:pPr lvl="1"/>
            <a:r>
              <a:rPr lang="en-US" dirty="0"/>
              <a:t>(males and females)</a:t>
            </a:r>
          </a:p>
          <a:p>
            <a:r>
              <a:rPr lang="en-US" dirty="0"/>
              <a:t>Detection rates:</a:t>
            </a:r>
          </a:p>
          <a:p>
            <a:pPr lvl="1"/>
            <a:r>
              <a:rPr lang="en-US" dirty="0"/>
              <a:t>100% normal to Alzheimer’s</a:t>
            </a:r>
          </a:p>
          <a:p>
            <a:pPr lvl="1"/>
            <a:r>
              <a:rPr lang="en-US" dirty="0"/>
              <a:t>95% mild impairment to Alzheimer’s</a:t>
            </a:r>
          </a:p>
          <a:p>
            <a:r>
              <a:rPr lang="en-US" dirty="0"/>
              <a:t>False positive rate: 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93775C-BC46-406B-900D-38557D43E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Baseline Measurement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9CA407-4A8A-454D-B996-7184036FB4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Thresholds:</a:t>
            </a:r>
          </a:p>
          <a:p>
            <a:pPr lvl="1"/>
            <a:r>
              <a:rPr lang="en-US" dirty="0"/>
              <a:t>Males: 1.48</a:t>
            </a:r>
          </a:p>
          <a:p>
            <a:pPr lvl="1"/>
            <a:r>
              <a:rPr lang="en-US" dirty="0"/>
              <a:t>Females:  1.04</a:t>
            </a:r>
          </a:p>
          <a:p>
            <a:r>
              <a:rPr lang="en-US" dirty="0"/>
              <a:t>Detection rates:</a:t>
            </a:r>
          </a:p>
          <a:p>
            <a:pPr lvl="1"/>
            <a:r>
              <a:rPr lang="en-US" dirty="0"/>
              <a:t>Males: 83%</a:t>
            </a:r>
          </a:p>
          <a:p>
            <a:pPr lvl="1"/>
            <a:r>
              <a:rPr lang="en-US" dirty="0"/>
              <a:t>Females: 86%</a:t>
            </a:r>
          </a:p>
          <a:p>
            <a:r>
              <a:rPr lang="en-US" dirty="0"/>
              <a:t>False positive rate: 25%</a:t>
            </a:r>
          </a:p>
        </p:txBody>
      </p:sp>
    </p:spTree>
    <p:extLst>
      <p:ext uri="{BB962C8B-B14F-4D97-AF65-F5344CB8AC3E}">
        <p14:creationId xmlns:p14="http://schemas.microsoft.com/office/powerpoint/2010/main" val="166254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43A-845A-4BB9-8E62-7729FFC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7B51-339C-44EF-BF2F-F7566D215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9744690" cy="36941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"Worldwide, 50 million people are living with Alzheimer's and other dementias." 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Alzheimer’s disease is terminal unlike other dementias</a:t>
            </a:r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8C2A-0283-4D6A-942A-B906FFB13660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1AA1-804B-4D1C-9453-296DF69C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39DA-DFCE-457F-B5A9-865DAB87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7458589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15 million family members are providing 18.2 billion hours of unpaid care</a:t>
            </a:r>
          </a:p>
          <a:p>
            <a:pPr>
              <a:spcAft>
                <a:spcPts val="1800"/>
              </a:spcAft>
            </a:pPr>
            <a:r>
              <a:rPr lang="en-US" dirty="0"/>
              <a:t>Economic value of this care is more than $230 billion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0345B-ED63-4831-B489-6553C69AC5BB}"/>
              </a:ext>
            </a:extLst>
          </p:cNvPr>
          <p:cNvSpPr txBox="1"/>
          <p:nvPr/>
        </p:nvSpPr>
        <p:spPr>
          <a:xfrm>
            <a:off x="8494644" y="6309360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alz.org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CCDC0-9451-45F7-8BE9-848A32B0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05" y="0"/>
            <a:ext cx="948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4B5C-AD70-4424-9036-117D6075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Outcomes from Early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E9DB-EAE2-49B5-9268-CFBD49DB5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5936" y="2840334"/>
            <a:ext cx="4937760" cy="3694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Symptoms and disease progression are best mitigated with early treatment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Early treatment options are inexpensive compared to medication costs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0C4EF-6F7A-416E-9A20-71C3D015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4608" y="2368229"/>
            <a:ext cx="4937760" cy="4161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Early Treatment Options</a:t>
            </a:r>
          </a:p>
          <a:p>
            <a:r>
              <a:rPr lang="en-US" dirty="0"/>
              <a:t>Changes in diet</a:t>
            </a:r>
          </a:p>
          <a:p>
            <a:r>
              <a:rPr lang="en-US" dirty="0"/>
              <a:t>Taking supplements and/or antioxidants</a:t>
            </a:r>
          </a:p>
          <a:p>
            <a:r>
              <a:rPr lang="en-US" dirty="0"/>
              <a:t>Avoid smoking and alcohol</a:t>
            </a:r>
          </a:p>
          <a:p>
            <a:r>
              <a:rPr lang="en-US" dirty="0"/>
              <a:t>Social activities</a:t>
            </a:r>
          </a:p>
          <a:p>
            <a:r>
              <a:rPr lang="en-US" dirty="0"/>
              <a:t>Exercising</a:t>
            </a:r>
          </a:p>
          <a:p>
            <a:r>
              <a:rPr lang="en-US" dirty="0"/>
              <a:t>Brain stimulating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93EF0-4235-4ADC-BFAA-9F2978150097}"/>
              </a:ext>
            </a:extLst>
          </p:cNvPr>
          <p:cNvSpPr txBox="1"/>
          <p:nvPr/>
        </p:nvSpPr>
        <p:spPr>
          <a:xfrm>
            <a:off x="8494644" y="6309360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</p:spTree>
    <p:extLst>
      <p:ext uri="{BB962C8B-B14F-4D97-AF65-F5344CB8AC3E}">
        <p14:creationId xmlns:p14="http://schemas.microsoft.com/office/powerpoint/2010/main" val="27569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67F0-C50F-42A1-B30E-73EADAF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"Although the adage, 'better late than never' certainly applies, waiting for a full blown diagnosis of Alzheimer’s disease before making healthy diet and lifestyle changes, is not a very effective prevention plan."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FA41E-A653-4C03-BFC5-B6CC08AF7104}"/>
              </a:ext>
            </a:extLst>
          </p:cNvPr>
          <p:cNvSpPr txBox="1"/>
          <p:nvPr/>
        </p:nvSpPr>
        <p:spPr>
          <a:xfrm>
            <a:off x="8494644" y="6309360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alz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heimers.net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37D39-EF78-4687-9FAE-8594EA79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en-US" dirty="0"/>
              <a:t>Better Early than Late</a:t>
            </a:r>
          </a:p>
        </p:txBody>
      </p:sp>
    </p:spTree>
    <p:extLst>
      <p:ext uri="{BB962C8B-B14F-4D97-AF65-F5344CB8AC3E}">
        <p14:creationId xmlns:p14="http://schemas.microsoft.com/office/powerpoint/2010/main" val="423492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29E6-9479-42EE-B043-1D51078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 for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76F8-3FE7-46F8-9828-AED9B440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Create tools that can detect or predict Alzheimer’s disease to identify high-risk patients</a:t>
            </a:r>
          </a:p>
          <a:p>
            <a:pPr>
              <a:spcAft>
                <a:spcPts val="1800"/>
              </a:spcAft>
            </a:pPr>
            <a:r>
              <a:rPr lang="en-US" dirty="0"/>
              <a:t>These patients can be referred for additional tests or begin early treatment</a:t>
            </a:r>
          </a:p>
        </p:txBody>
      </p:sp>
    </p:spTree>
    <p:extLst>
      <p:ext uri="{BB962C8B-B14F-4D97-AF65-F5344CB8AC3E}">
        <p14:creationId xmlns:p14="http://schemas.microsoft.com/office/powerpoint/2010/main" val="160973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26C9-AD7B-4F79-A3E3-8F0AABE2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C35E-A39D-4868-8D0B-F78A5C90F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Medical professionals diagnosing or treating Alzheimer’s disease</a:t>
            </a:r>
          </a:p>
          <a:p>
            <a:pPr>
              <a:spcAft>
                <a:spcPts val="1800"/>
              </a:spcAft>
            </a:pPr>
            <a:r>
              <a:rPr lang="en-US" dirty="0"/>
              <a:t>Patients or family members of patients suspecting early cognitive impairment</a:t>
            </a:r>
          </a:p>
        </p:txBody>
      </p:sp>
    </p:spTree>
    <p:extLst>
      <p:ext uri="{BB962C8B-B14F-4D97-AF65-F5344CB8AC3E}">
        <p14:creationId xmlns:p14="http://schemas.microsoft.com/office/powerpoint/2010/main" val="161433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D190-7B55-4251-9815-03B3D9AA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F479-1F1B-4FC0-8A83-538DBD27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168127" cy="369417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</a:pPr>
            <a:r>
              <a:rPr lang="en-US" dirty="0"/>
              <a:t>Data Source: Alzheimer’s Disease Neuroimaging Initiative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Cognitive tests and brain scans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Classical Statistical Methods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Threshold values that indicate high-risk</a:t>
            </a:r>
          </a:p>
          <a:p>
            <a:pPr>
              <a:spcAft>
                <a:spcPts val="1800"/>
              </a:spcAft>
            </a:pPr>
            <a:r>
              <a:rPr lang="en-US" dirty="0"/>
              <a:t>Machine Learning Algorithms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Predict high-risk patients</a:t>
            </a:r>
          </a:p>
        </p:txBody>
      </p:sp>
    </p:spTree>
    <p:extLst>
      <p:ext uri="{BB962C8B-B14F-4D97-AF65-F5344CB8AC3E}">
        <p14:creationId xmlns:p14="http://schemas.microsoft.com/office/powerpoint/2010/main" val="88002887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E41"/>
      </a:dk2>
      <a:lt2>
        <a:srgbClr val="EEE9EA"/>
      </a:lt2>
      <a:accent1>
        <a:srgbClr val="20B49F"/>
      </a:accent1>
      <a:accent2>
        <a:srgbClr val="17A1D5"/>
      </a:accent2>
      <a:accent3>
        <a:srgbClr val="2964E7"/>
      </a:accent3>
      <a:accent4>
        <a:srgbClr val="6050DF"/>
      </a:accent4>
      <a:accent5>
        <a:srgbClr val="902FE7"/>
      </a:accent5>
      <a:accent6>
        <a:srgbClr val="CA17D5"/>
      </a:accent6>
      <a:hlink>
        <a:srgbClr val="CC6674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478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Verdana</vt:lpstr>
      <vt:lpstr>AccentBoxVTI</vt:lpstr>
      <vt:lpstr>Detecting High-Risk of Alzheimer’s Disease Using Statistics and Machine Learning</vt:lpstr>
      <vt:lpstr>Alzheimer’s Disease</vt:lpstr>
      <vt:lpstr>Cost of Care</vt:lpstr>
      <vt:lpstr>PowerPoint Presentation</vt:lpstr>
      <vt:lpstr>Best Outcomes from Early Treatment</vt:lpstr>
      <vt:lpstr>Better Early than Late</vt:lpstr>
      <vt:lpstr>Primary Goal for this Analysis</vt:lpstr>
      <vt:lpstr>Target Audience</vt:lpstr>
      <vt:lpstr>Data Source and Analysis Tools</vt:lpstr>
      <vt:lpstr>Approaches</vt:lpstr>
      <vt:lpstr>Change in Biomarkers</vt:lpstr>
      <vt:lpstr>Clinical Dementia Rating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High-Risk of Alzheimer’s Disease Using Statistics and Machine Learning</dc:title>
  <dc:creator>V-Chuck Tucker</dc:creator>
  <cp:lastModifiedBy>V-Chuck Tucker</cp:lastModifiedBy>
  <cp:revision>56</cp:revision>
  <dcterms:created xsi:type="dcterms:W3CDTF">2020-01-01T19:42:07Z</dcterms:created>
  <dcterms:modified xsi:type="dcterms:W3CDTF">2020-01-01T21:39:54Z</dcterms:modified>
</cp:coreProperties>
</file>