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3" r:id="rId4"/>
    <p:sldId id="265" r:id="rId5"/>
    <p:sldId id="294" r:id="rId6"/>
    <p:sldId id="313" r:id="rId7"/>
    <p:sldId id="307" r:id="rId8"/>
    <p:sldId id="309" r:id="rId9"/>
    <p:sldId id="266" r:id="rId10"/>
    <p:sldId id="267" r:id="rId11"/>
    <p:sldId id="268" r:id="rId12"/>
    <p:sldId id="269" r:id="rId13"/>
    <p:sldId id="271" r:id="rId14"/>
    <p:sldId id="293" r:id="rId15"/>
    <p:sldId id="310" r:id="rId16"/>
    <p:sldId id="311" r:id="rId17"/>
    <p:sldId id="312" r:id="rId18"/>
    <p:sldId id="270" r:id="rId19"/>
    <p:sldId id="295" r:id="rId20"/>
    <p:sldId id="272" r:id="rId21"/>
    <p:sldId id="273" r:id="rId22"/>
    <p:sldId id="274" r:id="rId23"/>
    <p:sldId id="275" r:id="rId24"/>
    <p:sldId id="276" r:id="rId25"/>
    <p:sldId id="277" r:id="rId26"/>
    <p:sldId id="278" r:id="rId27"/>
    <p:sldId id="279" r:id="rId28"/>
    <p:sldId id="303" r:id="rId29"/>
    <p:sldId id="304" r:id="rId30"/>
    <p:sldId id="305" r:id="rId31"/>
    <p:sldId id="302" r:id="rId32"/>
    <p:sldId id="296" r:id="rId33"/>
    <p:sldId id="297" r:id="rId34"/>
    <p:sldId id="298" r:id="rId35"/>
    <p:sldId id="299" r:id="rId36"/>
    <p:sldId id="281" r:id="rId37"/>
    <p:sldId id="282" r:id="rId38"/>
    <p:sldId id="283" r:id="rId39"/>
    <p:sldId id="301" r:id="rId40"/>
    <p:sldId id="284" r:id="rId41"/>
    <p:sldId id="308" r:id="rId42"/>
    <p:sldId id="26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5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B9F74-9737-4B85-AF29-06FBD81FF6C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229019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B9F74-9737-4B85-AF29-06FBD81FF6C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369146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B9F74-9737-4B85-AF29-06FBD81FF6C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300625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B9F74-9737-4B85-AF29-06FBD81FF6C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362972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B9F74-9737-4B85-AF29-06FBD81FF6C1}"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358877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B9F74-9737-4B85-AF29-06FBD81FF6C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427617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B9F74-9737-4B85-AF29-06FBD81FF6C1}"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303209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B9F74-9737-4B85-AF29-06FBD81FF6C1}"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238716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B9F74-9737-4B85-AF29-06FBD81FF6C1}"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399733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B9F74-9737-4B85-AF29-06FBD81FF6C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257044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B9F74-9737-4B85-AF29-06FBD81FF6C1}"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86FC6-49DE-4DEF-9F1E-7EAEBD93EF2C}" type="slidenum">
              <a:rPr lang="en-US" smtClean="0"/>
              <a:t>‹#›</a:t>
            </a:fld>
            <a:endParaRPr lang="en-US"/>
          </a:p>
        </p:txBody>
      </p:sp>
    </p:spTree>
    <p:extLst>
      <p:ext uri="{BB962C8B-B14F-4D97-AF65-F5344CB8AC3E}">
        <p14:creationId xmlns:p14="http://schemas.microsoft.com/office/powerpoint/2010/main" val="151882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B9F74-9737-4B85-AF29-06FBD81FF6C1}" type="datetimeFigureOut">
              <a:rPr lang="en-US" smtClean="0"/>
              <a:t>9/24/2024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6FC6-49DE-4DEF-9F1E-7EAEBD93EF2C}" type="slidenum">
              <a:rPr lang="en-US" smtClean="0"/>
              <a:t>‹#›</a:t>
            </a:fld>
            <a:endParaRPr lang="en-US"/>
          </a:p>
        </p:txBody>
      </p:sp>
    </p:spTree>
    <p:extLst>
      <p:ext uri="{BB962C8B-B14F-4D97-AF65-F5344CB8AC3E}">
        <p14:creationId xmlns:p14="http://schemas.microsoft.com/office/powerpoint/2010/main" val="3029766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E37F-7F0C-1189-0DEE-8D813FE66AA6}"/>
              </a:ext>
            </a:extLst>
          </p:cNvPr>
          <p:cNvSpPr>
            <a:spLocks noGrp="1"/>
          </p:cNvSpPr>
          <p:nvPr>
            <p:ph type="title"/>
          </p:nvPr>
        </p:nvSpPr>
        <p:spPr>
          <a:xfrm>
            <a:off x="89453" y="2352952"/>
            <a:ext cx="8806069" cy="1325563"/>
          </a:xfrm>
        </p:spPr>
        <p:txBody>
          <a:bodyPr>
            <a:normAutofit/>
          </a:bodyPr>
          <a:lstStyle/>
          <a:p>
            <a:pPr algn="ctr"/>
            <a:r>
              <a:rPr lang="en-US" sz="6600" b="1" kern="1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Software Engineering</a:t>
            </a:r>
            <a:endParaRPr lang="en-US" sz="14900" b="1" dirty="0">
              <a:solidFill>
                <a:srgbClr val="0000FF"/>
              </a:solidFill>
            </a:endParaRPr>
          </a:p>
        </p:txBody>
      </p:sp>
    </p:spTree>
    <p:extLst>
      <p:ext uri="{BB962C8B-B14F-4D97-AF65-F5344CB8AC3E}">
        <p14:creationId xmlns:p14="http://schemas.microsoft.com/office/powerpoint/2010/main" val="138412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08E88E-B169-4DED-0AFD-397F15E034E3}"/>
              </a:ext>
            </a:extLst>
          </p:cNvPr>
          <p:cNvSpPr txBox="1"/>
          <p:nvPr/>
        </p:nvSpPr>
        <p:spPr>
          <a:xfrm>
            <a:off x="288233" y="0"/>
            <a:ext cx="8309113" cy="829394"/>
          </a:xfrm>
          <a:prstGeom prst="rect">
            <a:avLst/>
          </a:prstGeom>
          <a:noFill/>
        </p:spPr>
        <p:txBody>
          <a:bodyPr wrap="square">
            <a:spAutoFit/>
          </a:bodyPr>
          <a:lstStyle/>
          <a:p>
            <a:pPr>
              <a:lnSpc>
                <a:spcPct val="107000"/>
              </a:lnSpc>
              <a:spcBef>
                <a:spcPts val="200"/>
              </a:spcBef>
            </a:pPr>
            <a:r>
              <a:rPr lang="en-US" sz="4800" b="1" u="sng" kern="100" dirty="0">
                <a:solidFill>
                  <a:srgbClr val="C00000"/>
                </a:solidFill>
                <a:latin typeface="Times New Roman" panose="02020603050405020304" pitchFamily="18" charset="0"/>
                <a:cs typeface="Times New Roman" panose="02020603050405020304" pitchFamily="18" charset="0"/>
              </a:rPr>
              <a:t>DFD Components</a:t>
            </a:r>
          </a:p>
        </p:txBody>
      </p:sp>
      <p:sp>
        <p:nvSpPr>
          <p:cNvPr id="6" name="TextBox 5">
            <a:extLst>
              <a:ext uri="{FF2B5EF4-FFF2-40B4-BE49-F238E27FC236}">
                <a16:creationId xmlns:a16="http://schemas.microsoft.com/office/drawing/2014/main" id="{1BB56526-1EBD-0189-6570-865249DEBED2}"/>
              </a:ext>
            </a:extLst>
          </p:cNvPr>
          <p:cNvSpPr txBox="1"/>
          <p:nvPr/>
        </p:nvSpPr>
        <p:spPr>
          <a:xfrm>
            <a:off x="248476" y="998821"/>
            <a:ext cx="8388625" cy="5613332"/>
          </a:xfrm>
          <a:prstGeom prst="rect">
            <a:avLst/>
          </a:prstGeom>
          <a:noFill/>
        </p:spPr>
        <p:txBody>
          <a:bodyPr wrap="square">
            <a:spAutoFit/>
          </a:bodyPr>
          <a:lstStyle/>
          <a:p>
            <a:pPr algn="just">
              <a:lnSpc>
                <a:spcPct val="107000"/>
              </a:lnSpc>
              <a:spcAft>
                <a:spcPts val="800"/>
              </a:spcAft>
              <a:buSzPts val="1000"/>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DFD can represent Source, destination, storage and flow of data using the following set of components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Entities</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Entities are source and destination of information data. Entities are represented by a rectangles with their respective names.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Process</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Activities and action taken on the data are represented by Circle or Round-edged rectangles.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Storage</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There are two variants of data storage - it can either be represented as a rectangle with absence of both smaller sides or as an open-sided rectangle with only one side missing.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Flow</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Movement of data is shown by pointed arrows. Data movement is shown from the base of arrow as its source towards head of the arrow as destination.</a:t>
            </a:r>
          </a:p>
        </p:txBody>
      </p:sp>
    </p:spTree>
    <p:extLst>
      <p:ext uri="{BB962C8B-B14F-4D97-AF65-F5344CB8AC3E}">
        <p14:creationId xmlns:p14="http://schemas.microsoft.com/office/powerpoint/2010/main" val="3213400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FD Components">
            <a:extLst>
              <a:ext uri="{FF2B5EF4-FFF2-40B4-BE49-F238E27FC236}">
                <a16:creationId xmlns:a16="http://schemas.microsoft.com/office/drawing/2014/main" id="{06FCFB47-F0E8-C34E-5B5A-1F016478BF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659835"/>
            <a:ext cx="8063574" cy="2148217"/>
          </a:xfrm>
          <a:prstGeom prst="rect">
            <a:avLst/>
          </a:prstGeom>
          <a:noFill/>
          <a:ln>
            <a:noFill/>
          </a:ln>
        </p:spPr>
      </p:pic>
    </p:spTree>
    <p:extLst>
      <p:ext uri="{BB962C8B-B14F-4D97-AF65-F5344CB8AC3E}">
        <p14:creationId xmlns:p14="http://schemas.microsoft.com/office/powerpoint/2010/main" val="402503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BAB92-2154-2FFF-14F7-2C197D98DA42}"/>
              </a:ext>
            </a:extLst>
          </p:cNvPr>
          <p:cNvSpPr txBox="1"/>
          <p:nvPr/>
        </p:nvSpPr>
        <p:spPr>
          <a:xfrm>
            <a:off x="278295" y="722492"/>
            <a:ext cx="8673547" cy="1778179"/>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3200" b="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Level 0</a:t>
            </a:r>
            <a:r>
              <a:rPr lang="en-US" sz="32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Highest abstraction level DFD is known as Level 0 DFD, which depicts the entire information system as one diagram concealing all the underlying details. Level 0 DFDs are also known as context level DFDs.</a:t>
            </a:r>
          </a:p>
        </p:txBody>
      </p:sp>
      <p:pic>
        <p:nvPicPr>
          <p:cNvPr id="4" name="Picture 3" descr="Level 0">
            <a:extLst>
              <a:ext uri="{FF2B5EF4-FFF2-40B4-BE49-F238E27FC236}">
                <a16:creationId xmlns:a16="http://schemas.microsoft.com/office/drawing/2014/main" id="{9128F1CA-CB10-4D03-ED2C-5DA6D541AD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6823" y="2820610"/>
            <a:ext cx="4730353" cy="3647351"/>
          </a:xfrm>
          <a:prstGeom prst="rect">
            <a:avLst/>
          </a:prstGeom>
          <a:noFill/>
          <a:ln>
            <a:noFill/>
          </a:ln>
        </p:spPr>
      </p:pic>
      <p:sp>
        <p:nvSpPr>
          <p:cNvPr id="5" name="TextBox 4">
            <a:extLst>
              <a:ext uri="{FF2B5EF4-FFF2-40B4-BE49-F238E27FC236}">
                <a16:creationId xmlns:a16="http://schemas.microsoft.com/office/drawing/2014/main" id="{61A6574B-C316-FEC4-2A74-58982577A748}"/>
              </a:ext>
            </a:extLst>
          </p:cNvPr>
          <p:cNvSpPr txBox="1"/>
          <p:nvPr/>
        </p:nvSpPr>
        <p:spPr>
          <a:xfrm>
            <a:off x="2691536" y="-8392"/>
            <a:ext cx="4572000" cy="706540"/>
          </a:xfrm>
          <a:prstGeom prst="rect">
            <a:avLst/>
          </a:prstGeom>
          <a:noFill/>
        </p:spPr>
        <p:txBody>
          <a:bodyPr wrap="square">
            <a:spAutoFit/>
          </a:bodyPr>
          <a:lstStyle/>
          <a:p>
            <a:pPr>
              <a:lnSpc>
                <a:spcPct val="107000"/>
              </a:lnSpc>
              <a:spcBef>
                <a:spcPts val="200"/>
              </a:spcBef>
            </a:pPr>
            <a:r>
              <a:rPr lang="en-US" sz="4000" b="1" u="sng" kern="100" dirty="0">
                <a:solidFill>
                  <a:srgbClr val="C00000"/>
                </a:solidFill>
                <a:latin typeface="Times New Roman" panose="02020603050405020304" pitchFamily="18" charset="0"/>
                <a:cs typeface="Times New Roman" panose="02020603050405020304" pitchFamily="18" charset="0"/>
              </a:rPr>
              <a:t>Levels of DFD</a:t>
            </a:r>
          </a:p>
        </p:txBody>
      </p:sp>
    </p:spTree>
    <p:extLst>
      <p:ext uri="{BB962C8B-B14F-4D97-AF65-F5344CB8AC3E}">
        <p14:creationId xmlns:p14="http://schemas.microsoft.com/office/powerpoint/2010/main" val="347395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0F12BF-02D4-090E-9415-7A085286C47D}"/>
              </a:ext>
            </a:extLst>
          </p:cNvPr>
          <p:cNvSpPr txBox="1"/>
          <p:nvPr/>
        </p:nvSpPr>
        <p:spPr>
          <a:xfrm>
            <a:off x="1" y="132167"/>
            <a:ext cx="9034670" cy="2773708"/>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3200" b="1"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Level 1</a:t>
            </a:r>
            <a:r>
              <a:rPr lang="en-US" sz="32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Level 0 DFD is broken down into more specific, Level 1 DFD.</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Level 1 DFD depicts basic modules in the system and flow of data among various modules. </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Level 1 DFD also mentions basic processes and sources of information.</a:t>
            </a:r>
          </a:p>
        </p:txBody>
      </p:sp>
      <p:pic>
        <p:nvPicPr>
          <p:cNvPr id="4" name="Picture 3" descr="Level 1">
            <a:extLst>
              <a:ext uri="{FF2B5EF4-FFF2-40B4-BE49-F238E27FC236}">
                <a16:creationId xmlns:a16="http://schemas.microsoft.com/office/drawing/2014/main" id="{DC2F80CE-76EA-93F9-2FBB-60E151E5D2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1631" y="2385391"/>
            <a:ext cx="6052596" cy="4472609"/>
          </a:xfrm>
          <a:prstGeom prst="rect">
            <a:avLst/>
          </a:prstGeom>
          <a:noFill/>
          <a:ln>
            <a:noFill/>
          </a:ln>
        </p:spPr>
      </p:pic>
    </p:spTree>
    <p:extLst>
      <p:ext uri="{BB962C8B-B14F-4D97-AF65-F5344CB8AC3E}">
        <p14:creationId xmlns:p14="http://schemas.microsoft.com/office/powerpoint/2010/main" val="123488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268088-2D7E-6A4C-3BA7-A280284D7351}"/>
              </a:ext>
            </a:extLst>
          </p:cNvPr>
          <p:cNvSpPr txBox="1"/>
          <p:nvPr/>
        </p:nvSpPr>
        <p:spPr>
          <a:xfrm>
            <a:off x="228600" y="506322"/>
            <a:ext cx="8388626" cy="3539430"/>
          </a:xfrm>
          <a:prstGeom prst="rect">
            <a:avLst/>
          </a:prstGeom>
          <a:noFill/>
        </p:spPr>
        <p:txBody>
          <a:bodyPr wrap="square">
            <a:spAutoFit/>
          </a:bodyPr>
          <a:lstStyle/>
          <a:p>
            <a:pPr marL="342900" lvl="0" indent="-342900" algn="just" rtl="0">
              <a:buSzPts val="1000"/>
              <a:buFont typeface="Symbol" panose="05050102010706020507" pitchFamily="18" charset="2"/>
              <a:buChar char=""/>
              <a:tabLst>
                <a:tab pos="457200" algn="l"/>
              </a:tabLst>
            </a:pPr>
            <a:r>
              <a:rPr lang="en-US" sz="32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Level 2</a:t>
            </a:r>
            <a:r>
              <a:rPr lang="en-US" sz="32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this level, DFD shows how data flows inside the modules mentioned in Level 1.</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endPar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Higher level DFDs can be transformed into more specific lower level DFDs with deeper level of understanding unless the desired level of specification is achieved.</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32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C4E881D-779B-7FBB-0734-418BA8437561}"/>
              </a:ext>
            </a:extLst>
          </p:cNvPr>
          <p:cNvGraphicFramePr>
            <a:graphicFrameLocks noGrp="1"/>
          </p:cNvGraphicFramePr>
          <p:nvPr>
            <p:extLst>
              <p:ext uri="{D42A27DB-BD31-4B8C-83A1-F6EECF244321}">
                <p14:modId xmlns:p14="http://schemas.microsoft.com/office/powerpoint/2010/main" val="2487972321"/>
              </p:ext>
            </p:extLst>
          </p:nvPr>
        </p:nvGraphicFramePr>
        <p:xfrm>
          <a:off x="168965" y="29819"/>
          <a:ext cx="8925340" cy="6746021"/>
        </p:xfrm>
        <a:graphic>
          <a:graphicData uri="http://schemas.openxmlformats.org/drawingml/2006/table">
            <a:tbl>
              <a:tblPr firstRow="1" firstCol="1" bandRow="1">
                <a:tableStyleId>{5C22544A-7EE6-4342-B048-85BDC9FD1C3A}</a:tableStyleId>
              </a:tblPr>
              <a:tblGrid>
                <a:gridCol w="2231335">
                  <a:extLst>
                    <a:ext uri="{9D8B030D-6E8A-4147-A177-3AD203B41FA5}">
                      <a16:colId xmlns:a16="http://schemas.microsoft.com/office/drawing/2014/main" val="61899247"/>
                    </a:ext>
                  </a:extLst>
                </a:gridCol>
                <a:gridCol w="2231335">
                  <a:extLst>
                    <a:ext uri="{9D8B030D-6E8A-4147-A177-3AD203B41FA5}">
                      <a16:colId xmlns:a16="http://schemas.microsoft.com/office/drawing/2014/main" val="3092024195"/>
                    </a:ext>
                  </a:extLst>
                </a:gridCol>
                <a:gridCol w="2231335">
                  <a:extLst>
                    <a:ext uri="{9D8B030D-6E8A-4147-A177-3AD203B41FA5}">
                      <a16:colId xmlns:a16="http://schemas.microsoft.com/office/drawing/2014/main" val="1074352728"/>
                    </a:ext>
                  </a:extLst>
                </a:gridCol>
                <a:gridCol w="2231335">
                  <a:extLst>
                    <a:ext uri="{9D8B030D-6E8A-4147-A177-3AD203B41FA5}">
                      <a16:colId xmlns:a16="http://schemas.microsoft.com/office/drawing/2014/main" val="1877552052"/>
                    </a:ext>
                  </a:extLst>
                </a:gridCol>
              </a:tblGrid>
              <a:tr h="371372">
                <a:tc>
                  <a:txBody>
                    <a:bodyPr/>
                    <a:lstStyle/>
                    <a:p>
                      <a:pPr algn="ctr">
                        <a:lnSpc>
                          <a:spcPct val="107000"/>
                        </a:lnSpc>
                        <a:spcAft>
                          <a:spcPts val="800"/>
                        </a:spcAft>
                      </a:pPr>
                      <a:r>
                        <a:rPr lang="en-US" sz="1800" kern="0">
                          <a:effectLst/>
                        </a:rPr>
                        <a:t>Aspect</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gn="ctr">
                        <a:lnSpc>
                          <a:spcPct val="107000"/>
                        </a:lnSpc>
                        <a:spcAft>
                          <a:spcPts val="800"/>
                        </a:spcAft>
                      </a:pPr>
                      <a:r>
                        <a:rPr lang="en-US" sz="2000" kern="0" dirty="0">
                          <a:solidFill>
                            <a:srgbClr val="FFFF00"/>
                          </a:solidFill>
                          <a:effectLst/>
                        </a:rPr>
                        <a:t>Level 0 DFD (Context Diagram)</a:t>
                      </a:r>
                      <a:endParaRPr lang="en-US" sz="1800" kern="1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gn="ctr">
                        <a:lnSpc>
                          <a:spcPct val="107000"/>
                        </a:lnSpc>
                        <a:spcAft>
                          <a:spcPts val="800"/>
                        </a:spcAft>
                      </a:pPr>
                      <a:r>
                        <a:rPr lang="en-US" sz="1800" kern="0" dirty="0">
                          <a:solidFill>
                            <a:schemeClr val="bg1"/>
                          </a:solidFill>
                          <a:effectLst/>
                        </a:rPr>
                        <a:t>Level 1 DFD (Decomposition of the System)</a:t>
                      </a:r>
                      <a:endParaRPr lang="en-US" sz="16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gn="ctr">
                        <a:lnSpc>
                          <a:spcPct val="107000"/>
                        </a:lnSpc>
                        <a:spcAft>
                          <a:spcPts val="800"/>
                        </a:spcAft>
                      </a:pPr>
                      <a:r>
                        <a:rPr lang="en-US" sz="1800" kern="0" dirty="0">
                          <a:solidFill>
                            <a:srgbClr val="FFFF00"/>
                          </a:solidFill>
                          <a:effectLst/>
                        </a:rPr>
                        <a:t>Level 2 DFD (Further Decomposition of Level 1)</a:t>
                      </a:r>
                      <a:endParaRPr lang="en-US" sz="1600" kern="100" dirty="0">
                        <a:solidFill>
                          <a:srgbClr val="FFFF00"/>
                        </a:solidFill>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1497590595"/>
                  </a:ext>
                </a:extLst>
              </a:tr>
              <a:tr h="552498">
                <a:tc>
                  <a:txBody>
                    <a:bodyPr/>
                    <a:lstStyle/>
                    <a:p>
                      <a:pPr>
                        <a:lnSpc>
                          <a:spcPct val="107000"/>
                        </a:lnSpc>
                        <a:spcAft>
                          <a:spcPts val="800"/>
                        </a:spcAft>
                      </a:pPr>
                      <a:r>
                        <a:rPr lang="en-US" sz="1800" kern="0">
                          <a:effectLst/>
                        </a:rPr>
                        <a:t>Purpose</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dirty="0">
                          <a:effectLst/>
                        </a:rPr>
                        <a:t>Provides an overall view of the system as a single process.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dirty="0">
                          <a:effectLst/>
                        </a:rPr>
                        <a:t>Breaks down the system into main sub-processes.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Further breaks down sub-processes from Level 1 into more detailed components.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2003576079"/>
                  </a:ext>
                </a:extLst>
              </a:tr>
              <a:tr h="552498">
                <a:tc>
                  <a:txBody>
                    <a:bodyPr/>
                    <a:lstStyle/>
                    <a:p>
                      <a:pPr>
                        <a:lnSpc>
                          <a:spcPct val="107000"/>
                        </a:lnSpc>
                        <a:spcAft>
                          <a:spcPts val="800"/>
                        </a:spcAft>
                      </a:pPr>
                      <a:r>
                        <a:rPr lang="en-US" sz="1800" kern="0">
                          <a:effectLst/>
                        </a:rPr>
                        <a:t>Complexity</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Simplest and most abstract representation.</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More detailed but still focuses on the primary processes.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Highly detailed, focusing on specific actions within each sub-process.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1765744300"/>
                  </a:ext>
                </a:extLst>
              </a:tr>
              <a:tr h="552498">
                <a:tc>
                  <a:txBody>
                    <a:bodyPr/>
                    <a:lstStyle/>
                    <a:p>
                      <a:pPr>
                        <a:lnSpc>
                          <a:spcPct val="107000"/>
                        </a:lnSpc>
                        <a:spcAft>
                          <a:spcPts val="800"/>
                        </a:spcAft>
                      </a:pPr>
                      <a:r>
                        <a:rPr lang="en-US" sz="1800" kern="0">
                          <a:effectLst/>
                        </a:rPr>
                        <a:t>Number of Processes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dirty="0">
                          <a:effectLst/>
                        </a:rPr>
                        <a:t>Usually only 1 process representing the entire system.</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Multiple processes representing key functional areas of the system.</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Many processes, representing the detailed steps of sub-processes.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4158548530"/>
                  </a:ext>
                </a:extLst>
              </a:tr>
              <a:tr h="733625">
                <a:tc>
                  <a:txBody>
                    <a:bodyPr/>
                    <a:lstStyle/>
                    <a:p>
                      <a:pPr>
                        <a:lnSpc>
                          <a:spcPct val="107000"/>
                        </a:lnSpc>
                        <a:spcAft>
                          <a:spcPts val="800"/>
                        </a:spcAft>
                      </a:pPr>
                      <a:r>
                        <a:rPr lang="en-US" sz="1800" kern="0">
                          <a:effectLst/>
                        </a:rPr>
                        <a:t>External Entities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Shows external entities interacting with the system (e.g., customers, admin).</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Shows external entities and how they interact with specific processes.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External entities may still be present but with interactions focused on very specific activities.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3014952826"/>
                  </a:ext>
                </a:extLst>
              </a:tr>
              <a:tr h="552498">
                <a:tc>
                  <a:txBody>
                    <a:bodyPr/>
                    <a:lstStyle/>
                    <a:p>
                      <a:pPr>
                        <a:lnSpc>
                          <a:spcPct val="107000"/>
                        </a:lnSpc>
                        <a:spcAft>
                          <a:spcPts val="800"/>
                        </a:spcAft>
                      </a:pPr>
                      <a:r>
                        <a:rPr lang="en-US" sz="1800" kern="0">
                          <a:effectLst/>
                        </a:rPr>
                        <a:t>Data Flow</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High-level data flows between the system and external entities.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a:effectLst/>
                        </a:rPr>
                        <a:t>More detailed data flows between sub-processes and external entities.</a:t>
                      </a:r>
                      <a:endParaRPr lang="en-US" sz="16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800" kern="0" dirty="0">
                          <a:effectLst/>
                        </a:rPr>
                        <a:t>Very specific data flows between detailed processes and internal data stores.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3065263451"/>
                  </a:ext>
                </a:extLst>
              </a:tr>
            </a:tbl>
          </a:graphicData>
        </a:graphic>
      </p:graphicFrame>
    </p:spTree>
    <p:extLst>
      <p:ext uri="{BB962C8B-B14F-4D97-AF65-F5344CB8AC3E}">
        <p14:creationId xmlns:p14="http://schemas.microsoft.com/office/powerpoint/2010/main" val="226584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C4E881D-779B-7FBB-0734-418BA8437561}"/>
              </a:ext>
            </a:extLst>
          </p:cNvPr>
          <p:cNvGraphicFramePr>
            <a:graphicFrameLocks noGrp="1"/>
          </p:cNvGraphicFramePr>
          <p:nvPr>
            <p:extLst>
              <p:ext uri="{D42A27DB-BD31-4B8C-83A1-F6EECF244321}">
                <p14:modId xmlns:p14="http://schemas.microsoft.com/office/powerpoint/2010/main" val="4224472260"/>
              </p:ext>
            </p:extLst>
          </p:nvPr>
        </p:nvGraphicFramePr>
        <p:xfrm>
          <a:off x="218661" y="129208"/>
          <a:ext cx="8756376" cy="6480315"/>
        </p:xfrm>
        <a:graphic>
          <a:graphicData uri="http://schemas.openxmlformats.org/drawingml/2006/table">
            <a:tbl>
              <a:tblPr firstRow="1" firstCol="1" bandRow="1">
                <a:tableStyleId>{5C22544A-7EE6-4342-B048-85BDC9FD1C3A}</a:tableStyleId>
              </a:tblPr>
              <a:tblGrid>
                <a:gridCol w="2189094">
                  <a:extLst>
                    <a:ext uri="{9D8B030D-6E8A-4147-A177-3AD203B41FA5}">
                      <a16:colId xmlns:a16="http://schemas.microsoft.com/office/drawing/2014/main" val="61899247"/>
                    </a:ext>
                  </a:extLst>
                </a:gridCol>
                <a:gridCol w="2189094">
                  <a:extLst>
                    <a:ext uri="{9D8B030D-6E8A-4147-A177-3AD203B41FA5}">
                      <a16:colId xmlns:a16="http://schemas.microsoft.com/office/drawing/2014/main" val="3092024195"/>
                    </a:ext>
                  </a:extLst>
                </a:gridCol>
                <a:gridCol w="2189094">
                  <a:extLst>
                    <a:ext uri="{9D8B030D-6E8A-4147-A177-3AD203B41FA5}">
                      <a16:colId xmlns:a16="http://schemas.microsoft.com/office/drawing/2014/main" val="1074352728"/>
                    </a:ext>
                  </a:extLst>
                </a:gridCol>
                <a:gridCol w="2189094">
                  <a:extLst>
                    <a:ext uri="{9D8B030D-6E8A-4147-A177-3AD203B41FA5}">
                      <a16:colId xmlns:a16="http://schemas.microsoft.com/office/drawing/2014/main" val="1877552052"/>
                    </a:ext>
                  </a:extLst>
                </a:gridCol>
              </a:tblGrid>
              <a:tr h="810296">
                <a:tc>
                  <a:txBody>
                    <a:bodyPr/>
                    <a:lstStyle/>
                    <a:p>
                      <a:pPr algn="ctr">
                        <a:lnSpc>
                          <a:spcPct val="107000"/>
                        </a:lnSpc>
                        <a:spcAft>
                          <a:spcPts val="800"/>
                        </a:spcAft>
                      </a:pPr>
                      <a:r>
                        <a:rPr lang="en-US" sz="1600" kern="0" dirty="0">
                          <a:effectLst/>
                        </a:rPr>
                        <a:t>Aspect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gn="ctr">
                        <a:lnSpc>
                          <a:spcPct val="107000"/>
                        </a:lnSpc>
                        <a:spcAft>
                          <a:spcPts val="800"/>
                        </a:spcAft>
                      </a:pPr>
                      <a:r>
                        <a:rPr lang="en-US" sz="1600" kern="0">
                          <a:effectLst/>
                        </a:rPr>
                        <a:t>Level 0 DFD (Context Diagram)</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gn="ctr">
                        <a:lnSpc>
                          <a:spcPct val="107000"/>
                        </a:lnSpc>
                        <a:spcAft>
                          <a:spcPts val="800"/>
                        </a:spcAft>
                      </a:pPr>
                      <a:r>
                        <a:rPr lang="en-US" sz="1600" kern="0">
                          <a:effectLst/>
                        </a:rPr>
                        <a:t>Level 1 DFD (Decomposition of the System)</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gn="ctr">
                        <a:lnSpc>
                          <a:spcPct val="107000"/>
                        </a:lnSpc>
                        <a:spcAft>
                          <a:spcPts val="800"/>
                        </a:spcAft>
                      </a:pPr>
                      <a:r>
                        <a:rPr lang="en-US" sz="1600" kern="0">
                          <a:effectLst/>
                        </a:rPr>
                        <a:t>Level 2 DFD (Further Decomposition of Level 1)</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1497590595"/>
                  </a:ext>
                </a:extLst>
              </a:tr>
              <a:tr h="1350037">
                <a:tc>
                  <a:txBody>
                    <a:bodyPr/>
                    <a:lstStyle/>
                    <a:p>
                      <a:pPr>
                        <a:lnSpc>
                          <a:spcPct val="107000"/>
                        </a:lnSpc>
                        <a:spcAft>
                          <a:spcPts val="800"/>
                        </a:spcAft>
                      </a:pPr>
                      <a:r>
                        <a:rPr lang="en-US" sz="1600" kern="0">
                          <a:effectLst/>
                        </a:rPr>
                        <a:t>Data Stores</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Rarely shows data stores.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a:effectLst/>
                        </a:rPr>
                        <a:t>Introduces key data stores (e.g., customer accounts, transaction records).</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Includes detailed data stores for each sub-process (e.g., records of specific transactions or actions).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3732103108"/>
                  </a:ext>
                </a:extLst>
              </a:tr>
              <a:tr h="1080167">
                <a:tc>
                  <a:txBody>
                    <a:bodyPr/>
                    <a:lstStyle/>
                    <a:p>
                      <a:pPr>
                        <a:lnSpc>
                          <a:spcPct val="107000"/>
                        </a:lnSpc>
                        <a:spcAft>
                          <a:spcPts val="800"/>
                        </a:spcAft>
                      </a:pPr>
                      <a:r>
                        <a:rPr lang="en-US" sz="1600" kern="0">
                          <a:effectLst/>
                        </a:rPr>
                        <a:t>Use Case</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Used for initial analysis to understand system boundaries.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Used for a deeper understanding of the system’s functional areas.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a:effectLst/>
                        </a:rPr>
                        <a:t>Used for precise understanding and implementation of each process step.</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4028013833"/>
                  </a:ext>
                </a:extLst>
              </a:tr>
              <a:tr h="1889778">
                <a:tc>
                  <a:txBody>
                    <a:bodyPr/>
                    <a:lstStyle/>
                    <a:p>
                      <a:pPr>
                        <a:lnSpc>
                          <a:spcPct val="107000"/>
                        </a:lnSpc>
                        <a:spcAft>
                          <a:spcPts val="800"/>
                        </a:spcAft>
                      </a:pPr>
                      <a:r>
                        <a:rPr lang="en-US" sz="1600" kern="0">
                          <a:effectLst/>
                        </a:rPr>
                        <a:t>Example Processes</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Represents the entire banking system as one "Banking System" process.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Breaks down into processes like Account Management, Transaction Processing, Loan Processing.</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a:effectLst/>
                        </a:rPr>
                        <a:t>Further breaks down processes like Loan Processing into Loan Application Review, Loan Approval, Loan Repayment Monitoring, etc.</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3018508217"/>
                  </a:ext>
                </a:extLst>
              </a:tr>
              <a:tr h="1350037">
                <a:tc>
                  <a:txBody>
                    <a:bodyPr/>
                    <a:lstStyle/>
                    <a:p>
                      <a:pPr>
                        <a:lnSpc>
                          <a:spcPct val="107000"/>
                        </a:lnSpc>
                        <a:spcAft>
                          <a:spcPts val="800"/>
                        </a:spcAft>
                      </a:pPr>
                      <a:r>
                        <a:rPr lang="en-US" sz="1600" kern="0">
                          <a:effectLst/>
                        </a:rPr>
                        <a:t>Audience</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a:effectLst/>
                        </a:rPr>
                        <a:t>High-level stakeholders (e.g., clients, project sponsors).</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System analysts, designers, and developers for functional insight.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tc>
                  <a:txBody>
                    <a:bodyPr/>
                    <a:lstStyle/>
                    <a:p>
                      <a:pPr>
                        <a:lnSpc>
                          <a:spcPct val="107000"/>
                        </a:lnSpc>
                        <a:spcAft>
                          <a:spcPts val="800"/>
                        </a:spcAft>
                      </a:pPr>
                      <a:r>
                        <a:rPr lang="en-US" sz="1600" kern="0" dirty="0">
                          <a:effectLst/>
                        </a:rPr>
                        <a:t>System developers, technical teams, and testers for detailed implementation and refinement.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141" marR="6141" marT="6141" marB="6141" anchor="ctr"/>
                </a:tc>
                <a:extLst>
                  <a:ext uri="{0D108BD9-81ED-4DB2-BD59-A6C34878D82A}">
                    <a16:rowId xmlns:a16="http://schemas.microsoft.com/office/drawing/2014/main" val="4019301909"/>
                  </a:ext>
                </a:extLst>
              </a:tr>
            </a:tbl>
          </a:graphicData>
        </a:graphic>
      </p:graphicFrame>
    </p:spTree>
    <p:extLst>
      <p:ext uri="{BB962C8B-B14F-4D97-AF65-F5344CB8AC3E}">
        <p14:creationId xmlns:p14="http://schemas.microsoft.com/office/powerpoint/2010/main" val="99780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AA4EBE-A4DC-5F8C-7EF7-BD6A4EFED050}"/>
              </a:ext>
            </a:extLst>
          </p:cNvPr>
          <p:cNvSpPr txBox="1"/>
          <p:nvPr/>
        </p:nvSpPr>
        <p:spPr>
          <a:xfrm>
            <a:off x="372717" y="198783"/>
            <a:ext cx="8398565" cy="5493170"/>
          </a:xfrm>
          <a:prstGeom prst="rect">
            <a:avLst/>
          </a:prstGeom>
          <a:noFill/>
        </p:spPr>
        <p:txBody>
          <a:bodyPr wrap="square">
            <a:spAutoFit/>
          </a:bodyPr>
          <a:lstStyle/>
          <a:p>
            <a:pPr>
              <a:lnSpc>
                <a:spcPct val="107000"/>
              </a:lnSpc>
              <a:spcAft>
                <a:spcPts val="800"/>
              </a:spcAft>
            </a:pPr>
            <a:r>
              <a:rPr lang="en-US" sz="3200" b="1" kern="0" dirty="0">
                <a:effectLst/>
                <a:latin typeface="Times New Roman" panose="02020603050405020304" pitchFamily="18" charset="0"/>
                <a:ea typeface="Times New Roman" panose="02020603050405020304" pitchFamily="18" charset="0"/>
                <a:cs typeface="Arial" panose="020B0604020202020204" pitchFamily="34" charset="0"/>
              </a:rPr>
              <a:t>Summary:</a:t>
            </a:r>
          </a:p>
          <a:p>
            <a:pPr>
              <a:lnSpc>
                <a:spcPct val="107000"/>
              </a:lnSpc>
              <a:spcAft>
                <a:spcPts val="800"/>
              </a:spcAf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Arial" panose="020B0604020202020204" pitchFamily="34" charset="0"/>
              </a:rPr>
              <a:t>Level 0</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 gives a broad overview of the system, focusing on </a:t>
            </a:r>
            <a:r>
              <a:rPr lang="en-US" sz="3600" b="1" kern="0"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rPr>
              <a:t>external interactions.</a:t>
            </a:r>
          </a:p>
          <a:p>
            <a:pPr marL="342900" lvl="0" indent="-342900">
              <a:lnSpc>
                <a:spcPct val="107000"/>
              </a:lnSpc>
              <a:spcAft>
                <a:spcPts val="800"/>
              </a:spcAft>
              <a:buSzPts val="1000"/>
              <a:buFont typeface="Symbol" panose="05050102010706020507" pitchFamily="18" charset="2"/>
              <a:buChar char=""/>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Arial" panose="020B0604020202020204" pitchFamily="34" charset="0"/>
              </a:rPr>
              <a:t>Level 1</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 breaks down the system into core functional areas to show </a:t>
            </a:r>
            <a:r>
              <a:rPr lang="en-US" sz="3600" b="1" kern="0"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rPr>
              <a:t>internal workings</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Arial" panose="020B0604020202020204" pitchFamily="34" charset="0"/>
              </a:rPr>
              <a:t>Level 2</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 dives deeper into specific processes </a:t>
            </a:r>
            <a:r>
              <a:rPr lang="en-US" sz="3600" b="1" kern="0"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rPr>
              <a:t>detailed</a:t>
            </a:r>
            <a:r>
              <a:rPr lang="en-US" sz="2800" kern="0" dirty="0">
                <a:effectLst/>
                <a:latin typeface="Times New Roman" panose="02020603050405020304" pitchFamily="18" charset="0"/>
                <a:ea typeface="Times New Roman" panose="02020603050405020304" pitchFamily="18" charset="0"/>
                <a:cs typeface="Arial" panose="020B0604020202020204" pitchFamily="34" charset="0"/>
              </a:rPr>
              <a:t> understanding and system development.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3293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54E27-689C-EBFF-940A-2624AEC3248C}"/>
              </a:ext>
            </a:extLst>
          </p:cNvPr>
          <p:cNvSpPr txBox="1"/>
          <p:nvPr/>
        </p:nvSpPr>
        <p:spPr>
          <a:xfrm>
            <a:off x="417443" y="339949"/>
            <a:ext cx="8507895" cy="5509200"/>
          </a:xfrm>
          <a:prstGeom prst="rect">
            <a:avLst/>
          </a:prstGeom>
          <a:noFill/>
        </p:spPr>
        <p:txBody>
          <a:bodyPr wrap="square">
            <a:spAutoFit/>
          </a:bodyPr>
          <a:lstStyle/>
          <a:p>
            <a:r>
              <a:rPr lang="en-US" sz="3600" b="1" dirty="0">
                <a:solidFill>
                  <a:srgbClr val="0000FF"/>
                </a:solidFill>
                <a:latin typeface="Times New Roman" panose="02020603050405020304" pitchFamily="18" charset="0"/>
                <a:cs typeface="Times New Roman" panose="02020603050405020304" pitchFamily="18" charset="0"/>
              </a:rPr>
              <a:t>Uses of DFD:</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model the logical flow of data in a system.</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identify data inputs, outputs, and storage points.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analyze existing systems and design new systems.</a:t>
            </a:r>
          </a:p>
          <a:p>
            <a:endParaRPr lang="en-US" sz="2800" dirty="0">
              <a:latin typeface="Times New Roman" panose="02020603050405020304" pitchFamily="18" charset="0"/>
              <a:cs typeface="Times New Roman" panose="02020603050405020304" pitchFamily="18" charset="0"/>
            </a:endParaRPr>
          </a:p>
          <a:p>
            <a:r>
              <a:rPr lang="en-US" sz="3600" b="1" dirty="0">
                <a:solidFill>
                  <a:srgbClr val="0000FF"/>
                </a:solidFill>
                <a:latin typeface="Times New Roman" panose="02020603050405020304" pitchFamily="18" charset="0"/>
                <a:cs typeface="Times New Roman" panose="02020603050405020304" pitchFamily="18" charset="0"/>
              </a:rPr>
              <a:t>Benefits</a:t>
            </a:r>
            <a:r>
              <a:rPr lang="en-US" sz="2800" b="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Provides a clear and easy-to-understand representation of the system.</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Helps identify redundant </a:t>
            </a:r>
            <a:r>
              <a:rPr lang="ar-SA" sz="2800" dirty="0">
                <a:latin typeface="Times New Roman" panose="02020603050405020304" pitchFamily="18" charset="0"/>
                <a:cs typeface="Times New Roman" panose="02020603050405020304" pitchFamily="18" charset="0"/>
              </a:rPr>
              <a:t>متكرر</a:t>
            </a:r>
            <a:r>
              <a:rPr lang="en-US" sz="2800" dirty="0">
                <a:latin typeface="Times New Roman" panose="02020603050405020304" pitchFamily="18" charset="0"/>
                <a:cs typeface="Times New Roman" panose="02020603050405020304" pitchFamily="18" charset="0"/>
              </a:rPr>
              <a:t>processes and unnecessary data flows.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Facilitates communication between developers, analysts, and stakeholders.</a:t>
            </a:r>
          </a:p>
        </p:txBody>
      </p:sp>
    </p:spTree>
    <p:extLst>
      <p:ext uri="{BB962C8B-B14F-4D97-AF65-F5344CB8AC3E}">
        <p14:creationId xmlns:p14="http://schemas.microsoft.com/office/powerpoint/2010/main" val="3650062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54E27-689C-EBFF-940A-2624AEC3248C}"/>
              </a:ext>
            </a:extLst>
          </p:cNvPr>
          <p:cNvSpPr txBox="1"/>
          <p:nvPr/>
        </p:nvSpPr>
        <p:spPr>
          <a:xfrm>
            <a:off x="2136913" y="2486801"/>
            <a:ext cx="5893903" cy="942053"/>
          </a:xfrm>
          <a:prstGeom prst="rect">
            <a:avLst/>
          </a:prstGeom>
          <a:noFill/>
        </p:spPr>
        <p:txBody>
          <a:bodyPr wrap="square">
            <a:spAutoFit/>
          </a:bodyPr>
          <a:lstStyle/>
          <a:p>
            <a:pPr>
              <a:lnSpc>
                <a:spcPct val="107000"/>
              </a:lnSpc>
              <a:spcBef>
                <a:spcPts val="200"/>
              </a:spcBef>
            </a:pPr>
            <a:r>
              <a:rPr lang="en-US" sz="5400" b="1" kern="100" dirty="0">
                <a:solidFill>
                  <a:srgbClr val="0000FF"/>
                </a:solidFill>
                <a:effectLst/>
                <a:latin typeface="var(--ff-lato)"/>
                <a:ea typeface="Times New Roman" panose="02020603050405020304" pitchFamily="18" charset="0"/>
                <a:cs typeface="Times New Roman" panose="02020603050405020304" pitchFamily="18" charset="0"/>
              </a:rPr>
              <a:t>Structure Charts</a:t>
            </a:r>
            <a:endParaRPr lang="en-US" sz="5400" b="1" kern="100" dirty="0">
              <a:solidFill>
                <a:srgbClr val="0000FF"/>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15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8D4531B-AD2A-85CD-5A2F-6A3B8816C61E}"/>
              </a:ext>
            </a:extLst>
          </p:cNvPr>
          <p:cNvSpPr txBox="1">
            <a:spLocks/>
          </p:cNvSpPr>
          <p:nvPr/>
        </p:nvSpPr>
        <p:spPr>
          <a:xfrm>
            <a:off x="-79513" y="867715"/>
            <a:ext cx="8955157" cy="53370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rgbClr val="C00000"/>
                </a:solidFill>
                <a:latin typeface="Trebuchet MS" panose="020B0603020202020204" pitchFamily="34" charset="0"/>
                <a:cs typeface="Times New Roman" panose="02020603050405020304" pitchFamily="18" charset="0"/>
              </a:rPr>
              <a:t>Lecture7:</a:t>
            </a:r>
            <a:r>
              <a:rPr lang="en-US" sz="4000" b="1" dirty="0">
                <a:solidFill>
                  <a:srgbClr val="0C23FC"/>
                </a:solidFill>
                <a:latin typeface="Trebuchet MS" panose="020B0603020202020204" pitchFamily="34" charset="0"/>
                <a:cs typeface="Times New Roman" panose="02020603050405020304" pitchFamily="18" charset="0"/>
              </a:rPr>
              <a:t>Software Analysis &amp; Design Tools</a:t>
            </a:r>
          </a:p>
          <a:p>
            <a:endParaRPr lang="en-US" sz="4000" b="1" dirty="0">
              <a:solidFill>
                <a:srgbClr val="0C23FC"/>
              </a:solidFill>
              <a:latin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BA619155-DCFB-8600-2997-58FEC5763CCD}"/>
              </a:ext>
            </a:extLst>
          </p:cNvPr>
          <p:cNvSpPr txBox="1"/>
          <p:nvPr/>
        </p:nvSpPr>
        <p:spPr>
          <a:xfrm>
            <a:off x="695737" y="1654724"/>
            <a:ext cx="8110331" cy="4832092"/>
          </a:xfrm>
          <a:prstGeom prst="rect">
            <a:avLst/>
          </a:prstGeom>
          <a:noFill/>
        </p:spPr>
        <p:txBody>
          <a:bodyPr wrap="square">
            <a:spAutoFit/>
          </a:bodyPr>
          <a:lstStyle/>
          <a:p>
            <a:pPr marL="571500" indent="-571500">
              <a:buFont typeface="Wingdings" panose="05000000000000000000" pitchFamily="2" charset="2"/>
              <a:buChar char="§"/>
            </a:pP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analysis and design </a:t>
            </a:r>
          </a:p>
          <a:p>
            <a:pPr marL="571500" indent="-571500">
              <a:buFont typeface="Wingdings" panose="05000000000000000000" pitchFamily="2" charset="2"/>
              <a:buChar char="§"/>
            </a:pPr>
            <a:r>
              <a:rPr lang="en-US" sz="4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esign tools</a:t>
            </a:r>
          </a:p>
          <a:p>
            <a:pPr marL="1163638" indent="-342900">
              <a:buFont typeface="Wingdings" panose="05000000000000000000" pitchFamily="2" charset="2"/>
              <a:buChar char="Ø"/>
            </a:pPr>
            <a:r>
              <a:rPr lang="en-US" sz="4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DFD</a:t>
            </a:r>
          </a:p>
          <a:p>
            <a:pPr marL="1163638" indent="-342900">
              <a:buFont typeface="Wingdings" panose="05000000000000000000" pitchFamily="2" charset="2"/>
              <a:buChar char="Ø"/>
            </a:pPr>
            <a:r>
              <a:rPr lang="en-US" sz="4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Structure Charts</a:t>
            </a:r>
            <a:endParaRPr lang="en-US" sz="44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63638" indent="-342900">
              <a:buFont typeface="Wingdings" panose="05000000000000000000" pitchFamily="2" charset="2"/>
              <a:buChar char="Ø"/>
            </a:pPr>
            <a:r>
              <a:rPr lang="en-US" sz="4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Tables</a:t>
            </a:r>
            <a:endParaRPr lang="en-US" sz="44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63638" indent="-342900">
              <a:buFont typeface="Wingdings" panose="05000000000000000000" pitchFamily="2" charset="2"/>
              <a:buChar char="Ø"/>
            </a:pP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ERD</a:t>
            </a:r>
          </a:p>
          <a:p>
            <a:pPr marL="1163638" indent="-342900">
              <a:buFont typeface="Wingdings" panose="05000000000000000000" pitchFamily="2" charset="2"/>
              <a:buChar char="Ø"/>
            </a:pPr>
            <a:r>
              <a:rPr lang="en-US" sz="4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Data Dictionary</a:t>
            </a:r>
          </a:p>
        </p:txBody>
      </p:sp>
    </p:spTree>
    <p:extLst>
      <p:ext uri="{BB962C8B-B14F-4D97-AF65-F5344CB8AC3E}">
        <p14:creationId xmlns:p14="http://schemas.microsoft.com/office/powerpoint/2010/main" val="63499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8549CA-56BF-38CB-A262-F1A5AEB91F88}"/>
              </a:ext>
            </a:extLst>
          </p:cNvPr>
          <p:cNvSpPr txBox="1"/>
          <p:nvPr/>
        </p:nvSpPr>
        <p:spPr>
          <a:xfrm>
            <a:off x="367748" y="294254"/>
            <a:ext cx="4572000" cy="658835"/>
          </a:xfrm>
          <a:prstGeom prst="rect">
            <a:avLst/>
          </a:prstGeom>
          <a:noFill/>
        </p:spPr>
        <p:txBody>
          <a:bodyPr wrap="square">
            <a:spAutoFit/>
          </a:bodyPr>
          <a:lstStyle/>
          <a:p>
            <a:pPr>
              <a:lnSpc>
                <a:spcPct val="107000"/>
              </a:lnSpc>
              <a:spcBef>
                <a:spcPts val="200"/>
              </a:spcBef>
            </a:pPr>
            <a:r>
              <a:rPr lang="en-US" sz="3600" b="1" kern="100" dirty="0">
                <a:solidFill>
                  <a:srgbClr val="0000FF"/>
                </a:solidFill>
                <a:effectLst/>
                <a:latin typeface="var(--ff-lato)"/>
                <a:ea typeface="Times New Roman" panose="02020603050405020304" pitchFamily="18" charset="0"/>
                <a:cs typeface="Times New Roman" panose="02020603050405020304" pitchFamily="18" charset="0"/>
              </a:rPr>
              <a:t>Structure Charts</a:t>
            </a:r>
            <a:endParaRPr lang="en-US" sz="3600" b="1" kern="100" dirty="0">
              <a:solidFill>
                <a:srgbClr val="0000FF"/>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3666647-2A5C-2ED9-E80A-E3E12E2A5399}"/>
              </a:ext>
            </a:extLst>
          </p:cNvPr>
          <p:cNvSpPr txBox="1"/>
          <p:nvPr/>
        </p:nvSpPr>
        <p:spPr>
          <a:xfrm>
            <a:off x="367748" y="1072357"/>
            <a:ext cx="8497956" cy="4401205"/>
          </a:xfrm>
          <a:prstGeom prst="rect">
            <a:avLst/>
          </a:prstGeom>
          <a:noFill/>
        </p:spPr>
        <p:txBody>
          <a:bodyPr wrap="square">
            <a:spAutoFit/>
          </a:bodyPr>
          <a:lstStyle/>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Structure chart is a chart derived from Data Flow Diagram. </a:t>
            </a: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represents the system in more detail than DFD. </a:t>
            </a: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breaks down the entire system into lowest functional modules, describes functions and sub-functions of each module of the system to a greater detail than DFD.</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Structure chart represents hierarchical structure of modules. </a:t>
            </a: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each layer a specific task is performed.</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721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B66C4F-9E0C-86E2-9A0D-A66DA5EDAC91}"/>
              </a:ext>
            </a:extLst>
          </p:cNvPr>
          <p:cNvSpPr txBox="1"/>
          <p:nvPr/>
        </p:nvSpPr>
        <p:spPr>
          <a:xfrm>
            <a:off x="123578" y="245647"/>
            <a:ext cx="3802379" cy="4339650"/>
          </a:xfrm>
          <a:prstGeom prst="rect">
            <a:avLst/>
          </a:prstGeom>
          <a:noFill/>
        </p:spPr>
        <p:txBody>
          <a:bodyPr wrap="square">
            <a:spAutoFit/>
          </a:bodyPr>
          <a:lstStyle/>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are the symbols used in construction of structure charts -</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It represents process or subroutine or task. A control module branches to more than one sub-module. Library Modules are re-usable </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invokable from any module.</a:t>
            </a:r>
          </a:p>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descr="SC Modules">
            <a:extLst>
              <a:ext uri="{FF2B5EF4-FFF2-40B4-BE49-F238E27FC236}">
                <a16:creationId xmlns:a16="http://schemas.microsoft.com/office/drawing/2014/main" id="{C87F4945-373B-5266-5BFC-66F9B2939E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5957" y="245647"/>
            <a:ext cx="4960652" cy="2833238"/>
          </a:xfrm>
          <a:prstGeom prst="rect">
            <a:avLst/>
          </a:prstGeom>
          <a:noFill/>
          <a:ln>
            <a:noFill/>
          </a:ln>
        </p:spPr>
      </p:pic>
      <p:sp>
        <p:nvSpPr>
          <p:cNvPr id="6" name="TextBox 5">
            <a:extLst>
              <a:ext uri="{FF2B5EF4-FFF2-40B4-BE49-F238E27FC236}">
                <a16:creationId xmlns:a16="http://schemas.microsoft.com/office/drawing/2014/main" id="{548E096B-DFE4-CFFF-D21A-AF2865D4C585}"/>
              </a:ext>
            </a:extLst>
          </p:cNvPr>
          <p:cNvSpPr txBox="1"/>
          <p:nvPr/>
        </p:nvSpPr>
        <p:spPr>
          <a:xfrm>
            <a:off x="0" y="4741466"/>
            <a:ext cx="4164496" cy="1388009"/>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Loop - A curved arrow represents loop in the module. All sub-modules covered by loop repeat execution of module</a:t>
            </a:r>
            <a:r>
              <a:rPr lang="en-US" sz="1600" kern="100" dirty="0">
                <a:solidFill>
                  <a:srgbClr val="000000"/>
                </a:solidFill>
                <a:effectLst/>
                <a:latin typeface="Verdana" panose="020B0604030504040204" pitchFamily="34" charset="0"/>
                <a:ea typeface="Calibri" panose="020F0502020204030204" pitchFamily="34" charset="0"/>
                <a:cs typeface="Arial" panose="020B0604020202020204" pitchFamily="34" charset="0"/>
              </a:rPr>
              <a:t>.</a:t>
            </a:r>
            <a:endParaRPr lang="en-US" sz="16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SC Loop">
            <a:extLst>
              <a:ext uri="{FF2B5EF4-FFF2-40B4-BE49-F238E27FC236}">
                <a16:creationId xmlns:a16="http://schemas.microsoft.com/office/drawing/2014/main" id="{40BA771D-9419-963F-B7A8-3743121692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9689" y="3955774"/>
            <a:ext cx="4721086" cy="2236304"/>
          </a:xfrm>
          <a:prstGeom prst="rect">
            <a:avLst/>
          </a:prstGeom>
          <a:noFill/>
          <a:ln>
            <a:noFill/>
          </a:ln>
        </p:spPr>
      </p:pic>
    </p:spTree>
    <p:extLst>
      <p:ext uri="{BB962C8B-B14F-4D97-AF65-F5344CB8AC3E}">
        <p14:creationId xmlns:p14="http://schemas.microsoft.com/office/powerpoint/2010/main" val="130523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7DB93-A557-002C-29A8-B08700248921}"/>
              </a:ext>
            </a:extLst>
          </p:cNvPr>
          <p:cNvSpPr txBox="1"/>
          <p:nvPr/>
        </p:nvSpPr>
        <p:spPr>
          <a:xfrm>
            <a:off x="49698" y="353245"/>
            <a:ext cx="4820479" cy="2041585"/>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Condition</a:t>
            </a: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It is represented by small diamond at the base of module. It depicts that control module can select any of sub-routine based on some condition.</a:t>
            </a:r>
          </a:p>
        </p:txBody>
      </p:sp>
      <p:pic>
        <p:nvPicPr>
          <p:cNvPr id="4" name="Picture 3" descr="SC Condition">
            <a:extLst>
              <a:ext uri="{FF2B5EF4-FFF2-40B4-BE49-F238E27FC236}">
                <a16:creationId xmlns:a16="http://schemas.microsoft.com/office/drawing/2014/main" id="{2B5571DC-9269-20DC-560D-1120A4936F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8956" y="344584"/>
            <a:ext cx="3826565" cy="1722755"/>
          </a:xfrm>
          <a:prstGeom prst="rect">
            <a:avLst/>
          </a:prstGeom>
          <a:noFill/>
          <a:ln>
            <a:noFill/>
          </a:ln>
        </p:spPr>
      </p:pic>
      <p:sp>
        <p:nvSpPr>
          <p:cNvPr id="6" name="TextBox 5">
            <a:extLst>
              <a:ext uri="{FF2B5EF4-FFF2-40B4-BE49-F238E27FC236}">
                <a16:creationId xmlns:a16="http://schemas.microsoft.com/office/drawing/2014/main" id="{8088A960-26DE-9EE6-AD5C-FC9CB96CAD96}"/>
              </a:ext>
            </a:extLst>
          </p:cNvPr>
          <p:cNvSpPr txBox="1"/>
          <p:nvPr/>
        </p:nvSpPr>
        <p:spPr>
          <a:xfrm>
            <a:off x="188843" y="4463171"/>
            <a:ext cx="6241774" cy="1905330"/>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2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Jump</a:t>
            </a:r>
            <a:r>
              <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An arrow is shown pointing inside the module to depict that the control will jump in the middle of the sub-module.</a:t>
            </a:r>
          </a:p>
        </p:txBody>
      </p:sp>
      <p:pic>
        <p:nvPicPr>
          <p:cNvPr id="7" name="Picture 6" descr="SC Module Jump">
            <a:extLst>
              <a:ext uri="{FF2B5EF4-FFF2-40B4-BE49-F238E27FC236}">
                <a16:creationId xmlns:a16="http://schemas.microsoft.com/office/drawing/2014/main" id="{E8B952EB-6FFB-D7AB-8E30-3830622CB9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8304" y="3599621"/>
            <a:ext cx="1865078" cy="3047513"/>
          </a:xfrm>
          <a:prstGeom prst="rect">
            <a:avLst/>
          </a:prstGeom>
          <a:noFill/>
          <a:ln>
            <a:noFill/>
          </a:ln>
        </p:spPr>
      </p:pic>
    </p:spTree>
    <p:extLst>
      <p:ext uri="{BB962C8B-B14F-4D97-AF65-F5344CB8AC3E}">
        <p14:creationId xmlns:p14="http://schemas.microsoft.com/office/powerpoint/2010/main" val="1196535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3A518-5336-8B60-AA52-98925FB244CC}"/>
              </a:ext>
            </a:extLst>
          </p:cNvPr>
          <p:cNvSpPr txBox="1"/>
          <p:nvPr/>
        </p:nvSpPr>
        <p:spPr>
          <a:xfrm>
            <a:off x="178904" y="411761"/>
            <a:ext cx="5019261" cy="1444306"/>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2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flow</a:t>
            </a:r>
            <a:r>
              <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 directed arrow with empty circle at the end represents data flow.</a:t>
            </a:r>
          </a:p>
        </p:txBody>
      </p:sp>
      <p:pic>
        <p:nvPicPr>
          <p:cNvPr id="4" name="Picture 3" descr="SC Dataflow">
            <a:extLst>
              <a:ext uri="{FF2B5EF4-FFF2-40B4-BE49-F238E27FC236}">
                <a16:creationId xmlns:a16="http://schemas.microsoft.com/office/drawing/2014/main" id="{9F1B6C06-83F3-DF0A-4567-5D84D476D2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7616" y="282552"/>
            <a:ext cx="3273785" cy="2576554"/>
          </a:xfrm>
          <a:prstGeom prst="rect">
            <a:avLst/>
          </a:prstGeom>
          <a:noFill/>
          <a:ln>
            <a:noFill/>
          </a:ln>
        </p:spPr>
      </p:pic>
      <p:sp>
        <p:nvSpPr>
          <p:cNvPr id="6" name="TextBox 5">
            <a:extLst>
              <a:ext uri="{FF2B5EF4-FFF2-40B4-BE49-F238E27FC236}">
                <a16:creationId xmlns:a16="http://schemas.microsoft.com/office/drawing/2014/main" id="{A7EC36FE-853B-2BCC-46AC-47D8C68925F1}"/>
              </a:ext>
            </a:extLst>
          </p:cNvPr>
          <p:cNvSpPr txBox="1"/>
          <p:nvPr/>
        </p:nvSpPr>
        <p:spPr>
          <a:xfrm>
            <a:off x="178904" y="4390777"/>
            <a:ext cx="5108712" cy="1444306"/>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2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Control flow</a:t>
            </a:r>
            <a:r>
              <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 directed arrow with filled circle at the end represents control flow.</a:t>
            </a:r>
            <a:endParaRPr lang="en-US" sz="2800"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descr="SC ControlFlow">
            <a:extLst>
              <a:ext uri="{FF2B5EF4-FFF2-40B4-BE49-F238E27FC236}">
                <a16:creationId xmlns:a16="http://schemas.microsoft.com/office/drawing/2014/main" id="{77F5AAC2-B2BC-77AB-8E98-D30D3995C6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66522" y="3998895"/>
            <a:ext cx="3273785" cy="2467223"/>
          </a:xfrm>
          <a:prstGeom prst="rect">
            <a:avLst/>
          </a:prstGeom>
          <a:noFill/>
          <a:ln>
            <a:noFill/>
          </a:ln>
        </p:spPr>
      </p:pic>
    </p:spTree>
    <p:extLst>
      <p:ext uri="{BB962C8B-B14F-4D97-AF65-F5344CB8AC3E}">
        <p14:creationId xmlns:p14="http://schemas.microsoft.com/office/powerpoint/2010/main" val="2902667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7A149-EF97-2B06-05E5-137641DB99A1}"/>
              </a:ext>
            </a:extLst>
          </p:cNvPr>
          <p:cNvSpPr txBox="1"/>
          <p:nvPr/>
        </p:nvSpPr>
        <p:spPr>
          <a:xfrm>
            <a:off x="298176" y="448184"/>
            <a:ext cx="8547652" cy="5921621"/>
          </a:xfrm>
          <a:prstGeom prst="rect">
            <a:avLst/>
          </a:prstGeom>
          <a:noFill/>
        </p:spPr>
        <p:txBody>
          <a:bodyPr wrap="square">
            <a:spAutoFit/>
          </a:bodyPr>
          <a:lstStyle/>
          <a:p>
            <a:pPr algn="ctr">
              <a:lnSpc>
                <a:spcPct val="107000"/>
              </a:lnSpc>
              <a:spcBef>
                <a:spcPts val="200"/>
              </a:spcBef>
            </a:pPr>
            <a:r>
              <a:rPr lang="en-US" sz="4000" b="1"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HIPO Diagram</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HIPO (Hierarchical Input Process Output) diagram is a combination of two organized method to analyze the system and provide the means of documentation. </a:t>
            </a:r>
          </a:p>
          <a:p>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HIPO model was developed by IBM in year 1970.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HIPO diagram represents the hierarchy of modules in the software system.</a:t>
            </a:r>
          </a:p>
          <a:p>
            <a:endPar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Analyst uses HIPO diagram in order to obtain high-level view of system functions. It decomposes functions into sub-functions in a hierarchical manner. It depicts the functions performed by system.</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HIPO diagrams are good for documentation purpose. Their graphical representation makes it easier for designers and managers to get the pictorial idea of the system structure.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497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IPO diagrams">
            <a:extLst>
              <a:ext uri="{FF2B5EF4-FFF2-40B4-BE49-F238E27FC236}">
                <a16:creationId xmlns:a16="http://schemas.microsoft.com/office/drawing/2014/main" id="{279A6CA4-AD5E-94E2-E77A-E8FEA64872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965" y="785191"/>
            <a:ext cx="8566202" cy="5277679"/>
          </a:xfrm>
          <a:prstGeom prst="rect">
            <a:avLst/>
          </a:prstGeom>
          <a:noFill/>
          <a:ln>
            <a:noFill/>
          </a:ln>
        </p:spPr>
      </p:pic>
    </p:spTree>
    <p:extLst>
      <p:ext uri="{BB962C8B-B14F-4D97-AF65-F5344CB8AC3E}">
        <p14:creationId xmlns:p14="http://schemas.microsoft.com/office/powerpoint/2010/main" val="1524856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8844BD-BC19-3B37-3519-3EE27EAC8BD5}"/>
              </a:ext>
            </a:extLst>
          </p:cNvPr>
          <p:cNvSpPr txBox="1"/>
          <p:nvPr/>
        </p:nvSpPr>
        <p:spPr>
          <a:xfrm>
            <a:off x="258417" y="385107"/>
            <a:ext cx="8468140" cy="1815882"/>
          </a:xfrm>
          <a:prstGeom prst="rect">
            <a:avLst/>
          </a:prstGeom>
          <a:noFill/>
        </p:spPr>
        <p:txBody>
          <a:bodyPr wrap="square">
            <a:spAutoFit/>
          </a:bodyPr>
          <a:lstStyle/>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contrast to IPO (Input Process Output) diagram, which depicts the flow of control and data in a module, HIPO does not provide any information about data flow or control flow.</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descr="IPO Chart">
            <a:extLst>
              <a:ext uri="{FF2B5EF4-FFF2-40B4-BE49-F238E27FC236}">
                <a16:creationId xmlns:a16="http://schemas.microsoft.com/office/drawing/2014/main" id="{AD570AE9-345E-D289-E5A0-88BDBCB704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107" y="1865742"/>
            <a:ext cx="8468140" cy="3135756"/>
          </a:xfrm>
          <a:prstGeom prst="rect">
            <a:avLst/>
          </a:prstGeom>
          <a:noFill/>
          <a:ln>
            <a:noFill/>
          </a:ln>
        </p:spPr>
      </p:pic>
      <p:sp>
        <p:nvSpPr>
          <p:cNvPr id="6" name="TextBox 5">
            <a:extLst>
              <a:ext uri="{FF2B5EF4-FFF2-40B4-BE49-F238E27FC236}">
                <a16:creationId xmlns:a16="http://schemas.microsoft.com/office/drawing/2014/main" id="{2F240DF1-7039-FC95-C6FB-EBA58C8EB4AB}"/>
              </a:ext>
            </a:extLst>
          </p:cNvPr>
          <p:cNvSpPr txBox="1"/>
          <p:nvPr/>
        </p:nvSpPr>
        <p:spPr>
          <a:xfrm>
            <a:off x="337930" y="5234754"/>
            <a:ext cx="8736495" cy="1384995"/>
          </a:xfrm>
          <a:prstGeom prst="rect">
            <a:avLst/>
          </a:prstGeom>
          <a:noFill/>
        </p:spPr>
        <p:txBody>
          <a:bodyPr wrap="square">
            <a:spAutoFit/>
          </a:bodyPr>
          <a:lstStyle/>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Both parts of HIPO diagram, Hierarchical presentation and IPO Chart are used for structure design of software program as well as documentation of the same.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481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E6973-413B-2F13-0FB3-6213D00AE0B0}"/>
              </a:ext>
            </a:extLst>
          </p:cNvPr>
          <p:cNvSpPr txBox="1"/>
          <p:nvPr/>
        </p:nvSpPr>
        <p:spPr>
          <a:xfrm>
            <a:off x="1113182" y="2036095"/>
            <a:ext cx="7295321" cy="1036438"/>
          </a:xfrm>
          <a:prstGeom prst="rect">
            <a:avLst/>
          </a:prstGeom>
          <a:noFill/>
        </p:spPr>
        <p:txBody>
          <a:bodyPr wrap="square">
            <a:spAutoFit/>
          </a:bodyPr>
          <a:lstStyle/>
          <a:p>
            <a:pPr algn="ctr">
              <a:lnSpc>
                <a:spcPct val="107000"/>
              </a:lnSpc>
              <a:spcBef>
                <a:spcPts val="200"/>
              </a:spcBef>
            </a:pPr>
            <a:r>
              <a:rPr lang="en-US" sz="6000" b="1" kern="100" dirty="0">
                <a:solidFill>
                  <a:srgbClr val="000000"/>
                </a:solidFill>
                <a:effectLst/>
                <a:latin typeface="var(--ff-lato)"/>
                <a:ea typeface="Times New Roman" panose="02020603050405020304" pitchFamily="18" charset="0"/>
                <a:cs typeface="Times New Roman" panose="02020603050405020304" pitchFamily="18" charset="0"/>
              </a:rPr>
              <a:t>Decision Tables</a:t>
            </a:r>
            <a:endParaRPr lang="en-US" sz="6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75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093191-F3C0-EF9F-E2ED-E7CE40BB72C3}"/>
              </a:ext>
            </a:extLst>
          </p:cNvPr>
          <p:cNvSpPr txBox="1"/>
          <p:nvPr/>
        </p:nvSpPr>
        <p:spPr>
          <a:xfrm>
            <a:off x="218658" y="2609281"/>
            <a:ext cx="8478078" cy="3824252"/>
          </a:xfrm>
          <a:prstGeom prst="rect">
            <a:avLst/>
          </a:prstGeom>
          <a:noFill/>
        </p:spPr>
        <p:txBody>
          <a:bodyPr wrap="square">
            <a:spAutoFit/>
          </a:bodyPr>
          <a:lstStyle/>
          <a:p>
            <a:pPr>
              <a:lnSpc>
                <a:spcPct val="107000"/>
              </a:lnSpc>
              <a:spcBef>
                <a:spcPts val="200"/>
              </a:spcBef>
            </a:pPr>
            <a:r>
              <a:rPr lang="en-US" sz="3200" b="1"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Creating Decision Table</a:t>
            </a:r>
            <a:endParaRPr lang="en-US" sz="2400" b="1"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create the decision table, the developer must follow basic four steps: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Identify all possible conditions to be addressed</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Determine actions for all identified conditions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 Maximum possible rules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Define action for each rule</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Tables should be verified by end-users and can lately be simplified by eliminating duplicate rules and actions.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B2D4C5-87AB-6688-9E61-F72BAA80B5AE}"/>
              </a:ext>
            </a:extLst>
          </p:cNvPr>
          <p:cNvSpPr txBox="1"/>
          <p:nvPr/>
        </p:nvSpPr>
        <p:spPr>
          <a:xfrm>
            <a:off x="218658" y="179051"/>
            <a:ext cx="8478078" cy="1938992"/>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Decision table represents conditions and the respective actions to be taken to address them, in a structured tabular format.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a powerful tool to debug and prevent errors. </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helps group similar information into a single table and then by combining tables it delivers easy and convenient decision-making.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81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FC7E0-A496-F1CE-B3B7-59AE51ED85AC}"/>
              </a:ext>
            </a:extLst>
          </p:cNvPr>
          <p:cNvSpPr txBox="1"/>
          <p:nvPr/>
        </p:nvSpPr>
        <p:spPr>
          <a:xfrm>
            <a:off x="238539" y="339200"/>
            <a:ext cx="8418443" cy="4563109"/>
          </a:xfrm>
          <a:prstGeom prst="rect">
            <a:avLst/>
          </a:prstGeom>
          <a:noFill/>
        </p:spPr>
        <p:txBody>
          <a:bodyPr wrap="square">
            <a:spAutoFit/>
          </a:bodyPr>
          <a:lstStyle/>
          <a:p>
            <a:pPr>
              <a:lnSpc>
                <a:spcPct val="107000"/>
              </a:lnSpc>
              <a:spcBef>
                <a:spcPts val="200"/>
              </a:spcBef>
            </a:pPr>
            <a:r>
              <a:rPr lang="en-US" sz="36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8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us take a simple example of day-to-day problem with our Internet connectivity. </a:t>
            </a:r>
          </a:p>
          <a:p>
            <a:endPar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begin by identifying all problems that can arise while starting the internet and their respective possible solutions.</a:t>
            </a:r>
          </a:p>
          <a:p>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list all possible problems under column conditions and the prospective actions under column Actions.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43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4039AC-8724-F67B-9A72-C747340911BE}"/>
              </a:ext>
            </a:extLst>
          </p:cNvPr>
          <p:cNvSpPr txBox="1"/>
          <p:nvPr/>
        </p:nvSpPr>
        <p:spPr>
          <a:xfrm>
            <a:off x="402534" y="616948"/>
            <a:ext cx="8338932" cy="4401205"/>
          </a:xfrm>
          <a:prstGeom prst="rect">
            <a:avLst/>
          </a:prstGeom>
          <a:noFill/>
        </p:spPr>
        <p:txBody>
          <a:bodyPr wrap="square">
            <a:spAutoFit/>
          </a:bodyPr>
          <a:lstStyle/>
          <a:p>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analysis and design </a:t>
            </a: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includes all activities, which help the transformation of requirement specification into implementation. </a:t>
            </a:r>
          </a:p>
          <a:p>
            <a:endPar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 specifications specify all Requirement functional and non-functional expectations.</a:t>
            </a:r>
          </a:p>
          <a:p>
            <a:endPar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These requirement specifications come in the shape of human readable and understandable documents, to which a computer has nothing to do.</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740CE4-9F8B-683A-D14B-4ACBBF0DF375}"/>
              </a:ext>
            </a:extLst>
          </p:cNvPr>
          <p:cNvSpPr txBox="1"/>
          <p:nvPr/>
        </p:nvSpPr>
        <p:spPr>
          <a:xfrm>
            <a:off x="964096" y="34526"/>
            <a:ext cx="4572000" cy="769441"/>
          </a:xfrm>
          <a:prstGeom prst="rect">
            <a:avLst/>
          </a:prstGeom>
          <a:noFill/>
        </p:spPr>
        <p:txBody>
          <a:bodyPr wrap="square">
            <a:spAutoFit/>
          </a:bodyPr>
          <a:lstStyle/>
          <a:p>
            <a:r>
              <a:rPr lang="en-US" sz="4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3200" dirty="0">
              <a:solidFill>
                <a:srgbClr val="0000FF"/>
              </a:solidFill>
            </a:endParaRPr>
          </a:p>
        </p:txBody>
      </p:sp>
      <p:sp>
        <p:nvSpPr>
          <p:cNvPr id="5" name="TextBox 4">
            <a:extLst>
              <a:ext uri="{FF2B5EF4-FFF2-40B4-BE49-F238E27FC236}">
                <a16:creationId xmlns:a16="http://schemas.microsoft.com/office/drawing/2014/main" id="{2DF6EB5A-AECE-A479-3AE9-FE15B2929D0B}"/>
              </a:ext>
            </a:extLst>
          </p:cNvPr>
          <p:cNvSpPr txBox="1"/>
          <p:nvPr/>
        </p:nvSpPr>
        <p:spPr>
          <a:xfrm>
            <a:off x="526774" y="5443475"/>
            <a:ext cx="8418443" cy="923330"/>
          </a:xfrm>
          <a:prstGeom prst="rect">
            <a:avLst/>
          </a:prstGeom>
          <a:noFill/>
        </p:spPr>
        <p:txBody>
          <a:bodyPr wrap="square">
            <a:spAutoFit/>
          </a:bodyPr>
          <a:lstStyle/>
          <a:p>
            <a:pPr algn="r"/>
            <a:r>
              <a:rPr lang="en-US" dirty="0" err="1"/>
              <a:t>يتضمن</a:t>
            </a:r>
            <a:r>
              <a:rPr lang="en-US" dirty="0"/>
              <a:t> </a:t>
            </a:r>
            <a:r>
              <a:rPr lang="en-US" dirty="0" err="1"/>
              <a:t>تحليل</a:t>
            </a:r>
            <a:r>
              <a:rPr lang="en-US" dirty="0"/>
              <a:t> </a:t>
            </a:r>
            <a:r>
              <a:rPr lang="en-US" dirty="0" err="1"/>
              <a:t>وتصميم</a:t>
            </a:r>
            <a:r>
              <a:rPr lang="en-US" dirty="0"/>
              <a:t> </a:t>
            </a:r>
            <a:r>
              <a:rPr lang="en-US" dirty="0" err="1"/>
              <a:t>البرمجيات</a:t>
            </a:r>
            <a:r>
              <a:rPr lang="en-US" dirty="0"/>
              <a:t> </a:t>
            </a:r>
            <a:r>
              <a:rPr lang="en-US" dirty="0" err="1"/>
              <a:t>جميع</a:t>
            </a:r>
            <a:r>
              <a:rPr lang="en-US" dirty="0"/>
              <a:t> </a:t>
            </a:r>
            <a:r>
              <a:rPr lang="en-US" dirty="0" err="1"/>
              <a:t>الأنشطة</a:t>
            </a:r>
            <a:r>
              <a:rPr lang="en-US" dirty="0"/>
              <a:t> </a:t>
            </a:r>
            <a:r>
              <a:rPr lang="en-US" dirty="0" err="1"/>
              <a:t>التي</a:t>
            </a:r>
            <a:r>
              <a:rPr lang="en-US" dirty="0"/>
              <a:t> </a:t>
            </a:r>
            <a:r>
              <a:rPr lang="en-US" dirty="0" err="1"/>
              <a:t>تساعد</a:t>
            </a:r>
            <a:r>
              <a:rPr lang="en-US" dirty="0"/>
              <a:t> </a:t>
            </a:r>
            <a:r>
              <a:rPr lang="en-US" dirty="0" err="1"/>
              <a:t>في</a:t>
            </a:r>
            <a:r>
              <a:rPr lang="en-US" dirty="0"/>
              <a:t> </a:t>
            </a:r>
            <a:r>
              <a:rPr lang="en-US" dirty="0" err="1"/>
              <a:t>تحويل</a:t>
            </a:r>
            <a:r>
              <a:rPr lang="en-US" dirty="0"/>
              <a:t> </a:t>
            </a:r>
            <a:r>
              <a:rPr lang="en-US" dirty="0" err="1"/>
              <a:t>مواصفات</a:t>
            </a:r>
            <a:r>
              <a:rPr lang="en-US" dirty="0"/>
              <a:t> </a:t>
            </a:r>
            <a:r>
              <a:rPr lang="en-US" dirty="0" err="1"/>
              <a:t>المتطلبات</a:t>
            </a:r>
            <a:r>
              <a:rPr lang="en-US" dirty="0"/>
              <a:t> </a:t>
            </a:r>
            <a:r>
              <a:rPr lang="en-US" dirty="0" err="1"/>
              <a:t>إلى</a:t>
            </a:r>
            <a:r>
              <a:rPr lang="en-US" dirty="0"/>
              <a:t> </a:t>
            </a:r>
            <a:r>
              <a:rPr lang="en-US" dirty="0" err="1"/>
              <a:t>التنفيذ</a:t>
            </a:r>
            <a:r>
              <a:rPr lang="en-US" dirty="0"/>
              <a:t>.</a:t>
            </a:r>
          </a:p>
          <a:p>
            <a:pPr algn="r"/>
            <a:r>
              <a:rPr lang="en-US" dirty="0" err="1"/>
              <a:t>تحدد</a:t>
            </a:r>
            <a:r>
              <a:rPr lang="en-US" dirty="0"/>
              <a:t> </a:t>
            </a:r>
            <a:r>
              <a:rPr lang="en-US" dirty="0" err="1"/>
              <a:t>مواصفات</a:t>
            </a:r>
            <a:r>
              <a:rPr lang="en-US" dirty="0"/>
              <a:t> </a:t>
            </a:r>
            <a:r>
              <a:rPr lang="en-US" dirty="0" err="1"/>
              <a:t>المتطلبات</a:t>
            </a:r>
            <a:r>
              <a:rPr lang="en-US" dirty="0"/>
              <a:t> </a:t>
            </a:r>
            <a:r>
              <a:rPr lang="en-US" dirty="0" err="1"/>
              <a:t>جميع</a:t>
            </a:r>
            <a:r>
              <a:rPr lang="en-US" dirty="0"/>
              <a:t> </a:t>
            </a:r>
            <a:r>
              <a:rPr lang="en-US" dirty="0" err="1"/>
              <a:t>المتطلبات</a:t>
            </a:r>
            <a:r>
              <a:rPr lang="en-US" dirty="0"/>
              <a:t> </a:t>
            </a:r>
            <a:r>
              <a:rPr lang="en-US" dirty="0" err="1"/>
              <a:t>الوظيفية</a:t>
            </a:r>
            <a:r>
              <a:rPr lang="en-US" dirty="0"/>
              <a:t> </a:t>
            </a:r>
            <a:r>
              <a:rPr lang="en-US" dirty="0" err="1"/>
              <a:t>وغير</a:t>
            </a:r>
            <a:r>
              <a:rPr lang="en-US" dirty="0"/>
              <a:t> </a:t>
            </a:r>
            <a:r>
              <a:rPr lang="en-US" dirty="0" err="1"/>
              <a:t>الوظيفية</a:t>
            </a:r>
            <a:r>
              <a:rPr lang="en-US" dirty="0"/>
              <a:t> .</a:t>
            </a:r>
          </a:p>
          <a:p>
            <a:pPr algn="r"/>
            <a:r>
              <a:rPr lang="en-US" dirty="0" err="1"/>
              <a:t>تأتي</a:t>
            </a:r>
            <a:r>
              <a:rPr lang="en-US" dirty="0"/>
              <a:t> </a:t>
            </a:r>
            <a:r>
              <a:rPr lang="en-US" dirty="0" err="1"/>
              <a:t>مواصفات</a:t>
            </a:r>
            <a:r>
              <a:rPr lang="en-US" dirty="0"/>
              <a:t> </a:t>
            </a:r>
            <a:r>
              <a:rPr lang="en-US" dirty="0" err="1"/>
              <a:t>المتطلبات</a:t>
            </a:r>
            <a:r>
              <a:rPr lang="en-US" dirty="0"/>
              <a:t> </a:t>
            </a:r>
            <a:r>
              <a:rPr lang="en-US" dirty="0" err="1"/>
              <a:t>هذه</a:t>
            </a:r>
            <a:r>
              <a:rPr lang="en-US" dirty="0"/>
              <a:t> </a:t>
            </a:r>
            <a:r>
              <a:rPr lang="en-US" dirty="0" err="1"/>
              <a:t>في</a:t>
            </a:r>
            <a:r>
              <a:rPr lang="en-US" dirty="0"/>
              <a:t> </a:t>
            </a:r>
            <a:r>
              <a:rPr lang="en-US" dirty="0" err="1"/>
              <a:t>شكل</a:t>
            </a:r>
            <a:r>
              <a:rPr lang="en-US" dirty="0"/>
              <a:t> </a:t>
            </a:r>
            <a:r>
              <a:rPr lang="en-US" dirty="0" err="1"/>
              <a:t>مستندات</a:t>
            </a:r>
            <a:r>
              <a:rPr lang="en-US" dirty="0"/>
              <a:t> </a:t>
            </a:r>
            <a:r>
              <a:rPr lang="en-US" dirty="0" err="1"/>
              <a:t>يمكن</a:t>
            </a:r>
            <a:r>
              <a:rPr lang="en-US" dirty="0"/>
              <a:t> </a:t>
            </a:r>
            <a:r>
              <a:rPr lang="en-US" dirty="0" err="1"/>
              <a:t>للإنسان</a:t>
            </a:r>
            <a:r>
              <a:rPr lang="en-US" dirty="0"/>
              <a:t> </a:t>
            </a:r>
            <a:r>
              <a:rPr lang="en-US" dirty="0" err="1"/>
              <a:t>قراءتها</a:t>
            </a:r>
            <a:r>
              <a:rPr lang="en-US" dirty="0"/>
              <a:t> </a:t>
            </a:r>
            <a:r>
              <a:rPr lang="en-US" dirty="0" err="1"/>
              <a:t>وفهمها</a:t>
            </a:r>
            <a:r>
              <a:rPr lang="en-US" dirty="0"/>
              <a:t>، </a:t>
            </a:r>
            <a:r>
              <a:rPr lang="en-US" dirty="0" err="1"/>
              <a:t>ولا</a:t>
            </a:r>
            <a:r>
              <a:rPr lang="en-US" dirty="0"/>
              <a:t> </a:t>
            </a:r>
            <a:r>
              <a:rPr lang="en-US" dirty="0" err="1"/>
              <a:t>علاقة</a:t>
            </a:r>
            <a:r>
              <a:rPr lang="en-US" dirty="0"/>
              <a:t> </a:t>
            </a:r>
            <a:r>
              <a:rPr lang="en-US" dirty="0" err="1"/>
              <a:t>للكمبيوتر</a:t>
            </a:r>
            <a:r>
              <a:rPr lang="en-US" dirty="0"/>
              <a:t> </a:t>
            </a:r>
            <a:r>
              <a:rPr lang="en-US" dirty="0" err="1"/>
              <a:t>بها</a:t>
            </a:r>
            <a:r>
              <a:rPr lang="en-US" dirty="0"/>
              <a:t>.</a:t>
            </a:r>
          </a:p>
        </p:txBody>
      </p:sp>
    </p:spTree>
    <p:extLst>
      <p:ext uri="{BB962C8B-B14F-4D97-AF65-F5344CB8AC3E}">
        <p14:creationId xmlns:p14="http://schemas.microsoft.com/office/powerpoint/2010/main" val="2901750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639E48-EC1C-62C5-902E-39AEF16A79CB}"/>
              </a:ext>
            </a:extLst>
          </p:cNvPr>
          <p:cNvGraphicFramePr>
            <a:graphicFrameLocks noGrp="1"/>
          </p:cNvGraphicFramePr>
          <p:nvPr>
            <p:extLst>
              <p:ext uri="{D42A27DB-BD31-4B8C-83A1-F6EECF244321}">
                <p14:modId xmlns:p14="http://schemas.microsoft.com/office/powerpoint/2010/main" val="674103367"/>
              </p:ext>
            </p:extLst>
          </p:nvPr>
        </p:nvGraphicFramePr>
        <p:xfrm>
          <a:off x="193813" y="206216"/>
          <a:ext cx="8642070" cy="6215453"/>
        </p:xfrm>
        <a:graphic>
          <a:graphicData uri="http://schemas.openxmlformats.org/drawingml/2006/table">
            <a:tbl>
              <a:tblPr firstRow="1" firstCol="1" bandRow="1">
                <a:tableStyleId>{5C22544A-7EE6-4342-B048-85BDC9FD1C3A}</a:tableStyleId>
              </a:tblPr>
              <a:tblGrid>
                <a:gridCol w="1396448">
                  <a:extLst>
                    <a:ext uri="{9D8B030D-6E8A-4147-A177-3AD203B41FA5}">
                      <a16:colId xmlns:a16="http://schemas.microsoft.com/office/drawing/2014/main" val="392452822"/>
                    </a:ext>
                  </a:extLst>
                </a:gridCol>
                <a:gridCol w="1961955">
                  <a:extLst>
                    <a:ext uri="{9D8B030D-6E8A-4147-A177-3AD203B41FA5}">
                      <a16:colId xmlns:a16="http://schemas.microsoft.com/office/drawing/2014/main" val="383536295"/>
                    </a:ext>
                  </a:extLst>
                </a:gridCol>
                <a:gridCol w="73025">
                  <a:extLst>
                    <a:ext uri="{9D8B030D-6E8A-4147-A177-3AD203B41FA5}">
                      <a16:colId xmlns:a16="http://schemas.microsoft.com/office/drawing/2014/main" val="681144575"/>
                    </a:ext>
                  </a:extLst>
                </a:gridCol>
                <a:gridCol w="25400">
                  <a:extLst>
                    <a:ext uri="{9D8B030D-6E8A-4147-A177-3AD203B41FA5}">
                      <a16:colId xmlns:a16="http://schemas.microsoft.com/office/drawing/2014/main" val="2852922787"/>
                    </a:ext>
                  </a:extLst>
                </a:gridCol>
                <a:gridCol w="864207">
                  <a:extLst>
                    <a:ext uri="{9D8B030D-6E8A-4147-A177-3AD203B41FA5}">
                      <a16:colId xmlns:a16="http://schemas.microsoft.com/office/drawing/2014/main" val="3889539346"/>
                    </a:ext>
                  </a:extLst>
                </a:gridCol>
                <a:gridCol w="864207">
                  <a:extLst>
                    <a:ext uri="{9D8B030D-6E8A-4147-A177-3AD203B41FA5}">
                      <a16:colId xmlns:a16="http://schemas.microsoft.com/office/drawing/2014/main" val="1071824719"/>
                    </a:ext>
                  </a:extLst>
                </a:gridCol>
                <a:gridCol w="864207">
                  <a:extLst>
                    <a:ext uri="{9D8B030D-6E8A-4147-A177-3AD203B41FA5}">
                      <a16:colId xmlns:a16="http://schemas.microsoft.com/office/drawing/2014/main" val="2349206975"/>
                    </a:ext>
                  </a:extLst>
                </a:gridCol>
                <a:gridCol w="864207">
                  <a:extLst>
                    <a:ext uri="{9D8B030D-6E8A-4147-A177-3AD203B41FA5}">
                      <a16:colId xmlns:a16="http://schemas.microsoft.com/office/drawing/2014/main" val="3162322387"/>
                    </a:ext>
                  </a:extLst>
                </a:gridCol>
                <a:gridCol w="864207">
                  <a:extLst>
                    <a:ext uri="{9D8B030D-6E8A-4147-A177-3AD203B41FA5}">
                      <a16:colId xmlns:a16="http://schemas.microsoft.com/office/drawing/2014/main" val="569237095"/>
                    </a:ext>
                  </a:extLst>
                </a:gridCol>
                <a:gridCol w="864207">
                  <a:extLst>
                    <a:ext uri="{9D8B030D-6E8A-4147-A177-3AD203B41FA5}">
                      <a16:colId xmlns:a16="http://schemas.microsoft.com/office/drawing/2014/main" val="1544282564"/>
                    </a:ext>
                  </a:extLst>
                </a:gridCol>
              </a:tblGrid>
              <a:tr h="880742">
                <a:tc>
                  <a:txBody>
                    <a:bodyPr/>
                    <a:lstStyle/>
                    <a:p>
                      <a:pPr>
                        <a:lnSpc>
                          <a:spcPct val="107000"/>
                        </a:lnSpc>
                      </a:pPr>
                      <a:endParaRPr lang="en-US" sz="2000" kern="100" dirty="0">
                        <a:solidFill>
                          <a:schemeClr val="tx1"/>
                        </a:solidFill>
                        <a:effectLst/>
                        <a:highlight>
                          <a:srgbClr val="EEEEEE"/>
                        </a:highlight>
                        <a:latin typeface="Calibri" panose="020F0502020204030204" pitchFamily="34" charset="0"/>
                        <a:cs typeface="Arial" panose="020B0604020202020204" pitchFamily="34" charset="0"/>
                      </a:endParaRPr>
                    </a:p>
                  </a:txBody>
                  <a:tcPr marL="47625" marR="47625" marT="47625" marB="47625" anchor="ctr"/>
                </a:tc>
                <a:tc>
                  <a:txBody>
                    <a:bodyPr/>
                    <a:lstStyle/>
                    <a:p>
                      <a:pPr>
                        <a:lnSpc>
                          <a:spcPct val="107000"/>
                        </a:lnSpc>
                        <a:spcAft>
                          <a:spcPts val="800"/>
                        </a:spcAft>
                      </a:pPr>
                      <a:r>
                        <a:rPr lang="en-US" sz="3200" kern="100" dirty="0">
                          <a:solidFill>
                            <a:schemeClr val="tx1"/>
                          </a:solidFill>
                          <a:effectLst/>
                          <a:highlight>
                            <a:srgbClr val="EEEEEE"/>
                          </a:highlight>
                        </a:rPr>
                        <a:t>Conditions/Actions</a:t>
                      </a:r>
                      <a:endParaRPr lang="en-US" sz="3200" kern="100" dirty="0">
                        <a:solidFill>
                          <a:schemeClr val="tx1"/>
                        </a:solidFill>
                        <a:effectLst/>
                        <a:highlight>
                          <a:srgbClr val="EEEEEE"/>
                        </a:highligh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gridSpan="8">
                  <a:txBody>
                    <a:bodyPr/>
                    <a:lstStyle/>
                    <a:p>
                      <a:pPr>
                        <a:lnSpc>
                          <a:spcPct val="107000"/>
                        </a:lnSpc>
                        <a:spcAft>
                          <a:spcPts val="800"/>
                        </a:spcAft>
                      </a:pPr>
                      <a:r>
                        <a:rPr lang="en-US" sz="3200" kern="100" dirty="0">
                          <a:solidFill>
                            <a:schemeClr val="tx1"/>
                          </a:solidFill>
                          <a:effectLst/>
                          <a:highlight>
                            <a:srgbClr val="EEEEEE"/>
                          </a:highlight>
                        </a:rPr>
                        <a:t>Rules</a:t>
                      </a:r>
                      <a:endParaRPr lang="en-US" sz="3200" kern="100" dirty="0">
                        <a:solidFill>
                          <a:schemeClr val="tx1"/>
                        </a:solidFill>
                        <a:effectLst/>
                        <a:highlight>
                          <a:srgbClr val="EEEEEE"/>
                        </a:highligh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70712222"/>
                  </a:ext>
                </a:extLst>
              </a:tr>
              <a:tr h="641231">
                <a:tc rowSpan="3">
                  <a:txBody>
                    <a:bodyPr/>
                    <a:lstStyle/>
                    <a:p>
                      <a:pPr>
                        <a:lnSpc>
                          <a:spcPct val="107000"/>
                        </a:lnSpc>
                        <a:spcAft>
                          <a:spcPts val="800"/>
                        </a:spcAft>
                      </a:pPr>
                      <a:r>
                        <a:rPr lang="en-US" sz="2000" kern="100" dirty="0">
                          <a:solidFill>
                            <a:schemeClr val="tx1"/>
                          </a:solidFill>
                          <a:effectLst/>
                          <a:highlight>
                            <a:srgbClr val="EEEEEE"/>
                          </a:highlight>
                        </a:rPr>
                        <a:t>Conditions</a:t>
                      </a:r>
                      <a:endParaRPr lang="en-US" sz="2000" kern="100" dirty="0">
                        <a:solidFill>
                          <a:schemeClr val="tx1"/>
                        </a:solidFill>
                        <a:effectLst/>
                        <a:highlight>
                          <a:srgbClr val="EEEEEE"/>
                        </a:highligh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a:lnSpc>
                          <a:spcPct val="107000"/>
                        </a:lnSpc>
                        <a:spcAft>
                          <a:spcPts val="800"/>
                        </a:spcAft>
                      </a:pPr>
                      <a:r>
                        <a:rPr lang="en-US" sz="2400" b="1" kern="100" dirty="0">
                          <a:solidFill>
                            <a:schemeClr val="tx1"/>
                          </a:solidFill>
                          <a:effectLst/>
                        </a:rPr>
                        <a:t>Shows Connected</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bg1">
                              <a:lumMod val="95000"/>
                            </a:schemeClr>
                          </a:solidFill>
                          <a:effectLst/>
                        </a:rPr>
                        <a:t>N</a:t>
                      </a:r>
                      <a:endParaRPr lang="en-US" sz="1600" kern="1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a:lnSpc>
                          <a:spcPct val="107000"/>
                        </a:lnSpc>
                        <a:spcAft>
                          <a:spcPts val="800"/>
                        </a:spcAft>
                      </a:pPr>
                      <a:r>
                        <a:rPr lang="en-US" sz="1600" kern="100" dirty="0">
                          <a:solidFill>
                            <a:schemeClr val="tx1"/>
                          </a:solidFill>
                          <a:effectLst/>
                        </a:rPr>
                        <a:t>N</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N</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Y</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Y</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Y</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Y</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006297018"/>
                  </a:ext>
                </a:extLst>
              </a:tr>
              <a:tr h="424267">
                <a:tc vMerge="1">
                  <a:txBody>
                    <a:bodyPr/>
                    <a:lstStyle/>
                    <a:p>
                      <a:endParaRPr lang="en-US"/>
                    </a:p>
                  </a:txBody>
                  <a:tcPr/>
                </a:tc>
                <a:tc>
                  <a:txBody>
                    <a:bodyPr/>
                    <a:lstStyle/>
                    <a:p>
                      <a:pPr>
                        <a:lnSpc>
                          <a:spcPct val="107000"/>
                        </a:lnSpc>
                        <a:spcAft>
                          <a:spcPts val="800"/>
                        </a:spcAft>
                      </a:pPr>
                      <a:r>
                        <a:rPr lang="en-US" sz="2400" b="1" kern="100" dirty="0">
                          <a:solidFill>
                            <a:schemeClr val="tx1"/>
                          </a:solidFill>
                          <a:effectLst/>
                        </a:rPr>
                        <a:t>Ping is Working</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bg1">
                              <a:lumMod val="95000"/>
                            </a:schemeClr>
                          </a:solidFill>
                          <a:effectLst/>
                        </a:rPr>
                        <a:t>N</a:t>
                      </a:r>
                      <a:endParaRPr lang="en-US" sz="1600" kern="1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a:lnSpc>
                          <a:spcPct val="107000"/>
                        </a:lnSpc>
                        <a:spcAft>
                          <a:spcPts val="800"/>
                        </a:spcAft>
                      </a:pPr>
                      <a:r>
                        <a:rPr lang="en-US" sz="1600" kern="100" dirty="0">
                          <a:solidFill>
                            <a:schemeClr val="tx1"/>
                          </a:solidFill>
                          <a:effectLst/>
                        </a:rPr>
                        <a:t>Y</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Y</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N</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N</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Y</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Y</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948801741"/>
                  </a:ext>
                </a:extLst>
              </a:tr>
              <a:tr h="424267">
                <a:tc vMerge="1">
                  <a:txBody>
                    <a:bodyPr/>
                    <a:lstStyle/>
                    <a:p>
                      <a:endParaRPr lang="en-US"/>
                    </a:p>
                  </a:txBody>
                  <a:tcPr/>
                </a:tc>
                <a:tc>
                  <a:txBody>
                    <a:bodyPr/>
                    <a:lstStyle/>
                    <a:p>
                      <a:pPr>
                        <a:lnSpc>
                          <a:spcPct val="107000"/>
                        </a:lnSpc>
                        <a:spcAft>
                          <a:spcPts val="800"/>
                        </a:spcAft>
                      </a:pPr>
                      <a:r>
                        <a:rPr lang="en-US" sz="2400" b="1" kern="100" dirty="0">
                          <a:solidFill>
                            <a:schemeClr val="tx1"/>
                          </a:solidFill>
                          <a:effectLst/>
                        </a:rPr>
                        <a:t>Opens Website</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bg1">
                              <a:lumMod val="95000"/>
                            </a:schemeClr>
                          </a:solidFill>
                          <a:effectLst/>
                        </a:rPr>
                        <a:t>N</a:t>
                      </a:r>
                      <a:endParaRPr lang="en-US" sz="1600" kern="1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a:lnSpc>
                          <a:spcPct val="107000"/>
                        </a:lnSpc>
                        <a:spcAft>
                          <a:spcPts val="800"/>
                        </a:spcAft>
                      </a:pPr>
                      <a:r>
                        <a:rPr lang="en-US" sz="1600" kern="100" dirty="0">
                          <a:solidFill>
                            <a:schemeClr val="tx1"/>
                          </a:solidFill>
                          <a:effectLst/>
                        </a:rPr>
                        <a:t>Y</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N</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Y</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N</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Y</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a:solidFill>
                            <a:schemeClr val="tx1"/>
                          </a:solidFill>
                          <a:effectLst/>
                        </a:rPr>
                        <a:t>N</a:t>
                      </a:r>
                      <a:endParaRPr lang="en-US" sz="1600" kern="10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422003838"/>
                  </a:ext>
                </a:extLst>
              </a:tr>
              <a:tr h="641231">
                <a:tc rowSpan="5">
                  <a:txBody>
                    <a:bodyPr/>
                    <a:lstStyle/>
                    <a:p>
                      <a:pPr>
                        <a:lnSpc>
                          <a:spcPct val="107000"/>
                        </a:lnSpc>
                        <a:spcAft>
                          <a:spcPts val="800"/>
                        </a:spcAft>
                      </a:pPr>
                      <a:r>
                        <a:rPr lang="en-US" sz="2000" kern="100" dirty="0">
                          <a:solidFill>
                            <a:schemeClr val="tx1"/>
                          </a:solidFill>
                          <a:effectLst/>
                          <a:highlight>
                            <a:srgbClr val="EEEEEE"/>
                          </a:highlight>
                        </a:rPr>
                        <a:t>Actions</a:t>
                      </a:r>
                      <a:endParaRPr lang="en-US" sz="2000" kern="100" dirty="0">
                        <a:solidFill>
                          <a:schemeClr val="tx1"/>
                        </a:solidFill>
                        <a:effectLst/>
                        <a:highlight>
                          <a:srgbClr val="EEEEEE"/>
                        </a:highlight>
                        <a:latin typeface="Calibri" panose="020F0502020204030204" pitchFamily="34" charset="0"/>
                        <a:ea typeface="Calibri" panose="020F0502020204030204" pitchFamily="34" charset="0"/>
                        <a:cs typeface="Arial" panose="020B0604020202020204" pitchFamily="34" charset="0"/>
                      </a:endParaRPr>
                    </a:p>
                  </a:txBody>
                  <a:tcPr marL="47625" marR="47625" marT="47625" marB="47625" anchor="ctr"/>
                </a:tc>
                <a:tc>
                  <a:txBody>
                    <a:bodyPr/>
                    <a:lstStyle/>
                    <a:p>
                      <a:pPr>
                        <a:lnSpc>
                          <a:spcPct val="107000"/>
                        </a:lnSpc>
                        <a:spcAft>
                          <a:spcPts val="800"/>
                        </a:spcAft>
                      </a:pPr>
                      <a:r>
                        <a:rPr lang="en-US" sz="2400" b="1" kern="100" dirty="0">
                          <a:solidFill>
                            <a:schemeClr val="tx1"/>
                          </a:solidFill>
                          <a:effectLst/>
                        </a:rPr>
                        <a:t>Check network cable</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bg1">
                            <a:lumMod val="95000"/>
                          </a:schemeClr>
                        </a:solidFill>
                        <a:effectLst/>
                        <a:latin typeface="Calibri" panose="020F0502020204030204" pitchFamily="34" charset="0"/>
                        <a:cs typeface="Arial" panose="020B0604020202020204" pitchFamily="34" charset="0"/>
                      </a:endParaRPr>
                    </a:p>
                  </a:txBody>
                  <a:tcPr marL="0" marR="0" marT="0" marB="0" anchor="ctr"/>
                </a:tc>
                <a:tc>
                  <a:txBody>
                    <a:bodyPr/>
                    <a:lstStyle/>
                    <a:p>
                      <a:pPr algn="ct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tx1"/>
                        </a:solidFill>
                        <a:effectLst/>
                        <a:latin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037393217"/>
                  </a:ext>
                </a:extLst>
              </a:tr>
              <a:tr h="641231">
                <a:tc vMerge="1">
                  <a:txBody>
                    <a:bodyPr/>
                    <a:lstStyle/>
                    <a:p>
                      <a:endParaRPr lang="en-US"/>
                    </a:p>
                  </a:txBody>
                  <a:tcPr/>
                </a:tc>
                <a:tc>
                  <a:txBody>
                    <a:bodyPr/>
                    <a:lstStyle/>
                    <a:p>
                      <a:pPr>
                        <a:lnSpc>
                          <a:spcPct val="107000"/>
                        </a:lnSpc>
                        <a:spcAft>
                          <a:spcPts val="800"/>
                        </a:spcAft>
                      </a:pPr>
                      <a:r>
                        <a:rPr lang="en-US" sz="2400" b="1" kern="100" dirty="0">
                          <a:solidFill>
                            <a:schemeClr val="tx1"/>
                          </a:solidFill>
                          <a:effectLst/>
                        </a:rPr>
                        <a:t>Check internet router</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bg1">
                            <a:lumMod val="95000"/>
                          </a:schemeClr>
                        </a:solidFill>
                        <a:effectLst/>
                        <a:latin typeface="Calibri" panose="020F0502020204030204" pitchFamily="34" charset="0"/>
                        <a:cs typeface="Arial" panose="020B0604020202020204" pitchFamily="34" charset="0"/>
                      </a:endParaRPr>
                    </a:p>
                  </a:txBody>
                  <a:tcPr marL="0" marR="0" marT="0" marB="0" anchor="ctr"/>
                </a:tc>
                <a:tc>
                  <a:txBody>
                    <a:bodyPr/>
                    <a:lstStyle/>
                    <a:p>
                      <a:pPr algn="ct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tx1"/>
                        </a:solidFill>
                        <a:effectLst/>
                        <a:latin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300248935"/>
                  </a:ext>
                </a:extLst>
              </a:tr>
              <a:tr h="641231">
                <a:tc vMerge="1">
                  <a:txBody>
                    <a:bodyPr/>
                    <a:lstStyle/>
                    <a:p>
                      <a:endParaRPr lang="en-US"/>
                    </a:p>
                  </a:txBody>
                  <a:tcPr/>
                </a:tc>
                <a:tc>
                  <a:txBody>
                    <a:bodyPr/>
                    <a:lstStyle/>
                    <a:p>
                      <a:pPr>
                        <a:lnSpc>
                          <a:spcPct val="107000"/>
                        </a:lnSpc>
                        <a:spcAft>
                          <a:spcPts val="800"/>
                        </a:spcAft>
                      </a:pPr>
                      <a:r>
                        <a:rPr lang="en-US" sz="2400" b="1" kern="100" dirty="0">
                          <a:solidFill>
                            <a:schemeClr val="tx1"/>
                          </a:solidFill>
                          <a:effectLst/>
                        </a:rPr>
                        <a:t>Restart Web Browser</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bg1">
                            <a:lumMod val="95000"/>
                          </a:schemeClr>
                        </a:solidFill>
                        <a:effectLst/>
                        <a:latin typeface="Calibri" panose="020F0502020204030204" pitchFamily="34" charset="0"/>
                        <a:cs typeface="Arial" panose="020B0604020202020204" pitchFamily="34" charset="0"/>
                      </a:endParaRPr>
                    </a:p>
                  </a:txBody>
                  <a:tcPr marL="0" marR="0" marT="0" marB="0" anchor="ctr"/>
                </a:tc>
                <a:tc>
                  <a:txBody>
                    <a:bodyPr/>
                    <a:lstStyle/>
                    <a:p>
                      <a:pPr algn="ct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781049919"/>
                  </a:ext>
                </a:extLst>
              </a:tr>
              <a:tr h="641231">
                <a:tc vMerge="1">
                  <a:txBody>
                    <a:bodyPr/>
                    <a:lstStyle/>
                    <a:p>
                      <a:endParaRPr lang="en-US"/>
                    </a:p>
                  </a:txBody>
                  <a:tcPr/>
                </a:tc>
                <a:tc>
                  <a:txBody>
                    <a:bodyPr/>
                    <a:lstStyle/>
                    <a:p>
                      <a:pPr>
                        <a:lnSpc>
                          <a:spcPct val="107000"/>
                        </a:lnSpc>
                        <a:spcAft>
                          <a:spcPts val="800"/>
                        </a:spcAft>
                      </a:pPr>
                      <a:r>
                        <a:rPr lang="en-US" sz="2400" b="1" kern="100" dirty="0">
                          <a:solidFill>
                            <a:schemeClr val="tx1"/>
                          </a:solidFill>
                          <a:effectLst/>
                        </a:rPr>
                        <a:t>Contact Service provider</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bg1">
                              <a:lumMod val="95000"/>
                            </a:schemeClr>
                          </a:solidFill>
                          <a:effectLst/>
                        </a:rPr>
                        <a:t>X</a:t>
                      </a:r>
                      <a:endParaRPr lang="en-US" sz="1600" kern="100" dirty="0">
                        <a:solidFill>
                          <a:schemeClr val="bg1">
                            <a:lumMod val="9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gn="ct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spcAft>
                          <a:spcPts val="800"/>
                        </a:spcAft>
                      </a:pPr>
                      <a:r>
                        <a:rPr lang="en-US" sz="1600" kern="100" dirty="0">
                          <a:solidFill>
                            <a:schemeClr val="tx1"/>
                          </a:solidFill>
                          <a:effectLst/>
                        </a:rPr>
                        <a:t>X</a:t>
                      </a:r>
                      <a:endParaRPr lang="en-US" sz="1600"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2000" kern="100" dirty="0">
                        <a:solidFill>
                          <a:schemeClr val="tx1"/>
                        </a:solidFill>
                        <a:effectLst/>
                        <a:latin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938639612"/>
                  </a:ext>
                </a:extLst>
              </a:tr>
              <a:tr h="424267">
                <a:tc vMerge="1">
                  <a:txBody>
                    <a:bodyPr/>
                    <a:lstStyle/>
                    <a:p>
                      <a:endParaRPr lang="en-US"/>
                    </a:p>
                  </a:txBody>
                  <a:tcPr/>
                </a:tc>
                <a:tc>
                  <a:txBody>
                    <a:bodyPr/>
                    <a:lstStyle/>
                    <a:p>
                      <a:pPr>
                        <a:lnSpc>
                          <a:spcPct val="107000"/>
                        </a:lnSpc>
                        <a:spcAft>
                          <a:spcPts val="800"/>
                        </a:spcAft>
                      </a:pPr>
                      <a:r>
                        <a:rPr lang="en-US" sz="2400" b="1" kern="100" dirty="0">
                          <a:solidFill>
                            <a:schemeClr val="tx1"/>
                          </a:solidFill>
                          <a:effectLst/>
                        </a:rPr>
                        <a:t>Do no action</a:t>
                      </a:r>
                      <a:endParaRPr lang="en-US" sz="2400" b="1" kern="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bg1">
                            <a:lumMod val="95000"/>
                          </a:schemeClr>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tc>
                  <a:txBody>
                    <a:bodyPr/>
                    <a:lstStyle/>
                    <a:p>
                      <a:pPr>
                        <a:lnSpc>
                          <a:spcPct val="107000"/>
                        </a:lnSpc>
                      </a:pPr>
                      <a:endParaRPr lang="en-US" sz="1600" kern="100" dirty="0">
                        <a:solidFill>
                          <a:schemeClr val="tx1"/>
                        </a:solidFill>
                        <a:effectLst/>
                        <a:latin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926913033"/>
                  </a:ext>
                </a:extLst>
              </a:tr>
            </a:tbl>
          </a:graphicData>
        </a:graphic>
      </p:graphicFrame>
    </p:spTree>
    <p:extLst>
      <p:ext uri="{BB962C8B-B14F-4D97-AF65-F5344CB8AC3E}">
        <p14:creationId xmlns:p14="http://schemas.microsoft.com/office/powerpoint/2010/main" val="1012027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E6973-413B-2F13-0FB3-6213D00AE0B0}"/>
              </a:ext>
            </a:extLst>
          </p:cNvPr>
          <p:cNvSpPr txBox="1"/>
          <p:nvPr/>
        </p:nvSpPr>
        <p:spPr>
          <a:xfrm>
            <a:off x="0" y="1966521"/>
            <a:ext cx="9143999" cy="1856855"/>
          </a:xfrm>
          <a:prstGeom prst="rect">
            <a:avLst/>
          </a:prstGeom>
          <a:noFill/>
        </p:spPr>
        <p:txBody>
          <a:bodyPr wrap="square">
            <a:spAutoFit/>
          </a:bodyPr>
          <a:lstStyle/>
          <a:p>
            <a:pPr algn="ctr">
              <a:lnSpc>
                <a:spcPct val="107000"/>
              </a:lnSpc>
              <a:spcBef>
                <a:spcPts val="200"/>
              </a:spcBef>
            </a:pPr>
            <a:r>
              <a:rPr lang="en-US" sz="5400" b="1" kern="100" dirty="0">
                <a:solidFill>
                  <a:srgbClr val="0000FF"/>
                </a:solidFill>
                <a:effectLst/>
                <a:latin typeface="var(--ff-lato)"/>
                <a:ea typeface="Times New Roman" panose="02020603050405020304" pitchFamily="18" charset="0"/>
                <a:cs typeface="Times New Roman" panose="02020603050405020304" pitchFamily="18" charset="0"/>
              </a:rPr>
              <a:t>ERD</a:t>
            </a:r>
          </a:p>
          <a:p>
            <a:pPr algn="ctr">
              <a:lnSpc>
                <a:spcPct val="107000"/>
              </a:lnSpc>
              <a:spcBef>
                <a:spcPts val="200"/>
              </a:spcBef>
            </a:pPr>
            <a:r>
              <a:rPr lang="en-US" sz="5400" b="1" kern="100" dirty="0">
                <a:solidFill>
                  <a:srgbClr val="0000FF"/>
                </a:solidFill>
                <a:effectLst/>
                <a:latin typeface="var(--ff-lato)"/>
                <a:ea typeface="Times New Roman" panose="02020603050405020304" pitchFamily="18" charset="0"/>
                <a:cs typeface="Times New Roman" panose="02020603050405020304" pitchFamily="18" charset="0"/>
              </a:rPr>
              <a:t>Entity-Relationship Model</a:t>
            </a:r>
            <a:endParaRPr lang="en-US" sz="5400" b="1" kern="100" dirty="0">
              <a:solidFill>
                <a:srgbClr val="0000FF"/>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991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E6973-413B-2F13-0FB3-6213D00AE0B0}"/>
              </a:ext>
            </a:extLst>
          </p:cNvPr>
          <p:cNvSpPr txBox="1"/>
          <p:nvPr/>
        </p:nvSpPr>
        <p:spPr>
          <a:xfrm>
            <a:off x="427382" y="231682"/>
            <a:ext cx="8488018" cy="1718612"/>
          </a:xfrm>
          <a:prstGeom prst="rect">
            <a:avLst/>
          </a:prstGeom>
          <a:noFill/>
        </p:spPr>
        <p:txBody>
          <a:bodyPr wrap="square">
            <a:spAutoFit/>
          </a:bodyPr>
          <a:lstStyle/>
          <a:p>
            <a:pPr>
              <a:lnSpc>
                <a:spcPct val="107000"/>
              </a:lnSpc>
              <a:spcBef>
                <a:spcPts val="200"/>
              </a:spcBef>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Entity-Relationship Model</a:t>
            </a:r>
            <a:endParaRPr lang="en-US" sz="24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Entity-Relationship model is a type of database model based on the notion of real world entities and relationship among them. We can map real world scenario onto ER database model. ER Model creates a set of entities with their attributes, a set of constraints and relation among them.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descr="ER Model">
            <a:extLst>
              <a:ext uri="{FF2B5EF4-FFF2-40B4-BE49-F238E27FC236}">
                <a16:creationId xmlns:a16="http://schemas.microsoft.com/office/drawing/2014/main" id="{C1B87E18-1460-7444-A728-B9BD5E02E7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871" y="4406162"/>
            <a:ext cx="8648370" cy="2398183"/>
          </a:xfrm>
          <a:prstGeom prst="rect">
            <a:avLst/>
          </a:prstGeom>
          <a:noFill/>
          <a:ln>
            <a:noFill/>
          </a:ln>
        </p:spPr>
      </p:pic>
      <p:sp>
        <p:nvSpPr>
          <p:cNvPr id="4" name="TextBox 3">
            <a:extLst>
              <a:ext uri="{FF2B5EF4-FFF2-40B4-BE49-F238E27FC236}">
                <a16:creationId xmlns:a16="http://schemas.microsoft.com/office/drawing/2014/main" id="{1CD0BB83-882C-DE78-C5D3-E3338CE6BC09}"/>
              </a:ext>
            </a:extLst>
          </p:cNvPr>
          <p:cNvSpPr txBox="1"/>
          <p:nvPr/>
        </p:nvSpPr>
        <p:spPr>
          <a:xfrm>
            <a:off x="327991" y="2146300"/>
            <a:ext cx="8488017"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An Entity-Relationship Diagram (ERD) is a data modeling tool used to represent the relationships between entities in a database system. ERDs are essential for designing database structures, ensuring data integrity, and optimizing data organization.</a:t>
            </a:r>
          </a:p>
        </p:txBody>
      </p:sp>
    </p:spTree>
    <p:extLst>
      <p:ext uri="{BB962C8B-B14F-4D97-AF65-F5344CB8AC3E}">
        <p14:creationId xmlns:p14="http://schemas.microsoft.com/office/powerpoint/2010/main" val="2515338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4591AC-A82E-6FBE-446D-834DFEA4BF94}"/>
              </a:ext>
            </a:extLst>
          </p:cNvPr>
          <p:cNvSpPr txBox="1"/>
          <p:nvPr/>
        </p:nvSpPr>
        <p:spPr>
          <a:xfrm>
            <a:off x="163996" y="1199253"/>
            <a:ext cx="8816008" cy="4893647"/>
          </a:xfrm>
          <a:prstGeom prst="rect">
            <a:avLst/>
          </a:prstGeom>
          <a:noFill/>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Entities:</a:t>
            </a:r>
            <a:r>
              <a:rPr lang="en-US" sz="2400" dirty="0">
                <a:latin typeface="Times New Roman" panose="02020603050405020304" pitchFamily="18" charset="0"/>
                <a:cs typeface="Times New Roman" panose="02020603050405020304" pitchFamily="18" charset="0"/>
              </a:rPr>
              <a:t> Represent objects or concepts that hold data, such as customers, orders, or products. Entities are depicted as rectangles.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Attributes:</a:t>
            </a:r>
            <a:r>
              <a:rPr lang="en-US" sz="2400" dirty="0">
                <a:latin typeface="Times New Roman" panose="02020603050405020304" pitchFamily="18" charset="0"/>
                <a:cs typeface="Times New Roman" panose="02020603050405020304" pitchFamily="18" charset="0"/>
              </a:rPr>
              <a:t> Characteristics or properties of entities, such as a customer’s name or an order date. Attributes are usually shown as ovals connected to their entity.</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Relationships:</a:t>
            </a:r>
            <a:r>
              <a:rPr lang="en-US" sz="2400" dirty="0">
                <a:latin typeface="Times New Roman" panose="02020603050405020304" pitchFamily="18" charset="0"/>
                <a:cs typeface="Times New Roman" panose="02020603050405020304" pitchFamily="18" charset="0"/>
              </a:rPr>
              <a:t> Define how entities are related to each other, depicted as lines connecting entities. Relationships can have cardinality (one-to-one, one-to-many, many-to-many) indicating the number of connections between entities.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Primary Keys:</a:t>
            </a:r>
            <a:r>
              <a:rPr lang="en-US" sz="2400" dirty="0">
                <a:latin typeface="Times New Roman" panose="02020603050405020304" pitchFamily="18" charset="0"/>
                <a:cs typeface="Times New Roman" panose="02020603050405020304" pitchFamily="18" charset="0"/>
              </a:rPr>
              <a:t> Unique identifiers for each entity that distinguish individual records within the entity.</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Foreign Keys:</a:t>
            </a:r>
            <a:r>
              <a:rPr lang="en-US" sz="2400" dirty="0">
                <a:latin typeface="Times New Roman" panose="02020603050405020304" pitchFamily="18" charset="0"/>
                <a:cs typeface="Times New Roman" panose="02020603050405020304" pitchFamily="18" charset="0"/>
              </a:rPr>
              <a:t> Attributes that link entities together, usually pointing to primary keys in related entities.</a:t>
            </a:r>
          </a:p>
        </p:txBody>
      </p:sp>
      <p:sp>
        <p:nvSpPr>
          <p:cNvPr id="3" name="TextBox 2">
            <a:extLst>
              <a:ext uri="{FF2B5EF4-FFF2-40B4-BE49-F238E27FC236}">
                <a16:creationId xmlns:a16="http://schemas.microsoft.com/office/drawing/2014/main" id="{64BBC6DA-59F0-AA00-3E95-F2903E07B8BC}"/>
              </a:ext>
            </a:extLst>
          </p:cNvPr>
          <p:cNvSpPr txBox="1"/>
          <p:nvPr/>
        </p:nvSpPr>
        <p:spPr>
          <a:xfrm>
            <a:off x="2109581" y="332168"/>
            <a:ext cx="4576968" cy="584775"/>
          </a:xfrm>
          <a:prstGeom prst="rect">
            <a:avLst/>
          </a:prstGeom>
          <a:noFill/>
        </p:spPr>
        <p:txBody>
          <a:bodyPr wrap="square">
            <a:sp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Components of ERD</a:t>
            </a:r>
            <a:endParaRPr lang="en-US" sz="32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921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26ECD-275F-F793-67D3-788D96312777}"/>
              </a:ext>
            </a:extLst>
          </p:cNvPr>
          <p:cNvSpPr>
            <a:spLocks noChangeArrowheads="1"/>
          </p:cNvSpPr>
          <p:nvPr/>
        </p:nvSpPr>
        <p:spPr bwMode="auto">
          <a:xfrm>
            <a:off x="293204" y="282141"/>
            <a:ext cx="8696739"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Uses of ERD</a:t>
            </a:r>
            <a:endPar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and visualize database schemas.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proper relationships and data integrity within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identify potential data redundancies and optimize storage.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Benefits</a:t>
            </a:r>
            <a:endParaRPr kumimoji="0" lang="en-US" altLang="en-US" sz="28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clear picture of the database structure and how data is interrelated.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Facilitates communication between database designers, developers, and stakeholders.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normalizing databases to reduce redundancy and improve data consistency.</a:t>
            </a:r>
          </a:p>
        </p:txBody>
      </p:sp>
    </p:spTree>
    <p:extLst>
      <p:ext uri="{BB962C8B-B14F-4D97-AF65-F5344CB8AC3E}">
        <p14:creationId xmlns:p14="http://schemas.microsoft.com/office/powerpoint/2010/main" val="1684588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E3C93-9639-75DD-2073-728C8E445FFD}"/>
              </a:ext>
            </a:extLst>
          </p:cNvPr>
          <p:cNvSpPr txBox="1"/>
          <p:nvPr/>
        </p:nvSpPr>
        <p:spPr>
          <a:xfrm>
            <a:off x="1630018" y="2359751"/>
            <a:ext cx="6172200" cy="83099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4800" b="1" i="0" u="none" strike="noStrike" cap="none" normalizeH="0" baseline="0" dirty="0">
                <a:ln>
                  <a:noFill/>
                </a:ln>
                <a:solidFill>
                  <a:schemeClr val="tx1"/>
                </a:solidFill>
                <a:effectLst/>
                <a:latin typeface="Arial" panose="020B0604020202020204" pitchFamily="34" charset="0"/>
              </a:rPr>
              <a:t>Data Dictionary</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480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85645-C76A-0C63-4CA7-B86209839010}"/>
              </a:ext>
            </a:extLst>
          </p:cNvPr>
          <p:cNvSpPr txBox="1"/>
          <p:nvPr/>
        </p:nvSpPr>
        <p:spPr>
          <a:xfrm>
            <a:off x="288233" y="87135"/>
            <a:ext cx="8666922" cy="4312591"/>
          </a:xfrm>
          <a:prstGeom prst="rect">
            <a:avLst/>
          </a:prstGeom>
          <a:noFill/>
        </p:spPr>
        <p:txBody>
          <a:bodyPr wrap="square">
            <a:spAutoFit/>
          </a:bodyPr>
          <a:lstStyle/>
          <a:p>
            <a:pPr>
              <a:lnSpc>
                <a:spcPct val="107000"/>
              </a:lnSpc>
              <a:spcBef>
                <a:spcPts val="200"/>
              </a:spcBef>
            </a:pPr>
            <a:r>
              <a:rPr lang="en-US" sz="3200" b="1"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 is the centralized collection of information about data. It stores meaning and origin of data, its relationship with other data, data format for usage etc. </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 has rigorous definitions of all names in order to facilitate user and software designers.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 is often referenced as meta-data (data about data) repository. </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created along with DFD (Data Flow Diagram) model of software program and is expected to be updated whenever DFD is changed or updated.</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BA55F93-7EE4-33B9-0DB8-EC8F36CCA0E7}"/>
              </a:ext>
            </a:extLst>
          </p:cNvPr>
          <p:cNvSpPr txBox="1"/>
          <p:nvPr/>
        </p:nvSpPr>
        <p:spPr>
          <a:xfrm>
            <a:off x="288234" y="4321653"/>
            <a:ext cx="8746434" cy="2431435"/>
          </a:xfrm>
          <a:prstGeom prst="rect">
            <a:avLst/>
          </a:prstGeom>
          <a:noFill/>
        </p:spPr>
        <p:txBody>
          <a:bodyPr wrap="square">
            <a:spAutoFit/>
          </a:bodyPr>
          <a:lstStyle/>
          <a:p>
            <a:r>
              <a:rPr lang="en-US" sz="3200" b="1" u="sng" kern="100" dirty="0">
                <a:solidFill>
                  <a:srgbClr val="0000FF"/>
                </a:solidFill>
                <a:latin typeface="Times New Roman" panose="02020603050405020304" pitchFamily="18" charset="0"/>
                <a:cs typeface="Times New Roman" panose="02020603050405020304" pitchFamily="18" charset="0"/>
              </a:rPr>
              <a:t>Definition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 Data Dictionary is a centralized repository of information about data, including its meaning, relationships, origin, usage, and format. </a:t>
            </a:r>
          </a:p>
          <a:p>
            <a:r>
              <a:rPr lang="en-US" sz="2400" dirty="0">
                <a:latin typeface="Times New Roman" panose="02020603050405020304" pitchFamily="18" charset="0"/>
                <a:cs typeface="Times New Roman" panose="02020603050405020304" pitchFamily="18" charset="0"/>
              </a:rPr>
              <a:t>It provides a detailed description of all the data elements within a system, serving as a reference guide for developers, analysts, and database administrators.</a:t>
            </a:r>
          </a:p>
        </p:txBody>
      </p:sp>
    </p:spTree>
    <p:extLst>
      <p:ext uri="{BB962C8B-B14F-4D97-AF65-F5344CB8AC3E}">
        <p14:creationId xmlns:p14="http://schemas.microsoft.com/office/powerpoint/2010/main" val="3036756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12E1B-CA17-CA0C-38EA-DBB3BC518942}"/>
              </a:ext>
            </a:extLst>
          </p:cNvPr>
          <p:cNvSpPr txBox="1"/>
          <p:nvPr/>
        </p:nvSpPr>
        <p:spPr>
          <a:xfrm>
            <a:off x="149087" y="272769"/>
            <a:ext cx="8845825" cy="6286657"/>
          </a:xfrm>
          <a:prstGeom prst="rect">
            <a:avLst/>
          </a:prstGeom>
          <a:noFill/>
        </p:spPr>
        <p:txBody>
          <a:bodyPr wrap="square">
            <a:spAutoFit/>
          </a:bodyPr>
          <a:lstStyle/>
          <a:p>
            <a:pPr>
              <a:lnSpc>
                <a:spcPct val="107000"/>
              </a:lnSpc>
              <a:spcBef>
                <a:spcPts val="200"/>
              </a:spcBef>
            </a:pPr>
            <a:r>
              <a:rPr lang="en-US" sz="3600" b="1"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Requirement of Data Dictionary</a:t>
            </a:r>
            <a:endParaRPr lang="en-US" sz="2800" b="1" u="sng"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is referenced via data dictionary while designing and implementing software. </a:t>
            </a:r>
          </a:p>
          <a:p>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 removes any chances of ambiguity. </a:t>
            </a:r>
          </a:p>
          <a:p>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helps keeping work of programmers and designers synchronized while using same object reference everywhere in the program.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 provides a way of documentation for the complete database system in one place.</a:t>
            </a:r>
          </a:p>
          <a:p>
            <a:endPar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Validation of DFD is carried out using data dictionary.</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345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898DDD-46BF-214D-335E-ECBC93977042}"/>
              </a:ext>
            </a:extLst>
          </p:cNvPr>
          <p:cNvSpPr txBox="1"/>
          <p:nvPr/>
        </p:nvSpPr>
        <p:spPr>
          <a:xfrm>
            <a:off x="258416" y="1120676"/>
            <a:ext cx="8627165" cy="5262979"/>
          </a:xfrm>
          <a:prstGeom prst="rect">
            <a:avLst/>
          </a:prstGeom>
          <a:noFill/>
        </p:spPr>
        <p:txBody>
          <a:bodyPr wrap="square">
            <a:spAutoFit/>
          </a:bodyPr>
          <a:lstStyle/>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Elements:</a:t>
            </a:r>
            <a:r>
              <a:rPr lang="en-US" sz="2800" dirty="0">
                <a:latin typeface="Times New Roman" panose="02020603050405020304" pitchFamily="18" charset="0"/>
                <a:cs typeface="Times New Roman" panose="02020603050405020304" pitchFamily="18" charset="0"/>
              </a:rPr>
              <a:t> Definitions of data items, including names, descriptions, and types.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Attributes:</a:t>
            </a:r>
            <a:r>
              <a:rPr lang="en-US" sz="2800" dirty="0">
                <a:latin typeface="Times New Roman" panose="02020603050405020304" pitchFamily="18" charset="0"/>
                <a:cs typeface="Times New Roman" panose="02020603050405020304" pitchFamily="18" charset="0"/>
              </a:rPr>
              <a:t> Properties of data elements, such as data type, length, and default values.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Relationships:</a:t>
            </a:r>
            <a:r>
              <a:rPr lang="en-US" sz="2800" dirty="0">
                <a:latin typeface="Times New Roman" panose="02020603050405020304" pitchFamily="18" charset="0"/>
                <a:cs typeface="Times New Roman" panose="02020603050405020304" pitchFamily="18" charset="0"/>
              </a:rPr>
              <a:t> Descriptions of how data elements relate to each other, such as primary and foreign key relationships.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Validation Rules:</a:t>
            </a:r>
            <a:r>
              <a:rPr lang="en-US" sz="2800" dirty="0">
                <a:latin typeface="Times New Roman" panose="02020603050405020304" pitchFamily="18" charset="0"/>
                <a:cs typeface="Times New Roman" panose="02020603050405020304" pitchFamily="18" charset="0"/>
              </a:rPr>
              <a:t> Constraints and rules that define how data can be used or modified, such as allowable values or formats.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Sources:</a:t>
            </a:r>
            <a:r>
              <a:rPr lang="en-US" sz="2800" dirty="0">
                <a:latin typeface="Times New Roman" panose="02020603050405020304" pitchFamily="18" charset="0"/>
                <a:cs typeface="Times New Roman" panose="02020603050405020304" pitchFamily="18" charset="0"/>
              </a:rPr>
              <a:t> Information about where the data originates, such as user input or external systems.</a:t>
            </a:r>
          </a:p>
        </p:txBody>
      </p:sp>
      <p:sp>
        <p:nvSpPr>
          <p:cNvPr id="3" name="TextBox 2">
            <a:extLst>
              <a:ext uri="{FF2B5EF4-FFF2-40B4-BE49-F238E27FC236}">
                <a16:creationId xmlns:a16="http://schemas.microsoft.com/office/drawing/2014/main" id="{2A887D91-B12F-E74B-A932-27291203D57E}"/>
              </a:ext>
            </a:extLst>
          </p:cNvPr>
          <p:cNvSpPr txBox="1"/>
          <p:nvPr/>
        </p:nvSpPr>
        <p:spPr>
          <a:xfrm>
            <a:off x="402534" y="90535"/>
            <a:ext cx="8338931" cy="646331"/>
          </a:xfrm>
          <a:prstGeom prst="rect">
            <a:avLst/>
          </a:prstGeom>
          <a:noFill/>
        </p:spPr>
        <p:txBody>
          <a:bodyPr wrap="square">
            <a:spAutoFit/>
          </a:bodyPr>
          <a:lstStyle/>
          <a:p>
            <a:r>
              <a:rPr lang="en-US" sz="3600" b="1" u="sng" kern="100" dirty="0">
                <a:solidFill>
                  <a:srgbClr val="0000FF"/>
                </a:solidFill>
                <a:latin typeface="Times New Roman" panose="02020603050405020304" pitchFamily="18" charset="0"/>
                <a:cs typeface="Times New Roman" panose="02020603050405020304" pitchFamily="18" charset="0"/>
              </a:rPr>
              <a:t>Components of a Data Dictionary</a:t>
            </a:r>
            <a:r>
              <a:rPr lang="en-US" b="1" dirty="0"/>
              <a:t>:</a:t>
            </a:r>
            <a:endParaRPr lang="en-US" dirty="0"/>
          </a:p>
        </p:txBody>
      </p:sp>
    </p:spTree>
    <p:extLst>
      <p:ext uri="{BB962C8B-B14F-4D97-AF65-F5344CB8AC3E}">
        <p14:creationId xmlns:p14="http://schemas.microsoft.com/office/powerpoint/2010/main" val="2954371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898DDD-46BF-214D-335E-ECBC93977042}"/>
              </a:ext>
            </a:extLst>
          </p:cNvPr>
          <p:cNvSpPr txBox="1"/>
          <p:nvPr/>
        </p:nvSpPr>
        <p:spPr>
          <a:xfrm>
            <a:off x="526775" y="271024"/>
            <a:ext cx="8328990" cy="5622758"/>
          </a:xfrm>
          <a:prstGeom prst="rect">
            <a:avLst/>
          </a:prstGeom>
          <a:noFill/>
        </p:spPr>
        <p:txBody>
          <a:bodyPr wrap="square">
            <a:spAutoFit/>
          </a:bodyPr>
          <a:lstStyle/>
          <a:p>
            <a:pPr>
              <a:lnSpc>
                <a:spcPct val="107000"/>
              </a:lnSpc>
              <a:spcBef>
                <a:spcPts val="200"/>
              </a:spcBef>
            </a:pPr>
            <a:r>
              <a:rPr lang="en-US" sz="3600" b="1"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Contents</a:t>
            </a:r>
          </a:p>
          <a:p>
            <a:pPr>
              <a:lnSpc>
                <a:spcPct val="107000"/>
              </a:lnSpc>
              <a:spcBef>
                <a:spcPts val="200"/>
              </a:spcBef>
            </a:pPr>
            <a:endParaRPr lang="en-US" sz="3600" b="1"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 should contain information about the following</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Flow</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Structure</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Elements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Stores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Processing</a:t>
            </a:r>
          </a:p>
        </p:txBody>
      </p:sp>
    </p:spTree>
    <p:extLst>
      <p:ext uri="{BB962C8B-B14F-4D97-AF65-F5344CB8AC3E}">
        <p14:creationId xmlns:p14="http://schemas.microsoft.com/office/powerpoint/2010/main" val="346586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C9BA9-0492-63CC-2909-4DF535673428}"/>
              </a:ext>
            </a:extLst>
          </p:cNvPr>
          <p:cNvSpPr txBox="1"/>
          <p:nvPr/>
        </p:nvSpPr>
        <p:spPr>
          <a:xfrm>
            <a:off x="596348" y="621052"/>
            <a:ext cx="7941365" cy="1077218"/>
          </a:xfrm>
          <a:prstGeom prst="rect">
            <a:avLst/>
          </a:prstGeom>
          <a:noFill/>
        </p:spPr>
        <p:txBody>
          <a:bodyPr wrap="square">
            <a:spAutoFit/>
          </a:bodyPr>
          <a:lstStyle/>
          <a:p>
            <a:pPr algn="ctr"/>
            <a:r>
              <a:rPr lang="en-US" sz="3200" b="1" dirty="0">
                <a:solidFill>
                  <a:srgbClr val="000000"/>
                </a:solidFill>
                <a:latin typeface="Verdana" panose="020B0604030504040204" pitchFamily="34" charset="0"/>
                <a:ea typeface="Times New Roman" panose="02020603050405020304" pitchFamily="18" charset="0"/>
              </a:rPr>
              <a:t>D</a:t>
            </a:r>
            <a:r>
              <a:rPr lang="en-US" sz="3200" b="1" dirty="0">
                <a:solidFill>
                  <a:srgbClr val="000000"/>
                </a:solidFill>
                <a:effectLst/>
                <a:latin typeface="Verdana" panose="020B0604030504040204" pitchFamily="34" charset="0"/>
                <a:ea typeface="Times New Roman" panose="02020603050405020304" pitchFamily="18" charset="0"/>
              </a:rPr>
              <a:t>esign tools used by software designers:</a:t>
            </a:r>
            <a:endParaRPr lang="en-US" sz="32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ED66F6B-43D3-7C75-0597-429AC1CAF903}"/>
              </a:ext>
            </a:extLst>
          </p:cNvPr>
          <p:cNvSpPr txBox="1"/>
          <p:nvPr/>
        </p:nvSpPr>
        <p:spPr>
          <a:xfrm>
            <a:off x="824948" y="2336763"/>
            <a:ext cx="7712765" cy="2554545"/>
          </a:xfrm>
          <a:prstGeom prst="rect">
            <a:avLst/>
          </a:prstGeom>
          <a:noFill/>
        </p:spPr>
        <p:txBody>
          <a:bodyPr wrap="square">
            <a:spAutoFit/>
          </a:bodyPr>
          <a:lstStyle/>
          <a:p>
            <a:pPr marL="1163638" indent="-342900">
              <a:buFont typeface="Wingdings" panose="05000000000000000000" pitchFamily="2" charset="2"/>
              <a:buChar char="Ø"/>
            </a:pPr>
            <a:r>
              <a:rPr lang="en-US" sz="3200" b="1" kern="100" dirty="0">
                <a:solidFill>
                  <a:srgbClr val="0000FF"/>
                </a:solidFill>
                <a:latin typeface="Times New Roman" panose="02020603050405020304" pitchFamily="18" charset="0"/>
                <a:cs typeface="Times New Roman" panose="02020603050405020304" pitchFamily="18" charset="0"/>
              </a:rPr>
              <a:t> DFD</a:t>
            </a:r>
          </a:p>
          <a:p>
            <a:pPr marL="1163638" indent="-342900">
              <a:buFont typeface="Wingdings" panose="05000000000000000000" pitchFamily="2" charset="2"/>
              <a:buChar char="Ø"/>
            </a:pPr>
            <a:r>
              <a:rPr lang="en-US" sz="3200" b="1" kern="100" dirty="0">
                <a:solidFill>
                  <a:srgbClr val="0000FF"/>
                </a:solidFill>
                <a:latin typeface="Times New Roman" panose="02020603050405020304" pitchFamily="18" charset="0"/>
                <a:cs typeface="Times New Roman" panose="02020603050405020304" pitchFamily="18" charset="0"/>
              </a:rPr>
              <a:t>Structure Charts</a:t>
            </a:r>
          </a:p>
          <a:p>
            <a:pPr marL="1163638" indent="-342900">
              <a:buFont typeface="Wingdings" panose="05000000000000000000" pitchFamily="2" charset="2"/>
              <a:buChar char="Ø"/>
            </a:pPr>
            <a:r>
              <a:rPr lang="en-US" sz="3200" b="1" kern="100" dirty="0">
                <a:solidFill>
                  <a:srgbClr val="0000FF"/>
                </a:solidFill>
                <a:latin typeface="Times New Roman" panose="02020603050405020304" pitchFamily="18" charset="0"/>
                <a:cs typeface="Times New Roman" panose="02020603050405020304" pitchFamily="18" charset="0"/>
              </a:rPr>
              <a:t>Decision Tables</a:t>
            </a:r>
          </a:p>
          <a:p>
            <a:pPr marL="1163638" indent="-342900">
              <a:buFont typeface="Wingdings" panose="05000000000000000000" pitchFamily="2" charset="2"/>
              <a:buChar char="Ø"/>
            </a:pPr>
            <a:r>
              <a:rPr lang="en-US" sz="3200" b="1" kern="100" dirty="0">
                <a:solidFill>
                  <a:srgbClr val="0000FF"/>
                </a:solidFill>
                <a:latin typeface="Times New Roman" panose="02020603050405020304" pitchFamily="18" charset="0"/>
                <a:cs typeface="Times New Roman" panose="02020603050405020304" pitchFamily="18" charset="0"/>
              </a:rPr>
              <a:t>    ERD</a:t>
            </a:r>
          </a:p>
          <a:p>
            <a:pPr marL="1163638" indent="-342900">
              <a:buFont typeface="Wingdings" panose="05000000000000000000" pitchFamily="2" charset="2"/>
              <a:buChar char="Ø"/>
            </a:pPr>
            <a:r>
              <a:rPr lang="en-US" sz="3200" b="1" kern="100" dirty="0">
                <a:solidFill>
                  <a:srgbClr val="0000FF"/>
                </a:solidFill>
                <a:latin typeface="Times New Roman" panose="02020603050405020304" pitchFamily="18" charset="0"/>
                <a:cs typeface="Times New Roman" panose="02020603050405020304" pitchFamily="18" charset="0"/>
              </a:rPr>
              <a:t>    Data Dictionary</a:t>
            </a:r>
          </a:p>
        </p:txBody>
      </p:sp>
    </p:spTree>
    <p:extLst>
      <p:ext uri="{BB962C8B-B14F-4D97-AF65-F5344CB8AC3E}">
        <p14:creationId xmlns:p14="http://schemas.microsoft.com/office/powerpoint/2010/main" val="398325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0F1A5-3EA9-0DB0-5C33-A8F4EFCFF12E}"/>
              </a:ext>
            </a:extLst>
          </p:cNvPr>
          <p:cNvSpPr txBox="1"/>
          <p:nvPr/>
        </p:nvSpPr>
        <p:spPr>
          <a:xfrm>
            <a:off x="506896" y="229246"/>
            <a:ext cx="8478078" cy="5219249"/>
          </a:xfrm>
          <a:prstGeom prst="rect">
            <a:avLst/>
          </a:prstGeom>
          <a:noFill/>
        </p:spPr>
        <p:txBody>
          <a:bodyPr wrap="square">
            <a:spAutoFit/>
          </a:bodyPr>
          <a:lstStyle/>
          <a:p>
            <a:pPr>
              <a:lnSpc>
                <a:spcPct val="107000"/>
              </a:lnSpc>
              <a:spcBef>
                <a:spcPts val="200"/>
              </a:spcBef>
            </a:pPr>
            <a:r>
              <a:rPr lang="en-US"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Flow is described by means of DFDs as studied earlier and represented in algebraic form as described.</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pPr>
            <a:r>
              <a:rPr lang="en-US" sz="3200" b="1"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1. Data Elements</a:t>
            </a:r>
            <a:endParaRPr lang="en-US" sz="2800" b="1"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elements consist of Name and descriptions of Data and Control Items, Internal or External data stores etc. with the following details: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Primary Name</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Secondary Name (Alias)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Use-case (How and where to use)</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Content Description (Notation etc. )</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Supplementary Information (preset values, constraints etc.)</a:t>
            </a:r>
          </a:p>
        </p:txBody>
      </p:sp>
    </p:spTree>
    <p:extLst>
      <p:ext uri="{BB962C8B-B14F-4D97-AF65-F5344CB8AC3E}">
        <p14:creationId xmlns:p14="http://schemas.microsoft.com/office/powerpoint/2010/main" val="640494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50F1A5-3EA9-0DB0-5C33-A8F4EFCFF12E}"/>
              </a:ext>
            </a:extLst>
          </p:cNvPr>
          <p:cNvSpPr txBox="1"/>
          <p:nvPr/>
        </p:nvSpPr>
        <p:spPr>
          <a:xfrm>
            <a:off x="506896" y="229246"/>
            <a:ext cx="8478078" cy="6170920"/>
          </a:xfrm>
          <a:prstGeom prst="rect">
            <a:avLst/>
          </a:prstGeom>
          <a:noFill/>
        </p:spPr>
        <p:txBody>
          <a:bodyPr wrap="square">
            <a:spAutoFit/>
          </a:bodyPr>
          <a:lstStyle/>
          <a:p>
            <a:pPr>
              <a:spcBef>
                <a:spcPts val="200"/>
              </a:spcBef>
            </a:pPr>
            <a:r>
              <a:rPr lang="en-US" sz="3200" b="1" kern="100" dirty="0">
                <a:solidFill>
                  <a:srgbClr val="0000FF"/>
                </a:solidFill>
                <a:latin typeface="Times New Roman" panose="02020603050405020304" pitchFamily="18" charset="0"/>
                <a:cs typeface="Times New Roman" panose="02020603050405020304" pitchFamily="18" charset="0"/>
              </a:rPr>
              <a:t>2. Data Store</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stores the information from where the data enters into the system and exists out of the system. </a:t>
            </a:r>
          </a:p>
          <a:p>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Store may include :-</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US"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Files</a:t>
            </a:r>
            <a:endPar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Internal to software.</a:t>
            </a:r>
          </a:p>
          <a:p>
            <a:pPr marL="742950" lvl="1" indent="-285750" algn="just">
              <a:spcAft>
                <a:spcPts val="800"/>
              </a:spcAft>
              <a:buSzPts val="1000"/>
              <a:buFont typeface="Courier New" panose="02070309020205020404" pitchFamily="49" charset="0"/>
              <a:buChar char="o"/>
              <a:tabLst>
                <a:tab pos="9144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External to software but on the same machine.</a:t>
            </a:r>
          </a:p>
          <a:p>
            <a:pPr marL="742950" lvl="1" indent="-285750" algn="just">
              <a:spcAft>
                <a:spcPts val="800"/>
              </a:spcAft>
              <a:buSzPts val="1000"/>
              <a:buFont typeface="Courier New" panose="02070309020205020404" pitchFamily="49" charset="0"/>
              <a:buChar char="o"/>
              <a:tabLst>
                <a:tab pos="9144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External to software and system, located on different machine.</a:t>
            </a:r>
          </a:p>
          <a:p>
            <a:pPr marL="342900" lvl="0" indent="-342900" algn="just">
              <a:spcAft>
                <a:spcPts val="800"/>
              </a:spcAft>
              <a:buSzPts val="1000"/>
              <a:buFont typeface="Symbol" panose="05050102010706020507" pitchFamily="18" charset="2"/>
              <a:buChar char=""/>
              <a:tabLst>
                <a:tab pos="457200" algn="l"/>
              </a:tabLst>
            </a:pPr>
            <a:r>
              <a:rPr lang="en-US"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Tables</a:t>
            </a:r>
            <a:endPar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spcAft>
                <a:spcPts val="800"/>
              </a:spcAft>
              <a:buSzPts val="1000"/>
              <a:buFont typeface="Courier New" panose="02070309020205020404" pitchFamily="49" charset="0"/>
              <a:buChar char="o"/>
              <a:tabLst>
                <a:tab pos="9144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Naming convention</a:t>
            </a:r>
          </a:p>
          <a:p>
            <a:pPr marL="742950" lvl="1" indent="-285750" algn="just">
              <a:spcAft>
                <a:spcPts val="800"/>
              </a:spcAft>
              <a:buSzPts val="1000"/>
              <a:buFont typeface="Courier New" panose="02070309020205020404" pitchFamily="49" charset="0"/>
              <a:buChar char="o"/>
              <a:tabLst>
                <a:tab pos="914400" algn="l"/>
              </a:tabLst>
            </a:pP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Indexing property</a:t>
            </a:r>
          </a:p>
          <a:p>
            <a:pPr>
              <a:spcBef>
                <a:spcPts val="200"/>
              </a:spcBef>
            </a:pPr>
            <a:r>
              <a:rPr lang="en-US" sz="3200" b="1" kern="100" dirty="0">
                <a:solidFill>
                  <a:srgbClr val="0000FF"/>
                </a:solidFill>
                <a:latin typeface="Times New Roman" panose="02020603050405020304" pitchFamily="18" charset="0"/>
                <a:cs typeface="Times New Roman" panose="02020603050405020304" pitchFamily="18" charset="0"/>
              </a:rPr>
              <a:t>3. Data Processing</a:t>
            </a:r>
          </a:p>
          <a:p>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types of Data Processing:</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US"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Logical:</a:t>
            </a: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user sees it</a:t>
            </a:r>
          </a:p>
          <a:p>
            <a:pPr marL="342900" lvl="0" indent="-342900" algn="just">
              <a:spcAft>
                <a:spcPts val="800"/>
              </a:spcAft>
              <a:buSzPts val="1000"/>
              <a:buFont typeface="Symbol" panose="05050102010706020507" pitchFamily="18" charset="2"/>
              <a:buChar char=""/>
              <a:tabLst>
                <a:tab pos="457200" algn="l"/>
              </a:tabLst>
            </a:pPr>
            <a:r>
              <a:rPr lang="en-US" sz="2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Physical:</a:t>
            </a: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software sees it</a:t>
            </a:r>
          </a:p>
        </p:txBody>
      </p:sp>
    </p:spTree>
    <p:extLst>
      <p:ext uri="{BB962C8B-B14F-4D97-AF65-F5344CB8AC3E}">
        <p14:creationId xmlns:p14="http://schemas.microsoft.com/office/powerpoint/2010/main" val="671886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91F7-FC21-A332-E659-868157CA8E0C}"/>
              </a:ext>
            </a:extLst>
          </p:cNvPr>
          <p:cNvSpPr>
            <a:spLocks noGrp="1"/>
          </p:cNvSpPr>
          <p:nvPr>
            <p:ph type="title"/>
          </p:nvPr>
        </p:nvSpPr>
        <p:spPr>
          <a:xfrm>
            <a:off x="-437322" y="2671004"/>
            <a:ext cx="10515600" cy="1325563"/>
          </a:xfrm>
        </p:spPr>
        <p:txBody>
          <a:bodyPr>
            <a:normAutofit/>
          </a:bodyPr>
          <a:lstStyle/>
          <a:p>
            <a:pPr algn="ctr"/>
            <a:r>
              <a:rPr lang="en-US" sz="8800" b="1" dirty="0"/>
              <a:t>Q/A</a:t>
            </a:r>
          </a:p>
        </p:txBody>
      </p:sp>
    </p:spTree>
    <p:extLst>
      <p:ext uri="{BB962C8B-B14F-4D97-AF65-F5344CB8AC3E}">
        <p14:creationId xmlns:p14="http://schemas.microsoft.com/office/powerpoint/2010/main" val="2668098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6E73C-BF45-14C7-F264-62E0F1B2989B}"/>
              </a:ext>
            </a:extLst>
          </p:cNvPr>
          <p:cNvSpPr txBox="1"/>
          <p:nvPr/>
        </p:nvSpPr>
        <p:spPr>
          <a:xfrm>
            <a:off x="0" y="1490008"/>
            <a:ext cx="9144000" cy="1846659"/>
          </a:xfrm>
          <a:prstGeom prst="rect">
            <a:avLst/>
          </a:prstGeom>
          <a:noFill/>
        </p:spPr>
        <p:txBody>
          <a:bodyPr wrap="square">
            <a:spAutoFit/>
          </a:bodyPr>
          <a:lstStyle/>
          <a:p>
            <a:pPr algn="ctr"/>
            <a:r>
              <a:rPr lang="en-US" sz="6600" b="1" kern="100" dirty="0">
                <a:solidFill>
                  <a:srgbClr val="0000FF"/>
                </a:solidFill>
                <a:latin typeface="Times New Roman" panose="02020603050405020304" pitchFamily="18" charset="0"/>
                <a:cs typeface="Times New Roman" panose="02020603050405020304" pitchFamily="18" charset="0"/>
              </a:rPr>
              <a:t>DFD</a:t>
            </a:r>
          </a:p>
          <a:p>
            <a:pPr algn="ctr"/>
            <a:r>
              <a:rPr lang="en-US" sz="4400" b="1" kern="100" dirty="0">
                <a:solidFill>
                  <a:srgbClr val="000000"/>
                </a:solidFill>
                <a:effectLst/>
                <a:latin typeface="var(--ff-lato)"/>
                <a:ea typeface="Times New Roman" panose="02020603050405020304" pitchFamily="18" charset="0"/>
                <a:cs typeface="Times New Roman" panose="02020603050405020304" pitchFamily="18" charset="0"/>
              </a:rPr>
              <a:t>Data Flow Diagram</a:t>
            </a:r>
            <a:endParaRPr lang="en-US" sz="4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15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868EDA-F26D-DE64-B971-3A023CECE89E}"/>
              </a:ext>
            </a:extLst>
          </p:cNvPr>
          <p:cNvSpPr txBox="1"/>
          <p:nvPr/>
        </p:nvSpPr>
        <p:spPr>
          <a:xfrm>
            <a:off x="417444" y="646043"/>
            <a:ext cx="8428382"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data flow diagram (DFD) is a graphical or visual representation that uses a standardized set of symbols and notations to describe a business's operations through data movement.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data flow diagram (DFD) maps out the flow of information for any process or system. It uses defined symbols like rectangles, circles and arrows, plus short text labels, to show data inputs, outputs, storage points and the routes between each destination.</a:t>
            </a:r>
          </a:p>
        </p:txBody>
      </p:sp>
      <p:sp>
        <p:nvSpPr>
          <p:cNvPr id="7" name="TextBox 6">
            <a:extLst>
              <a:ext uri="{FF2B5EF4-FFF2-40B4-BE49-F238E27FC236}">
                <a16:creationId xmlns:a16="http://schemas.microsoft.com/office/drawing/2014/main" id="{468DE5F0-00D9-718A-361C-CD5214ECE69C}"/>
              </a:ext>
            </a:extLst>
          </p:cNvPr>
          <p:cNvSpPr txBox="1"/>
          <p:nvPr/>
        </p:nvSpPr>
        <p:spPr>
          <a:xfrm>
            <a:off x="417444" y="4281023"/>
            <a:ext cx="8120270" cy="1938992"/>
          </a:xfrm>
          <a:prstGeom prst="rect">
            <a:avLst/>
          </a:prstGeom>
          <a:noFill/>
        </p:spPr>
        <p:txBody>
          <a:bodyPr wrap="square">
            <a:spAutoFit/>
          </a:bodyPr>
          <a:lstStyle/>
          <a:p>
            <a:pPr algn="r" rtl="1"/>
            <a:r>
              <a:rPr lang="en-US" sz="2000" dirty="0" err="1"/>
              <a:t>مخطط</a:t>
            </a:r>
            <a:r>
              <a:rPr lang="en-US" sz="2000" dirty="0"/>
              <a:t> </a:t>
            </a:r>
            <a:r>
              <a:rPr lang="en-US" sz="2000" dirty="0" err="1"/>
              <a:t>تدفق</a:t>
            </a:r>
            <a:r>
              <a:rPr lang="en-US" sz="2000" dirty="0"/>
              <a:t> </a:t>
            </a:r>
            <a:r>
              <a:rPr lang="en-US" sz="2000" dirty="0" err="1"/>
              <a:t>البيانات</a:t>
            </a:r>
            <a:r>
              <a:rPr lang="en-US" sz="2000" dirty="0"/>
              <a:t> (DFD) </a:t>
            </a:r>
            <a:r>
              <a:rPr lang="en-US" sz="2000" dirty="0" err="1"/>
              <a:t>هو</a:t>
            </a:r>
            <a:r>
              <a:rPr lang="en-US" sz="2000" dirty="0"/>
              <a:t> </a:t>
            </a:r>
            <a:r>
              <a:rPr lang="en-US" sz="2000" dirty="0" err="1"/>
              <a:t>تمثيل</a:t>
            </a:r>
            <a:r>
              <a:rPr lang="en-US" sz="2000" dirty="0"/>
              <a:t> </a:t>
            </a:r>
            <a:r>
              <a:rPr lang="en-US" sz="2000" dirty="0" err="1"/>
              <a:t>رسومي</a:t>
            </a:r>
            <a:r>
              <a:rPr lang="en-US" sz="2000" dirty="0"/>
              <a:t> </a:t>
            </a:r>
            <a:r>
              <a:rPr lang="en-US" sz="2000" dirty="0" err="1"/>
              <a:t>أو</a:t>
            </a:r>
            <a:r>
              <a:rPr lang="en-US" sz="2000" dirty="0"/>
              <a:t> </a:t>
            </a:r>
            <a:r>
              <a:rPr lang="en-US" sz="2000" dirty="0" err="1"/>
              <a:t>مرئي</a:t>
            </a:r>
            <a:r>
              <a:rPr lang="en-US" sz="2000" dirty="0"/>
              <a:t> </a:t>
            </a:r>
            <a:r>
              <a:rPr lang="en-US" sz="2000" dirty="0" err="1"/>
              <a:t>يستخدم</a:t>
            </a:r>
            <a:r>
              <a:rPr lang="en-US" sz="2000" dirty="0"/>
              <a:t> </a:t>
            </a:r>
            <a:r>
              <a:rPr lang="en-US" sz="2000" dirty="0" err="1"/>
              <a:t>مجموعة</a:t>
            </a:r>
            <a:r>
              <a:rPr lang="en-US" sz="2000" dirty="0"/>
              <a:t> </a:t>
            </a:r>
            <a:r>
              <a:rPr lang="en-US" sz="2000" dirty="0" err="1"/>
              <a:t>موحدة</a:t>
            </a:r>
            <a:r>
              <a:rPr lang="en-US" sz="2000" dirty="0"/>
              <a:t> </a:t>
            </a:r>
            <a:r>
              <a:rPr lang="en-US" sz="2000" dirty="0" err="1"/>
              <a:t>من</a:t>
            </a:r>
            <a:r>
              <a:rPr lang="en-US" sz="2000" dirty="0"/>
              <a:t> </a:t>
            </a:r>
            <a:r>
              <a:rPr lang="en-US" sz="2000" dirty="0" err="1"/>
              <a:t>الرموز</a:t>
            </a:r>
            <a:r>
              <a:rPr lang="en-US" sz="2000" dirty="0"/>
              <a:t> </a:t>
            </a:r>
            <a:r>
              <a:rPr lang="en-US" sz="2000" dirty="0" err="1"/>
              <a:t>والملاحظات</a:t>
            </a:r>
            <a:r>
              <a:rPr lang="en-US" sz="2000" dirty="0"/>
              <a:t> </a:t>
            </a:r>
            <a:r>
              <a:rPr lang="en-US" sz="2000" dirty="0" err="1"/>
              <a:t>لوصف</a:t>
            </a:r>
            <a:r>
              <a:rPr lang="en-US" sz="2000" dirty="0"/>
              <a:t> </a:t>
            </a:r>
            <a:r>
              <a:rPr lang="en-US" sz="2000" dirty="0" err="1"/>
              <a:t>عمليات</a:t>
            </a:r>
            <a:r>
              <a:rPr lang="en-US" sz="2000" dirty="0"/>
              <a:t> </a:t>
            </a:r>
            <a:r>
              <a:rPr lang="en-US" sz="2000" dirty="0" err="1"/>
              <a:t>الشركة</a:t>
            </a:r>
            <a:r>
              <a:rPr lang="en-US" sz="2000" dirty="0"/>
              <a:t> </a:t>
            </a:r>
            <a:r>
              <a:rPr lang="en-US" sz="2000" dirty="0" err="1"/>
              <a:t>من</a:t>
            </a:r>
            <a:r>
              <a:rPr lang="en-US" sz="2000" dirty="0"/>
              <a:t> </a:t>
            </a:r>
            <a:r>
              <a:rPr lang="en-US" sz="2000" dirty="0" err="1"/>
              <a:t>خلال</a:t>
            </a:r>
            <a:r>
              <a:rPr lang="en-US" sz="2000" dirty="0"/>
              <a:t> </a:t>
            </a:r>
            <a:r>
              <a:rPr lang="en-US" sz="2000" dirty="0" err="1"/>
              <a:t>حركة</a:t>
            </a:r>
            <a:r>
              <a:rPr lang="en-US" sz="2000" dirty="0"/>
              <a:t> </a:t>
            </a:r>
            <a:r>
              <a:rPr lang="en-US" sz="2000" dirty="0" err="1"/>
              <a:t>البيانات</a:t>
            </a:r>
            <a:r>
              <a:rPr lang="en-US" sz="2000" dirty="0"/>
              <a:t>. </a:t>
            </a:r>
          </a:p>
          <a:p>
            <a:pPr algn="r" rtl="1"/>
            <a:endParaRPr lang="en-US" sz="2000" dirty="0"/>
          </a:p>
          <a:p>
            <a:pPr algn="r" rtl="1"/>
            <a:r>
              <a:rPr lang="ar-SA" sz="2000" dirty="0"/>
              <a:t>يرسم مخطط تدفق البيانات (</a:t>
            </a:r>
            <a:r>
              <a:rPr lang="en-US" sz="2000" dirty="0"/>
              <a:t>DFD) </a:t>
            </a:r>
            <a:r>
              <a:rPr lang="ar-SA" sz="2000" dirty="0"/>
              <a:t>تدفق المعلومات لأي عملية أو نظام. ويستخدم رموزًا محددة مثل المستطيلات والدوائر والسهام، بالإضافة إلى تسميات نصية قصيرة، لإظهار مدخلات البيانات ومخرجاتها ونقاط التخزين والطرق بين كل وجهة.</a:t>
            </a:r>
            <a:endParaRPr lang="en-US" sz="2000" dirty="0"/>
          </a:p>
        </p:txBody>
      </p:sp>
    </p:spTree>
    <p:extLst>
      <p:ext uri="{BB962C8B-B14F-4D97-AF65-F5344CB8AC3E}">
        <p14:creationId xmlns:p14="http://schemas.microsoft.com/office/powerpoint/2010/main" val="49970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5A1226-0C3E-0E9D-C50B-2D7796ADDCE2}"/>
              </a:ext>
            </a:extLst>
          </p:cNvPr>
          <p:cNvSpPr txBox="1"/>
          <p:nvPr/>
        </p:nvSpPr>
        <p:spPr>
          <a:xfrm>
            <a:off x="308113" y="403730"/>
            <a:ext cx="8527774" cy="5789918"/>
          </a:xfrm>
          <a:prstGeom prst="rect">
            <a:avLst/>
          </a:prstGeom>
          <a:noFill/>
        </p:spPr>
        <p:txBody>
          <a:bodyPr wrap="square">
            <a:spAutoFit/>
          </a:bodyPr>
          <a:lstStyle/>
          <a:p>
            <a:pPr>
              <a:lnSpc>
                <a:spcPct val="107000"/>
              </a:lnSpc>
              <a:spcBef>
                <a:spcPts val="200"/>
              </a:spcBef>
            </a:pPr>
            <a:r>
              <a:rPr lang="en-US" sz="3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Flow Diagram</a:t>
            </a:r>
            <a:endParaRPr lang="en-US" sz="32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flow diagram is graphical representation of flow of data in an information system. </a:t>
            </a: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capable of depicting incoming data flow, outgoing data flow and stored data. </a:t>
            </a: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DFD does not mention anything about how data flows through the system.</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is a prominent difference between DFD and Flowchart.</a:t>
            </a: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flowchart depicts flow of control in program modules. DFDs depict flow of data in the system at various levels.</a:t>
            </a:r>
          </a:p>
          <a:p>
            <a:pPr marL="457200" indent="-457200">
              <a:buFont typeface="Wingdings" panose="05000000000000000000" pitchFamily="2" charset="2"/>
              <a:buChar char="Ø"/>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DFD does not contain any control or branch elements.</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06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A434CA-3F7A-830B-106B-E329B690770D}"/>
              </a:ext>
            </a:extLst>
          </p:cNvPr>
          <p:cNvSpPr txBox="1"/>
          <p:nvPr/>
        </p:nvSpPr>
        <p:spPr>
          <a:xfrm>
            <a:off x="327992" y="268357"/>
            <a:ext cx="8627165" cy="5262979"/>
          </a:xfrm>
          <a:prstGeom prst="rect">
            <a:avLst/>
          </a:prstGeom>
          <a:noFill/>
        </p:spPr>
        <p:txBody>
          <a:bodyPr wrap="square">
            <a:spAutoFit/>
          </a:bodyPr>
          <a:lstStyle/>
          <a:p>
            <a:pPr algn="r"/>
            <a:r>
              <a:rPr lang="en-US" sz="2800" dirty="0" err="1"/>
              <a:t>مخطط</a:t>
            </a:r>
            <a:r>
              <a:rPr lang="en-US" sz="2800" dirty="0"/>
              <a:t> </a:t>
            </a:r>
            <a:r>
              <a:rPr lang="en-US" sz="2800" dirty="0" err="1"/>
              <a:t>تدفق</a:t>
            </a:r>
            <a:r>
              <a:rPr lang="en-US" sz="2800" dirty="0"/>
              <a:t> </a:t>
            </a:r>
            <a:r>
              <a:rPr lang="en-US" sz="2800" dirty="0" err="1"/>
              <a:t>البيانات</a:t>
            </a:r>
            <a:endParaRPr lang="en-US" sz="2800" dirty="0"/>
          </a:p>
          <a:p>
            <a:pPr algn="r"/>
            <a:r>
              <a:rPr lang="en-US" sz="2800" dirty="0" err="1"/>
              <a:t>مخطط</a:t>
            </a:r>
            <a:r>
              <a:rPr lang="en-US" sz="2800" dirty="0"/>
              <a:t> </a:t>
            </a:r>
            <a:r>
              <a:rPr lang="en-US" sz="2800" dirty="0" err="1"/>
              <a:t>تدفق</a:t>
            </a:r>
            <a:r>
              <a:rPr lang="en-US" sz="2800" dirty="0"/>
              <a:t> </a:t>
            </a:r>
            <a:r>
              <a:rPr lang="en-US" sz="2800" dirty="0" err="1"/>
              <a:t>البيانات</a:t>
            </a:r>
            <a:r>
              <a:rPr lang="en-US" sz="2800" dirty="0"/>
              <a:t> </a:t>
            </a:r>
            <a:r>
              <a:rPr lang="en-US" sz="2800" dirty="0" err="1"/>
              <a:t>هو</a:t>
            </a:r>
            <a:r>
              <a:rPr lang="en-US" sz="2800" dirty="0"/>
              <a:t> </a:t>
            </a:r>
            <a:r>
              <a:rPr lang="en-US" sz="2800" dirty="0" err="1"/>
              <a:t>تمثيل</a:t>
            </a:r>
            <a:r>
              <a:rPr lang="en-US" sz="2800" dirty="0"/>
              <a:t> </a:t>
            </a:r>
            <a:r>
              <a:rPr lang="en-US" sz="2800" dirty="0" err="1"/>
              <a:t>بياني</a:t>
            </a:r>
            <a:r>
              <a:rPr lang="en-US" sz="2800" dirty="0"/>
              <a:t> </a:t>
            </a:r>
            <a:r>
              <a:rPr lang="en-US" sz="2800" dirty="0" err="1"/>
              <a:t>لتدفق</a:t>
            </a:r>
            <a:r>
              <a:rPr lang="en-US" sz="2800" dirty="0"/>
              <a:t> </a:t>
            </a:r>
            <a:r>
              <a:rPr lang="en-US" sz="2800" dirty="0" err="1"/>
              <a:t>البيانات</a:t>
            </a:r>
            <a:r>
              <a:rPr lang="en-US" sz="2800" dirty="0"/>
              <a:t> </a:t>
            </a:r>
            <a:r>
              <a:rPr lang="en-US" sz="2800" dirty="0" err="1"/>
              <a:t>في</a:t>
            </a:r>
            <a:r>
              <a:rPr lang="en-US" sz="2800" dirty="0"/>
              <a:t> </a:t>
            </a:r>
            <a:r>
              <a:rPr lang="en-US" sz="2800" dirty="0" err="1"/>
              <a:t>نظام</a:t>
            </a:r>
            <a:r>
              <a:rPr lang="en-US" sz="2800" dirty="0"/>
              <a:t> </a:t>
            </a:r>
            <a:r>
              <a:rPr lang="en-US" sz="2800" dirty="0" err="1"/>
              <a:t>المعلومات</a:t>
            </a:r>
            <a:r>
              <a:rPr lang="en-US" sz="2800" dirty="0"/>
              <a:t>.</a:t>
            </a:r>
          </a:p>
          <a:p>
            <a:pPr algn="r"/>
            <a:r>
              <a:rPr lang="en-US" sz="2800" dirty="0" err="1"/>
              <a:t>وهو</a:t>
            </a:r>
            <a:r>
              <a:rPr lang="en-US" sz="2800" dirty="0"/>
              <a:t> </a:t>
            </a:r>
            <a:r>
              <a:rPr lang="en-US" sz="2800" dirty="0" err="1"/>
              <a:t>قادر</a:t>
            </a:r>
            <a:r>
              <a:rPr lang="en-US" sz="2800" dirty="0"/>
              <a:t> </a:t>
            </a:r>
            <a:r>
              <a:rPr lang="en-US" sz="2800" dirty="0" err="1"/>
              <a:t>على</a:t>
            </a:r>
            <a:r>
              <a:rPr lang="en-US" sz="2800" dirty="0"/>
              <a:t> </a:t>
            </a:r>
            <a:r>
              <a:rPr lang="en-US" sz="2800" dirty="0" err="1"/>
              <a:t>تصوير</a:t>
            </a:r>
            <a:r>
              <a:rPr lang="en-US" sz="2800" dirty="0"/>
              <a:t> </a:t>
            </a:r>
            <a:r>
              <a:rPr lang="en-US" sz="2800" dirty="0" err="1"/>
              <a:t>تدفق</a:t>
            </a:r>
            <a:r>
              <a:rPr lang="en-US" sz="2800" dirty="0"/>
              <a:t> </a:t>
            </a:r>
            <a:r>
              <a:rPr lang="en-US" sz="2800" dirty="0" err="1"/>
              <a:t>البيانات</a:t>
            </a:r>
            <a:r>
              <a:rPr lang="en-US" sz="2800" dirty="0"/>
              <a:t> </a:t>
            </a:r>
            <a:r>
              <a:rPr lang="en-US" sz="2800" dirty="0" err="1"/>
              <a:t>الواردة</a:t>
            </a:r>
            <a:r>
              <a:rPr lang="en-US" sz="2800" dirty="0"/>
              <a:t> </a:t>
            </a:r>
            <a:r>
              <a:rPr lang="en-US" sz="2800" dirty="0" err="1"/>
              <a:t>وتدفق</a:t>
            </a:r>
            <a:r>
              <a:rPr lang="en-US" sz="2800" dirty="0"/>
              <a:t> </a:t>
            </a:r>
            <a:r>
              <a:rPr lang="en-US" sz="2800" dirty="0" err="1"/>
              <a:t>البيانات</a:t>
            </a:r>
            <a:r>
              <a:rPr lang="en-US" sz="2800" dirty="0"/>
              <a:t> </a:t>
            </a:r>
            <a:r>
              <a:rPr lang="en-US" sz="2800" dirty="0" err="1"/>
              <a:t>الصادرة</a:t>
            </a:r>
            <a:r>
              <a:rPr lang="en-US" sz="2800" dirty="0"/>
              <a:t> </a:t>
            </a:r>
            <a:r>
              <a:rPr lang="en-US" sz="2800" dirty="0" err="1"/>
              <a:t>والبيانات</a:t>
            </a:r>
            <a:r>
              <a:rPr lang="en-US" sz="2800" dirty="0"/>
              <a:t> </a:t>
            </a:r>
            <a:r>
              <a:rPr lang="en-US" sz="2800" dirty="0" err="1"/>
              <a:t>المخزنة</a:t>
            </a:r>
            <a:endParaRPr lang="en-US" sz="2800" dirty="0"/>
          </a:p>
          <a:p>
            <a:pPr algn="r"/>
            <a:r>
              <a:rPr lang="en-US" sz="2800" dirty="0"/>
              <a:t>.</a:t>
            </a:r>
          </a:p>
          <a:p>
            <a:pPr algn="r"/>
            <a:r>
              <a:rPr lang="en-US" sz="2800" dirty="0" err="1"/>
              <a:t>لا</a:t>
            </a:r>
            <a:r>
              <a:rPr lang="en-US" sz="2800" dirty="0"/>
              <a:t> </a:t>
            </a:r>
            <a:r>
              <a:rPr lang="en-US" sz="2800" dirty="0" err="1"/>
              <a:t>يذكر</a:t>
            </a:r>
            <a:r>
              <a:rPr lang="en-US" sz="2800" dirty="0"/>
              <a:t> </a:t>
            </a:r>
            <a:r>
              <a:rPr lang="en-US" sz="2800" dirty="0" err="1"/>
              <a:t>مخطط</a:t>
            </a:r>
            <a:r>
              <a:rPr lang="en-US" sz="2800" dirty="0"/>
              <a:t> </a:t>
            </a:r>
            <a:r>
              <a:rPr lang="en-US" sz="2800" dirty="0" err="1"/>
              <a:t>تدفق</a:t>
            </a:r>
            <a:r>
              <a:rPr lang="en-US" sz="2800" dirty="0"/>
              <a:t> </a:t>
            </a:r>
            <a:r>
              <a:rPr lang="en-US" sz="2800" dirty="0" err="1"/>
              <a:t>البيانات</a:t>
            </a:r>
            <a:r>
              <a:rPr lang="en-US" sz="2800" dirty="0"/>
              <a:t> </a:t>
            </a:r>
            <a:r>
              <a:rPr lang="en-US" sz="2800" dirty="0" err="1"/>
              <a:t>أي</a:t>
            </a:r>
            <a:r>
              <a:rPr lang="en-US" sz="2800" dirty="0"/>
              <a:t> </a:t>
            </a:r>
            <a:r>
              <a:rPr lang="en-US" sz="2800" dirty="0" err="1"/>
              <a:t>شيء</a:t>
            </a:r>
            <a:r>
              <a:rPr lang="en-US" sz="2800" dirty="0"/>
              <a:t> </a:t>
            </a:r>
            <a:r>
              <a:rPr lang="en-US" sz="2800" dirty="0" err="1"/>
              <a:t>عن</a:t>
            </a:r>
            <a:r>
              <a:rPr lang="en-US" sz="2800" dirty="0"/>
              <a:t> </a:t>
            </a:r>
            <a:r>
              <a:rPr lang="en-US" sz="2800" dirty="0" err="1"/>
              <a:t>كيفية</a:t>
            </a:r>
            <a:r>
              <a:rPr lang="en-US" sz="2800" dirty="0"/>
              <a:t> </a:t>
            </a:r>
            <a:r>
              <a:rPr lang="en-US" sz="2800" dirty="0" err="1"/>
              <a:t>تدفق</a:t>
            </a:r>
            <a:r>
              <a:rPr lang="en-US" sz="2800" dirty="0"/>
              <a:t> </a:t>
            </a:r>
            <a:r>
              <a:rPr lang="en-US" sz="2800" dirty="0" err="1"/>
              <a:t>البيانات</a:t>
            </a:r>
            <a:r>
              <a:rPr lang="en-US" sz="2800" dirty="0"/>
              <a:t> </a:t>
            </a:r>
            <a:r>
              <a:rPr lang="en-US" sz="2800" dirty="0" err="1"/>
              <a:t>عبر</a:t>
            </a:r>
            <a:r>
              <a:rPr lang="en-US" sz="2800" dirty="0"/>
              <a:t> </a:t>
            </a:r>
            <a:r>
              <a:rPr lang="en-US" sz="2800" dirty="0" err="1"/>
              <a:t>النظام</a:t>
            </a:r>
            <a:endParaRPr lang="en-US" sz="2800" dirty="0"/>
          </a:p>
          <a:p>
            <a:pPr algn="r"/>
            <a:r>
              <a:rPr lang="en-US" sz="2800" dirty="0"/>
              <a:t>.</a:t>
            </a:r>
          </a:p>
          <a:p>
            <a:pPr algn="r"/>
            <a:r>
              <a:rPr lang="en-US" sz="2800" dirty="0" err="1"/>
              <a:t>هناك</a:t>
            </a:r>
            <a:r>
              <a:rPr lang="en-US" sz="2800" dirty="0"/>
              <a:t> </a:t>
            </a:r>
            <a:r>
              <a:rPr lang="en-US" sz="2800" dirty="0" err="1"/>
              <a:t>فرق</a:t>
            </a:r>
            <a:r>
              <a:rPr lang="en-US" sz="2800" dirty="0"/>
              <a:t> </a:t>
            </a:r>
            <a:r>
              <a:rPr lang="en-US" sz="2800" dirty="0" err="1"/>
              <a:t>واضح</a:t>
            </a:r>
            <a:r>
              <a:rPr lang="en-US" sz="2800" dirty="0"/>
              <a:t> </a:t>
            </a:r>
            <a:r>
              <a:rPr lang="en-US" sz="2800" dirty="0" err="1"/>
              <a:t>بين</a:t>
            </a:r>
            <a:r>
              <a:rPr lang="en-US" sz="2800" dirty="0"/>
              <a:t> </a:t>
            </a:r>
            <a:r>
              <a:rPr lang="en-US" sz="2800" dirty="0" err="1"/>
              <a:t>مخطط</a:t>
            </a:r>
            <a:r>
              <a:rPr lang="en-US" sz="2800" dirty="0"/>
              <a:t> </a:t>
            </a:r>
            <a:r>
              <a:rPr lang="en-US" sz="2800" dirty="0" err="1"/>
              <a:t>تدفق</a:t>
            </a:r>
            <a:r>
              <a:rPr lang="en-US" sz="2800" dirty="0"/>
              <a:t> </a:t>
            </a:r>
            <a:r>
              <a:rPr lang="en-US" sz="2800" dirty="0" err="1"/>
              <a:t>البيانات</a:t>
            </a:r>
            <a:r>
              <a:rPr lang="en-US" sz="2800" dirty="0"/>
              <a:t> و </a:t>
            </a:r>
            <a:r>
              <a:rPr lang="en-US" sz="2800" dirty="0" err="1"/>
              <a:t>تصور</a:t>
            </a:r>
            <a:r>
              <a:rPr lang="en-US" sz="2800" dirty="0"/>
              <a:t> </a:t>
            </a:r>
            <a:r>
              <a:rPr lang="en-US" sz="2800" dirty="0" err="1"/>
              <a:t>مخططات</a:t>
            </a:r>
            <a:r>
              <a:rPr lang="en-US" sz="2800" dirty="0"/>
              <a:t>.</a:t>
            </a:r>
          </a:p>
          <a:p>
            <a:pPr algn="r"/>
            <a:r>
              <a:rPr lang="en-US" sz="2800" dirty="0" err="1"/>
              <a:t>يصور</a:t>
            </a:r>
            <a:r>
              <a:rPr lang="en-US" sz="2800" dirty="0"/>
              <a:t> </a:t>
            </a:r>
            <a:r>
              <a:rPr lang="en-US" sz="2800" dirty="0" err="1"/>
              <a:t>مخطط</a:t>
            </a:r>
            <a:r>
              <a:rPr lang="en-US" sz="2800" dirty="0"/>
              <a:t> </a:t>
            </a:r>
            <a:r>
              <a:rPr lang="en-US" sz="2800" dirty="0" err="1"/>
              <a:t>التدفق</a:t>
            </a:r>
            <a:r>
              <a:rPr lang="en-US" sz="2800" dirty="0"/>
              <a:t> </a:t>
            </a:r>
            <a:r>
              <a:rPr lang="en-US" sz="2800" dirty="0" err="1"/>
              <a:t>تدفق</a:t>
            </a:r>
            <a:r>
              <a:rPr lang="en-US" sz="2800" dirty="0"/>
              <a:t> </a:t>
            </a:r>
            <a:r>
              <a:rPr lang="en-US" sz="2800" dirty="0" err="1"/>
              <a:t>التحكم</a:t>
            </a:r>
            <a:r>
              <a:rPr lang="en-US" sz="2800" dirty="0"/>
              <a:t> </a:t>
            </a:r>
            <a:r>
              <a:rPr lang="en-US" sz="2800" dirty="0" err="1"/>
              <a:t>في</a:t>
            </a:r>
            <a:r>
              <a:rPr lang="en-US" sz="2800" dirty="0"/>
              <a:t> </a:t>
            </a:r>
            <a:r>
              <a:rPr lang="en-US" sz="2800" dirty="0" err="1"/>
              <a:t>وحدات</a:t>
            </a:r>
            <a:r>
              <a:rPr lang="en-US" sz="2800" dirty="0"/>
              <a:t> </a:t>
            </a:r>
            <a:r>
              <a:rPr lang="en-US" sz="2800" dirty="0" err="1"/>
              <a:t>البرنامج</a:t>
            </a:r>
            <a:r>
              <a:rPr lang="en-US" sz="2800" dirty="0"/>
              <a:t>. </a:t>
            </a:r>
            <a:r>
              <a:rPr lang="en-US" sz="2800" dirty="0" err="1"/>
              <a:t>تصور</a:t>
            </a:r>
            <a:r>
              <a:rPr lang="en-US" sz="2800" dirty="0"/>
              <a:t> </a:t>
            </a:r>
            <a:r>
              <a:rPr lang="en-US" sz="2800" dirty="0" err="1"/>
              <a:t>مخططات</a:t>
            </a:r>
            <a:r>
              <a:rPr lang="en-US" sz="2800" dirty="0"/>
              <a:t> </a:t>
            </a:r>
            <a:r>
              <a:rPr lang="en-US" sz="2800" dirty="0" err="1"/>
              <a:t>تدفق</a:t>
            </a:r>
            <a:r>
              <a:rPr lang="en-US" sz="2800" dirty="0"/>
              <a:t> </a:t>
            </a:r>
            <a:r>
              <a:rPr lang="en-US" sz="2800" dirty="0" err="1"/>
              <a:t>البيانات</a:t>
            </a:r>
            <a:r>
              <a:rPr lang="en-US" sz="2800" dirty="0"/>
              <a:t> </a:t>
            </a:r>
            <a:r>
              <a:rPr lang="en-US" sz="2800" dirty="0" err="1"/>
              <a:t>تدفق</a:t>
            </a:r>
            <a:r>
              <a:rPr lang="en-US" sz="2800" dirty="0"/>
              <a:t> </a:t>
            </a:r>
            <a:r>
              <a:rPr lang="en-US" sz="2800" dirty="0" err="1"/>
              <a:t>البيانات</a:t>
            </a:r>
            <a:r>
              <a:rPr lang="en-US" sz="2800" dirty="0"/>
              <a:t> </a:t>
            </a:r>
            <a:r>
              <a:rPr lang="en-US" sz="2800" dirty="0" err="1"/>
              <a:t>في</a:t>
            </a:r>
            <a:r>
              <a:rPr lang="en-US" sz="2800" dirty="0"/>
              <a:t> </a:t>
            </a:r>
            <a:r>
              <a:rPr lang="en-US" sz="2800" dirty="0" err="1"/>
              <a:t>النظام</a:t>
            </a:r>
            <a:r>
              <a:rPr lang="en-US" sz="2800" dirty="0"/>
              <a:t> </a:t>
            </a:r>
            <a:r>
              <a:rPr lang="en-US" sz="2800" dirty="0" err="1"/>
              <a:t>على</a:t>
            </a:r>
            <a:r>
              <a:rPr lang="en-US" sz="2800" dirty="0"/>
              <a:t> </a:t>
            </a:r>
            <a:r>
              <a:rPr lang="en-US" sz="2800" dirty="0" err="1"/>
              <a:t>مستويات</a:t>
            </a:r>
            <a:r>
              <a:rPr lang="en-US" sz="2800" dirty="0"/>
              <a:t> </a:t>
            </a:r>
            <a:r>
              <a:rPr lang="en-US" sz="2800" dirty="0" err="1"/>
              <a:t>مختلفة</a:t>
            </a:r>
            <a:endParaRPr lang="en-US" sz="2800" dirty="0"/>
          </a:p>
          <a:p>
            <a:pPr algn="r"/>
            <a:r>
              <a:rPr lang="en-US" sz="2800" dirty="0"/>
              <a:t>.</a:t>
            </a:r>
          </a:p>
          <a:p>
            <a:pPr algn="r"/>
            <a:r>
              <a:rPr lang="en-US" sz="2800" dirty="0" err="1"/>
              <a:t>لا</a:t>
            </a:r>
            <a:r>
              <a:rPr lang="en-US" sz="2800" dirty="0"/>
              <a:t> </a:t>
            </a:r>
            <a:r>
              <a:rPr lang="en-US" sz="2800" dirty="0" err="1"/>
              <a:t>يحتوي</a:t>
            </a:r>
            <a:r>
              <a:rPr lang="en-US" sz="2800" dirty="0"/>
              <a:t> </a:t>
            </a:r>
            <a:r>
              <a:rPr lang="en-US" sz="2800" dirty="0" err="1"/>
              <a:t>مخطط</a:t>
            </a:r>
            <a:r>
              <a:rPr lang="en-US" sz="2800" dirty="0"/>
              <a:t> </a:t>
            </a:r>
            <a:r>
              <a:rPr lang="en-US" sz="2800" dirty="0" err="1"/>
              <a:t>تدفق</a:t>
            </a:r>
            <a:r>
              <a:rPr lang="en-US" sz="2800" dirty="0"/>
              <a:t> </a:t>
            </a:r>
            <a:r>
              <a:rPr lang="en-US" sz="2800" dirty="0" err="1"/>
              <a:t>البيانات</a:t>
            </a:r>
            <a:r>
              <a:rPr lang="en-US" sz="2800" dirty="0"/>
              <a:t> </a:t>
            </a:r>
            <a:r>
              <a:rPr lang="en-US" sz="2800" dirty="0" err="1"/>
              <a:t>على</a:t>
            </a:r>
            <a:r>
              <a:rPr lang="en-US" sz="2800" dirty="0"/>
              <a:t> </a:t>
            </a:r>
            <a:r>
              <a:rPr lang="en-US" sz="2800" dirty="0" err="1"/>
              <a:t>أي</a:t>
            </a:r>
            <a:r>
              <a:rPr lang="en-US" sz="2800" dirty="0"/>
              <a:t> </a:t>
            </a:r>
            <a:r>
              <a:rPr lang="en-US" sz="2800" dirty="0" err="1"/>
              <a:t>عناصر</a:t>
            </a:r>
            <a:r>
              <a:rPr lang="en-US" sz="2800" dirty="0"/>
              <a:t> </a:t>
            </a:r>
            <a:r>
              <a:rPr lang="en-US" sz="2800" dirty="0" err="1"/>
              <a:t>تحكم</a:t>
            </a:r>
            <a:r>
              <a:rPr lang="en-US" sz="2800" dirty="0"/>
              <a:t> </a:t>
            </a:r>
            <a:r>
              <a:rPr lang="en-US" sz="2800" dirty="0" err="1"/>
              <a:t>أو</a:t>
            </a:r>
            <a:r>
              <a:rPr lang="en-US" sz="2800" dirty="0"/>
              <a:t> </a:t>
            </a:r>
            <a:r>
              <a:rPr lang="en-US" sz="2800" dirty="0" err="1"/>
              <a:t>عناصر</a:t>
            </a:r>
            <a:r>
              <a:rPr lang="en-US" sz="2800" dirty="0"/>
              <a:t> </a:t>
            </a:r>
            <a:r>
              <a:rPr lang="en-US" sz="2800" dirty="0" err="1"/>
              <a:t>فرعية</a:t>
            </a:r>
            <a:r>
              <a:rPr lang="en-US" sz="2800" dirty="0"/>
              <a:t>.</a:t>
            </a:r>
          </a:p>
        </p:txBody>
      </p:sp>
    </p:spTree>
    <p:extLst>
      <p:ext uri="{BB962C8B-B14F-4D97-AF65-F5344CB8AC3E}">
        <p14:creationId xmlns:p14="http://schemas.microsoft.com/office/powerpoint/2010/main" val="400815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A5CFD-F3B1-D9A3-55A0-302B9C1095FB}"/>
              </a:ext>
            </a:extLst>
          </p:cNvPr>
          <p:cNvSpPr txBox="1"/>
          <p:nvPr/>
        </p:nvSpPr>
        <p:spPr>
          <a:xfrm>
            <a:off x="327992" y="356195"/>
            <a:ext cx="8408504" cy="5166222"/>
          </a:xfrm>
          <a:prstGeom prst="rect">
            <a:avLst/>
          </a:prstGeom>
          <a:noFill/>
        </p:spPr>
        <p:txBody>
          <a:bodyPr wrap="square">
            <a:spAutoFit/>
          </a:bodyPr>
          <a:lstStyle/>
          <a:p>
            <a:pPr>
              <a:lnSpc>
                <a:spcPct val="107000"/>
              </a:lnSpc>
              <a:spcBef>
                <a:spcPts val="200"/>
              </a:spcBef>
            </a:pPr>
            <a:r>
              <a:rPr lang="en-US" sz="4800" b="1" u="sng" kern="1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Types of DFD</a:t>
            </a:r>
            <a:endParaRPr lang="en-US" sz="4000" b="1" u="sng" kern="1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Flow Diagrams are either Logical or Physical.</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Logical DFD</a:t>
            </a:r>
            <a:r>
              <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This type of DFD concentrates on the system process, and flow of data in the </a:t>
            </a:r>
            <a:r>
              <a:rPr lang="en-US" sz="2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system.For</a:t>
            </a:r>
            <a:r>
              <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example in a Banking software system, how data is moved between different entities.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Physical DFD</a:t>
            </a:r>
            <a:r>
              <a:rPr lang="en-US" sz="2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This type of DFD shows how the data flow is actually implemented in the system. It is more specific and close to the implementation.</a:t>
            </a:r>
          </a:p>
        </p:txBody>
      </p:sp>
    </p:spTree>
    <p:extLst>
      <p:ext uri="{BB962C8B-B14F-4D97-AF65-F5344CB8AC3E}">
        <p14:creationId xmlns:p14="http://schemas.microsoft.com/office/powerpoint/2010/main" val="21420209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1242</TotalTime>
  <Words>2722</Words>
  <Application>Microsoft Office PowerPoint</Application>
  <PresentationFormat>On-screen Show (4:3)</PresentationFormat>
  <Paragraphs>287</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Calibri Light</vt:lpstr>
      <vt:lpstr>Courier New</vt:lpstr>
      <vt:lpstr>Symbol</vt:lpstr>
      <vt:lpstr>Times New Roman</vt:lpstr>
      <vt:lpstr>Trebuchet MS</vt:lpstr>
      <vt:lpstr>var(--ff-lato)</vt:lpstr>
      <vt:lpstr>Verdana</vt:lpstr>
      <vt:lpstr>Wingdings</vt:lpstr>
      <vt:lpstr>Office Theme</vt:lpstr>
      <vt:lpstr>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Eamn Alshari</dc:creator>
  <cp:lastModifiedBy>Eamn Alshari</cp:lastModifiedBy>
  <cp:revision>64</cp:revision>
  <dcterms:created xsi:type="dcterms:W3CDTF">2024-08-02T19:00:29Z</dcterms:created>
  <dcterms:modified xsi:type="dcterms:W3CDTF">2024-09-24T10:14:10Z</dcterms:modified>
</cp:coreProperties>
</file>