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1331" r:id="rId3"/>
    <p:sldId id="1344" r:id="rId4"/>
    <p:sldId id="1339" r:id="rId5"/>
    <p:sldId id="1320" r:id="rId6"/>
    <p:sldId id="1341" r:id="rId7"/>
    <p:sldId id="1345" r:id="rId8"/>
    <p:sldId id="1346" r:id="rId9"/>
    <p:sldId id="1347" r:id="rId10"/>
    <p:sldId id="1348" r:id="rId11"/>
    <p:sldId id="1350" r:id="rId12"/>
    <p:sldId id="1351" r:id="rId13"/>
    <p:sldId id="1342" r:id="rId14"/>
    <p:sldId id="1324" r:id="rId15"/>
    <p:sldId id="1343" r:id="rId16"/>
    <p:sldId id="134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0C5"/>
    <a:srgbClr val="F56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848" autoAdjust="0"/>
  </p:normalViewPr>
  <p:slideViewPr>
    <p:cSldViewPr snapToGrid="0" showGuides="1">
      <p:cViewPr varScale="1">
        <p:scale>
          <a:sx n="70" d="100"/>
          <a:sy n="70" d="100"/>
        </p:scale>
        <p:origin x="1094" y="43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DF2CA9B-7490-4948-B62E-A3C8A61D7C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CA000D-3F3E-4BA4-AEE5-AB23A2B431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38477-7995-45CA-93E3-1339B1A4998B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CD422B-9C13-4AD6-99C1-C8B6BE4B18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2507BD-253D-42BD-AAAA-F669184BD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4F287-B547-4892-8267-B3BFF78C4F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148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0369F-4DBE-409E-A3E5-EECAF52A685D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B36CD-9DC4-444C-8511-C0163A5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10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B36CD-9DC4-444C-8511-C0163A59405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50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Alaluf</a:t>
            </a:r>
            <a:r>
              <a:rPr lang="en-US" altLang="ko-KR" dirty="0"/>
              <a:t> : encoder based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B36CD-9DC4-444C-8511-C0163A59405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028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B36CD-9DC4-444C-8511-C0163A59405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23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BB36CD-9DC4-444C-8511-C0163A59405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048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55CFE2-97D2-4350-B11F-8094F7956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F98E20-B14C-4151-8A0E-EF7AE6594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A10972-42A4-4B5D-9612-FB713856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A5084-6E81-4C1C-8892-93B2AEE8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B90EFD-A04B-4E42-86AC-EE72FF0A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57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0803E-4C9E-4345-980D-4A1C9411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DB7B40-118F-4E9E-A72F-7E20EC5C3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0A9761-1FB1-4E0A-B79B-23A9B0C1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11DC9-F0D5-4C4B-A933-928AEB7B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6AFE3-E84D-4509-9E83-7B844CA2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24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8F65C5-0E4E-48B7-BE56-649FBCDE8D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D37262-FAC5-439C-9C61-C1292C0AD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EEECB-023C-43A0-B176-1CD21E3A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B50218-F873-4CED-ABB8-2EA70627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2ED11-569C-45FB-AEF5-13801A6C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037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B1E4B-68DC-4649-A351-8A7EE0DC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427BA9-B807-4A8A-AEF4-A45F1DE26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6F4A4-1DFE-4A1B-BA7F-1973DE4F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3F75B-A5CD-412C-9B8C-9016E4D5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78D0A-E362-41A3-9049-AF4ADE74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42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4640A-0C23-4221-9E07-35E749B4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1F2E01-C040-4BED-81C9-DE16D97FB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E1E45C-9F78-4873-9B1C-D33D2280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51E87-86EC-4C84-A1CA-803186E3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514D6-2E1C-4D76-92C5-070780F6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93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3F0C2-B0F8-4138-8039-9CEE99DC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FCCC8-A481-491F-AA25-F418A9DE0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FA2A56-211B-42F7-9A09-1BF471451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29F4CA-F7C4-4C6D-9D3E-5011157B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01218B-3CD7-4405-A029-F8A7372A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25CC42-0D3B-446B-8B8A-E65CDAB3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68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E29C8-7EC1-41B7-9B63-39D95D8D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A4F0E5-2703-4C62-BE0B-2940D69AD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B4CA2-EDFF-444C-B58E-03EEA70C4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F7FD5-51C2-46ED-86E6-FB2B300431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56D619-653B-4EE6-BA78-FF6F39BFA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7A4220-4222-4F9C-A50E-B841307F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17C99B-7D6F-4198-BA08-ABB013A7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8A45E7-0B51-46B1-AD83-C56B2294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946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81CE1-525C-43D2-9C17-E120FA0D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1337AE-B37C-4101-8FD3-F396D788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DB694B-BBA7-4738-9F80-1D818BFE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05E981-BF66-4E85-8FC9-C1813D08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613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C0EA4A-7F97-4764-BA8E-EB184930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AD54F1-7F2B-47E8-AF82-078E9E9B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1CD957-AE22-4181-A2F5-5BD543B4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39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8A6B2-E44D-404A-9258-79351E2C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DA4883-189A-45C6-AE3C-E2BB5EC5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88A0CD-BEC3-4ED6-AF17-6B72F84E7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9DB8B3-EBFB-4525-9126-F85465DD8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CEB20A-CBCE-431E-B7C5-525E4B76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AEBB6-9D90-4B6E-882A-016E28A7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90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ECC6B1-6084-46C8-8322-D4D363CBF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C90DF4-AA7C-4391-939A-3A0C848ED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32219D-D309-49E0-8A2E-F454837DF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085066-3BB4-440B-98A6-E815A1CE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8FFA9-2925-4006-93CC-1E1E47C057D7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FAAC66-59C9-4624-847C-C082A59E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08A33F-0321-46BC-B4D0-BB46FB85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12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C81462-D8E9-4B58-ACBE-31C16F32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63" y="136526"/>
            <a:ext cx="11617174" cy="739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DA842D-8A21-40F0-9593-500A82820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363" y="1049246"/>
            <a:ext cx="11617174" cy="5222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150000"/>
              </a:lnSpc>
              <a:buClr>
                <a:srgbClr val="002060"/>
              </a:buClr>
              <a:buFont typeface="Times New Roman" panose="02020603050405020304" pitchFamily="18" charset="0"/>
              <a:buChar char="■"/>
              <a:defRPr/>
            </a:pP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AFBC8E-4C7B-42CD-9258-C69B0966A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8FFA9-2925-4006-93CC-1E1E47C057D7}" type="datetimeFigureOut">
              <a:rPr lang="ko-KR" altLang="en-US" smtClean="0"/>
              <a:t>2022-08-05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3DE37-453C-492F-9B46-43DEAF1F0D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83D63-04DA-4F3E-B1B1-A05C01472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C4274-32F8-47EA-87CC-FF85C332E277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2FAA87-B07E-4F0B-B7B1-050DDEB95120}"/>
              </a:ext>
            </a:extLst>
          </p:cNvPr>
          <p:cNvCxnSpPr/>
          <p:nvPr userDrawn="1"/>
        </p:nvCxnSpPr>
        <p:spPr>
          <a:xfrm>
            <a:off x="252412" y="876300"/>
            <a:ext cx="11668125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8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8B95228-9743-4113-B1EC-303658534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1536209"/>
            <a:ext cx="11064240" cy="238760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 err="1">
                <a:solidFill>
                  <a:srgbClr val="002060"/>
                </a:solidFill>
                <a:cs typeface="Times New Roman" panose="02020603050405020304" pitchFamily="18" charset="0"/>
              </a:rPr>
              <a:t>HyperStyle</a:t>
            </a:r>
            <a:r>
              <a:rPr lang="en-US" altLang="ko-KR" sz="4000" b="1" dirty="0">
                <a:solidFill>
                  <a:srgbClr val="002060"/>
                </a:solidFill>
                <a:cs typeface="Times New Roman" panose="02020603050405020304" pitchFamily="18" charset="0"/>
              </a:rPr>
              <a:t>: </a:t>
            </a:r>
            <a:r>
              <a:rPr lang="en-US" altLang="ko-KR" sz="4000" b="1" dirty="0" err="1">
                <a:solidFill>
                  <a:srgbClr val="002060"/>
                </a:solidFill>
                <a:cs typeface="Times New Roman" panose="02020603050405020304" pitchFamily="18" charset="0"/>
              </a:rPr>
              <a:t>StyleGAN</a:t>
            </a:r>
            <a:r>
              <a:rPr lang="en-US" altLang="ko-KR" sz="4000" b="1" dirty="0">
                <a:solidFill>
                  <a:srgbClr val="002060"/>
                </a:solidFill>
                <a:cs typeface="Times New Roman" panose="02020603050405020304" pitchFamily="18" charset="0"/>
              </a:rPr>
              <a:t> Inversion with </a:t>
            </a:r>
            <a:r>
              <a:rPr lang="en-US" altLang="ko-KR" sz="4000" b="1" dirty="0" err="1">
                <a:solidFill>
                  <a:srgbClr val="002060"/>
                </a:solidFill>
                <a:cs typeface="Times New Roman" panose="02020603050405020304" pitchFamily="18" charset="0"/>
              </a:rPr>
              <a:t>HyperNetworks</a:t>
            </a:r>
            <a:r>
              <a:rPr lang="en-US" altLang="ko-KR" sz="4000" b="1" dirty="0">
                <a:solidFill>
                  <a:srgbClr val="002060"/>
                </a:solidFill>
                <a:cs typeface="Times New Roman" panose="02020603050405020304" pitchFamily="18" charset="0"/>
              </a:rPr>
              <a:t> for Real Image Editing</a:t>
            </a:r>
            <a:br>
              <a:rPr lang="en-US" altLang="ko-KR" sz="4000" dirty="0">
                <a:cs typeface="Times New Roman" panose="02020603050405020304" pitchFamily="18" charset="0"/>
              </a:rPr>
            </a:br>
            <a:r>
              <a:rPr lang="en-US" altLang="ko-KR" sz="3200" b="1" dirty="0">
                <a:cs typeface="Times New Roman" panose="02020603050405020304" pitchFamily="18" charset="0"/>
              </a:rPr>
              <a:t>CVPR</a:t>
            </a:r>
            <a:r>
              <a:rPr lang="ko-KR" altLang="en-US" sz="3200" b="1" dirty="0">
                <a:cs typeface="Times New Roman" panose="02020603050405020304" pitchFamily="18" charset="0"/>
              </a:rPr>
              <a:t> </a:t>
            </a:r>
            <a:r>
              <a:rPr lang="en-US" altLang="ko-KR" sz="3200" b="1" dirty="0">
                <a:cs typeface="Times New Roman" panose="02020603050405020304" pitchFamily="18" charset="0"/>
              </a:rPr>
              <a:t>2022</a:t>
            </a:r>
            <a:endParaRPr lang="en-US" altLang="ko-KR" sz="4000" b="1" dirty="0">
              <a:cs typeface="Times New Roman" panose="02020603050405020304" pitchFamily="18" charset="0"/>
            </a:endParaRPr>
          </a:p>
        </p:txBody>
      </p:sp>
      <p:sp>
        <p:nvSpPr>
          <p:cNvPr id="5" name="부제목 5">
            <a:extLst>
              <a:ext uri="{FF2B5EF4-FFF2-40B4-BE49-F238E27FC236}">
                <a16:creationId xmlns:a16="http://schemas.microsoft.com/office/drawing/2014/main" id="{2BF5CB98-6CB9-4A6F-A785-C6037FF8C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637" y="4729609"/>
            <a:ext cx="3886425" cy="1866394"/>
          </a:xfrm>
        </p:spPr>
        <p:txBody>
          <a:bodyPr>
            <a:normAutofit/>
          </a:bodyPr>
          <a:lstStyle/>
          <a:p>
            <a:pPr algn="l"/>
            <a:r>
              <a:rPr lang="en-US" altLang="ko-KR" sz="3500" dirty="0">
                <a:latin typeface="Segoe UI" panose="020B0502040204020203" pitchFamily="34" charset="0"/>
                <a:cs typeface="Segoe UI" panose="020B0502040204020203" pitchFamily="34" charset="0"/>
              </a:rPr>
              <a:t>Ha </a:t>
            </a:r>
            <a:r>
              <a:rPr lang="en-US" altLang="ko-KR" sz="3500" dirty="0" err="1">
                <a:latin typeface="Segoe UI" panose="020B0502040204020203" pitchFamily="34" charset="0"/>
                <a:cs typeface="Segoe UI" panose="020B0502040204020203" pitchFamily="34" charset="0"/>
              </a:rPr>
              <a:t>yeon</a:t>
            </a:r>
            <a:r>
              <a:rPr lang="en-US" altLang="ko-KR" sz="3500" dirty="0">
                <a:latin typeface="Segoe UI" panose="020B0502040204020203" pitchFamily="34" charset="0"/>
                <a:cs typeface="Segoe UI" panose="020B0502040204020203" pitchFamily="34" charset="0"/>
              </a:rPr>
              <a:t>, KIM</a:t>
            </a:r>
          </a:p>
          <a:p>
            <a:pPr algn="l"/>
            <a:r>
              <a:rPr lang="en-US" altLang="ko-KR" b="0" dirty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en-US" altLang="ko-KR" b="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altLang="ko-KR" b="0" dirty="0">
                <a:latin typeface="Segoe UI" panose="020B0502040204020203" pitchFamily="34" charset="0"/>
                <a:cs typeface="Segoe UI" panose="020B0502040204020203" pitchFamily="34" charset="0"/>
              </a:rPr>
              <a:t> August, 2022</a:t>
            </a:r>
            <a:endParaRPr lang="ko-KR" altLang="en-US"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2BBD1C0-CBAF-44D9-B8F9-E50B8F9BF4F0}"/>
              </a:ext>
            </a:extLst>
          </p:cNvPr>
          <p:cNvCxnSpPr/>
          <p:nvPr/>
        </p:nvCxnSpPr>
        <p:spPr>
          <a:xfrm>
            <a:off x="261937" y="3340100"/>
            <a:ext cx="11668125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517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987"/>
    </mc:Choice>
    <mc:Fallback>
      <p:transition spd="slow" advTm="89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DA7BC-0D48-4D35-9AD7-37E656CE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Hypernetwork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2651FE-A8EA-AC4B-D6BA-55F0CDF346BD}"/>
              </a:ext>
            </a:extLst>
          </p:cNvPr>
          <p:cNvSpPr txBox="1"/>
          <p:nvPr/>
        </p:nvSpPr>
        <p:spPr>
          <a:xfrm>
            <a:off x="390449" y="979331"/>
            <a:ext cx="10887852" cy="4966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Challenge : requiring a balance between expressive power and number of trainable parameters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755156-2E96-B6E0-8DD7-6FBC84C2C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516" y="1793539"/>
            <a:ext cx="5386170" cy="6852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788331-1874-2A26-2AB0-6EEBAC8C42F4}"/>
                  </a:ext>
                </a:extLst>
              </p:cNvPr>
              <p:cNvSpPr txBox="1"/>
              <p:nvPr/>
            </p:nvSpPr>
            <p:spPr>
              <a:xfrm>
                <a:off x="531928" y="1668398"/>
                <a:ext cx="4947316" cy="935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500" dirty="0"/>
                  <a:t>Weights of l-</a:t>
                </a:r>
                <a:r>
                  <a:rPr lang="en-US" altLang="ko-KR" sz="1500" dirty="0" err="1"/>
                  <a:t>th</a:t>
                </a:r>
                <a:r>
                  <a:rPr lang="en-US" altLang="ko-KR" sz="1500" dirty="0"/>
                  <a:t> convolution</a:t>
                </a:r>
                <a:r>
                  <a:rPr lang="ko-KR" altLang="en-US" sz="1500" dirty="0"/>
                  <a:t> </a:t>
                </a:r>
                <a:r>
                  <a:rPr lang="en-US" altLang="ko-KR" sz="1500" dirty="0"/>
                  <a:t>layer 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5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15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Sup>
                          <m:sSubSup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p>
                        </m:sSubSup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ko-KR" sz="15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5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5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p>
                        </m:sSubSup>
                      </m:sup>
                    </m:sSubSup>
                  </m:oMath>
                </a14:m>
                <a:r>
                  <a:rPr lang="en-US" altLang="ko-KR" sz="15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5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ko-KR" altLang="en-US" sz="1500" dirty="0"/>
                  <a:t> </a:t>
                </a:r>
                <a:r>
                  <a:rPr lang="en-US" altLang="ko-KR" sz="1500" dirty="0"/>
                  <a:t>: weight of j-</a:t>
                </a:r>
                <a:r>
                  <a:rPr lang="en-US" altLang="ko-KR" sz="1500" dirty="0" err="1"/>
                  <a:t>th</a:t>
                </a:r>
                <a:r>
                  <a:rPr lang="en-US" altLang="ko-KR" sz="1500" dirty="0"/>
                  <a:t> channel</a:t>
                </a:r>
                <a:r>
                  <a:rPr lang="ko-KR" altLang="en-US" sz="1500" dirty="0"/>
                  <a:t> </a:t>
                </a:r>
                <a:r>
                  <a:rPr lang="en-US" altLang="ko-KR" sz="1500" dirty="0"/>
                  <a:t>in </a:t>
                </a:r>
                <a:r>
                  <a:rPr lang="en-US" altLang="ko-KR" sz="1500" dirty="0" err="1"/>
                  <a:t>i-th</a:t>
                </a:r>
                <a:r>
                  <a:rPr lang="en-US" altLang="ko-KR" sz="1500" dirty="0"/>
                  <a:t> filter</a:t>
                </a:r>
              </a:p>
              <a:p>
                <a:r>
                  <a:rPr lang="en-US" altLang="ko-KR" sz="1500" dirty="0"/>
                  <a:t>Offset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1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ko-KR" altLang="en-US" sz="15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788331-1874-2A26-2AB0-6EEBAC8C4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28" y="1668398"/>
                <a:ext cx="4947316" cy="935577"/>
              </a:xfrm>
              <a:prstGeom prst="rect">
                <a:avLst/>
              </a:prstGeom>
              <a:blipFill>
                <a:blip r:embed="rId3"/>
                <a:stretch>
                  <a:fillRect l="-493" t="-1961" b="-65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AF470DC-D9CB-E2AA-CAC1-611020DFC384}"/>
              </a:ext>
            </a:extLst>
          </p:cNvPr>
          <p:cNvSpPr txBox="1"/>
          <p:nvPr/>
        </p:nvSpPr>
        <p:spPr>
          <a:xfrm>
            <a:off x="5754173" y="2326976"/>
            <a:ext cx="61663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These offsets are then multiplied by the corresponding layer weights and added to the original weights in channel-wise fashion</a:t>
            </a:r>
            <a:endParaRPr lang="ko-KR" altLang="en-US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B27F3F-05ED-78E3-BC51-E44D2C0E3DCF}"/>
              </a:ext>
            </a:extLst>
          </p:cNvPr>
          <p:cNvSpPr txBox="1"/>
          <p:nvPr/>
        </p:nvSpPr>
        <p:spPr>
          <a:xfrm>
            <a:off x="358868" y="3026740"/>
            <a:ext cx="1149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Shared refinement block : </a:t>
            </a:r>
            <a:r>
              <a:rPr lang="en-US" altLang="ko-KR" dirty="0"/>
              <a:t>reduce the network parameters and encourage information sharing between layers.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5865B1C-BBA9-88CA-ED38-B3401E98A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435" y="3329804"/>
            <a:ext cx="5428166" cy="20387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E5A5FB-69F9-587C-C6BB-8661F48D5333}"/>
              </a:ext>
            </a:extLst>
          </p:cNvPr>
          <p:cNvSpPr txBox="1"/>
          <p:nvPr/>
        </p:nvSpPr>
        <p:spPr>
          <a:xfrm>
            <a:off x="358868" y="5373317"/>
            <a:ext cx="10469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Iterative refinement : </a:t>
            </a:r>
            <a:r>
              <a:rPr lang="en-US" altLang="ko-KR" dirty="0"/>
              <a:t>perform several passes through our hypernetwork for a single image inversion</a:t>
            </a:r>
          </a:p>
          <a:p>
            <a:r>
              <a:rPr lang="en-US" altLang="ko-KR" dirty="0"/>
              <a:t>(gradually refine its predicted weight offsets=&gt;stronger expressive power &amp; accurate inversion)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23111F0-F1B3-2363-0199-BCB662B26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322" y="6019648"/>
            <a:ext cx="2685415" cy="80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69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165"/>
    </mc:Choice>
    <mc:Fallback>
      <p:transition spd="slow" advTm="6016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D50CB-E69C-AF52-1E4A-EA7BCAB6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9A8777-EFDB-C7F5-A058-008C944C1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29" y="1037428"/>
            <a:ext cx="8336600" cy="568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16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75"/>
    </mc:Choice>
    <mc:Fallback>
      <p:transition spd="slow" advTm="687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D50CB-E69C-AF52-1E4A-EA7BCAB6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B9C1A3-2122-3F99-9AF5-A82E42A59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04" y="1753025"/>
            <a:ext cx="4945524" cy="39497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A3067D-06FF-FB40-D0D2-DE98B4FB4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346" y="1839567"/>
            <a:ext cx="4713514" cy="387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38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62"/>
    </mc:Choice>
    <mc:Fallback>
      <p:transition spd="slow" advTm="846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8B95228-9743-4113-B1EC-303658534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1473937"/>
            <a:ext cx="11064240" cy="238760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Thank You!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2BBD1C0-CBAF-44D9-B8F9-E50B8F9BF4F0}"/>
              </a:ext>
            </a:extLst>
          </p:cNvPr>
          <p:cNvCxnSpPr/>
          <p:nvPr/>
        </p:nvCxnSpPr>
        <p:spPr>
          <a:xfrm>
            <a:off x="261937" y="3340100"/>
            <a:ext cx="11668125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705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86"/>
    </mc:Choice>
    <mc:Fallback>
      <p:transition spd="slow" advTm="348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8B95228-9743-4113-B1EC-303658534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1473937"/>
            <a:ext cx="11064240" cy="238760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Appendix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2BBD1C0-CBAF-44D9-B8F9-E50B8F9BF4F0}"/>
              </a:ext>
            </a:extLst>
          </p:cNvPr>
          <p:cNvCxnSpPr/>
          <p:nvPr/>
        </p:nvCxnSpPr>
        <p:spPr>
          <a:xfrm>
            <a:off x="261937" y="3340100"/>
            <a:ext cx="11668125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985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DA7BC-0D48-4D35-9AD7-37E656CE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Depthwise</a:t>
            </a:r>
            <a:r>
              <a:rPr lang="en-US" altLang="ko-KR" dirty="0"/>
              <a:t> convolution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2A23A-E554-6D22-8156-3ED6D35F7FF3}"/>
              </a:ext>
            </a:extLst>
          </p:cNvPr>
          <p:cNvSpPr txBox="1"/>
          <p:nvPr/>
        </p:nvSpPr>
        <p:spPr>
          <a:xfrm>
            <a:off x="167631" y="890083"/>
            <a:ext cx="11888637" cy="277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일반적인 </a:t>
            </a:r>
            <a:r>
              <a:rPr lang="en-US" altLang="ko-KR" dirty="0"/>
              <a:t>conv</a:t>
            </a:r>
            <a:r>
              <a:rPr lang="ko-KR" altLang="en-US" dirty="0"/>
              <a:t>는 모든 채널에 영향을 받으므로</a:t>
            </a:r>
            <a:r>
              <a:rPr lang="en-US" altLang="ko-KR" dirty="0"/>
              <a:t>, </a:t>
            </a:r>
            <a:r>
              <a:rPr lang="ko-KR" altLang="en-US" dirty="0"/>
              <a:t>특정 채널만의 </a:t>
            </a:r>
            <a:r>
              <a:rPr lang="en-US" altLang="ko-KR" dirty="0"/>
              <a:t>spatial feature </a:t>
            </a:r>
            <a:r>
              <a:rPr lang="ko-KR" altLang="en-US" dirty="0"/>
              <a:t>추출이 불가능하다</a:t>
            </a:r>
            <a:r>
              <a:rPr lang="en-US" altLang="ko-KR" dirty="0"/>
              <a:t>. </a:t>
            </a:r>
            <a:r>
              <a:rPr lang="ko-KR" altLang="en-US" dirty="0"/>
              <a:t>이러한 문제를 해결하고자</a:t>
            </a:r>
            <a:r>
              <a:rPr lang="en-US" altLang="ko-KR" dirty="0"/>
              <a:t>, </a:t>
            </a:r>
            <a:r>
              <a:rPr lang="ko-KR" altLang="en-US" dirty="0"/>
              <a:t>각 채널에 대해서만 수행되는 </a:t>
            </a:r>
            <a:r>
              <a:rPr lang="en-US" altLang="ko-KR" dirty="0"/>
              <a:t>filter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(</a:t>
            </a:r>
            <a:r>
              <a:rPr lang="en-US" altLang="ko-KR" dirty="0" err="1"/>
              <a:t>MobileNet</a:t>
            </a:r>
            <a:r>
              <a:rPr lang="ko-KR" altLang="en-US" dirty="0"/>
              <a:t>은 이를 이용하여 </a:t>
            </a:r>
            <a:r>
              <a:rPr lang="ko-KR" altLang="en-US" dirty="0" err="1"/>
              <a:t>연산량을</a:t>
            </a:r>
            <a:r>
              <a:rPr lang="ko-KR" altLang="en-US" dirty="0"/>
              <a:t> 기하급수적으로 줄인다</a:t>
            </a:r>
            <a:r>
              <a:rPr lang="en-US" altLang="ko-KR" dirty="0"/>
              <a:t>.)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: kernel</a:t>
            </a:r>
            <a:r>
              <a:rPr lang="ko-KR" altLang="en-US" dirty="0"/>
              <a:t>과 </a:t>
            </a:r>
            <a:r>
              <a:rPr lang="en-US" altLang="ko-KR" dirty="0"/>
              <a:t>matrix </a:t>
            </a:r>
            <a:r>
              <a:rPr lang="ko-KR" altLang="en-US" dirty="0"/>
              <a:t>모두 각 채널에 대해 분리하여 </a:t>
            </a:r>
            <a:r>
              <a:rPr lang="en-US" altLang="ko-KR" dirty="0"/>
              <a:t>convolution</a:t>
            </a:r>
            <a:r>
              <a:rPr lang="ko-KR" altLang="en-US" dirty="0"/>
              <a:t>을 진행한 후 이후에 합친다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channel </a:t>
            </a:r>
            <a:r>
              <a:rPr lang="ko-KR" altLang="en-US" dirty="0"/>
              <a:t>방향 </a:t>
            </a:r>
            <a:r>
              <a:rPr lang="en-US" altLang="ko-KR" dirty="0"/>
              <a:t>conv</a:t>
            </a:r>
            <a:r>
              <a:rPr lang="ko-KR" altLang="en-US" dirty="0"/>
              <a:t>는 진행하지 않고</a:t>
            </a:r>
            <a:r>
              <a:rPr lang="en-US" altLang="ko-KR" dirty="0"/>
              <a:t>, </a:t>
            </a:r>
            <a:r>
              <a:rPr lang="ko-KR" altLang="en-US" dirty="0"/>
              <a:t>공간 방향의 </a:t>
            </a:r>
            <a:r>
              <a:rPr lang="en-US" altLang="ko-KR" dirty="0"/>
              <a:t>conv</a:t>
            </a:r>
            <a:r>
              <a:rPr lang="ko-KR" altLang="en-US" dirty="0"/>
              <a:t>만 진행한다</a:t>
            </a:r>
            <a:r>
              <a:rPr lang="en-US" altLang="ko-KR" dirty="0"/>
              <a:t>.)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8A34C7-5D86-F9B8-9F02-EC473AA64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954" y="3757613"/>
            <a:ext cx="2804092" cy="274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444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9D23F-D9D3-6186-479A-4CC25BCD3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E4E</a:t>
            </a:r>
            <a:endParaRPr lang="ko-KR" altLang="en-US" dirty="0"/>
          </a:p>
        </p:txBody>
      </p:sp>
      <p:pic>
        <p:nvPicPr>
          <p:cNvPr id="2050" name="Picture 2" descr="figure5">
            <a:extLst>
              <a:ext uri="{FF2B5EF4-FFF2-40B4-BE49-F238E27FC236}">
                <a16:creationId xmlns:a16="http://schemas.microsoft.com/office/drawing/2014/main" id="{F9C71098-34F6-B845-A3FA-0C1169058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62038"/>
            <a:ext cx="7162800" cy="143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DC68F1-F296-2CDC-FFD0-DAD70A31B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63" y="2786028"/>
            <a:ext cx="10722429" cy="2533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>
              <a:lnSpc>
                <a:spcPct val="150000"/>
              </a:lnSpc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222831"/>
                </a:solidFill>
                <a:effectLst/>
                <a:latin typeface="+mn-lt"/>
                <a:ea typeface="-apple-system"/>
              </a:rPr>
              <a:t>Distortion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831"/>
                </a:solidFill>
                <a:effectLst/>
                <a:latin typeface="+mn-lt"/>
                <a:ea typeface="-apple-system"/>
              </a:rPr>
              <a:t>을 낮추기 위해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22831"/>
                </a:solidFill>
                <a:effectLst/>
                <a:latin typeface="+mn-lt"/>
                <a:ea typeface="-apple-system"/>
              </a:rPr>
              <a:t>perceptual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831"/>
                </a:solidFill>
                <a:effectLst/>
                <a:latin typeface="+mn-lt"/>
                <a:ea typeface="-apple-system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22831"/>
                </a:solidFill>
                <a:effectLst/>
                <a:latin typeface="+mn-lt"/>
                <a:ea typeface="-apple-system"/>
              </a:rPr>
              <a:t>quality와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831"/>
                </a:solidFill>
                <a:effectLst/>
                <a:latin typeface="+mn-lt"/>
                <a:ea typeface="-apple-system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22831"/>
                </a:solidFill>
                <a:effectLst/>
                <a:latin typeface="+mn-lt"/>
                <a:ea typeface="-apple-system"/>
              </a:rPr>
              <a:t>editability를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831"/>
                </a:solidFill>
                <a:effectLst/>
                <a:latin typeface="+mn-lt"/>
                <a:ea typeface="-apple-system"/>
              </a:rPr>
              <a:t> 희생해야 하는 상황을 피하기 위해, 저자들은 </a:t>
            </a:r>
            <a:r>
              <a:rPr lang="en-US" altLang="ko-KR" dirty="0">
                <a:solidFill>
                  <a:srgbClr val="222831"/>
                </a:solidFill>
                <a:latin typeface="+mn-lt"/>
                <a:ea typeface="-apple-system"/>
              </a:rPr>
              <a:t>W+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831"/>
                </a:solidFill>
                <a:effectLst/>
                <a:latin typeface="+mn-lt"/>
                <a:ea typeface="-apple-system"/>
              </a:rPr>
              <a:t>는 최대한 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22831"/>
                </a:solidFill>
                <a:effectLst/>
                <a:latin typeface="+mn-lt"/>
                <a:ea typeface="MathJax_Caligraphic"/>
              </a:rPr>
              <a:t>W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831"/>
                </a:solidFill>
                <a:effectLst/>
                <a:latin typeface="+mn-lt"/>
                <a:ea typeface="-apple-system"/>
              </a:rPr>
              <a:t> 분포와 ‘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222831"/>
                </a:solidFill>
                <a:effectLst/>
                <a:latin typeface="+mn-lt"/>
                <a:ea typeface="-apple-system"/>
              </a:rPr>
              <a:t>가까워’야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222831"/>
                </a:solidFill>
                <a:effectLst/>
                <a:latin typeface="+mn-lt"/>
                <a:ea typeface="-apple-system"/>
              </a:rPr>
              <a:t> 한다고 주장합니다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 </a:t>
            </a:r>
            <a:r>
              <a:rPr lang="ko-KR" altLang="en-US" dirty="0">
                <a:latin typeface="+mn-lt"/>
              </a:rPr>
              <a:t>우선 </a:t>
            </a:r>
            <a:r>
              <a:rPr lang="en-US" altLang="ko-KR" dirty="0">
                <a:latin typeface="+mn-lt"/>
              </a:rPr>
              <a:t>style vector</a:t>
            </a:r>
            <a:r>
              <a:rPr lang="ko-KR" altLang="en-US" dirty="0">
                <a:latin typeface="+mn-lt"/>
              </a:rPr>
              <a:t>간 </a:t>
            </a:r>
            <a:r>
              <a:rPr lang="en-US" altLang="ko-KR" dirty="0">
                <a:latin typeface="+mn-lt"/>
              </a:rPr>
              <a:t>variance</a:t>
            </a:r>
            <a:r>
              <a:rPr lang="ko-KR" altLang="en-US" dirty="0">
                <a:latin typeface="+mn-lt"/>
              </a:rPr>
              <a:t>를 낮추기 위해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저자들은 새로운 “</a:t>
            </a:r>
            <a:r>
              <a:rPr lang="en-US" altLang="ko-KR" dirty="0">
                <a:latin typeface="+mn-lt"/>
              </a:rPr>
              <a:t>progressive training” </a:t>
            </a:r>
            <a:r>
              <a:rPr lang="ko-KR" altLang="en-US" dirty="0">
                <a:latin typeface="+mn-lt"/>
              </a:rPr>
              <a:t>방식을 제안합니다</a:t>
            </a:r>
            <a:r>
              <a:rPr lang="en-US" altLang="ko-KR" dirty="0">
                <a:latin typeface="+mn-lt"/>
              </a:rPr>
              <a:t>. </a:t>
            </a:r>
            <a:r>
              <a:rPr lang="ko-KR" altLang="en-US" dirty="0">
                <a:latin typeface="+mn-lt"/>
              </a:rPr>
              <a:t>기존의 </a:t>
            </a:r>
            <a:r>
              <a:rPr lang="en-US" altLang="ko-KR" dirty="0">
                <a:latin typeface="+mn-lt"/>
              </a:rPr>
              <a:t>encoder-based optimization </a:t>
            </a:r>
            <a:r>
              <a:rPr lang="ko-KR" altLang="en-US" dirty="0">
                <a:latin typeface="+mn-lt"/>
              </a:rPr>
              <a:t>방법들은 모두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이미지 입력 </a:t>
            </a:r>
            <a:r>
              <a:rPr lang="en-US" altLang="ko-KR" dirty="0">
                <a:latin typeface="+mn-lt"/>
              </a:rPr>
              <a:t>xx</a:t>
            </a:r>
            <a:r>
              <a:rPr lang="ko-KR" altLang="en-US" dirty="0">
                <a:latin typeface="+mn-lt"/>
              </a:rPr>
              <a:t>를 받아 </a:t>
            </a:r>
            <a:r>
              <a:rPr lang="en-US" altLang="ko-KR" dirty="0">
                <a:latin typeface="+mn-lt"/>
              </a:rPr>
              <a:t>w0,w1,…w0,w1,…</a:t>
            </a:r>
            <a:r>
              <a:rPr lang="ko-KR" altLang="en-US" dirty="0">
                <a:latin typeface="+mn-lt"/>
              </a:rPr>
              <a:t>의 서로 다른 </a:t>
            </a:r>
            <a:r>
              <a:rPr lang="en-US" altLang="ko-KR" dirty="0">
                <a:latin typeface="+mn-lt"/>
              </a:rPr>
              <a:t>style vector</a:t>
            </a:r>
            <a:r>
              <a:rPr lang="ko-KR" altLang="en-US" dirty="0">
                <a:latin typeface="+mn-lt"/>
              </a:rPr>
              <a:t>들을 생성하는 방식이었고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>
                <a:latin typeface="+mn-lt"/>
              </a:rPr>
              <a:t>이는 </a:t>
            </a:r>
            <a:r>
              <a:rPr lang="en-US" altLang="ko-KR" dirty="0">
                <a:latin typeface="+mn-lt"/>
              </a:rPr>
              <a:t>style vector</a:t>
            </a:r>
            <a:r>
              <a:rPr lang="ko-KR" altLang="en-US" dirty="0">
                <a:latin typeface="+mn-lt"/>
              </a:rPr>
              <a:t>들 간의 분포가 지나치게 넓어지는 원인이 되었습니다</a:t>
            </a:r>
            <a:r>
              <a:rPr lang="en-US" altLang="ko-KR" dirty="0">
                <a:latin typeface="+mn-l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F422304-9E3A-5B88-F86B-56B2C828F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840" y="5129636"/>
            <a:ext cx="7038319" cy="133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5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04A89-5D70-A380-A500-D27B4797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D7465-15FD-01BC-C140-15D0946003DC}"/>
              </a:ext>
            </a:extLst>
          </p:cNvPr>
          <p:cNvSpPr txBox="1"/>
          <p:nvPr/>
        </p:nvSpPr>
        <p:spPr>
          <a:xfrm>
            <a:off x="303363" y="1304452"/>
            <a:ext cx="3989682" cy="168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/>
              <a:t>Fine-tuning</a:t>
            </a:r>
            <a:r>
              <a:rPr lang="ko-KR" altLang="en-US" sz="2400" dirty="0"/>
              <a:t> </a:t>
            </a:r>
            <a:r>
              <a:rPr lang="en-US" altLang="ko-KR" sz="2400" dirty="0"/>
              <a:t>generator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/>
              <a:t>Encoder-based inversion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/>
              <a:t>Hypernetwork</a:t>
            </a:r>
          </a:p>
        </p:txBody>
      </p:sp>
    </p:spTree>
    <p:extLst>
      <p:ext uri="{BB962C8B-B14F-4D97-AF65-F5344CB8AC3E}">
        <p14:creationId xmlns:p14="http://schemas.microsoft.com/office/powerpoint/2010/main" val="2693751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94"/>
    </mc:Choice>
    <mc:Fallback>
      <p:transition spd="slow" advTm="1039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DA7BC-0D48-4D35-9AD7-37E656CE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2A23A-E554-6D22-8156-3ED6D35F7FF3}"/>
              </a:ext>
            </a:extLst>
          </p:cNvPr>
          <p:cNvSpPr txBox="1"/>
          <p:nvPr/>
        </p:nvSpPr>
        <p:spPr>
          <a:xfrm>
            <a:off x="265603" y="980044"/>
            <a:ext cx="11915511" cy="3330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b="1" dirty="0"/>
              <a:t>Hypernetwork :</a:t>
            </a:r>
            <a:r>
              <a:rPr lang="en-US" altLang="ko-KR" dirty="0"/>
              <a:t> predict weights of a primary network. By training a hypernetwork over a large data collection, the primary network’s weights are adjusted with respect to specific inputs, yielding a more expressive model.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b="1" dirty="0"/>
              <a:t>GAN inversion : </a:t>
            </a:r>
            <a:r>
              <a:rPr lang="en-US" altLang="ko-KR" dirty="0"/>
              <a:t>obtaining a latent code that can be passed to the generator to reconstruct a given image.(optimize the latent vector, train an encoder over a large number of samples to learn a mapping, hybrid)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      (</a:t>
            </a:r>
            <a:r>
              <a:rPr lang="en-US" altLang="ko-KR" dirty="0" err="1"/>
              <a:t>Alaluf</a:t>
            </a:r>
            <a:r>
              <a:rPr lang="en-US" altLang="ko-KR" dirty="0"/>
              <a:t> et al. iteratively refine the predicted latent code through a small passes) -&gt; generator weight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3.   Distortion-editability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C1544-7EBE-AF50-FEB3-6F979CDEEB2E}"/>
              </a:ext>
            </a:extLst>
          </p:cNvPr>
          <p:cNvSpPr txBox="1"/>
          <p:nvPr/>
        </p:nvSpPr>
        <p:spPr>
          <a:xfrm>
            <a:off x="603061" y="4310123"/>
            <a:ext cx="11403883" cy="2118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dirty="0">
                <a:solidFill>
                  <a:srgbClr val="292929"/>
                </a:solidFill>
              </a:rPr>
              <a:t>W</a:t>
            </a:r>
            <a:r>
              <a:rPr lang="en-US" altLang="ko-KR" b="0" i="0" dirty="0">
                <a:solidFill>
                  <a:srgbClr val="292929"/>
                </a:solidFill>
                <a:effectLst/>
              </a:rPr>
              <a:t> : obtained via </a:t>
            </a:r>
            <a:r>
              <a:rPr lang="en-US" altLang="ko-KR" b="0" i="0" dirty="0" err="1">
                <a:solidFill>
                  <a:srgbClr val="292929"/>
                </a:solidFill>
                <a:effectLst/>
              </a:rPr>
              <a:t>StyleGAN’s</a:t>
            </a:r>
            <a:r>
              <a:rPr lang="en-US" altLang="ko-KR" b="0" i="0" dirty="0">
                <a:solidFill>
                  <a:srgbClr val="292929"/>
                </a:solidFill>
                <a:effectLst/>
              </a:rPr>
              <a:t> mapping network</a:t>
            </a: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rgbClr val="292929"/>
                </a:solidFill>
                <a:effectLst/>
              </a:rPr>
              <a:t>W+ : each layer of the generator is assigned a different latent code</a:t>
            </a: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rgbClr val="292929"/>
                </a:solidFill>
                <a:effectLst/>
              </a:rPr>
              <a:t>Images inverted into W has high editability, but poor expressiveness. So, prior works invert into the extended W+ space, achieving reduced distortion at the cost of the inferior editability</a:t>
            </a:r>
            <a:r>
              <a:rPr lang="en-US" altLang="ko-KR" dirty="0">
                <a:solidFill>
                  <a:srgbClr val="292929"/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altLang="ko-KR" b="0" i="0" dirty="0">
                <a:solidFill>
                  <a:srgbClr val="292929"/>
                </a:solidFill>
                <a:effectLst/>
              </a:rPr>
              <a:t>Tov et al.(</a:t>
            </a:r>
            <a:r>
              <a:rPr lang="en-US" altLang="ko-KR" b="1" i="0" dirty="0">
                <a:solidFill>
                  <a:srgbClr val="292929"/>
                </a:solidFill>
                <a:effectLst/>
              </a:rPr>
              <a:t>e4e</a:t>
            </a:r>
            <a:r>
              <a:rPr lang="en-US" altLang="ko-KR" b="0" i="0" dirty="0">
                <a:solidFill>
                  <a:srgbClr val="292929"/>
                </a:solidFill>
                <a:effectLst/>
              </a:rPr>
              <a:t>) b</a:t>
            </a:r>
            <a:r>
              <a:rPr lang="en-US" altLang="ko-KR" dirty="0">
                <a:solidFill>
                  <a:srgbClr val="292929"/>
                </a:solidFill>
              </a:rPr>
              <a:t>alances the two by predicting codes in W+ residing close to W.</a:t>
            </a:r>
            <a:endParaRPr lang="en-US" altLang="ko-KR" b="0" i="0" dirty="0">
              <a:solidFill>
                <a:srgbClr val="292929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4616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3692"/>
    </mc:Choice>
    <mc:Fallback>
      <p:transition spd="slow" advTm="14369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04A89-5D70-A380-A500-D27B4797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Trade-off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7D7465-15FD-01BC-C140-15D0946003DC}"/>
              </a:ext>
            </a:extLst>
          </p:cNvPr>
          <p:cNvSpPr txBox="1"/>
          <p:nvPr/>
        </p:nvSpPr>
        <p:spPr>
          <a:xfrm>
            <a:off x="303363" y="4185387"/>
            <a:ext cx="11185050" cy="22192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/>
              <a:t>2. Time-accuracy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300" dirty="0"/>
              <a:t>Latent vector optimization approach : impressive reconstruction, but impractical</a:t>
            </a:r>
          </a:p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300" dirty="0"/>
              <a:t>Encoder-based approach : leverage rich datasets to learn a mapping from images</a:t>
            </a:r>
          </a:p>
          <a:p>
            <a:pPr>
              <a:lnSpc>
                <a:spcPct val="150000"/>
              </a:lnSpc>
            </a:pPr>
            <a:r>
              <a:rPr lang="en-US" altLang="ko-KR" sz="2300" dirty="0"/>
              <a:t>to their latent representations but less faithful</a:t>
            </a:r>
            <a:endParaRPr lang="ko-KR" altLang="en-US" sz="2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22E736-7024-557D-7DAB-CD38097F244F}"/>
              </a:ext>
            </a:extLst>
          </p:cNvPr>
          <p:cNvSpPr txBox="1"/>
          <p:nvPr/>
        </p:nvSpPr>
        <p:spPr>
          <a:xfrm>
            <a:off x="303363" y="1097951"/>
            <a:ext cx="10343922" cy="2750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600" b="1" dirty="0"/>
              <a:t>1. Distortion-editability :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300" dirty="0"/>
              <a:t>Good editability but less expressive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300" dirty="0" err="1"/>
              <a:t>Roich</a:t>
            </a:r>
            <a:r>
              <a:rPr lang="en-US" altLang="ko-KR" sz="2300" dirty="0"/>
              <a:t> et al. fine-tunes the generator in order to insert a target identity into </a:t>
            </a:r>
          </a:p>
          <a:p>
            <a:pPr>
              <a:lnSpc>
                <a:spcPct val="150000"/>
              </a:lnSpc>
            </a:pPr>
            <a:r>
              <a:rPr lang="en-US" altLang="ko-KR" sz="2300" dirty="0"/>
              <a:t>Well-behaved regions of the latent space.</a:t>
            </a:r>
          </a:p>
          <a:p>
            <a:pPr>
              <a:lnSpc>
                <a:spcPct val="150000"/>
              </a:lnSpc>
            </a:pPr>
            <a:r>
              <a:rPr lang="en-US" altLang="ko-KR" sz="2300" dirty="0"/>
              <a:t>- But, this approach relies on a costly per-image optimization of the generator.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3767626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538"/>
    </mc:Choice>
    <mc:Fallback>
      <p:transition spd="slow" advTm="7553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DA7BC-0D48-4D35-9AD7-37E656CE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Tuning the generator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2A23A-E554-6D22-8156-3ED6D35F7FF3}"/>
              </a:ext>
            </a:extLst>
          </p:cNvPr>
          <p:cNvSpPr txBox="1"/>
          <p:nvPr/>
        </p:nvSpPr>
        <p:spPr>
          <a:xfrm>
            <a:off x="292477" y="1132426"/>
            <a:ext cx="11888637" cy="5148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/>
              <a:t>1) </a:t>
            </a:r>
            <a:r>
              <a:rPr lang="ko-KR" altLang="en-US" sz="2400" dirty="0" err="1"/>
              <a:t>Adapting</a:t>
            </a:r>
            <a:r>
              <a:rPr lang="ko-KR" altLang="en-US" sz="2400" dirty="0"/>
              <a:t> </a:t>
            </a:r>
            <a:r>
              <a:rPr lang="ko-KR" altLang="en-US" sz="2400" dirty="0" err="1"/>
              <a:t>it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to</a:t>
            </a:r>
            <a:r>
              <a:rPr lang="ko-KR" altLang="en-US" sz="2400" dirty="0"/>
              <a:t> </a:t>
            </a:r>
            <a:r>
              <a:rPr lang="ko-KR" altLang="en-US" sz="2400" dirty="0" err="1"/>
              <a:t>an</a:t>
            </a:r>
            <a:r>
              <a:rPr lang="ko-KR" altLang="en-US" sz="2400" dirty="0"/>
              <a:t> </a:t>
            </a:r>
            <a:r>
              <a:rPr lang="ko-KR" altLang="en-US" sz="2400" dirty="0" err="1"/>
              <a:t>encoder-based</a:t>
            </a:r>
            <a:r>
              <a:rPr lang="ko-KR" altLang="en-US" sz="2400" dirty="0"/>
              <a:t> </a:t>
            </a:r>
            <a:r>
              <a:rPr lang="ko-KR" altLang="en-US" sz="2400" dirty="0" err="1"/>
              <a:t>approach</a:t>
            </a:r>
            <a:endParaRPr lang="ko-KR" altLang="en-US" sz="2400" dirty="0"/>
          </a:p>
          <a:p>
            <a:pPr>
              <a:lnSpc>
                <a:spcPct val="200000"/>
              </a:lnSpc>
            </a:pPr>
            <a:r>
              <a:rPr lang="en-US" altLang="ko-KR" sz="2400" dirty="0"/>
              <a:t>2) </a:t>
            </a:r>
            <a:r>
              <a:rPr lang="ko-KR" altLang="en-US" sz="2400" b="1" dirty="0" err="1"/>
              <a:t>Hypernetwork</a:t>
            </a:r>
            <a:r>
              <a:rPr lang="ko-KR" altLang="en-US" sz="2400" b="1" dirty="0"/>
              <a:t> :</a:t>
            </a:r>
            <a:r>
              <a:rPr lang="ko-KR" altLang="en-US" sz="2400" dirty="0"/>
              <a:t> </a:t>
            </a:r>
            <a:r>
              <a:rPr lang="ko-KR" altLang="en-US" sz="2400" dirty="0" err="1"/>
              <a:t>learns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to</a:t>
            </a:r>
            <a:r>
              <a:rPr lang="ko-KR" altLang="en-US" sz="2400" dirty="0"/>
              <a:t> </a:t>
            </a:r>
            <a:r>
              <a:rPr lang="ko-KR" altLang="en-US" sz="2400" dirty="0" err="1"/>
              <a:t>refine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the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generator</a:t>
            </a:r>
            <a:r>
              <a:rPr lang="ko-KR" altLang="en-US" sz="2400" dirty="0"/>
              <a:t> </a:t>
            </a:r>
            <a:r>
              <a:rPr lang="ko-KR" altLang="en-US" sz="2400" dirty="0" err="1"/>
              <a:t>weights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with</a:t>
            </a:r>
            <a:r>
              <a:rPr lang="ko-KR" altLang="en-US" sz="2400" dirty="0"/>
              <a:t> </a:t>
            </a:r>
            <a:r>
              <a:rPr lang="ko-KR" altLang="en-US" sz="2400" dirty="0" err="1"/>
              <a:t>respect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to</a:t>
            </a:r>
            <a:r>
              <a:rPr lang="ko-KR" altLang="en-US" sz="2400" dirty="0"/>
              <a:t> </a:t>
            </a:r>
            <a:r>
              <a:rPr lang="en-US" altLang="ko-KR" sz="2400" dirty="0"/>
              <a:t>a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 err="1"/>
              <a:t>given</a:t>
            </a:r>
            <a:r>
              <a:rPr lang="ko-KR" altLang="en-US" sz="2400" dirty="0"/>
              <a:t> </a:t>
            </a:r>
            <a:r>
              <a:rPr lang="ko-KR" altLang="en-US" sz="2400" dirty="0" err="1"/>
              <a:t>input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image</a:t>
            </a:r>
            <a:endParaRPr lang="ko-KR" altLang="en-US" sz="2400" dirty="0"/>
          </a:p>
          <a:p>
            <a:pPr>
              <a:lnSpc>
                <a:spcPct val="200000"/>
              </a:lnSpc>
            </a:pPr>
            <a:r>
              <a:rPr lang="ko-KR" altLang="en-US" sz="2400" dirty="0"/>
              <a:t>3) </a:t>
            </a:r>
            <a:r>
              <a:rPr lang="ko-KR" altLang="en-US" sz="2400" dirty="0" err="1"/>
              <a:t>Lightweight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feature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extractor</a:t>
            </a:r>
            <a:r>
              <a:rPr lang="ko-KR" altLang="en-US" sz="2400" dirty="0"/>
              <a:t>(</a:t>
            </a:r>
            <a:r>
              <a:rPr lang="ko-KR" altLang="en-US" sz="2400" dirty="0" err="1"/>
              <a:t>ResNet</a:t>
            </a:r>
            <a:r>
              <a:rPr lang="ko-KR" altLang="en-US" sz="2400" dirty="0"/>
              <a:t>) + </a:t>
            </a:r>
            <a:r>
              <a:rPr lang="ko-KR" altLang="en-US" sz="2400" dirty="0" err="1"/>
              <a:t>set</a:t>
            </a:r>
            <a:r>
              <a:rPr lang="ko-KR" altLang="en-US" sz="2400" dirty="0"/>
              <a:t> of </a:t>
            </a:r>
            <a:r>
              <a:rPr lang="ko-KR" altLang="en-US" sz="2400" dirty="0" err="1"/>
              <a:t>refinement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block</a:t>
            </a:r>
            <a:r>
              <a:rPr lang="ko-KR" altLang="en-US" sz="2400" dirty="0"/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2400" dirty="0"/>
              <a:t>+ </a:t>
            </a:r>
            <a:r>
              <a:rPr lang="ko-KR" altLang="en-US" sz="2400" dirty="0" err="1"/>
              <a:t>StyleGAN’s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convolution</a:t>
            </a:r>
            <a:r>
              <a:rPr lang="ko-KR" altLang="en-US" sz="2400" dirty="0"/>
              <a:t> </a:t>
            </a:r>
            <a:r>
              <a:rPr lang="ko-KR" altLang="en-US" sz="2400" dirty="0" err="1"/>
              <a:t>layers</a:t>
            </a:r>
            <a:endParaRPr lang="ko-KR" altLang="en-US" sz="2400" dirty="0"/>
          </a:p>
          <a:p>
            <a:pPr>
              <a:lnSpc>
                <a:spcPct val="200000"/>
              </a:lnSpc>
            </a:pPr>
            <a:r>
              <a:rPr lang="ko-KR" altLang="en-US" sz="2400" dirty="0"/>
              <a:t>4) </a:t>
            </a:r>
            <a:r>
              <a:rPr lang="ko-KR" altLang="en-US" sz="2400" b="1" dirty="0" err="1"/>
              <a:t>Refinement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block</a:t>
            </a:r>
            <a:r>
              <a:rPr lang="ko-KR" altLang="en-US" sz="2400" b="1" dirty="0"/>
              <a:t> : </a:t>
            </a:r>
            <a:r>
              <a:rPr lang="ko-KR" altLang="en-US" sz="2400" dirty="0" err="1"/>
              <a:t>predict</a:t>
            </a:r>
            <a:r>
              <a:rPr lang="ko-KR" altLang="en-US" sz="2400" dirty="0"/>
              <a:t> </a:t>
            </a:r>
            <a:r>
              <a:rPr lang="ko-KR" altLang="en-US" sz="2400" dirty="0" err="1"/>
              <a:t>offsets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for</a:t>
            </a:r>
            <a:r>
              <a:rPr lang="ko-KR" altLang="en-US" sz="2400" dirty="0"/>
              <a:t> </a:t>
            </a:r>
            <a:r>
              <a:rPr lang="ko-KR" altLang="en-US" sz="2400" dirty="0" err="1"/>
              <a:t>the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weights</a:t>
            </a:r>
            <a:r>
              <a:rPr lang="ko-KR" altLang="en-US" sz="2400" dirty="0"/>
              <a:t> of </a:t>
            </a:r>
            <a:r>
              <a:rPr lang="ko-KR" altLang="en-US" sz="2400" dirty="0" err="1"/>
              <a:t>the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convolutional</a:t>
            </a:r>
            <a:r>
              <a:rPr lang="ko-KR" altLang="en-US" sz="2400" dirty="0"/>
              <a:t> </a:t>
            </a:r>
            <a:r>
              <a:rPr lang="ko-KR" altLang="en-US" sz="2400" dirty="0" err="1"/>
              <a:t>filters</a:t>
            </a:r>
            <a:endParaRPr lang="ko-KR" altLang="en-US" sz="2400" dirty="0"/>
          </a:p>
          <a:p>
            <a:pPr>
              <a:lnSpc>
                <a:spcPct val="200000"/>
              </a:lnSpc>
            </a:pPr>
            <a:r>
              <a:rPr lang="ko-KR" altLang="en-US" sz="2400" dirty="0"/>
              <a:t>of </a:t>
            </a:r>
            <a:r>
              <a:rPr lang="ko-KR" altLang="en-US" sz="2400" dirty="0" err="1"/>
              <a:t>its</a:t>
            </a:r>
            <a:r>
              <a:rPr lang="ko-KR" altLang="en-US" sz="2400" dirty="0"/>
              <a:t> </a:t>
            </a:r>
            <a:r>
              <a:rPr lang="ko-KR" altLang="en-US" sz="2400" dirty="0" err="1"/>
              <a:t>corresponding</a:t>
            </a:r>
            <a:r>
              <a:rPr lang="ko-KR" altLang="en-US" sz="2400" dirty="0"/>
              <a:t> </a:t>
            </a:r>
            <a:r>
              <a:rPr lang="ko-KR" altLang="en-US" sz="2400" dirty="0" err="1"/>
              <a:t>layer</a:t>
            </a:r>
            <a:r>
              <a:rPr lang="ko-KR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6602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301"/>
    </mc:Choice>
    <mc:Fallback>
      <p:transition spd="slow" advTm="5830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DA7BC-0D48-4D35-9AD7-37E656CE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Challenge – number of parameter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2A23A-E554-6D22-8156-3ED6D35F7FF3}"/>
              </a:ext>
            </a:extLst>
          </p:cNvPr>
          <p:cNvSpPr txBox="1"/>
          <p:nvPr/>
        </p:nvSpPr>
        <p:spPr>
          <a:xfrm>
            <a:off x="167631" y="890083"/>
            <a:ext cx="11888637" cy="4880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arenR"/>
            </a:pPr>
            <a:r>
              <a:rPr lang="en-US" altLang="ko-KR" sz="2200" dirty="0"/>
              <a:t>Naively, predicting an offset for each parameter requires a hypernetwork with over</a:t>
            </a:r>
          </a:p>
          <a:p>
            <a:pPr>
              <a:lnSpc>
                <a:spcPct val="200000"/>
              </a:lnSpc>
            </a:pPr>
            <a:r>
              <a:rPr lang="en-US" altLang="ko-KR" sz="2200" dirty="0"/>
              <a:t>Three billion parameters.</a:t>
            </a:r>
          </a:p>
          <a:p>
            <a:pPr>
              <a:lnSpc>
                <a:spcPct val="200000"/>
              </a:lnSpc>
            </a:pPr>
            <a:r>
              <a:rPr lang="en-US" altLang="ko-KR" sz="2200" dirty="0"/>
              <a:t>-&gt; sharing offsets between parameters</a:t>
            </a:r>
          </a:p>
          <a:p>
            <a:pPr>
              <a:lnSpc>
                <a:spcPct val="200000"/>
              </a:lnSpc>
            </a:pPr>
            <a:r>
              <a:rPr lang="en-US" altLang="ko-KR" sz="2200" dirty="0"/>
              <a:t>-&gt; sharing network weights between different hypernetwork layers</a:t>
            </a:r>
          </a:p>
          <a:p>
            <a:pPr>
              <a:lnSpc>
                <a:spcPct val="200000"/>
              </a:lnSpc>
            </a:pPr>
            <a:r>
              <a:rPr lang="en-US" altLang="ko-KR" sz="2200" dirty="0"/>
              <a:t>-&gt; approach inspired by </a:t>
            </a:r>
            <a:r>
              <a:rPr lang="en-US" altLang="ko-KR" sz="2200" dirty="0" err="1"/>
              <a:t>depthwise</a:t>
            </a:r>
            <a:r>
              <a:rPr lang="en-US" altLang="ko-KR" sz="2200" dirty="0"/>
              <a:t>-convolutions</a:t>
            </a:r>
          </a:p>
          <a:p>
            <a:pPr>
              <a:lnSpc>
                <a:spcPct val="200000"/>
              </a:lnSpc>
            </a:pPr>
            <a:endParaRPr lang="en-US" altLang="ko-KR" sz="500" dirty="0"/>
          </a:p>
          <a:p>
            <a:pPr>
              <a:lnSpc>
                <a:spcPct val="200000"/>
              </a:lnSpc>
            </a:pPr>
            <a:r>
              <a:rPr lang="en-US" altLang="ko-KR" sz="2200" dirty="0"/>
              <a:t>2)</a:t>
            </a:r>
            <a:r>
              <a:rPr lang="ko-KR" altLang="en-US" sz="2200" dirty="0"/>
              <a:t> </a:t>
            </a:r>
            <a:r>
              <a:rPr lang="en-US" altLang="ko-KR" sz="2200" dirty="0"/>
              <a:t>Improve reconstruction : </a:t>
            </a:r>
            <a:r>
              <a:rPr lang="en-US" altLang="ko-KR" sz="2200" b="1" dirty="0"/>
              <a:t>iterative refinement scheme</a:t>
            </a:r>
            <a:r>
              <a:rPr lang="en-US" altLang="ko-KR" sz="2200" dirty="0"/>
              <a:t>(gradually predicts the desired</a:t>
            </a:r>
          </a:p>
          <a:p>
            <a:pPr>
              <a:lnSpc>
                <a:spcPct val="200000"/>
              </a:lnSpc>
            </a:pPr>
            <a:r>
              <a:rPr lang="en-US" altLang="ko-KR" sz="2200" dirty="0"/>
              <a:t>offsets over a small number of forward passes through the hypernetwork)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0E167-BACA-9DA4-4905-91261672B6F3}"/>
              </a:ext>
            </a:extLst>
          </p:cNvPr>
          <p:cNvSpPr txBox="1"/>
          <p:nvPr/>
        </p:nvSpPr>
        <p:spPr>
          <a:xfrm>
            <a:off x="167631" y="5770650"/>
            <a:ext cx="11888637" cy="819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800" b="1" dirty="0"/>
              <a:t>“It learns to optimize the generator”</a:t>
            </a:r>
          </a:p>
        </p:txBody>
      </p:sp>
    </p:spTree>
    <p:extLst>
      <p:ext uri="{BB962C8B-B14F-4D97-AF65-F5344CB8AC3E}">
        <p14:creationId xmlns:p14="http://schemas.microsoft.com/office/powerpoint/2010/main" val="331955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5973"/>
    </mc:Choice>
    <mc:Fallback>
      <p:transition spd="slow" advTm="4597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DA7BC-0D48-4D35-9AD7-37E656CE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2A23A-E554-6D22-8156-3ED6D35F7FF3}"/>
              </a:ext>
            </a:extLst>
          </p:cNvPr>
          <p:cNvSpPr txBox="1"/>
          <p:nvPr/>
        </p:nvSpPr>
        <p:spPr>
          <a:xfrm>
            <a:off x="303363" y="955397"/>
            <a:ext cx="11001112" cy="1843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2000" b="1" dirty="0"/>
              <a:t>GAN inversion task : </a:t>
            </a:r>
          </a:p>
          <a:p>
            <a:pPr>
              <a:lnSpc>
                <a:spcPct val="200000"/>
              </a:lnSpc>
            </a:pPr>
            <a:r>
              <a:rPr lang="en-US" altLang="ko-KR" sz="2000" dirty="0"/>
              <a:t>to identify a latent code that minimizes the reconstruction distortion with respect to a given target image x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72C6E3-1FA0-3C8F-27F8-091DD27D6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626" y="2502443"/>
            <a:ext cx="5548747" cy="7504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2D6EC8-8C9A-8542-9906-E6D3EF981302}"/>
              </a:ext>
            </a:extLst>
          </p:cNvPr>
          <p:cNvSpPr txBox="1"/>
          <p:nvPr/>
        </p:nvSpPr>
        <p:spPr>
          <a:xfrm>
            <a:off x="5082540" y="2379332"/>
            <a:ext cx="27799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Image produced by a pre-trained generator G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AB557D-4550-7DB0-02C8-CEF4288B7D17}"/>
              </a:ext>
            </a:extLst>
          </p:cNvPr>
          <p:cNvSpPr/>
          <p:nvPr/>
        </p:nvSpPr>
        <p:spPr>
          <a:xfrm>
            <a:off x="5803919" y="2625553"/>
            <a:ext cx="1046461" cy="376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2D3F39-1C1A-4A0D-A970-E988951868AD}"/>
              </a:ext>
            </a:extLst>
          </p:cNvPr>
          <p:cNvSpPr txBox="1"/>
          <p:nvPr/>
        </p:nvSpPr>
        <p:spPr>
          <a:xfrm>
            <a:off x="303363" y="3002280"/>
            <a:ext cx="11001112" cy="612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 startAt="2"/>
            </a:pPr>
            <a:r>
              <a:rPr lang="en-US" altLang="ko-KR" sz="2000" b="1" dirty="0"/>
              <a:t>Encoder based : </a:t>
            </a:r>
            <a:r>
              <a:rPr lang="en-US" altLang="ko-KR" sz="2000" dirty="0"/>
              <a:t>can be trained over a large set of images to minimize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16CD44-2528-2804-B4CF-AC357BDDE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784" y="3678396"/>
            <a:ext cx="5626431" cy="11215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F971D1-11E1-C32E-AEEB-3C1BB7A39A8E}"/>
                  </a:ext>
                </a:extLst>
              </p:cNvPr>
              <p:cNvSpPr txBox="1"/>
              <p:nvPr/>
            </p:nvSpPr>
            <p:spPr>
              <a:xfrm>
                <a:off x="303363" y="4635410"/>
                <a:ext cx="11001112" cy="1239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200000"/>
                  </a:lnSpc>
                  <a:buAutoNum type="arabicPeriod" startAt="3"/>
                </a:pPr>
                <a:r>
                  <a:rPr lang="en-US" altLang="ko-KR" sz="2000" b="1" dirty="0"/>
                  <a:t>PTI : </a:t>
                </a:r>
                <a:r>
                  <a:rPr lang="en-US" altLang="ko-KR" sz="2000" dirty="0"/>
                  <a:t>injecting new identities into the well-behaved regions of </a:t>
                </a:r>
                <a:r>
                  <a:rPr lang="en-US" altLang="ko-KR" sz="2000" dirty="0" err="1"/>
                  <a:t>StyleGAN’s</a:t>
                </a:r>
                <a:r>
                  <a:rPr lang="en-US" altLang="ko-KR" sz="2000" dirty="0"/>
                  <a:t> latent space.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2000" dirty="0"/>
                  <a:t>(use an optimization process to find an initial latent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𝑖𝑛𝑖𝑡</m:t>
                            </m:r>
                          </m:sub>
                        </m:sSub>
                      </m:e>
                    </m:acc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ko-KR" sz="2000" dirty="0"/>
                  <a:t>)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F971D1-11E1-C32E-AEEB-3C1BB7A39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63" y="4635410"/>
                <a:ext cx="11001112" cy="1239955"/>
              </a:xfrm>
              <a:prstGeom prst="rect">
                <a:avLst/>
              </a:prstGeom>
              <a:blipFill>
                <a:blip r:embed="rId4"/>
                <a:stretch>
                  <a:fillRect l="-776" b="-68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9519F961-B9A1-4CC8-4545-851C6E43F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3585" y="5875365"/>
            <a:ext cx="5898574" cy="7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41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180"/>
    </mc:Choice>
    <mc:Fallback>
      <p:transition spd="slow" advTm="7518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DA7BC-0D48-4D35-9AD7-37E656CE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4D8E65-7ED6-78B7-A89E-05E59A29D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63" y="1446003"/>
            <a:ext cx="11507361" cy="48840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C5857D-5E74-357C-0668-0C12871DF65E}"/>
                  </a:ext>
                </a:extLst>
              </p:cNvPr>
              <p:cNvSpPr txBox="1"/>
              <p:nvPr/>
            </p:nvSpPr>
            <p:spPr>
              <a:xfrm>
                <a:off x="1278692" y="1097061"/>
                <a:ext cx="9666515" cy="348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600" dirty="0"/>
                  <a:t>Goal : to predict a new set of weights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6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ko-KR" sz="1600" dirty="0"/>
                  <a:t> that minimizes the objective defined in Eq. (3).</a:t>
                </a:r>
                <a:endParaRPr lang="ko-KR" altLang="en-US" sz="1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C5857D-5E74-357C-0668-0C12871DF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692" y="1097061"/>
                <a:ext cx="9666515" cy="348942"/>
              </a:xfrm>
              <a:prstGeom prst="rect">
                <a:avLst/>
              </a:prstGeom>
              <a:blipFill>
                <a:blip r:embed="rId3"/>
                <a:stretch>
                  <a:fillRect t="-3509"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0096A0-6FEB-6454-1090-808A9D959F52}"/>
                  </a:ext>
                </a:extLst>
              </p:cNvPr>
              <p:cNvSpPr txBox="1"/>
              <p:nvPr/>
            </p:nvSpPr>
            <p:spPr>
              <a:xfrm>
                <a:off x="6955971" y="1765939"/>
                <a:ext cx="2034596" cy="2527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/>
                  <a:t>Predicted weight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ko-KR" sz="1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000" b="0" i="0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1000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000" b="0" i="1" dirty="0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en-US" altLang="ko-KR" sz="1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0096A0-6FEB-6454-1090-808A9D959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971" y="1765939"/>
                <a:ext cx="2034596" cy="252762"/>
              </a:xfrm>
              <a:prstGeom prst="rect">
                <a:avLst/>
              </a:prstGeom>
              <a:blipFill>
                <a:blip r:embed="rId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683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440"/>
    </mc:Choice>
    <mc:Fallback>
      <p:transition spd="slow" advTm="2144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DA7BC-0D48-4D35-9AD7-37E656CE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4D8E65-7ED6-78B7-A89E-05E59A29D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34" y="1227604"/>
            <a:ext cx="5221033" cy="23934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2651FE-A8EA-AC4B-D6BA-55F0CDF346BD}"/>
                  </a:ext>
                </a:extLst>
              </p:cNvPr>
              <p:cNvSpPr txBox="1"/>
              <p:nvPr/>
            </p:nvSpPr>
            <p:spPr>
              <a:xfrm>
                <a:off x="5519057" y="1004346"/>
                <a:ext cx="6013762" cy="8717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dirty="0"/>
                  <a:t>Input : image x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(initial reconstructed image using e4e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en-US" altLang="ko-KR" sz="18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 b="0" i="0" dirty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ko-KR" sz="1800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en-US" altLang="ko-KR" b="0" i="0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l-GR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2651FE-A8EA-AC4B-D6BA-55F0CDF34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057" y="1004346"/>
                <a:ext cx="6013762" cy="871713"/>
              </a:xfrm>
              <a:prstGeom prst="rect">
                <a:avLst/>
              </a:prstGeom>
              <a:blipFill>
                <a:blip r:embed="rId3"/>
                <a:stretch>
                  <a:fillRect l="-1114" b="-104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925031-99B0-1935-8301-81F05FDC585C}"/>
                  </a:ext>
                </a:extLst>
              </p:cNvPr>
              <p:cNvSpPr txBox="1"/>
              <p:nvPr/>
            </p:nvSpPr>
            <p:spPr>
              <a:xfrm>
                <a:off x="5519057" y="1936662"/>
                <a:ext cx="6978460" cy="1300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2. Hypernetwork H : predicting these weight(minimizing the distortion of the reconstructions)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(predicted weight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ko-KR" sz="18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 b="0" i="0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1800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E925031-99B0-1935-8301-81F05FDC5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057" y="1936662"/>
                <a:ext cx="6978460" cy="1300292"/>
              </a:xfrm>
              <a:prstGeom prst="rect">
                <a:avLst/>
              </a:prstGeom>
              <a:blipFill>
                <a:blip r:embed="rId4"/>
                <a:stretch>
                  <a:fillRect l="-699" b="-7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83ED9859-30DA-A930-32E5-C8DCB4724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1825" y="3234445"/>
            <a:ext cx="4348225" cy="7732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4EF5CF-B64A-5753-CD1D-87E87147D449}"/>
              </a:ext>
            </a:extLst>
          </p:cNvPr>
          <p:cNvSpPr txBox="1"/>
          <p:nvPr/>
        </p:nvSpPr>
        <p:spPr>
          <a:xfrm>
            <a:off x="233579" y="3972350"/>
            <a:ext cx="11381477" cy="2222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3. reconstruction-editability : initial latent code should reside within the well-behaved regions -&gt; e4e encoder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4. Predicting a set of offsets with respect to the original weight : 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small number of passes to gradually refine the predicted weight offsets, resulting in higher fidelity inversions.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5. Tuning generator : out of domain(standard encoders are restricted to encoding into existing latent spaces.)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170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881"/>
    </mc:Choice>
    <mc:Fallback>
      <p:transition spd="slow" advTm="87881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3">
      <a:majorFont>
        <a:latin typeface="Segoe UI"/>
        <a:ea typeface="맑은 고딕"/>
        <a:cs typeface=""/>
      </a:majorFont>
      <a:minorFont>
        <a:latin typeface="Segoe U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8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6403</TotalTime>
  <Words>916</Words>
  <Application>Microsoft Office PowerPoint</Application>
  <PresentationFormat>와이드스크린</PresentationFormat>
  <Paragraphs>88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Cambria Math</vt:lpstr>
      <vt:lpstr>Segoe UI</vt:lpstr>
      <vt:lpstr>Times New Roman</vt:lpstr>
      <vt:lpstr>Office 테마</vt:lpstr>
      <vt:lpstr>HyperStyle: StyleGAN Inversion with HyperNetworks for Real Image Editing CVPR 2022</vt:lpstr>
      <vt:lpstr>Summary</vt:lpstr>
      <vt:lpstr>Background</vt:lpstr>
      <vt:lpstr>Trade-off</vt:lpstr>
      <vt:lpstr>Tuning the generator</vt:lpstr>
      <vt:lpstr>Challenge – number of parameter</vt:lpstr>
      <vt:lpstr>Method</vt:lpstr>
      <vt:lpstr>Method</vt:lpstr>
      <vt:lpstr>Method</vt:lpstr>
      <vt:lpstr>Design Hypernetwork</vt:lpstr>
      <vt:lpstr>Result</vt:lpstr>
      <vt:lpstr>Result</vt:lpstr>
      <vt:lpstr>Thank You!</vt:lpstr>
      <vt:lpstr>Appendix</vt:lpstr>
      <vt:lpstr>Depthwise convolution</vt:lpstr>
      <vt:lpstr>E4E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Deep Learning Week 01-2</dc:title>
  <dc:creator>Jaejun</dc:creator>
  <cp:lastModifiedBy>김 하연</cp:lastModifiedBy>
  <cp:revision>136</cp:revision>
  <dcterms:created xsi:type="dcterms:W3CDTF">2021-08-30T04:21:51Z</dcterms:created>
  <dcterms:modified xsi:type="dcterms:W3CDTF">2022-08-05T00:19:55Z</dcterms:modified>
</cp:coreProperties>
</file>